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80" r:id="rId5"/>
    <p:sldId id="281" r:id="rId6"/>
    <p:sldId id="273" r:id="rId7"/>
    <p:sldId id="279" r:id="rId8"/>
    <p:sldId id="271" r:id="rId9"/>
    <p:sldId id="274" r:id="rId10"/>
    <p:sldId id="275" r:id="rId11"/>
    <p:sldId id="265" r:id="rId12"/>
    <p:sldId id="266" r:id="rId13"/>
    <p:sldId id="267" r:id="rId14"/>
    <p:sldId id="268" r:id="rId15"/>
    <p:sldId id="269" r:id="rId16"/>
    <p:sldId id="270" r:id="rId17"/>
    <p:sldId id="276" r:id="rId18"/>
    <p:sldId id="277" r:id="rId19"/>
    <p:sldId id="282" r:id="rId20"/>
    <p:sldId id="278"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2CD397-A321-441C-AA14-1138B43831A0}" type="datetimeFigureOut">
              <a:rPr lang="en-GB" smtClean="0"/>
              <a:t>29/01/2025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CA29CA-68CB-4F90-B34B-58317207B2E9}" type="slidenum">
              <a:rPr lang="en-GB" smtClean="0"/>
              <a:t>‹#›</a:t>
            </a:fld>
            <a:endParaRPr lang="en-GB"/>
          </a:p>
        </p:txBody>
      </p:sp>
    </p:spTree>
    <p:extLst>
      <p:ext uri="{BB962C8B-B14F-4D97-AF65-F5344CB8AC3E}">
        <p14:creationId xmlns:p14="http://schemas.microsoft.com/office/powerpoint/2010/main" val="279064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a:t>
            </a:fld>
            <a:endParaRPr lang="en-GB"/>
          </a:p>
        </p:txBody>
      </p:sp>
    </p:spTree>
    <p:extLst>
      <p:ext uri="{BB962C8B-B14F-4D97-AF65-F5344CB8AC3E}">
        <p14:creationId xmlns:p14="http://schemas.microsoft.com/office/powerpoint/2010/main" val="385106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12</a:t>
            </a:fld>
            <a:endParaRPr lang="en-GB"/>
          </a:p>
        </p:txBody>
      </p:sp>
    </p:spTree>
    <p:extLst>
      <p:ext uri="{BB962C8B-B14F-4D97-AF65-F5344CB8AC3E}">
        <p14:creationId xmlns:p14="http://schemas.microsoft.com/office/powerpoint/2010/main" val="294634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13</a:t>
            </a:fld>
            <a:endParaRPr lang="en-GB"/>
          </a:p>
        </p:txBody>
      </p:sp>
    </p:spTree>
    <p:extLst>
      <p:ext uri="{BB962C8B-B14F-4D97-AF65-F5344CB8AC3E}">
        <p14:creationId xmlns:p14="http://schemas.microsoft.com/office/powerpoint/2010/main" val="134844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14</a:t>
            </a:fld>
            <a:endParaRPr lang="en-GB"/>
          </a:p>
        </p:txBody>
      </p:sp>
    </p:spTree>
    <p:extLst>
      <p:ext uri="{BB962C8B-B14F-4D97-AF65-F5344CB8AC3E}">
        <p14:creationId xmlns:p14="http://schemas.microsoft.com/office/powerpoint/2010/main" val="116001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15</a:t>
            </a:fld>
            <a:endParaRPr lang="en-GB"/>
          </a:p>
        </p:txBody>
      </p:sp>
    </p:spTree>
    <p:extLst>
      <p:ext uri="{BB962C8B-B14F-4D97-AF65-F5344CB8AC3E}">
        <p14:creationId xmlns:p14="http://schemas.microsoft.com/office/powerpoint/2010/main" val="186578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16</a:t>
            </a:fld>
            <a:endParaRPr lang="en-GB"/>
          </a:p>
        </p:txBody>
      </p:sp>
    </p:spTree>
    <p:extLst>
      <p:ext uri="{BB962C8B-B14F-4D97-AF65-F5344CB8AC3E}">
        <p14:creationId xmlns:p14="http://schemas.microsoft.com/office/powerpoint/2010/main" val="174209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17</a:t>
            </a:fld>
            <a:endParaRPr lang="en-GB"/>
          </a:p>
        </p:txBody>
      </p:sp>
    </p:spTree>
    <p:extLst>
      <p:ext uri="{BB962C8B-B14F-4D97-AF65-F5344CB8AC3E}">
        <p14:creationId xmlns:p14="http://schemas.microsoft.com/office/powerpoint/2010/main" val="133339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how using technology makes us feel - As a family discuss how using technology and going online can make you feel. Discuss how you know you have been online for too long, considering physical, emotional and device-level factors, </a:t>
            </a:r>
            <a:r>
              <a:rPr lang="en-GB" dirty="0" err="1" smtClean="0"/>
              <a:t>eg</a:t>
            </a:r>
            <a:r>
              <a:rPr lang="en-GB" dirty="0" smtClean="0"/>
              <a:t> headaches, feeling grumpy, device battery is now low. </a:t>
            </a:r>
          </a:p>
          <a:p>
            <a:r>
              <a:rPr lang="en-GB" dirty="0" smtClean="0"/>
              <a:t>Give </a:t>
            </a:r>
            <a:r>
              <a:rPr lang="en-GB" dirty="0" err="1" smtClean="0"/>
              <a:t>techology</a:t>
            </a:r>
            <a:r>
              <a:rPr lang="en-GB" dirty="0" smtClean="0"/>
              <a:t> a purpose - It is important that we use technology for a purpose rather than unconscientiously engaging with it which may lead to extended use. A good example of this would be using a tablet to find a recipe online and then putting it down to cook instead of looking for a recipe and ending up scrolling through endless pages online. </a:t>
            </a:r>
          </a:p>
          <a:p>
            <a:r>
              <a:rPr lang="en-GB" dirty="0" smtClean="0"/>
              <a:t>Establish boundaries -  Why not try using our family agreement to create a set of rules or boundaries to help keep your whole family safe online. At this age children can contribute their own ideas for safe use of technology and may respond more positively to rules which have been created in partnership with them. For more information on how to put the family agreement into practice with children of different ages please visit our family agreement blog.</a:t>
            </a:r>
          </a:p>
          <a:p>
            <a:r>
              <a:rPr lang="en-GB" dirty="0" smtClean="0"/>
              <a:t>Use parental controls - Make use of the controls available to ensure that the internet is a safer space for your child to explore. You can set up parental controls on devices, on your home internet connection and even on a mobile phone network. Visit Internet Matters for more detailed information per service, app and device. Remember that parental controls should form part of a wider approach to keep children safe online and not be a used as a replacement for discussion and involvement. </a:t>
            </a:r>
          </a:p>
          <a:p>
            <a:r>
              <a:rPr lang="en-GB" dirty="0" smtClean="0"/>
              <a:t>Be supportive -  It's important that children know who they can turn to for support and that they feel listened to and supported if anything ever does worry or upset them online. Make sure children know who all the trusted adults are that they can ask for help, whether it's at home or at school.  </a:t>
            </a:r>
          </a:p>
          <a:p>
            <a:r>
              <a:rPr lang="en-GB" dirty="0" smtClean="0"/>
              <a:t>Stay informed - It's important that you know what to do or where to go to find out if ever your child does need help with something that is worrying or upsetting them online. Visit our 'Need help?' page for parents and carers for more advice, support and reporting routes. </a:t>
            </a:r>
            <a:endParaRPr lang="en-GB" dirty="0"/>
          </a:p>
        </p:txBody>
      </p:sp>
      <p:sp>
        <p:nvSpPr>
          <p:cNvPr id="4" name="Slide Number Placeholder 3"/>
          <p:cNvSpPr>
            <a:spLocks noGrp="1"/>
          </p:cNvSpPr>
          <p:nvPr>
            <p:ph type="sldNum" sz="quarter" idx="10"/>
          </p:nvPr>
        </p:nvSpPr>
        <p:spPr/>
        <p:txBody>
          <a:bodyPr/>
          <a:lstStyle/>
          <a:p>
            <a:fld id="{63CA29CA-68CB-4F90-B34B-58317207B2E9}" type="slidenum">
              <a:rPr lang="en-GB" smtClean="0"/>
              <a:t>18</a:t>
            </a:fld>
            <a:endParaRPr lang="en-GB"/>
          </a:p>
        </p:txBody>
      </p:sp>
    </p:spTree>
    <p:extLst>
      <p:ext uri="{BB962C8B-B14F-4D97-AF65-F5344CB8AC3E}">
        <p14:creationId xmlns:p14="http://schemas.microsoft.com/office/powerpoint/2010/main" val="272919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20</a:t>
            </a:fld>
            <a:endParaRPr lang="en-GB"/>
          </a:p>
        </p:txBody>
      </p:sp>
    </p:spTree>
    <p:extLst>
      <p:ext uri="{BB962C8B-B14F-4D97-AF65-F5344CB8AC3E}">
        <p14:creationId xmlns:p14="http://schemas.microsoft.com/office/powerpoint/2010/main" val="217779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2</a:t>
            </a:fld>
            <a:endParaRPr lang="en-GB"/>
          </a:p>
        </p:txBody>
      </p:sp>
    </p:spTree>
    <p:extLst>
      <p:ext uri="{BB962C8B-B14F-4D97-AF65-F5344CB8AC3E}">
        <p14:creationId xmlns:p14="http://schemas.microsoft.com/office/powerpoint/2010/main" val="128209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3</a:t>
            </a:fld>
            <a:endParaRPr lang="en-GB"/>
          </a:p>
        </p:txBody>
      </p:sp>
    </p:spTree>
    <p:extLst>
      <p:ext uri="{BB962C8B-B14F-4D97-AF65-F5344CB8AC3E}">
        <p14:creationId xmlns:p14="http://schemas.microsoft.com/office/powerpoint/2010/main" val="348547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6</a:t>
            </a:fld>
            <a:endParaRPr lang="en-GB"/>
          </a:p>
        </p:txBody>
      </p:sp>
    </p:spTree>
    <p:extLst>
      <p:ext uri="{BB962C8B-B14F-4D97-AF65-F5344CB8AC3E}">
        <p14:creationId xmlns:p14="http://schemas.microsoft.com/office/powerpoint/2010/main" val="20121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7</a:t>
            </a:fld>
            <a:endParaRPr lang="en-GB"/>
          </a:p>
        </p:txBody>
      </p:sp>
    </p:spTree>
    <p:extLst>
      <p:ext uri="{BB962C8B-B14F-4D97-AF65-F5344CB8AC3E}">
        <p14:creationId xmlns:p14="http://schemas.microsoft.com/office/powerpoint/2010/main" val="26332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8</a:t>
            </a:fld>
            <a:endParaRPr lang="en-GB"/>
          </a:p>
        </p:txBody>
      </p:sp>
    </p:spTree>
    <p:extLst>
      <p:ext uri="{BB962C8B-B14F-4D97-AF65-F5344CB8AC3E}">
        <p14:creationId xmlns:p14="http://schemas.microsoft.com/office/powerpoint/2010/main" val="126364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9</a:t>
            </a:fld>
            <a:endParaRPr lang="en-GB"/>
          </a:p>
        </p:txBody>
      </p:sp>
    </p:spTree>
    <p:extLst>
      <p:ext uri="{BB962C8B-B14F-4D97-AF65-F5344CB8AC3E}">
        <p14:creationId xmlns:p14="http://schemas.microsoft.com/office/powerpoint/2010/main" val="179322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10</a:t>
            </a:fld>
            <a:endParaRPr lang="en-GB"/>
          </a:p>
        </p:txBody>
      </p:sp>
    </p:spTree>
    <p:extLst>
      <p:ext uri="{BB962C8B-B14F-4D97-AF65-F5344CB8AC3E}">
        <p14:creationId xmlns:p14="http://schemas.microsoft.com/office/powerpoint/2010/main" val="137372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A29CA-68CB-4F90-B34B-58317207B2E9}" type="slidenum">
              <a:rPr lang="en-GB" smtClean="0"/>
              <a:t>11</a:t>
            </a:fld>
            <a:endParaRPr lang="en-GB"/>
          </a:p>
        </p:txBody>
      </p:sp>
    </p:spTree>
    <p:extLst>
      <p:ext uri="{BB962C8B-B14F-4D97-AF65-F5344CB8AC3E}">
        <p14:creationId xmlns:p14="http://schemas.microsoft.com/office/powerpoint/2010/main" val="30243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haveibeenpwned.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E-Safety</a:t>
            </a:r>
            <a:br>
              <a:rPr lang="en-GB" dirty="0" smtClean="0"/>
            </a:br>
            <a:r>
              <a:rPr lang="en-GB" dirty="0" smtClean="0"/>
              <a:t>Awareness</a:t>
            </a:r>
            <a:endParaRPr lang="en-GB" dirty="0"/>
          </a:p>
        </p:txBody>
      </p:sp>
      <p:sp>
        <p:nvSpPr>
          <p:cNvPr id="3" name="Subtitle 2"/>
          <p:cNvSpPr>
            <a:spLocks noGrp="1"/>
          </p:cNvSpPr>
          <p:nvPr>
            <p:ph type="subTitle" idx="1"/>
          </p:nvPr>
        </p:nvSpPr>
        <p:spPr>
          <a:xfrm>
            <a:off x="2477193" y="4050834"/>
            <a:ext cx="5902036" cy="579356"/>
          </a:xfrm>
        </p:spPr>
        <p:txBody>
          <a:bodyPr/>
          <a:lstStyle/>
          <a:p>
            <a:r>
              <a:rPr lang="en-GB" dirty="0" smtClean="0"/>
              <a:t>Steve Ford Strategic ICT Manager </a:t>
            </a:r>
            <a:r>
              <a:rPr lang="en-GB" dirty="0" smtClean="0"/>
              <a:t>&amp; </a:t>
            </a:r>
            <a:r>
              <a:rPr lang="en-GB" dirty="0" smtClean="0"/>
              <a:t>CEOP Ambassador </a:t>
            </a:r>
            <a:endParaRPr lang="en-GB" dirty="0"/>
          </a:p>
        </p:txBody>
      </p:sp>
      <p:pic>
        <p:nvPicPr>
          <p:cNvPr id="4" name="Picture 3"/>
          <p:cNvPicPr>
            <a:picLocks noChangeAspect="1"/>
          </p:cNvPicPr>
          <p:nvPr/>
        </p:nvPicPr>
        <p:blipFill>
          <a:blip r:embed="rId3"/>
          <a:stretch>
            <a:fillRect/>
          </a:stretch>
        </p:blipFill>
        <p:spPr>
          <a:xfrm>
            <a:off x="-1" y="5245331"/>
            <a:ext cx="3773435" cy="1612669"/>
          </a:xfrm>
          <a:prstGeom prst="rect">
            <a:avLst/>
          </a:prstGeom>
        </p:spPr>
      </p:pic>
    </p:spTree>
    <p:extLst>
      <p:ext uri="{BB962C8B-B14F-4D97-AF65-F5344CB8AC3E}">
        <p14:creationId xmlns:p14="http://schemas.microsoft.com/office/powerpoint/2010/main" val="218448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Parents………..</a:t>
            </a:r>
            <a:endParaRPr lang="en-GB" dirty="0"/>
          </a:p>
        </p:txBody>
      </p:sp>
      <p:sp>
        <p:nvSpPr>
          <p:cNvPr id="3" name="Content Placeholder 2"/>
          <p:cNvSpPr>
            <a:spLocks noGrp="1"/>
          </p:cNvSpPr>
          <p:nvPr>
            <p:ph idx="1"/>
          </p:nvPr>
        </p:nvSpPr>
        <p:spPr/>
        <p:txBody>
          <a:bodyPr/>
          <a:lstStyle/>
          <a:p>
            <a:r>
              <a:rPr lang="en-GB" dirty="0"/>
              <a:t>A</a:t>
            </a:r>
            <a:r>
              <a:rPr lang="en-GB" dirty="0" smtClean="0"/>
              <a:t>round </a:t>
            </a:r>
            <a:r>
              <a:rPr lang="en-GB" dirty="0"/>
              <a:t>six in ten parents of 5-15s, who had fixed broadband at home and a child who </a:t>
            </a:r>
            <a:r>
              <a:rPr lang="en-GB" dirty="0" smtClean="0"/>
              <a:t>went online</a:t>
            </a:r>
            <a:r>
              <a:rPr lang="en-GB" dirty="0"/>
              <a:t>, were aware of certain technical tools and controls, around half of these actually used </a:t>
            </a:r>
            <a:r>
              <a:rPr lang="en-GB" dirty="0" smtClean="0"/>
              <a:t>the tools </a:t>
            </a:r>
            <a:r>
              <a:rPr lang="en-GB" dirty="0"/>
              <a:t>and controls </a:t>
            </a:r>
            <a:r>
              <a:rPr lang="en-GB" dirty="0" smtClean="0"/>
              <a:t>available.</a:t>
            </a:r>
          </a:p>
          <a:p>
            <a:r>
              <a:rPr lang="en-GB" dirty="0"/>
              <a:t>Talking to children about online safety is </a:t>
            </a:r>
            <a:r>
              <a:rPr lang="en-GB" dirty="0" smtClean="0"/>
              <a:t>a key </a:t>
            </a:r>
            <a:r>
              <a:rPr lang="en-GB" dirty="0"/>
              <a:t>mediation strategy, and nine in ten parents of children who went online said they had </a:t>
            </a:r>
            <a:r>
              <a:rPr lang="en-GB" dirty="0" smtClean="0"/>
              <a:t>never </a:t>
            </a:r>
            <a:r>
              <a:rPr lang="en-GB" dirty="0"/>
              <a:t>done this</a:t>
            </a:r>
            <a:r>
              <a:rPr lang="en-GB" dirty="0" smtClean="0"/>
              <a:t>.</a:t>
            </a:r>
          </a:p>
          <a:p>
            <a:r>
              <a:rPr lang="en-GB" dirty="0"/>
              <a:t>Parents also sought or had received advice about online safety; the child’s school was the </a:t>
            </a:r>
            <a:r>
              <a:rPr lang="en-GB" dirty="0" smtClean="0"/>
              <a:t>most used </a:t>
            </a:r>
            <a:r>
              <a:rPr lang="en-GB" dirty="0"/>
              <a:t>source of information or advice for this (used by two-thirds of parents of children who </a:t>
            </a:r>
            <a:r>
              <a:rPr lang="en-GB" dirty="0" smtClean="0"/>
              <a:t>went online</a:t>
            </a:r>
            <a:r>
              <a:rPr lang="en-GB" dirty="0"/>
              <a:t>)</a:t>
            </a:r>
          </a:p>
        </p:txBody>
      </p:sp>
    </p:spTree>
    <p:extLst>
      <p:ext uri="{BB962C8B-B14F-4D97-AF65-F5344CB8AC3E}">
        <p14:creationId xmlns:p14="http://schemas.microsoft.com/office/powerpoint/2010/main" val="364240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2298" y="1163782"/>
            <a:ext cx="6168044" cy="461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Things that keep your children </a:t>
            </a:r>
            <a:r>
              <a:rPr lang="en-GB" sz="4400" b="1" dirty="0" smtClean="0">
                <a:solidFill>
                  <a:srgbClr val="FF0000"/>
                </a:solidFill>
              </a:rPr>
              <a:t>safe Online </a:t>
            </a:r>
            <a:r>
              <a:rPr lang="en-GB" sz="4000" dirty="0" smtClean="0"/>
              <a:t>are often similar to the things that keep them </a:t>
            </a:r>
            <a:r>
              <a:rPr lang="en-GB" sz="4400" b="1" dirty="0" smtClean="0">
                <a:solidFill>
                  <a:srgbClr val="FF0000"/>
                </a:solidFill>
              </a:rPr>
              <a:t>safe Offline</a:t>
            </a:r>
            <a:endParaRPr lang="en-GB" sz="4000" b="1" dirty="0">
              <a:solidFill>
                <a:srgbClr val="FF0000"/>
              </a:solidFill>
            </a:endParaRPr>
          </a:p>
        </p:txBody>
      </p:sp>
    </p:spTree>
    <p:extLst>
      <p:ext uri="{BB962C8B-B14F-4D97-AF65-F5344CB8AC3E}">
        <p14:creationId xmlns:p14="http://schemas.microsoft.com/office/powerpoint/2010/main" val="397630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6131" y="199505"/>
            <a:ext cx="4414058" cy="4422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Encourage them to talk about their </a:t>
            </a:r>
            <a:r>
              <a:rPr lang="en-GB" sz="4000" b="1" dirty="0" smtClean="0">
                <a:solidFill>
                  <a:srgbClr val="FF0000"/>
                </a:solidFill>
              </a:rPr>
              <a:t>activities</a:t>
            </a:r>
            <a:r>
              <a:rPr lang="en-GB" sz="4000" dirty="0" smtClean="0"/>
              <a:t> and </a:t>
            </a:r>
            <a:r>
              <a:rPr lang="en-GB" sz="4000" b="1" dirty="0" smtClean="0">
                <a:solidFill>
                  <a:srgbClr val="FF0000"/>
                </a:solidFill>
              </a:rPr>
              <a:t>relationships</a:t>
            </a:r>
            <a:r>
              <a:rPr lang="en-GB" sz="4000" dirty="0" smtClean="0"/>
              <a:t>.</a:t>
            </a:r>
            <a:endParaRPr lang="en-GB" sz="4000" b="1" dirty="0">
              <a:solidFill>
                <a:srgbClr val="FF0000"/>
              </a:solidFill>
            </a:endParaRPr>
          </a:p>
        </p:txBody>
      </p:sp>
      <p:sp>
        <p:nvSpPr>
          <p:cNvPr id="6" name="Rounded Rectangle 5"/>
          <p:cNvSpPr/>
          <p:nvPr/>
        </p:nvSpPr>
        <p:spPr>
          <a:xfrm>
            <a:off x="5031971" y="2047702"/>
            <a:ext cx="4414058" cy="4422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Be open and supportive to let them know they can</a:t>
            </a:r>
          </a:p>
          <a:p>
            <a:pPr algn="ctr"/>
            <a:r>
              <a:rPr lang="en-GB" sz="4000" b="1" dirty="0" smtClean="0">
                <a:solidFill>
                  <a:srgbClr val="FF0000"/>
                </a:solidFill>
              </a:rPr>
              <a:t>come to you</a:t>
            </a:r>
            <a:endParaRPr lang="en-GB" sz="4000" b="1" dirty="0">
              <a:solidFill>
                <a:srgbClr val="FF0000"/>
              </a:solidFill>
            </a:endParaRPr>
          </a:p>
        </p:txBody>
      </p:sp>
    </p:spTree>
    <p:extLst>
      <p:ext uri="{BB962C8B-B14F-4D97-AF65-F5344CB8AC3E}">
        <p14:creationId xmlns:p14="http://schemas.microsoft.com/office/powerpoint/2010/main" val="114802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2757" y="124691"/>
            <a:ext cx="4414058" cy="2302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Talk about what they think is </a:t>
            </a:r>
            <a:r>
              <a:rPr lang="en-GB" sz="4000" b="1" dirty="0" smtClean="0">
                <a:solidFill>
                  <a:srgbClr val="FF0000"/>
                </a:solidFill>
              </a:rPr>
              <a:t>normal online</a:t>
            </a:r>
            <a:endParaRPr lang="en-GB" sz="4000" b="1" dirty="0">
              <a:solidFill>
                <a:srgbClr val="FF0000"/>
              </a:solidFill>
            </a:endParaRPr>
          </a:p>
        </p:txBody>
      </p:sp>
      <p:sp>
        <p:nvSpPr>
          <p:cNvPr id="5" name="Rounded Rectangle 4"/>
          <p:cNvSpPr/>
          <p:nvPr/>
        </p:nvSpPr>
        <p:spPr>
          <a:xfrm>
            <a:off x="2593571" y="3383280"/>
            <a:ext cx="7057505" cy="275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a:t>
            </a:r>
            <a:r>
              <a:rPr lang="en-GB" sz="4000" dirty="0" smtClean="0"/>
              <a:t>nd </a:t>
            </a:r>
            <a:r>
              <a:rPr lang="en-GB" sz="4000" b="1" dirty="0" smtClean="0">
                <a:solidFill>
                  <a:srgbClr val="FF0000"/>
                </a:solidFill>
              </a:rPr>
              <a:t>what behaviour to expect</a:t>
            </a:r>
            <a:r>
              <a:rPr lang="en-GB" sz="4000" dirty="0" smtClean="0"/>
              <a:t> from others and from themselves</a:t>
            </a:r>
            <a:endParaRPr lang="en-GB" sz="4000" b="1" dirty="0">
              <a:solidFill>
                <a:srgbClr val="FF0000"/>
              </a:solidFill>
            </a:endParaRPr>
          </a:p>
        </p:txBody>
      </p:sp>
    </p:spTree>
    <p:extLst>
      <p:ext uri="{BB962C8B-B14F-4D97-AF65-F5344CB8AC3E}">
        <p14:creationId xmlns:p14="http://schemas.microsoft.com/office/powerpoint/2010/main" val="24250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6131" y="199505"/>
            <a:ext cx="4414058" cy="2044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Encourage them to</a:t>
            </a:r>
            <a:br>
              <a:rPr lang="en-GB" sz="4000" dirty="0" smtClean="0"/>
            </a:br>
            <a:r>
              <a:rPr lang="en-GB" sz="4000" b="1" dirty="0" smtClean="0">
                <a:solidFill>
                  <a:srgbClr val="FF0000"/>
                </a:solidFill>
              </a:rPr>
              <a:t>think critically</a:t>
            </a:r>
            <a:endParaRPr lang="en-GB" sz="4000" b="1" dirty="0">
              <a:solidFill>
                <a:srgbClr val="FF0000"/>
              </a:solidFill>
            </a:endParaRPr>
          </a:p>
        </p:txBody>
      </p:sp>
      <p:sp>
        <p:nvSpPr>
          <p:cNvPr id="5" name="Rounded Rectangle 4"/>
          <p:cNvSpPr/>
          <p:nvPr/>
        </p:nvSpPr>
        <p:spPr>
          <a:xfrm>
            <a:off x="4314305" y="773084"/>
            <a:ext cx="4414058" cy="235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Talk about </a:t>
            </a:r>
            <a:r>
              <a:rPr lang="en-GB" sz="4000" b="1" dirty="0" smtClean="0">
                <a:solidFill>
                  <a:srgbClr val="FF0000"/>
                </a:solidFill>
              </a:rPr>
              <a:t>fake news, fake followers</a:t>
            </a:r>
            <a:r>
              <a:rPr lang="en-GB" sz="4000" dirty="0" smtClean="0"/>
              <a:t> and </a:t>
            </a:r>
            <a:r>
              <a:rPr lang="en-GB" sz="4000" b="1" dirty="0" smtClean="0">
                <a:solidFill>
                  <a:srgbClr val="FF0000"/>
                </a:solidFill>
              </a:rPr>
              <a:t>scams</a:t>
            </a:r>
            <a:r>
              <a:rPr lang="en-GB" sz="4000" dirty="0" smtClean="0"/>
              <a:t>.</a:t>
            </a:r>
            <a:endParaRPr lang="en-GB" sz="4000" b="1" dirty="0">
              <a:solidFill>
                <a:srgbClr val="FF0000"/>
              </a:solidFill>
            </a:endParaRPr>
          </a:p>
        </p:txBody>
      </p:sp>
      <p:sp>
        <p:nvSpPr>
          <p:cNvPr id="6" name="Rounded Rectangle 5"/>
          <p:cNvSpPr/>
          <p:nvPr/>
        </p:nvSpPr>
        <p:spPr>
          <a:xfrm>
            <a:off x="124690" y="2818015"/>
            <a:ext cx="5203767" cy="2044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Help them to develop a</a:t>
            </a:r>
            <a:br>
              <a:rPr lang="en-GB" sz="4000" dirty="0" smtClean="0"/>
            </a:br>
            <a:r>
              <a:rPr lang="en-GB" sz="4000" b="1" dirty="0" smtClean="0">
                <a:solidFill>
                  <a:srgbClr val="FF0000"/>
                </a:solidFill>
              </a:rPr>
              <a:t>healthy suspicion</a:t>
            </a:r>
            <a:endParaRPr lang="en-GB" sz="4000" b="1" dirty="0">
              <a:solidFill>
                <a:srgbClr val="FF0000"/>
              </a:solidFill>
            </a:endParaRPr>
          </a:p>
        </p:txBody>
      </p:sp>
      <p:sp>
        <p:nvSpPr>
          <p:cNvPr id="8" name="Rounded Rectangle 7"/>
          <p:cNvSpPr/>
          <p:nvPr/>
        </p:nvSpPr>
        <p:spPr>
          <a:xfrm>
            <a:off x="4973017" y="4324836"/>
            <a:ext cx="5906050" cy="2044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Share your knowledge and </a:t>
            </a:r>
            <a:r>
              <a:rPr lang="en-GB" sz="4000" b="1" dirty="0" smtClean="0">
                <a:solidFill>
                  <a:srgbClr val="FF0000"/>
                </a:solidFill>
              </a:rPr>
              <a:t>experience of relationships</a:t>
            </a:r>
            <a:endParaRPr lang="en-GB" sz="4000" b="1" dirty="0">
              <a:solidFill>
                <a:srgbClr val="FF0000"/>
              </a:solidFill>
            </a:endParaRPr>
          </a:p>
        </p:txBody>
      </p:sp>
    </p:spTree>
    <p:extLst>
      <p:ext uri="{BB962C8B-B14F-4D97-AF65-F5344CB8AC3E}">
        <p14:creationId xmlns:p14="http://schemas.microsoft.com/office/powerpoint/2010/main" val="93836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2508" y="340822"/>
            <a:ext cx="5203767" cy="2044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For example. Sometimes people </a:t>
            </a:r>
            <a:r>
              <a:rPr lang="en-GB" sz="4000" b="1" dirty="0" smtClean="0">
                <a:solidFill>
                  <a:srgbClr val="FF0000"/>
                </a:solidFill>
              </a:rPr>
              <a:t>seem nice at first</a:t>
            </a:r>
            <a:endParaRPr lang="en-GB" sz="4000" b="1" dirty="0">
              <a:solidFill>
                <a:srgbClr val="FF0000"/>
              </a:solidFill>
            </a:endParaRPr>
          </a:p>
        </p:txBody>
      </p:sp>
      <p:sp>
        <p:nvSpPr>
          <p:cNvPr id="6" name="Rounded Rectangle 5"/>
          <p:cNvSpPr/>
          <p:nvPr/>
        </p:nvSpPr>
        <p:spPr>
          <a:xfrm>
            <a:off x="922710" y="3483033"/>
            <a:ext cx="9085812" cy="2044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Let them know that you know this and that they</a:t>
            </a:r>
            <a:br>
              <a:rPr lang="en-GB" sz="4000" dirty="0" smtClean="0"/>
            </a:br>
            <a:r>
              <a:rPr lang="en-GB" sz="4000" b="1" dirty="0" smtClean="0">
                <a:solidFill>
                  <a:srgbClr val="FF0000"/>
                </a:solidFill>
              </a:rPr>
              <a:t>can talk to you about it</a:t>
            </a:r>
            <a:endParaRPr lang="en-GB" sz="4000" b="1" dirty="0">
              <a:solidFill>
                <a:srgbClr val="FF0000"/>
              </a:solidFill>
            </a:endParaRPr>
          </a:p>
        </p:txBody>
      </p:sp>
    </p:spTree>
    <p:extLst>
      <p:ext uri="{BB962C8B-B14F-4D97-AF65-F5344CB8AC3E}">
        <p14:creationId xmlns:p14="http://schemas.microsoft.com/office/powerpoint/2010/main" val="175557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0697" y="423949"/>
            <a:ext cx="5311834" cy="312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Show them how to report online for example</a:t>
            </a:r>
            <a:br>
              <a:rPr lang="en-GB" sz="4000" dirty="0" smtClean="0"/>
            </a:br>
            <a:r>
              <a:rPr lang="en-GB" sz="4000" b="1" dirty="0" smtClean="0">
                <a:solidFill>
                  <a:srgbClr val="FF0000"/>
                </a:solidFill>
              </a:rPr>
              <a:t>CEOP</a:t>
            </a:r>
            <a:endParaRPr lang="en-GB" sz="4000" b="1" dirty="0">
              <a:solidFill>
                <a:srgbClr val="FF0000"/>
              </a:solidFill>
            </a:endParaRPr>
          </a:p>
        </p:txBody>
      </p:sp>
      <p:pic>
        <p:nvPicPr>
          <p:cNvPr id="5" name="Picture 4"/>
          <p:cNvPicPr>
            <a:picLocks noChangeAspect="1"/>
          </p:cNvPicPr>
          <p:nvPr/>
        </p:nvPicPr>
        <p:blipFill>
          <a:blip r:embed="rId3"/>
          <a:stretch>
            <a:fillRect/>
          </a:stretch>
        </p:blipFill>
        <p:spPr>
          <a:xfrm>
            <a:off x="4071764" y="4330671"/>
            <a:ext cx="3442941" cy="1504862"/>
          </a:xfrm>
          <a:prstGeom prst="rect">
            <a:avLst/>
          </a:prstGeom>
        </p:spPr>
      </p:pic>
    </p:spTree>
    <p:extLst>
      <p:ext uri="{BB962C8B-B14F-4D97-AF65-F5344CB8AC3E}">
        <p14:creationId xmlns:p14="http://schemas.microsoft.com/office/powerpoint/2010/main" val="190339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conversation starters</a:t>
            </a:r>
            <a:endParaRPr lang="en-GB" dirty="0"/>
          </a:p>
        </p:txBody>
      </p:sp>
      <p:sp>
        <p:nvSpPr>
          <p:cNvPr id="3" name="Content Placeholder 2"/>
          <p:cNvSpPr>
            <a:spLocks noGrp="1"/>
          </p:cNvSpPr>
          <p:nvPr>
            <p:ph idx="1"/>
          </p:nvPr>
        </p:nvSpPr>
        <p:spPr/>
        <p:txBody>
          <a:bodyPr/>
          <a:lstStyle/>
          <a:p>
            <a:r>
              <a:rPr lang="en-GB" dirty="0"/>
              <a:t>What do you like to use technology for?</a:t>
            </a:r>
          </a:p>
          <a:p>
            <a:r>
              <a:rPr lang="en-GB" dirty="0"/>
              <a:t>What things make you happy when you use technology?</a:t>
            </a:r>
          </a:p>
          <a:p>
            <a:r>
              <a:rPr lang="en-GB" dirty="0"/>
              <a:t>What things make you unhappy/angry/sad when you use technology?</a:t>
            </a:r>
          </a:p>
          <a:p>
            <a:r>
              <a:rPr lang="en-GB" dirty="0"/>
              <a:t>How long do you think you spend using technology each day/ week? </a:t>
            </a:r>
          </a:p>
          <a:p>
            <a:r>
              <a:rPr lang="en-GB" dirty="0"/>
              <a:t>What happens when you’ve been using technology for too long? to your body? to your mood? to your device?</a:t>
            </a:r>
          </a:p>
        </p:txBody>
      </p:sp>
    </p:spTree>
    <p:extLst>
      <p:ext uri="{BB962C8B-B14F-4D97-AF65-F5344CB8AC3E}">
        <p14:creationId xmlns:p14="http://schemas.microsoft.com/office/powerpoint/2010/main" val="164789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Tips for parents</a:t>
            </a:r>
            <a:endParaRPr lang="en-GB" dirty="0"/>
          </a:p>
        </p:txBody>
      </p:sp>
      <p:sp>
        <p:nvSpPr>
          <p:cNvPr id="3" name="Content Placeholder 2"/>
          <p:cNvSpPr>
            <a:spLocks noGrp="1"/>
          </p:cNvSpPr>
          <p:nvPr>
            <p:ph idx="1"/>
          </p:nvPr>
        </p:nvSpPr>
        <p:spPr/>
        <p:txBody>
          <a:bodyPr/>
          <a:lstStyle/>
          <a:p>
            <a:r>
              <a:rPr lang="en-GB" dirty="0"/>
              <a:t>Monitor Online Use: Regularly check which apps and websites your children are using, and be aware of any social media or gaming apps they may have access to.</a:t>
            </a:r>
            <a:endParaRPr lang="en-GB" dirty="0" smtClean="0"/>
          </a:p>
          <a:p>
            <a:r>
              <a:rPr lang="en-GB" dirty="0"/>
              <a:t>Parental Controls: Utilize parental control settings on devices and apps, and consider using content-blocking </a:t>
            </a:r>
            <a:r>
              <a:rPr lang="en-GB" dirty="0" err="1"/>
              <a:t>software.Establish</a:t>
            </a:r>
            <a:r>
              <a:rPr lang="en-GB" dirty="0"/>
              <a:t> </a:t>
            </a:r>
            <a:r>
              <a:rPr lang="en-GB" dirty="0" smtClean="0"/>
              <a:t>boundaries</a:t>
            </a:r>
          </a:p>
          <a:p>
            <a:r>
              <a:rPr lang="en-GB" dirty="0"/>
              <a:t>Open Dialogue: Encourage an open conversation with your child about what they do online, who they interact with, and how to handle uncomfortable situations</a:t>
            </a:r>
            <a:r>
              <a:rPr lang="en-GB" dirty="0" smtClean="0"/>
              <a:t>.</a:t>
            </a:r>
          </a:p>
          <a:p>
            <a:r>
              <a:rPr lang="en-GB" dirty="0"/>
              <a:t>Set Time Limits: Establish guidelines for daily screen time to prevent excessive use and encourage a balanced </a:t>
            </a:r>
            <a:r>
              <a:rPr lang="en-GB" dirty="0" smtClean="0"/>
              <a:t>lifestyle</a:t>
            </a:r>
          </a:p>
          <a:p>
            <a:r>
              <a:rPr lang="en-GB" dirty="0" smtClean="0"/>
              <a:t>Stay informed</a:t>
            </a:r>
            <a:endParaRPr lang="en-GB" dirty="0"/>
          </a:p>
        </p:txBody>
      </p:sp>
    </p:spTree>
    <p:extLst>
      <p:ext uri="{BB962C8B-B14F-4D97-AF65-F5344CB8AC3E}">
        <p14:creationId xmlns:p14="http://schemas.microsoft.com/office/powerpoint/2010/main" val="4748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the Radar!</a:t>
            </a:r>
            <a:endParaRPr lang="en-GB" dirty="0"/>
          </a:p>
        </p:txBody>
      </p:sp>
      <p:sp>
        <p:nvSpPr>
          <p:cNvPr id="3" name="Content Placeholder 2"/>
          <p:cNvSpPr>
            <a:spLocks noGrp="1"/>
          </p:cNvSpPr>
          <p:nvPr>
            <p:ph idx="1"/>
          </p:nvPr>
        </p:nvSpPr>
        <p:spPr/>
        <p:txBody>
          <a:bodyPr/>
          <a:lstStyle/>
          <a:p>
            <a:r>
              <a:rPr lang="en-GB" dirty="0" smtClean="0"/>
              <a:t>AI Technologies and fake images and videos – (</a:t>
            </a:r>
            <a:r>
              <a:rPr lang="en-GB" sz="1600" dirty="0" smtClean="0"/>
              <a:t>Don’t copy any images etc. found)</a:t>
            </a:r>
          </a:p>
          <a:p>
            <a:pPr marL="0" indent="0">
              <a:buNone/>
            </a:pPr>
            <a:endParaRPr lang="en-GB" sz="1600" dirty="0" smtClean="0"/>
          </a:p>
          <a:p>
            <a:r>
              <a:rPr lang="en-GB" dirty="0">
                <a:hlinkClick r:id="rId2"/>
              </a:rPr>
              <a:t>https://haveibeenpwned.com</a:t>
            </a:r>
            <a:r>
              <a:rPr lang="en-GB" dirty="0" smtClean="0">
                <a:hlinkClick r:id="rId2"/>
              </a:rPr>
              <a:t>/</a:t>
            </a:r>
            <a:r>
              <a:rPr lang="en-GB" dirty="0" smtClean="0"/>
              <a:t> - checks for data breaches</a:t>
            </a:r>
          </a:p>
          <a:p>
            <a:endParaRPr lang="en-GB" dirty="0" smtClean="0"/>
          </a:p>
          <a:p>
            <a:r>
              <a:rPr lang="en-GB" dirty="0" smtClean="0"/>
              <a:t>Carrots &amp; Cake</a:t>
            </a:r>
          </a:p>
          <a:p>
            <a:pPr marL="0" indent="0">
              <a:buNone/>
            </a:pPr>
            <a:r>
              <a:rPr lang="en-GB" dirty="0"/>
              <a:t>	</a:t>
            </a:r>
            <a:r>
              <a:rPr lang="en-GB" dirty="0" smtClean="0"/>
              <a:t>		</a:t>
            </a:r>
            <a:r>
              <a:rPr lang="en-GB" sz="1600" b="1" dirty="0"/>
              <a:t>Manage screen time</a:t>
            </a:r>
          </a:p>
          <a:p>
            <a:pPr marL="400050" lvl="1" indent="0">
              <a:buNone/>
            </a:pPr>
            <a:r>
              <a:rPr lang="en-GB" dirty="0"/>
              <a:t>Create daily screen time schedules for your kids. Select their </a:t>
            </a:r>
            <a:r>
              <a:rPr lang="en-GB" dirty="0" smtClean="0"/>
              <a:t>favourite </a:t>
            </a:r>
            <a:r>
              <a:rPr lang="en-GB" dirty="0"/>
              <a:t>educational apps </a:t>
            </a:r>
            <a:r>
              <a:rPr lang="en-GB" dirty="0" smtClean="0"/>
              <a:t>Carrots- </a:t>
            </a:r>
            <a:r>
              <a:rPr lang="en-GB" dirty="0"/>
              <a:t>they must complete before free screen time - Cake.</a:t>
            </a:r>
          </a:p>
          <a:p>
            <a:pPr marL="400050" lvl="1" indent="0">
              <a:buNone/>
            </a:pPr>
            <a:r>
              <a:rPr lang="en-GB" dirty="0"/>
              <a:t>Choose how much learning time &amp; free time kids get. Customize screen time schedules around your family's routine</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198914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2024 </a:t>
            </a:r>
            <a:r>
              <a:rPr lang="en-GB" dirty="0" smtClean="0"/>
              <a:t>- </a:t>
            </a:r>
            <a:r>
              <a:rPr lang="en-GB" dirty="0" smtClean="0"/>
              <a:t>25</a:t>
            </a:r>
            <a:endParaRPr lang="en-GB" dirty="0"/>
          </a:p>
        </p:txBody>
      </p:sp>
      <p:sp>
        <p:nvSpPr>
          <p:cNvPr id="3" name="Content Placeholder 2"/>
          <p:cNvSpPr>
            <a:spLocks noGrp="1"/>
          </p:cNvSpPr>
          <p:nvPr>
            <p:ph idx="1"/>
          </p:nvPr>
        </p:nvSpPr>
        <p:spPr/>
        <p:txBody>
          <a:bodyPr>
            <a:normAutofit/>
          </a:bodyPr>
          <a:lstStyle/>
          <a:p>
            <a:r>
              <a:rPr lang="en-GB" dirty="0"/>
              <a:t>In </a:t>
            </a:r>
            <a:r>
              <a:rPr lang="en-GB" dirty="0" smtClean="0"/>
              <a:t>2024, Over 90% of </a:t>
            </a:r>
            <a:r>
              <a:rPr lang="en-GB" dirty="0" smtClean="0"/>
              <a:t>children </a:t>
            </a:r>
            <a:r>
              <a:rPr lang="en-GB" dirty="0" smtClean="0"/>
              <a:t>aged 4-10 </a:t>
            </a:r>
            <a:r>
              <a:rPr lang="en-GB" dirty="0"/>
              <a:t>went online. Laptops, tablets and mobiles were the most used devices for going online</a:t>
            </a:r>
            <a:r>
              <a:rPr lang="en-GB" dirty="0" smtClean="0"/>
              <a:t>,</a:t>
            </a:r>
          </a:p>
          <a:p>
            <a:r>
              <a:rPr lang="en-GB" dirty="0"/>
              <a:t>25% of children aged 4-5 have their own device (tablet or smartphone) and use it for online activities, such as watching videos or playing games. (Ofcom, 2022) </a:t>
            </a:r>
            <a:endParaRPr lang="en-GB" dirty="0"/>
          </a:p>
          <a:p>
            <a:r>
              <a:rPr lang="en-GB" dirty="0"/>
              <a:t>Over 30% of children aged </a:t>
            </a:r>
            <a:r>
              <a:rPr lang="en-GB" dirty="0" smtClean="0"/>
              <a:t>8-10 </a:t>
            </a:r>
            <a:r>
              <a:rPr lang="en-GB" dirty="0"/>
              <a:t>are using social media, despite most platforms being restricted to users aged 13 and over. The most popular platforms among young children are YouTube, </a:t>
            </a:r>
            <a:r>
              <a:rPr lang="en-GB" dirty="0" err="1"/>
              <a:t>TikTok</a:t>
            </a:r>
            <a:r>
              <a:rPr lang="en-GB" dirty="0"/>
              <a:t>, and Instagram. (Ofcom, 2022).</a:t>
            </a:r>
            <a:endParaRPr lang="en-GB" dirty="0" smtClean="0"/>
          </a:p>
          <a:p>
            <a:r>
              <a:rPr lang="en-GB" dirty="0" smtClean="0"/>
              <a:t>A significant number of children under 10 may be exposed to social media indirectly, such as through watching videos or interacting with online content from older siblings or friends.</a:t>
            </a:r>
          </a:p>
        </p:txBody>
      </p:sp>
    </p:spTree>
    <p:extLst>
      <p:ext uri="{BB962C8B-B14F-4D97-AF65-F5344CB8AC3E}">
        <p14:creationId xmlns:p14="http://schemas.microsoft.com/office/powerpoint/2010/main" val="400559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 &amp; A</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5346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21971"/>
            <a:ext cx="8596668" cy="4819391"/>
          </a:xfrm>
        </p:spPr>
        <p:txBody>
          <a:bodyPr/>
          <a:lstStyle/>
          <a:p>
            <a:r>
              <a:rPr lang="en-GB" dirty="0"/>
              <a:t>One in five children aged </a:t>
            </a:r>
            <a:r>
              <a:rPr lang="en-GB" dirty="0" smtClean="0"/>
              <a:t>8-10 </a:t>
            </a:r>
            <a:r>
              <a:rPr lang="en-GB" dirty="0"/>
              <a:t>have reported seeing content that they found disturbing or inappropriate while using the internet. This includes exposure to violent or explicit content, either through search results or shared media. (NSPCC, 2022</a:t>
            </a:r>
            <a:r>
              <a:rPr lang="en-GB" dirty="0" smtClean="0"/>
              <a:t>)</a:t>
            </a:r>
          </a:p>
          <a:p>
            <a:r>
              <a:rPr lang="en-GB" dirty="0"/>
              <a:t>58% of parents say they have rules in place about how long their children can spend online. However, a significant number of parents struggle to enforce these rules, and children’s screen time is often determined by the availability of devices. (Ofcom, </a:t>
            </a:r>
            <a:r>
              <a:rPr lang="en-GB" dirty="0" smtClean="0"/>
              <a:t>2022)</a:t>
            </a:r>
          </a:p>
          <a:p>
            <a:r>
              <a:rPr lang="en-GB" dirty="0"/>
              <a:t>More than 50% of kids aged 4-10 play with others online, which can expose them to interaction with strangers. Understanding game settings and parental controls is crucial for limiting these risks.</a:t>
            </a:r>
            <a:endParaRPr lang="en-GB" dirty="0"/>
          </a:p>
        </p:txBody>
      </p:sp>
    </p:spTree>
    <p:extLst>
      <p:ext uri="{BB962C8B-B14F-4D97-AF65-F5344CB8AC3E}">
        <p14:creationId xmlns:p14="http://schemas.microsoft.com/office/powerpoint/2010/main" val="1676530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a:t>
            </a:r>
            <a:r>
              <a:rPr lang="en-GB" dirty="0"/>
              <a:t>Media for Children Under 11</a:t>
            </a:r>
          </a:p>
        </p:txBody>
      </p:sp>
      <p:sp>
        <p:nvSpPr>
          <p:cNvPr id="3" name="Content Placeholder 2"/>
          <p:cNvSpPr>
            <a:spLocks noGrp="1"/>
          </p:cNvSpPr>
          <p:nvPr>
            <p:ph idx="1"/>
          </p:nvPr>
        </p:nvSpPr>
        <p:spPr>
          <a:xfrm>
            <a:off x="677334" y="1784839"/>
            <a:ext cx="8596668" cy="4256524"/>
          </a:xfrm>
        </p:spPr>
        <p:txBody>
          <a:bodyPr>
            <a:normAutofit/>
          </a:bodyPr>
          <a:lstStyle/>
          <a:p>
            <a:r>
              <a:rPr lang="en-GB" dirty="0" smtClean="0"/>
              <a:t>Inappropriate </a:t>
            </a:r>
            <a:r>
              <a:rPr lang="en-GB" dirty="0"/>
              <a:t>Content: Even though platforms have age restrictions, children may encounter explicit or violent content. A study by NSPCC found that 1 in 5 children have come across inappropriate or explicit content while using social media</a:t>
            </a:r>
            <a:r>
              <a:rPr lang="en-GB" dirty="0" smtClean="0"/>
              <a:t>.</a:t>
            </a:r>
          </a:p>
          <a:p>
            <a:r>
              <a:rPr lang="en-GB" dirty="0" smtClean="0"/>
              <a:t>Cyberbullying</a:t>
            </a:r>
            <a:r>
              <a:rPr lang="en-GB" dirty="0"/>
              <a:t>: Pre-teens are at risk of cyberbullying, especially as they begin to use social media. Children aged 9-10 may be exposed to harmful interactions or peer pressure online</a:t>
            </a:r>
            <a:r>
              <a:rPr lang="en-GB" dirty="0" smtClean="0"/>
              <a:t>.</a:t>
            </a:r>
          </a:p>
          <a:p>
            <a:r>
              <a:rPr lang="en-GB" dirty="0" smtClean="0"/>
              <a:t>Privacy </a:t>
            </a:r>
            <a:r>
              <a:rPr lang="en-GB" dirty="0"/>
              <a:t>Concerns: Children may not fully understand the importance of keeping personal information private. Sharing too much personal information (like locations, names, or photos) can put them at risk of exploitation or online predators</a:t>
            </a:r>
            <a:r>
              <a:rPr lang="en-GB" dirty="0" smtClean="0"/>
              <a:t>.</a:t>
            </a:r>
          </a:p>
          <a:p>
            <a:r>
              <a:rPr lang="en-GB" dirty="0" smtClean="0"/>
              <a:t>Screen </a:t>
            </a:r>
            <a:r>
              <a:rPr lang="en-GB" dirty="0"/>
              <a:t>Addiction: Excessive use of social media and screen time can impact physical health, emotional well-being, and social development.</a:t>
            </a:r>
          </a:p>
        </p:txBody>
      </p:sp>
    </p:spTree>
    <p:extLst>
      <p:ext uri="{BB962C8B-B14F-4D97-AF65-F5344CB8AC3E}">
        <p14:creationId xmlns:p14="http://schemas.microsoft.com/office/powerpoint/2010/main" val="1961325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57" y="108438"/>
            <a:ext cx="8596668" cy="559777"/>
          </a:xfrm>
        </p:spPr>
        <p:txBody>
          <a:bodyPr>
            <a:normAutofit fontScale="90000"/>
          </a:bodyPr>
          <a:lstStyle/>
          <a:p>
            <a:r>
              <a:rPr lang="en-GB" dirty="0" smtClean="0"/>
              <a:t>The best parental Control software 2025</a:t>
            </a:r>
            <a:endParaRPr lang="en-GB" dirty="0"/>
          </a:p>
        </p:txBody>
      </p:sp>
      <p:pic>
        <p:nvPicPr>
          <p:cNvPr id="4" name="Picture 3"/>
          <p:cNvPicPr>
            <a:picLocks noChangeAspect="1"/>
          </p:cNvPicPr>
          <p:nvPr/>
        </p:nvPicPr>
        <p:blipFill rotWithShape="1">
          <a:blip r:embed="rId2"/>
          <a:srcRect l="13577" t="10939"/>
          <a:stretch/>
        </p:blipFill>
        <p:spPr>
          <a:xfrm>
            <a:off x="553914" y="703385"/>
            <a:ext cx="7863251" cy="5902827"/>
          </a:xfrm>
          <a:prstGeom prst="rect">
            <a:avLst/>
          </a:prstGeom>
        </p:spPr>
      </p:pic>
      <p:pic>
        <p:nvPicPr>
          <p:cNvPr id="5" name="Picture 4"/>
          <p:cNvPicPr>
            <a:picLocks noChangeAspect="1"/>
          </p:cNvPicPr>
          <p:nvPr/>
        </p:nvPicPr>
        <p:blipFill rotWithShape="1">
          <a:blip r:embed="rId3"/>
          <a:srcRect l="78760" t="10020" r="5215" b="4697"/>
          <a:stretch/>
        </p:blipFill>
        <p:spPr>
          <a:xfrm>
            <a:off x="7212619" y="668215"/>
            <a:ext cx="1301262" cy="5940543"/>
          </a:xfrm>
          <a:prstGeom prst="rect">
            <a:avLst/>
          </a:prstGeom>
        </p:spPr>
      </p:pic>
    </p:spTree>
    <p:extLst>
      <p:ext uri="{BB962C8B-B14F-4D97-AF65-F5344CB8AC3E}">
        <p14:creationId xmlns:p14="http://schemas.microsoft.com/office/powerpoint/2010/main" val="1252136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 safely</a:t>
            </a:r>
          </a:p>
        </p:txBody>
      </p:sp>
      <p:sp>
        <p:nvSpPr>
          <p:cNvPr id="3" name="Content Placeholder 2"/>
          <p:cNvSpPr>
            <a:spLocks noGrp="1"/>
          </p:cNvSpPr>
          <p:nvPr>
            <p:ph idx="1"/>
          </p:nvPr>
        </p:nvSpPr>
        <p:spPr>
          <a:xfrm>
            <a:off x="677334" y="1208732"/>
            <a:ext cx="8596668" cy="1059088"/>
          </a:xfrm>
        </p:spPr>
        <p:txBody>
          <a:bodyPr/>
          <a:lstStyle/>
          <a:p>
            <a:pPr marL="0" indent="0">
              <a:buNone/>
            </a:pPr>
            <a:endParaRPr lang="en-GB" dirty="0"/>
          </a:p>
          <a:p>
            <a:pPr marL="0" indent="0">
              <a:buNone/>
            </a:pPr>
            <a:r>
              <a:rPr lang="en-GB" dirty="0"/>
              <a:t>Use safe search engines such as </a:t>
            </a:r>
            <a:r>
              <a:rPr lang="en-GB" dirty="0" err="1"/>
              <a:t>Swiggle</a:t>
            </a:r>
            <a:r>
              <a:rPr lang="en-GB" dirty="0"/>
              <a:t> or Kids-search. </a:t>
            </a:r>
          </a:p>
        </p:txBody>
      </p:sp>
      <p:pic>
        <p:nvPicPr>
          <p:cNvPr id="4" name="Picture 3"/>
          <p:cNvPicPr>
            <a:picLocks noChangeAspect="1"/>
          </p:cNvPicPr>
          <p:nvPr/>
        </p:nvPicPr>
        <p:blipFill>
          <a:blip r:embed="rId3"/>
          <a:stretch>
            <a:fillRect/>
          </a:stretch>
        </p:blipFill>
        <p:spPr>
          <a:xfrm>
            <a:off x="407689" y="2267819"/>
            <a:ext cx="3603221" cy="2350377"/>
          </a:xfrm>
          <a:prstGeom prst="rect">
            <a:avLst/>
          </a:prstGeom>
        </p:spPr>
      </p:pic>
      <p:pic>
        <p:nvPicPr>
          <p:cNvPr id="5" name="Picture 4"/>
          <p:cNvPicPr>
            <a:picLocks noChangeAspect="1"/>
          </p:cNvPicPr>
          <p:nvPr/>
        </p:nvPicPr>
        <p:blipFill>
          <a:blip r:embed="rId4"/>
          <a:stretch>
            <a:fillRect/>
          </a:stretch>
        </p:blipFill>
        <p:spPr>
          <a:xfrm>
            <a:off x="4517400" y="2267819"/>
            <a:ext cx="5263092" cy="2350377"/>
          </a:xfrm>
          <a:prstGeom prst="rect">
            <a:avLst/>
          </a:prstGeom>
        </p:spPr>
      </p:pic>
      <p:sp>
        <p:nvSpPr>
          <p:cNvPr id="6" name="Rectangle 5"/>
          <p:cNvSpPr/>
          <p:nvPr/>
        </p:nvSpPr>
        <p:spPr>
          <a:xfrm>
            <a:off x="1352204" y="5087081"/>
            <a:ext cx="6096000" cy="923330"/>
          </a:xfrm>
          <a:prstGeom prst="rect">
            <a:avLst/>
          </a:prstGeom>
        </p:spPr>
        <p:txBody>
          <a:bodyPr>
            <a:spAutoFit/>
          </a:bodyPr>
          <a:lstStyle/>
          <a:p>
            <a:r>
              <a:rPr lang="en-GB" dirty="0"/>
              <a:t>You can save time by adding these to your ‘Favourites’. Safe search settings can also be activated on Google and other search engines, as well as YouTube.</a:t>
            </a:r>
          </a:p>
        </p:txBody>
      </p:sp>
    </p:spTree>
    <p:extLst>
      <p:ext uri="{BB962C8B-B14F-4D97-AF65-F5344CB8AC3E}">
        <p14:creationId xmlns:p14="http://schemas.microsoft.com/office/powerpoint/2010/main" val="296001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Games</a:t>
            </a:r>
            <a:endParaRPr lang="en-GB" dirty="0"/>
          </a:p>
        </p:txBody>
      </p:sp>
      <p:sp>
        <p:nvSpPr>
          <p:cNvPr id="3" name="Content Placeholder 2"/>
          <p:cNvSpPr>
            <a:spLocks noGrp="1"/>
          </p:cNvSpPr>
          <p:nvPr>
            <p:ph idx="1"/>
          </p:nvPr>
        </p:nvSpPr>
        <p:spPr>
          <a:xfrm>
            <a:off x="677334" y="1397977"/>
            <a:ext cx="8596668" cy="5319346"/>
          </a:xfrm>
        </p:spPr>
        <p:txBody>
          <a:bodyPr>
            <a:normAutofit/>
          </a:bodyPr>
          <a:lstStyle/>
          <a:p>
            <a:r>
              <a:rPr lang="en-GB" b="1" i="1" u="sng" dirty="0" err="1"/>
              <a:t>Roblox</a:t>
            </a:r>
            <a:r>
              <a:rPr lang="en-GB" dirty="0"/>
              <a:t> is an amateur game-maker/-player system for Xbox, PC, tablets and smartphones. </a:t>
            </a:r>
            <a:r>
              <a:rPr lang="en-GB" dirty="0" smtClean="0"/>
              <a:t>	(PEGI 7 &amp; 13)</a:t>
            </a:r>
          </a:p>
          <a:p>
            <a:pPr lvl="1"/>
            <a:r>
              <a:rPr lang="en-GB" dirty="0">
                <a:solidFill>
                  <a:srgbClr val="FF0000"/>
                </a:solidFill>
              </a:rPr>
              <a:t>Parents should watch out for user created games that fall outside the ratings and do include more blood and violence than the rating suggests</a:t>
            </a:r>
            <a:r>
              <a:rPr lang="en-GB" dirty="0" smtClean="0">
                <a:solidFill>
                  <a:srgbClr val="FF0000"/>
                </a:solidFill>
              </a:rPr>
              <a:t>.</a:t>
            </a:r>
            <a:br>
              <a:rPr lang="en-GB" dirty="0" smtClean="0">
                <a:solidFill>
                  <a:srgbClr val="FF0000"/>
                </a:solidFill>
              </a:rPr>
            </a:br>
            <a:endParaRPr lang="en-GB" dirty="0" smtClean="0">
              <a:solidFill>
                <a:srgbClr val="FF0000"/>
              </a:solidFill>
            </a:endParaRPr>
          </a:p>
          <a:p>
            <a:r>
              <a:rPr lang="en-GB" b="1" i="1" u="sng" dirty="0" err="1"/>
              <a:t>Fortnite</a:t>
            </a:r>
            <a:r>
              <a:rPr lang="en-GB" dirty="0"/>
              <a:t> leapt to greater popularity with its Battle Royale mode that can be played for free and pits up to 100 players against each </a:t>
            </a:r>
            <a:r>
              <a:rPr lang="en-GB" dirty="0" smtClean="0"/>
              <a:t>other.   (PEGI 12)</a:t>
            </a:r>
          </a:p>
          <a:p>
            <a:pPr lvl="1"/>
            <a:r>
              <a:rPr lang="en-GB" dirty="0">
                <a:solidFill>
                  <a:srgbClr val="FF0000"/>
                </a:solidFill>
              </a:rPr>
              <a:t>Parents should be aware that children can talk to strangers in the game and that swearing and racists language do </a:t>
            </a:r>
            <a:r>
              <a:rPr lang="en-GB" dirty="0" smtClean="0">
                <a:solidFill>
                  <a:srgbClr val="FF0000"/>
                </a:solidFill>
              </a:rPr>
              <a:t>occur.</a:t>
            </a:r>
            <a:br>
              <a:rPr lang="en-GB" dirty="0" smtClean="0">
                <a:solidFill>
                  <a:srgbClr val="FF0000"/>
                </a:solidFill>
              </a:rPr>
            </a:br>
            <a:endParaRPr lang="en-GB" dirty="0" smtClean="0"/>
          </a:p>
          <a:p>
            <a:r>
              <a:rPr lang="en-GB" b="1" i="1" u="sng" dirty="0" err="1"/>
              <a:t>Overwatch</a:t>
            </a:r>
            <a:r>
              <a:rPr lang="en-GB" dirty="0"/>
              <a:t> is a multiplayer shooting game in which two teams of six players compete to capture and defend various </a:t>
            </a:r>
            <a:r>
              <a:rPr lang="en-GB" dirty="0" smtClean="0"/>
              <a:t>objectives.	(PEGI 12)</a:t>
            </a:r>
          </a:p>
          <a:p>
            <a:pPr lvl="1"/>
            <a:r>
              <a:rPr lang="en-GB" dirty="0">
                <a:solidFill>
                  <a:srgbClr val="FF0000"/>
                </a:solidFill>
              </a:rPr>
              <a:t>Parents should be aware of the online nature of the game and how players can interact with others</a:t>
            </a:r>
            <a:r>
              <a:rPr lang="en-GB" dirty="0" smtClean="0">
                <a:solidFill>
                  <a:srgbClr val="FF0000"/>
                </a:solidFill>
              </a:rPr>
              <a:t>.</a:t>
            </a:r>
          </a:p>
        </p:txBody>
      </p:sp>
    </p:spTree>
    <p:extLst>
      <p:ext uri="{BB962C8B-B14F-4D97-AF65-F5344CB8AC3E}">
        <p14:creationId xmlns:p14="http://schemas.microsoft.com/office/powerpoint/2010/main" val="22438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Sexting &amp; Digital Footprint</a:t>
            </a:r>
            <a:endParaRPr lang="en-GB" dirty="0"/>
          </a:p>
        </p:txBody>
      </p:sp>
      <p:sp>
        <p:nvSpPr>
          <p:cNvPr id="7" name="TextBox 6"/>
          <p:cNvSpPr txBox="1"/>
          <p:nvPr/>
        </p:nvSpPr>
        <p:spPr>
          <a:xfrm>
            <a:off x="677334" y="1468735"/>
            <a:ext cx="8596668" cy="2308324"/>
          </a:xfrm>
          <a:prstGeom prst="rect">
            <a:avLst/>
          </a:prstGeom>
          <a:noFill/>
        </p:spPr>
        <p:txBody>
          <a:bodyPr wrap="square" rtlCol="0">
            <a:spAutoFit/>
          </a:bodyPr>
          <a:lstStyle/>
          <a:p>
            <a:r>
              <a:rPr lang="en-GB" dirty="0"/>
              <a:t> 27 police forces in England and Wales revealed 306 cases of children under 10, including some as young as four, being investigated on suspicion of taking or sharing indecent images of themselves or other </a:t>
            </a:r>
            <a:r>
              <a:rPr lang="en-GB" dirty="0" smtClean="0"/>
              <a:t>minors.</a:t>
            </a:r>
          </a:p>
          <a:p>
            <a:endParaRPr lang="en-GB" dirty="0"/>
          </a:p>
          <a:p>
            <a:r>
              <a:rPr lang="en-GB" dirty="0" smtClean="0"/>
              <a:t>Digital</a:t>
            </a:r>
            <a:r>
              <a:rPr lang="en-GB" dirty="0" smtClean="0"/>
              <a:t> footprint - </a:t>
            </a:r>
            <a:r>
              <a:rPr lang="en-GB" dirty="0"/>
              <a:t>A digital footprint is the user trail of data, created as a result of your online activity. This includes websites visited, searches made, social media posts, as well as any other interactions that are recorded by digital devices</a:t>
            </a:r>
            <a:endParaRPr lang="en-GB" dirty="0"/>
          </a:p>
        </p:txBody>
      </p:sp>
    </p:spTree>
    <p:extLst>
      <p:ext uri="{BB962C8B-B14F-4D97-AF65-F5344CB8AC3E}">
        <p14:creationId xmlns:p14="http://schemas.microsoft.com/office/powerpoint/2010/main" val="273966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a:t>
            </a:r>
            <a:r>
              <a:rPr lang="en-GB" dirty="0" smtClean="0"/>
              <a:t>Bullying Facts</a:t>
            </a:r>
            <a:endParaRPr lang="en-GB" dirty="0"/>
          </a:p>
        </p:txBody>
      </p:sp>
      <p:sp>
        <p:nvSpPr>
          <p:cNvPr id="3" name="Content Placeholder 2"/>
          <p:cNvSpPr>
            <a:spLocks noGrp="1"/>
          </p:cNvSpPr>
          <p:nvPr>
            <p:ph idx="1"/>
          </p:nvPr>
        </p:nvSpPr>
        <p:spPr>
          <a:xfrm>
            <a:off x="677334" y="1318847"/>
            <a:ext cx="8596668" cy="4722516"/>
          </a:xfrm>
        </p:spPr>
        <p:txBody>
          <a:bodyPr>
            <a:noAutofit/>
          </a:bodyPr>
          <a:lstStyle/>
          <a:p>
            <a:r>
              <a:rPr lang="en-GB" dirty="0" smtClean="0"/>
              <a:t>27</a:t>
            </a:r>
            <a:r>
              <a:rPr lang="en-GB" dirty="0"/>
              <a:t>% of children between the ages of 8-15 who use some form of social media have experienced cyberbullying</a:t>
            </a:r>
            <a:r>
              <a:rPr lang="en-GB" dirty="0" smtClean="0"/>
              <a:t>.</a:t>
            </a:r>
            <a:endParaRPr lang="en-GB" dirty="0"/>
          </a:p>
          <a:p>
            <a:r>
              <a:rPr lang="en-GB" dirty="0"/>
              <a:t>In </a:t>
            </a:r>
            <a:r>
              <a:rPr lang="en-GB" dirty="0" smtClean="0"/>
              <a:t>74</a:t>
            </a:r>
            <a:r>
              <a:rPr lang="en-GB" dirty="0"/>
              <a:t>% of parents identified classmates as the main cyberbullies of children they knew</a:t>
            </a:r>
            <a:r>
              <a:rPr lang="en-GB" dirty="0" smtClean="0"/>
              <a:t>.</a:t>
            </a:r>
            <a:endParaRPr lang="en-GB" dirty="0"/>
          </a:p>
          <a:p>
            <a:r>
              <a:rPr lang="en-GB" dirty="0"/>
              <a:t>71% of children between 5-15 have seen hateful content online</a:t>
            </a:r>
            <a:r>
              <a:rPr lang="en-GB" dirty="0" smtClean="0"/>
              <a:t>.</a:t>
            </a:r>
            <a:endParaRPr lang="en-GB" dirty="0"/>
          </a:p>
          <a:p>
            <a:r>
              <a:rPr lang="en-GB" dirty="0"/>
              <a:t>In the UK, 17% of parents report that their child has been a victim of cyberbullying</a:t>
            </a:r>
            <a:r>
              <a:rPr lang="en-GB" dirty="0" smtClean="0"/>
              <a:t>.</a:t>
            </a:r>
            <a:endParaRPr lang="en-GB" dirty="0"/>
          </a:p>
          <a:p>
            <a:r>
              <a:rPr lang="en-GB" dirty="0"/>
              <a:t>One in five 9-12 year olds has either experienced, witnessed or participated in cyberbullying</a:t>
            </a:r>
            <a:r>
              <a:rPr lang="en-GB" dirty="0" smtClean="0"/>
              <a:t>.</a:t>
            </a:r>
            <a:endParaRPr lang="en-GB" dirty="0"/>
          </a:p>
          <a:p>
            <a:r>
              <a:rPr lang="en-GB" dirty="0"/>
              <a:t>Less than three in ten parents of 3-17 year old children believed the benefits of their child using social media, messaging and video sharing apps outweighed the risks</a:t>
            </a:r>
            <a:r>
              <a:rPr lang="en-GB" dirty="0" smtClean="0"/>
              <a:t>.</a:t>
            </a:r>
            <a:endParaRPr lang="en-GB" dirty="0"/>
          </a:p>
          <a:p>
            <a:r>
              <a:rPr lang="en-GB" dirty="0"/>
              <a:t>One study found that 9 in 10 people experienced bullying while playing video games online</a:t>
            </a:r>
            <a:r>
              <a:rPr lang="en-GB" dirty="0" smtClean="0"/>
              <a:t>.</a:t>
            </a:r>
            <a:endParaRPr lang="en-GB" dirty="0"/>
          </a:p>
          <a:p>
            <a:r>
              <a:rPr lang="en-GB" dirty="0"/>
              <a:t>66% of children between 10-15 say they did not report cyberbullying because they did not think it was important</a:t>
            </a:r>
            <a:r>
              <a:rPr lang="en-GB" dirty="0" smtClean="0"/>
              <a:t>.</a:t>
            </a:r>
            <a:endParaRPr lang="en-GB" dirty="0"/>
          </a:p>
        </p:txBody>
      </p:sp>
    </p:spTree>
    <p:extLst>
      <p:ext uri="{BB962C8B-B14F-4D97-AF65-F5344CB8AC3E}">
        <p14:creationId xmlns:p14="http://schemas.microsoft.com/office/powerpoint/2010/main" val="41456682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3117</TotalTime>
  <Words>1776</Words>
  <Application>Microsoft Office PowerPoint</Application>
  <PresentationFormat>Widescreen</PresentationFormat>
  <Paragraphs>102</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E-Safety Awareness</vt:lpstr>
      <vt:lpstr>2024 - 25</vt:lpstr>
      <vt:lpstr>PowerPoint Presentation</vt:lpstr>
      <vt:lpstr>Social Media for Children Under 11</vt:lpstr>
      <vt:lpstr>The best parental Control software 2025</vt:lpstr>
      <vt:lpstr>Search safely</vt:lpstr>
      <vt:lpstr>Games</vt:lpstr>
      <vt:lpstr>PowerPoint Presentation</vt:lpstr>
      <vt:lpstr>Cyber Bullying Facts</vt:lpstr>
      <vt:lpstr>Parents………..</vt:lpstr>
      <vt:lpstr>PowerPoint Presentation</vt:lpstr>
      <vt:lpstr>PowerPoint Presentation</vt:lpstr>
      <vt:lpstr>PowerPoint Presentation</vt:lpstr>
      <vt:lpstr>PowerPoint Presentation</vt:lpstr>
      <vt:lpstr>PowerPoint Presentation</vt:lpstr>
      <vt:lpstr>PowerPoint Presentation</vt:lpstr>
      <vt:lpstr>Parent conversation starters</vt:lpstr>
      <vt:lpstr>Key Tips for parents</vt:lpstr>
      <vt:lpstr>On the Radar!</vt:lpstr>
      <vt:lpstr>Q &amp; A</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 adult awareness</dc:title>
  <dc:creator>SFord</dc:creator>
  <cp:lastModifiedBy>SFord</cp:lastModifiedBy>
  <cp:revision>45</cp:revision>
  <cp:lastPrinted>2021-10-06T12:24:12Z</cp:lastPrinted>
  <dcterms:created xsi:type="dcterms:W3CDTF">2021-10-04T09:26:13Z</dcterms:created>
  <dcterms:modified xsi:type="dcterms:W3CDTF">2025-01-29T14:03:22Z</dcterms:modified>
</cp:coreProperties>
</file>