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70" r:id="rId2"/>
    <p:sldId id="265" r:id="rId3"/>
    <p:sldId id="262" r:id="rId4"/>
    <p:sldId id="264" r:id="rId5"/>
    <p:sldId id="258" r:id="rId6"/>
    <p:sldId id="271" r:id="rId7"/>
    <p:sldId id="257" r:id="rId8"/>
    <p:sldId id="273" r:id="rId9"/>
    <p:sldId id="259" r:id="rId10"/>
    <p:sldId id="261" r:id="rId11"/>
    <p:sldId id="260" r:id="rId12"/>
    <p:sldId id="266" r:id="rId13"/>
    <p:sldId id="267" r:id="rId14"/>
    <p:sldId id="268" r:id="rId15"/>
    <p:sldId id="269" r:id="rId16"/>
    <p:sldId id="272" r:id="rId17"/>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84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332"/>
          </a:xfrm>
          <a:prstGeom prst="rect">
            <a:avLst/>
          </a:prstGeom>
        </p:spPr>
        <p:txBody>
          <a:bodyPr vert="horz" lIns="95563" tIns="47781" rIns="95563" bIns="47781" rtlCol="0"/>
          <a:lstStyle>
            <a:lvl1pPr algn="l">
              <a:defRPr sz="1300"/>
            </a:lvl1pPr>
          </a:lstStyle>
          <a:p>
            <a:endParaRPr lang="en-GB"/>
          </a:p>
        </p:txBody>
      </p:sp>
      <p:sp>
        <p:nvSpPr>
          <p:cNvPr id="3" name="Date Placeholder 2"/>
          <p:cNvSpPr>
            <a:spLocks noGrp="1"/>
          </p:cNvSpPr>
          <p:nvPr>
            <p:ph type="dt" sz="quarter" idx="1"/>
          </p:nvPr>
        </p:nvSpPr>
        <p:spPr>
          <a:xfrm>
            <a:off x="3850443" y="0"/>
            <a:ext cx="2945660" cy="496332"/>
          </a:xfrm>
          <a:prstGeom prst="rect">
            <a:avLst/>
          </a:prstGeom>
        </p:spPr>
        <p:txBody>
          <a:bodyPr vert="horz" lIns="95563" tIns="47781" rIns="95563" bIns="47781" rtlCol="0"/>
          <a:lstStyle>
            <a:lvl1pPr algn="r">
              <a:defRPr sz="1300"/>
            </a:lvl1pPr>
          </a:lstStyle>
          <a:p>
            <a:fld id="{F8EACF16-C3AD-40C4-867F-AC640A212CC3}" type="datetimeFigureOut">
              <a:rPr lang="en-GB" smtClean="0"/>
              <a:t>16/09/2024</a:t>
            </a:fld>
            <a:endParaRPr lang="en-GB"/>
          </a:p>
        </p:txBody>
      </p:sp>
      <p:sp>
        <p:nvSpPr>
          <p:cNvPr id="4" name="Footer Placeholder 3"/>
          <p:cNvSpPr>
            <a:spLocks noGrp="1"/>
          </p:cNvSpPr>
          <p:nvPr>
            <p:ph type="ftr" sz="quarter" idx="2"/>
          </p:nvPr>
        </p:nvSpPr>
        <p:spPr>
          <a:xfrm>
            <a:off x="0" y="9428584"/>
            <a:ext cx="2945660" cy="496332"/>
          </a:xfrm>
          <a:prstGeom prst="rect">
            <a:avLst/>
          </a:prstGeom>
        </p:spPr>
        <p:txBody>
          <a:bodyPr vert="horz" lIns="95563" tIns="47781" rIns="95563" bIns="47781" rtlCol="0" anchor="b"/>
          <a:lstStyle>
            <a:lvl1pPr algn="l">
              <a:defRPr sz="1300"/>
            </a:lvl1pPr>
          </a:lstStyle>
          <a:p>
            <a:endParaRPr lang="en-GB"/>
          </a:p>
        </p:txBody>
      </p:sp>
      <p:sp>
        <p:nvSpPr>
          <p:cNvPr id="5" name="Slide Number Placeholder 4"/>
          <p:cNvSpPr>
            <a:spLocks noGrp="1"/>
          </p:cNvSpPr>
          <p:nvPr>
            <p:ph type="sldNum" sz="quarter" idx="3"/>
          </p:nvPr>
        </p:nvSpPr>
        <p:spPr>
          <a:xfrm>
            <a:off x="3850443" y="9428584"/>
            <a:ext cx="2945660" cy="496332"/>
          </a:xfrm>
          <a:prstGeom prst="rect">
            <a:avLst/>
          </a:prstGeom>
        </p:spPr>
        <p:txBody>
          <a:bodyPr vert="horz" lIns="95563" tIns="47781" rIns="95563" bIns="47781" rtlCol="0" anchor="b"/>
          <a:lstStyle>
            <a:lvl1pPr algn="r">
              <a:defRPr sz="1300"/>
            </a:lvl1pPr>
          </a:lstStyle>
          <a:p>
            <a:fld id="{6702446E-8023-413F-B192-A69C38165D51}" type="slidenum">
              <a:rPr lang="en-GB" smtClean="0"/>
              <a:t>‹#›</a:t>
            </a:fld>
            <a:endParaRPr lang="en-GB"/>
          </a:p>
        </p:txBody>
      </p:sp>
    </p:spTree>
    <p:extLst>
      <p:ext uri="{BB962C8B-B14F-4D97-AF65-F5344CB8AC3E}">
        <p14:creationId xmlns:p14="http://schemas.microsoft.com/office/powerpoint/2010/main" val="35340047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67D11BE-1CC5-4975-949E-B530FB492328}" type="datetimeFigureOut">
              <a:rPr lang="en-GB"/>
              <a:pPr>
                <a:defRPr/>
              </a:pPr>
              <a:t>16/09/2024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D188E13-FBC1-4A66-8D82-7404117C563E}" type="slidenum">
              <a:rPr lang="en-GB"/>
              <a:pPr>
                <a:defRPr/>
              </a:pPr>
              <a:t>‹#›</a:t>
            </a:fld>
            <a:endParaRPr lang="en-GB"/>
          </a:p>
        </p:txBody>
      </p:sp>
    </p:spTree>
    <p:extLst>
      <p:ext uri="{BB962C8B-B14F-4D97-AF65-F5344CB8AC3E}">
        <p14:creationId xmlns:p14="http://schemas.microsoft.com/office/powerpoint/2010/main" val="2507095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7E6DD92-DD34-4FFF-A4AB-B7C9EDEA4366}" type="datetimeFigureOut">
              <a:rPr lang="en-GB"/>
              <a:pPr>
                <a:defRPr/>
              </a:pPr>
              <a:t>16/09/2024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24309AF-F1EC-4D68-AF54-8BB7C7EB9D44}" type="slidenum">
              <a:rPr lang="en-GB"/>
              <a:pPr>
                <a:defRPr/>
              </a:pPr>
              <a:t>‹#›</a:t>
            </a:fld>
            <a:endParaRPr lang="en-GB"/>
          </a:p>
        </p:txBody>
      </p:sp>
    </p:spTree>
    <p:extLst>
      <p:ext uri="{BB962C8B-B14F-4D97-AF65-F5344CB8AC3E}">
        <p14:creationId xmlns:p14="http://schemas.microsoft.com/office/powerpoint/2010/main" val="169109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860FA11-5A0E-42A1-9221-D1FE25B13DB7}" type="datetimeFigureOut">
              <a:rPr lang="en-GB"/>
              <a:pPr>
                <a:defRPr/>
              </a:pPr>
              <a:t>16/09/2024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9CE2098-429B-43DB-8E9E-0E27CBD603CC}" type="slidenum">
              <a:rPr lang="en-GB"/>
              <a:pPr>
                <a:defRPr/>
              </a:pPr>
              <a:t>‹#›</a:t>
            </a:fld>
            <a:endParaRPr lang="en-GB"/>
          </a:p>
        </p:txBody>
      </p:sp>
    </p:spTree>
    <p:extLst>
      <p:ext uri="{BB962C8B-B14F-4D97-AF65-F5344CB8AC3E}">
        <p14:creationId xmlns:p14="http://schemas.microsoft.com/office/powerpoint/2010/main" val="136964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D606CD6-9293-40DD-8914-4AD0A7A85C71}" type="datetimeFigureOut">
              <a:rPr lang="en-GB"/>
              <a:pPr>
                <a:defRPr/>
              </a:pPr>
              <a:t>16/09/2024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4ED6F51-3045-42FB-9C83-1D7E433E62E8}" type="slidenum">
              <a:rPr lang="en-GB"/>
              <a:pPr>
                <a:defRPr/>
              </a:pPr>
              <a:t>‹#›</a:t>
            </a:fld>
            <a:endParaRPr lang="en-GB"/>
          </a:p>
        </p:txBody>
      </p:sp>
    </p:spTree>
    <p:extLst>
      <p:ext uri="{BB962C8B-B14F-4D97-AF65-F5344CB8AC3E}">
        <p14:creationId xmlns:p14="http://schemas.microsoft.com/office/powerpoint/2010/main" val="2446774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9715A3-AEF4-4CCD-8D2D-5ABC718809B3}" type="datetimeFigureOut">
              <a:rPr lang="en-GB"/>
              <a:pPr>
                <a:defRPr/>
              </a:pPr>
              <a:t>16/09/2024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7D57B8-1D34-4789-8689-672914C54AD0}" type="slidenum">
              <a:rPr lang="en-GB"/>
              <a:pPr>
                <a:defRPr/>
              </a:pPr>
              <a:t>‹#›</a:t>
            </a:fld>
            <a:endParaRPr lang="en-GB"/>
          </a:p>
        </p:txBody>
      </p:sp>
    </p:spTree>
    <p:extLst>
      <p:ext uri="{BB962C8B-B14F-4D97-AF65-F5344CB8AC3E}">
        <p14:creationId xmlns:p14="http://schemas.microsoft.com/office/powerpoint/2010/main" val="642607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B401B1F-7791-41A5-AFA7-8C495F4DD948}" type="datetimeFigureOut">
              <a:rPr lang="en-GB"/>
              <a:pPr>
                <a:defRPr/>
              </a:pPr>
              <a:t>16/09/2024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28E95D7-A0D7-4731-99BC-EB5A7486AF55}" type="slidenum">
              <a:rPr lang="en-GB"/>
              <a:pPr>
                <a:defRPr/>
              </a:pPr>
              <a:t>‹#›</a:t>
            </a:fld>
            <a:endParaRPr lang="en-GB"/>
          </a:p>
        </p:txBody>
      </p:sp>
    </p:spTree>
    <p:extLst>
      <p:ext uri="{BB962C8B-B14F-4D97-AF65-F5344CB8AC3E}">
        <p14:creationId xmlns:p14="http://schemas.microsoft.com/office/powerpoint/2010/main" val="4200110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840C7F94-C97B-4477-AF92-2200275CAB2F}" type="datetimeFigureOut">
              <a:rPr lang="en-GB"/>
              <a:pPr>
                <a:defRPr/>
              </a:pPr>
              <a:t>16/09/2024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77C97912-FE65-4573-819A-C3FEBDBE404B}" type="slidenum">
              <a:rPr lang="en-GB"/>
              <a:pPr>
                <a:defRPr/>
              </a:pPr>
              <a:t>‹#›</a:t>
            </a:fld>
            <a:endParaRPr lang="en-GB"/>
          </a:p>
        </p:txBody>
      </p:sp>
    </p:spTree>
    <p:extLst>
      <p:ext uri="{BB962C8B-B14F-4D97-AF65-F5344CB8AC3E}">
        <p14:creationId xmlns:p14="http://schemas.microsoft.com/office/powerpoint/2010/main" val="499970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CDEFB75-B1D0-468B-881D-3FA9B5EFBE5E}" type="datetimeFigureOut">
              <a:rPr lang="en-GB"/>
              <a:pPr>
                <a:defRPr/>
              </a:pPr>
              <a:t>16/09/2024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E09D55E-47E6-4BDE-ADAA-7EEC1BA6C655}" type="slidenum">
              <a:rPr lang="en-GB"/>
              <a:pPr>
                <a:defRPr/>
              </a:pPr>
              <a:t>‹#›</a:t>
            </a:fld>
            <a:endParaRPr lang="en-GB"/>
          </a:p>
        </p:txBody>
      </p:sp>
    </p:spTree>
    <p:extLst>
      <p:ext uri="{BB962C8B-B14F-4D97-AF65-F5344CB8AC3E}">
        <p14:creationId xmlns:p14="http://schemas.microsoft.com/office/powerpoint/2010/main" val="294396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93A849-2CB1-4F7A-9E8D-BC6CADEA3984}" type="datetimeFigureOut">
              <a:rPr lang="en-GB"/>
              <a:pPr>
                <a:defRPr/>
              </a:pPr>
              <a:t>16/09/2024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53A05697-5339-4BD7-BB5C-0940459C6BB8}" type="slidenum">
              <a:rPr lang="en-GB"/>
              <a:pPr>
                <a:defRPr/>
              </a:pPr>
              <a:t>‹#›</a:t>
            </a:fld>
            <a:endParaRPr lang="en-GB"/>
          </a:p>
        </p:txBody>
      </p:sp>
    </p:spTree>
    <p:extLst>
      <p:ext uri="{BB962C8B-B14F-4D97-AF65-F5344CB8AC3E}">
        <p14:creationId xmlns:p14="http://schemas.microsoft.com/office/powerpoint/2010/main" val="23809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6234C34-4600-4605-A948-5F8F296B56CD}" type="datetimeFigureOut">
              <a:rPr lang="en-GB"/>
              <a:pPr>
                <a:defRPr/>
              </a:pPr>
              <a:t>16/09/2024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6FCB968-62C5-484C-A291-1990C61AAC4C}" type="slidenum">
              <a:rPr lang="en-GB"/>
              <a:pPr>
                <a:defRPr/>
              </a:pPr>
              <a:t>‹#›</a:t>
            </a:fld>
            <a:endParaRPr lang="en-GB"/>
          </a:p>
        </p:txBody>
      </p:sp>
    </p:spTree>
    <p:extLst>
      <p:ext uri="{BB962C8B-B14F-4D97-AF65-F5344CB8AC3E}">
        <p14:creationId xmlns:p14="http://schemas.microsoft.com/office/powerpoint/2010/main" val="463895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420717-5517-435A-BD5F-B0B0ED13F3BF}" type="datetimeFigureOut">
              <a:rPr lang="en-GB"/>
              <a:pPr>
                <a:defRPr/>
              </a:pPr>
              <a:t>16/09/2024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695EB3-D315-4A7F-8A92-2A4563854BB0}" type="slidenum">
              <a:rPr lang="en-GB"/>
              <a:pPr>
                <a:defRPr/>
              </a:pPr>
              <a:t>‹#›</a:t>
            </a:fld>
            <a:endParaRPr lang="en-GB"/>
          </a:p>
        </p:txBody>
      </p:sp>
    </p:spTree>
    <p:extLst>
      <p:ext uri="{BB962C8B-B14F-4D97-AF65-F5344CB8AC3E}">
        <p14:creationId xmlns:p14="http://schemas.microsoft.com/office/powerpoint/2010/main" val="911213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7564E50-7F8B-4000-91E3-29D844B41385}" type="datetimeFigureOut">
              <a:rPr lang="en-GB"/>
              <a:pPr>
                <a:defRPr/>
              </a:pPr>
              <a:t>16/09/2024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F001FB3-E9ED-40C3-9DAB-316D3DBC75B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Emotional Literacy Support Assistant</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7350" y="1600200"/>
            <a:ext cx="640929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5789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562074"/>
          </a:xfrm>
        </p:spPr>
        <p:txBody>
          <a:bodyPr/>
          <a:lstStyle/>
          <a:p>
            <a:r>
              <a:rPr lang="en-GB" altLang="en-US" sz="2800" dirty="0">
                <a:latin typeface="+mn-lt"/>
              </a:rPr>
              <a:t>ELSA Referral form</a:t>
            </a:r>
          </a:p>
        </p:txBody>
      </p:sp>
      <p:pic>
        <p:nvPicPr>
          <p:cNvPr id="921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rot="16200000">
            <a:off x="1980665" y="940205"/>
            <a:ext cx="5614722" cy="532859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778098"/>
          </a:xfrm>
        </p:spPr>
        <p:txBody>
          <a:bodyPr/>
          <a:lstStyle/>
          <a:p>
            <a:r>
              <a:rPr lang="en-GB" altLang="en-US" sz="3600" dirty="0"/>
              <a:t>Supporting - not fixing</a:t>
            </a:r>
          </a:p>
        </p:txBody>
      </p:sp>
      <p:sp>
        <p:nvSpPr>
          <p:cNvPr id="3" name="Content Placeholder 2"/>
          <p:cNvSpPr>
            <a:spLocks noGrp="1"/>
          </p:cNvSpPr>
          <p:nvPr>
            <p:ph idx="1"/>
          </p:nvPr>
        </p:nvSpPr>
        <p:spPr>
          <a:xfrm>
            <a:off x="457200" y="1340768"/>
            <a:ext cx="8229600" cy="4785395"/>
          </a:xfrm>
        </p:spPr>
        <p:txBody>
          <a:bodyPr rtlCol="0">
            <a:normAutofit fontScale="77500" lnSpcReduction="20000"/>
          </a:bodyPr>
          <a:lstStyle/>
          <a:p>
            <a:pPr fontAlgn="t">
              <a:spcAft>
                <a:spcPts val="0"/>
              </a:spcAft>
              <a:buFont typeface="Arial" panose="020B0604020202020204" pitchFamily="34" charset="0"/>
              <a:buChar char="•"/>
              <a:defRPr/>
            </a:pPr>
            <a:r>
              <a:rPr lang="en-GB" sz="2300" dirty="0"/>
              <a:t>Remember, ELSAs are not there to fix children's problems. What they can do is provide emotional support.</a:t>
            </a:r>
          </a:p>
          <a:p>
            <a:pPr fontAlgn="t">
              <a:spcAft>
                <a:spcPts val="0"/>
              </a:spcAft>
              <a:buFont typeface="Arial" panose="020B0604020202020204" pitchFamily="34" charset="0"/>
              <a:buChar char="•"/>
              <a:defRPr/>
            </a:pPr>
            <a:endParaRPr lang="en-GB" sz="2300" dirty="0"/>
          </a:p>
          <a:p>
            <a:pPr fontAlgn="t">
              <a:spcAft>
                <a:spcPts val="0"/>
              </a:spcAft>
              <a:buFont typeface="Arial" panose="020B0604020202020204" pitchFamily="34" charset="0"/>
              <a:buChar char="•"/>
              <a:defRPr/>
            </a:pPr>
            <a:r>
              <a:rPr lang="en-GB" sz="2300" dirty="0"/>
              <a:t>Our aim is  to establish a warm, respectful relationship with a pupil and to provide a reflective space where they are able to share honestly their thoughts and feelings.</a:t>
            </a:r>
          </a:p>
          <a:p>
            <a:pPr marL="0" indent="0" fontAlgn="t">
              <a:spcAft>
                <a:spcPts val="0"/>
              </a:spcAft>
              <a:buFont typeface="Arial" panose="020B0604020202020204" pitchFamily="34" charset="0"/>
              <a:buNone/>
              <a:defRPr/>
            </a:pPr>
            <a:r>
              <a:rPr lang="en-GB" sz="2300" dirty="0"/>
              <a:t> </a:t>
            </a:r>
          </a:p>
          <a:p>
            <a:pPr fontAlgn="t">
              <a:spcAft>
                <a:spcPts val="0"/>
              </a:spcAft>
              <a:buFont typeface="Arial" panose="020B0604020202020204" pitchFamily="34" charset="0"/>
              <a:buChar char="•"/>
              <a:defRPr/>
            </a:pPr>
            <a:r>
              <a:rPr lang="en-GB" sz="2300" dirty="0"/>
              <a:t>It needs to be appreciated that change cannot necessarily be achieved rapidly and is dependent upon the context and complexity of the presenting issues. For children with complex or long-term needs it is unrealistic to expect an ELSA intervention to resolve all their difficulties, however support will be designed to target specific aspects of a child's need.</a:t>
            </a:r>
          </a:p>
          <a:p>
            <a:pPr fontAlgn="t">
              <a:spcAft>
                <a:spcPts val="0"/>
              </a:spcAft>
              <a:buFont typeface="Arial" panose="020B0604020202020204" pitchFamily="34" charset="0"/>
              <a:buChar char="•"/>
              <a:defRPr/>
            </a:pPr>
            <a:endParaRPr lang="en-GB" sz="2300" dirty="0"/>
          </a:p>
          <a:p>
            <a:pPr fontAlgn="t">
              <a:spcAft>
                <a:spcPts val="0"/>
              </a:spcAft>
              <a:buFont typeface="Arial" panose="020B0604020202020204" pitchFamily="34" charset="0"/>
              <a:buChar char="•"/>
              <a:defRPr/>
            </a:pPr>
            <a:r>
              <a:rPr lang="en-GB" sz="2300" dirty="0"/>
              <a:t> Training and development of ELSAs is an ongoing process and good judgement is required to recognise when issues are beyond the level of expertise that could reasonably be expected of an ELSA. The Educational Psychologist that works with our school would be able to offer advice on suitability or nature of the ELSA involvement in complex cases.</a:t>
            </a:r>
          </a:p>
          <a:p>
            <a:pPr fontAlgn="auto">
              <a:spcAft>
                <a:spcPts val="0"/>
              </a:spcAft>
              <a:buFont typeface="Arial" panose="020B0604020202020204" pitchFamily="34" charset="0"/>
              <a:buChar char="•"/>
              <a:defRPr/>
            </a:pP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dirty="0"/>
              <a:t>Resources</a:t>
            </a:r>
          </a:p>
        </p:txBody>
      </p:sp>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 y="1196975"/>
            <a:ext cx="3490913"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093788"/>
            <a:ext cx="3313113" cy="260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4005263"/>
            <a:ext cx="3286125" cy="2455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0" y="3916363"/>
            <a:ext cx="3417888" cy="262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333375"/>
            <a:ext cx="2808287" cy="34464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908050"/>
            <a:ext cx="3455988" cy="265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3789363"/>
            <a:ext cx="3541713" cy="273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3811588"/>
            <a:ext cx="3467100" cy="271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692150"/>
            <a:ext cx="2638425" cy="3028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765175"/>
            <a:ext cx="4321175" cy="287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3860800"/>
            <a:ext cx="3476625" cy="259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9139" y="3852606"/>
            <a:ext cx="3643312" cy="2600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260350"/>
            <a:ext cx="4181475" cy="30638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8546" y="3654093"/>
            <a:ext cx="3546954" cy="2657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00038"/>
            <a:ext cx="2151063" cy="287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3654093"/>
            <a:ext cx="3819616" cy="2625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196752"/>
            <a:ext cx="7894844"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984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altLang="en-US" sz="3600" dirty="0"/>
              <a:t>Mental health Issues</a:t>
            </a:r>
          </a:p>
        </p:txBody>
      </p:sp>
      <p:sp>
        <p:nvSpPr>
          <p:cNvPr id="3" name="Content Placeholder 2"/>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GB" sz="1800" dirty="0"/>
              <a:t>More than 200,000 young people in England and Wales are admitted to A &amp; E each year because they have tried to kill themselves. (papyrus)</a:t>
            </a:r>
          </a:p>
          <a:p>
            <a:pPr fontAlgn="auto">
              <a:spcAft>
                <a:spcPts val="0"/>
              </a:spcAft>
              <a:buFont typeface="Arial" panose="020B0604020202020204" pitchFamily="34" charset="0"/>
              <a:buChar char="•"/>
              <a:defRPr/>
            </a:pPr>
            <a:r>
              <a:rPr lang="en-GB" sz="1800" dirty="0"/>
              <a:t>Child line had 34,517 phone counselling sessions with young people who talked about suicidal thoughts in 2013-2014</a:t>
            </a:r>
          </a:p>
          <a:p>
            <a:pPr fontAlgn="auto">
              <a:spcAft>
                <a:spcPts val="0"/>
              </a:spcAft>
              <a:buFont typeface="Arial" panose="020B0604020202020204" pitchFamily="34" charset="0"/>
              <a:buChar char="•"/>
              <a:defRPr/>
            </a:pPr>
            <a:r>
              <a:rPr lang="en-GB" sz="1800" dirty="0"/>
              <a:t>In the UK, suicide is now the most common cause of death in the 15-34 age group.</a:t>
            </a:r>
          </a:p>
          <a:p>
            <a:pPr fontAlgn="auto">
              <a:spcAft>
                <a:spcPts val="0"/>
              </a:spcAft>
              <a:buFont typeface="Arial" panose="020B0604020202020204" pitchFamily="34" charset="0"/>
              <a:buChar char="•"/>
              <a:defRPr/>
            </a:pPr>
            <a:r>
              <a:rPr lang="en-GB" sz="1800" dirty="0"/>
              <a:t>In 2012 there were 1625 young people who took their own life. This was a slight decrease from 2011 where the number was 1746.</a:t>
            </a:r>
          </a:p>
          <a:p>
            <a:pPr fontAlgn="auto">
              <a:spcAft>
                <a:spcPts val="0"/>
              </a:spcAft>
              <a:buFont typeface="Arial" panose="020B0604020202020204" pitchFamily="34" charset="0"/>
              <a:buChar char="•"/>
              <a:defRPr/>
            </a:pPr>
            <a:r>
              <a:rPr lang="en-GB" sz="1800" dirty="0"/>
              <a:t>Young men are the most vulnerable (in the 25-29 age group 505 suicides in 2012)</a:t>
            </a:r>
          </a:p>
          <a:p>
            <a:pPr fontAlgn="auto">
              <a:spcAft>
                <a:spcPts val="0"/>
              </a:spcAft>
              <a:buFont typeface="Arial" panose="020B0604020202020204" pitchFamily="34" charset="0"/>
              <a:buChar char="•"/>
              <a:defRPr/>
            </a:pPr>
            <a:r>
              <a:rPr lang="en-GB" sz="1800" dirty="0"/>
              <a:t>Suicide in people under 15 not included in statistics.</a:t>
            </a:r>
          </a:p>
          <a:p>
            <a:pPr fontAlgn="auto">
              <a:spcAft>
                <a:spcPts val="0"/>
              </a:spcAft>
              <a:buFont typeface="Arial" panose="020B0604020202020204" pitchFamily="34" charset="0"/>
              <a:buChar char="•"/>
              <a:defRPr/>
            </a:pPr>
            <a:r>
              <a:rPr lang="en-GB" sz="1800" dirty="0"/>
              <a:t>Three quarters of people not in touch with mental health support</a:t>
            </a:r>
          </a:p>
          <a:p>
            <a:pPr marL="0" indent="0" algn="r" fontAlgn="auto">
              <a:spcAft>
                <a:spcPts val="0"/>
              </a:spcAft>
              <a:buFont typeface="Arial" panose="020B0604020202020204" pitchFamily="34" charset="0"/>
              <a:buNone/>
              <a:defRPr/>
            </a:pPr>
            <a:r>
              <a:rPr lang="en-GB" sz="1800" dirty="0"/>
              <a:t>(Papyrus)</a:t>
            </a:r>
          </a:p>
          <a:p>
            <a:pPr marL="0" indent="0" algn="r" fontAlgn="auto">
              <a:spcAft>
                <a:spcPts val="0"/>
              </a:spcAft>
              <a:buFont typeface="Arial" panose="020B0604020202020204" pitchFamily="34" charset="0"/>
              <a:buNone/>
              <a:defRPr/>
            </a:pPr>
            <a:endParaRPr lang="en-GB" sz="1800" dirty="0"/>
          </a:p>
          <a:p>
            <a:pPr marL="0" indent="0" fontAlgn="auto">
              <a:spcAft>
                <a:spcPts val="0"/>
              </a:spcAft>
              <a:buFont typeface="Arial" panose="020B0604020202020204" pitchFamily="34" charset="0"/>
              <a:buNone/>
              <a:defRPr/>
            </a:pPr>
            <a:r>
              <a:rPr lang="en-GB" sz="1800" dirty="0"/>
              <a:t>Could early intervention in Primary and Secondary school make a difference?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3" y="333375"/>
            <a:ext cx="7772400" cy="935038"/>
          </a:xfrm>
        </p:spPr>
        <p:txBody>
          <a:bodyPr rtlCol="0">
            <a:normAutofit/>
          </a:bodyPr>
          <a:lstStyle/>
          <a:p>
            <a:pPr fontAlgn="auto">
              <a:spcAft>
                <a:spcPts val="0"/>
              </a:spcAft>
              <a:defRPr/>
            </a:pPr>
            <a:r>
              <a:rPr lang="en-GB" sz="3600" dirty="0"/>
              <a:t>Why is emotional literacy important?</a:t>
            </a:r>
          </a:p>
        </p:txBody>
      </p:sp>
      <p:sp>
        <p:nvSpPr>
          <p:cNvPr id="3" name="Subtitle 2"/>
          <p:cNvSpPr>
            <a:spLocks noGrp="1"/>
          </p:cNvSpPr>
          <p:nvPr>
            <p:ph type="subTitle" idx="1"/>
          </p:nvPr>
        </p:nvSpPr>
        <p:spPr>
          <a:xfrm>
            <a:off x="1116013" y="1196975"/>
            <a:ext cx="7056437" cy="5472113"/>
          </a:xfrm>
        </p:spPr>
        <p:txBody>
          <a:bodyPr rtlCol="0">
            <a:normAutofit/>
          </a:bodyPr>
          <a:lstStyle/>
          <a:p>
            <a:pPr algn="l" fontAlgn="auto">
              <a:spcAft>
                <a:spcPts val="0"/>
              </a:spcAft>
              <a:buFont typeface="Arial" panose="020B0604020202020204" pitchFamily="34" charset="0"/>
              <a:buNone/>
              <a:defRPr/>
            </a:pPr>
            <a:r>
              <a:rPr lang="en-GB" sz="2400" dirty="0">
                <a:solidFill>
                  <a:schemeClr val="tx1"/>
                </a:solidFill>
                <a:latin typeface="Comic Sans MS" panose="030F0702030302020204" pitchFamily="66" charset="0"/>
              </a:rPr>
              <a:t>“</a:t>
            </a:r>
            <a:r>
              <a:rPr lang="en-GB" sz="2400" i="1" dirty="0">
                <a:solidFill>
                  <a:schemeClr val="tx1"/>
                </a:solidFill>
              </a:rPr>
              <a:t>Developing children as rounded people and active members of the community is at the heart of what      schools are about</a:t>
            </a:r>
            <a:r>
              <a:rPr lang="en-GB" sz="2400" dirty="0">
                <a:solidFill>
                  <a:schemeClr val="tx1"/>
                </a:solidFill>
                <a:latin typeface="Comic Sans MS" panose="030F0702030302020204" pitchFamily="66" charset="0"/>
              </a:rPr>
              <a:t>.”                                              </a:t>
            </a:r>
            <a:r>
              <a:rPr lang="en-GB" sz="1200" dirty="0">
                <a:solidFill>
                  <a:schemeClr val="tx1"/>
                </a:solidFill>
                <a:latin typeface="Comic Sans MS" panose="030F0702030302020204" pitchFamily="66" charset="0"/>
              </a:rPr>
              <a:t>Estelle Morris</a:t>
            </a:r>
          </a:p>
          <a:p>
            <a:pPr algn="l" fontAlgn="auto">
              <a:spcAft>
                <a:spcPts val="0"/>
              </a:spcAft>
              <a:buFont typeface="Arial" panose="020B0604020202020204" pitchFamily="34" charset="0"/>
              <a:buNone/>
              <a:defRPr/>
            </a:pPr>
            <a:endParaRPr lang="en-GB" sz="1400" dirty="0">
              <a:solidFill>
                <a:schemeClr val="tx1"/>
              </a:solidFill>
              <a:latin typeface="Comic Sans MS" panose="030F0702030302020204" pitchFamily="66" charset="0"/>
            </a:endParaRPr>
          </a:p>
          <a:p>
            <a:pPr algn="l" fontAlgn="auto">
              <a:spcAft>
                <a:spcPts val="0"/>
              </a:spcAft>
              <a:buFont typeface="Arial" panose="020B0604020202020204" pitchFamily="34" charset="0"/>
              <a:buNone/>
              <a:defRPr/>
            </a:pPr>
            <a:r>
              <a:rPr lang="en-GB" sz="1800" b="1" dirty="0">
                <a:solidFill>
                  <a:schemeClr val="tx1"/>
                </a:solidFill>
              </a:rPr>
              <a:t>Academic achievement</a:t>
            </a:r>
          </a:p>
          <a:p>
            <a:pPr marL="285750" indent="-285750" algn="l" fontAlgn="auto">
              <a:spcAft>
                <a:spcPts val="0"/>
              </a:spcAft>
              <a:buFont typeface="Arial" panose="020B0604020202020204" pitchFamily="34" charset="0"/>
              <a:buChar char="•"/>
              <a:defRPr/>
            </a:pPr>
            <a:r>
              <a:rPr lang="en-GB" sz="1800" dirty="0">
                <a:solidFill>
                  <a:schemeClr val="tx1"/>
                </a:solidFill>
              </a:rPr>
              <a:t>Children learn more effectively if they are happy in their work, believe in themselves, like their teachers, and feel school is supporting them.</a:t>
            </a:r>
          </a:p>
          <a:p>
            <a:pPr marL="285750" indent="-285750" algn="l" fontAlgn="auto">
              <a:spcAft>
                <a:spcPts val="0"/>
              </a:spcAft>
              <a:buFont typeface="Arial" panose="020B0604020202020204" pitchFamily="34" charset="0"/>
              <a:buChar char="•"/>
              <a:defRPr/>
            </a:pPr>
            <a:r>
              <a:rPr lang="en-GB" sz="1800" dirty="0">
                <a:solidFill>
                  <a:schemeClr val="tx1"/>
                </a:solidFill>
              </a:rPr>
              <a:t>Achievement in school in academic subjects is vital to pupil happiness and self-esteem.                                                                 </a:t>
            </a:r>
            <a:r>
              <a:rPr lang="en-GB" sz="1200" dirty="0">
                <a:solidFill>
                  <a:schemeClr val="tx1"/>
                </a:solidFill>
              </a:rPr>
              <a:t>(Gordon and Grant 1997)</a:t>
            </a:r>
          </a:p>
          <a:p>
            <a:pPr marL="285750" indent="-285750" algn="l" fontAlgn="auto">
              <a:spcAft>
                <a:spcPts val="0"/>
              </a:spcAft>
              <a:buFont typeface="Arial" panose="020B0604020202020204" pitchFamily="34" charset="0"/>
              <a:buChar char="•"/>
              <a:defRPr/>
            </a:pPr>
            <a:endParaRPr lang="en-GB" sz="1200" dirty="0">
              <a:solidFill>
                <a:schemeClr val="tx1"/>
              </a:solidFill>
            </a:endParaRPr>
          </a:p>
          <a:p>
            <a:pPr algn="l" fontAlgn="auto">
              <a:spcAft>
                <a:spcPts val="0"/>
              </a:spcAft>
              <a:buFont typeface="Arial" panose="020B0604020202020204" pitchFamily="34" charset="0"/>
              <a:buNone/>
              <a:defRPr/>
            </a:pPr>
            <a:r>
              <a:rPr lang="en-GB" sz="1800" b="1" dirty="0">
                <a:solidFill>
                  <a:schemeClr val="tx1"/>
                </a:solidFill>
              </a:rPr>
              <a:t>The benefits of focusing on emotional literacy</a:t>
            </a:r>
          </a:p>
          <a:p>
            <a:pPr marL="285750" indent="-285750" algn="l" fontAlgn="auto">
              <a:spcAft>
                <a:spcPts val="0"/>
              </a:spcAft>
              <a:buFont typeface="Arial" panose="020B0604020202020204" pitchFamily="34" charset="0"/>
              <a:buChar char="•"/>
              <a:defRPr/>
            </a:pPr>
            <a:r>
              <a:rPr lang="en-GB" sz="1800" dirty="0">
                <a:solidFill>
                  <a:schemeClr val="tx1"/>
                </a:solidFill>
              </a:rPr>
              <a:t>feel good - learn better </a:t>
            </a:r>
          </a:p>
          <a:p>
            <a:pPr marL="285750" indent="-285750" algn="l" fontAlgn="auto">
              <a:spcAft>
                <a:spcPts val="0"/>
              </a:spcAft>
              <a:buFont typeface="Arial" panose="020B0604020202020204" pitchFamily="34" charset="0"/>
              <a:buChar char="•"/>
              <a:defRPr/>
            </a:pPr>
            <a:r>
              <a:rPr lang="en-GB" sz="1800" dirty="0">
                <a:solidFill>
                  <a:schemeClr val="tx1"/>
                </a:solidFill>
              </a:rPr>
              <a:t>raises standards</a:t>
            </a:r>
          </a:p>
          <a:p>
            <a:pPr marL="285750" indent="-285750" algn="l" fontAlgn="auto">
              <a:spcAft>
                <a:spcPts val="0"/>
              </a:spcAft>
              <a:buFont typeface="Arial" panose="020B0604020202020204" pitchFamily="34" charset="0"/>
              <a:buChar char="•"/>
              <a:defRPr/>
            </a:pPr>
            <a:r>
              <a:rPr lang="en-GB" sz="1800" dirty="0">
                <a:solidFill>
                  <a:schemeClr val="tx1"/>
                </a:solidFill>
              </a:rPr>
              <a:t>making learning more enjoyable</a:t>
            </a:r>
          </a:p>
          <a:p>
            <a:pPr marL="285750" indent="-285750" algn="l" fontAlgn="auto">
              <a:spcAft>
                <a:spcPts val="0"/>
              </a:spcAft>
              <a:buFont typeface="Arial" panose="020B0604020202020204" pitchFamily="34" charset="0"/>
              <a:buChar char="•"/>
              <a:defRPr/>
            </a:pPr>
            <a:r>
              <a:rPr lang="en-GB" sz="1800" dirty="0">
                <a:solidFill>
                  <a:schemeClr val="tx1"/>
                </a:solidFill>
              </a:rPr>
              <a:t>reduces unnecessary stress</a:t>
            </a:r>
          </a:p>
          <a:p>
            <a:pPr marL="285750" indent="-285750" algn="l" fontAlgn="auto">
              <a:spcAft>
                <a:spcPts val="0"/>
              </a:spcAft>
              <a:buFont typeface="Arial" panose="020B0604020202020204" pitchFamily="34" charset="0"/>
              <a:buChar char="•"/>
              <a:defRPr/>
            </a:pPr>
            <a:r>
              <a:rPr lang="en-GB" sz="1800" dirty="0">
                <a:solidFill>
                  <a:schemeClr val="tx1"/>
                </a:solidFill>
              </a:rPr>
              <a:t>turns vicious circles into virtuous circles                                        </a:t>
            </a:r>
            <a:r>
              <a:rPr lang="en-GB" sz="1200" dirty="0">
                <a:solidFill>
                  <a:schemeClr val="tx1"/>
                </a:solidFill>
              </a:rPr>
              <a:t>(Sharp,2001</a:t>
            </a:r>
            <a:r>
              <a:rPr lang="en-GB" sz="1200"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55650" y="274638"/>
            <a:ext cx="7931150" cy="777875"/>
          </a:xfrm>
        </p:spPr>
        <p:txBody>
          <a:bodyPr/>
          <a:lstStyle/>
          <a:p>
            <a:pPr algn="l"/>
            <a:r>
              <a:rPr lang="en-GB" altLang="en-US" sz="1800" b="1"/>
              <a:t>More benefits….</a:t>
            </a:r>
          </a:p>
        </p:txBody>
      </p:sp>
      <p:sp>
        <p:nvSpPr>
          <p:cNvPr id="3" name="Content Placeholder 2"/>
          <p:cNvSpPr>
            <a:spLocks noGrp="1"/>
          </p:cNvSpPr>
          <p:nvPr>
            <p:ph idx="1"/>
          </p:nvPr>
        </p:nvSpPr>
        <p:spPr>
          <a:xfrm>
            <a:off x="755650" y="981075"/>
            <a:ext cx="7632700" cy="5472113"/>
          </a:xfrm>
        </p:spPr>
        <p:txBody>
          <a:bodyPr rtlCol="0">
            <a:normAutofit/>
          </a:bodyPr>
          <a:lstStyle/>
          <a:p>
            <a:pPr fontAlgn="auto">
              <a:spcAft>
                <a:spcPts val="0"/>
              </a:spcAft>
              <a:buFont typeface="Arial" panose="020B0604020202020204" pitchFamily="34" charset="0"/>
              <a:buChar char="•"/>
              <a:defRPr/>
            </a:pPr>
            <a:r>
              <a:rPr lang="en-GB" sz="1800" dirty="0"/>
              <a:t>positive emotions influence concentration, memory, problem-solving and all learning skills</a:t>
            </a:r>
          </a:p>
          <a:p>
            <a:pPr fontAlgn="auto">
              <a:spcAft>
                <a:spcPts val="0"/>
              </a:spcAft>
              <a:buFont typeface="Arial" panose="020B0604020202020204" pitchFamily="34" charset="0"/>
              <a:buChar char="•"/>
              <a:defRPr/>
            </a:pPr>
            <a:r>
              <a:rPr lang="en-GB" sz="1800" dirty="0"/>
              <a:t>positive relationships enable individuals to break out of dysfunctional patterns</a:t>
            </a:r>
          </a:p>
          <a:p>
            <a:pPr fontAlgn="auto">
              <a:spcAft>
                <a:spcPts val="0"/>
              </a:spcAft>
              <a:buFont typeface="Arial" panose="020B0604020202020204" pitchFamily="34" charset="0"/>
              <a:buChar char="•"/>
              <a:defRPr/>
            </a:pPr>
            <a:r>
              <a:rPr lang="en-GB" sz="1800" dirty="0"/>
              <a:t>emotional literacy promotes creativity,  innovation and leadership</a:t>
            </a:r>
          </a:p>
          <a:p>
            <a:pPr fontAlgn="auto">
              <a:spcAft>
                <a:spcPts val="0"/>
              </a:spcAft>
              <a:buFont typeface="Arial" panose="020B0604020202020204" pitchFamily="34" charset="0"/>
              <a:buChar char="•"/>
              <a:defRPr/>
            </a:pPr>
            <a:endParaRPr lang="en-GB" sz="3600" dirty="0"/>
          </a:p>
          <a:p>
            <a:pPr marL="0" indent="0" fontAlgn="auto">
              <a:spcAft>
                <a:spcPts val="0"/>
              </a:spcAft>
              <a:buFont typeface="Arial" panose="020B0604020202020204" pitchFamily="34" charset="0"/>
              <a:buNone/>
              <a:defRPr/>
            </a:pPr>
            <a:r>
              <a:rPr lang="en-GB" sz="1800" b="1" dirty="0"/>
              <a:t>Benefits to pupils</a:t>
            </a:r>
          </a:p>
          <a:p>
            <a:pPr marL="0" indent="0" fontAlgn="auto">
              <a:spcAft>
                <a:spcPts val="0"/>
              </a:spcAft>
              <a:buFont typeface="Arial" panose="020B0604020202020204" pitchFamily="34" charset="0"/>
              <a:buNone/>
              <a:defRPr/>
            </a:pPr>
            <a:endParaRPr lang="en-GB" sz="1800" b="1" dirty="0"/>
          </a:p>
          <a:p>
            <a:pPr fontAlgn="auto">
              <a:spcAft>
                <a:spcPts val="0"/>
              </a:spcAft>
              <a:buFont typeface="Arial" panose="020B0604020202020204" pitchFamily="34" charset="0"/>
              <a:buChar char="•"/>
              <a:defRPr/>
            </a:pPr>
            <a:r>
              <a:rPr lang="en-GB" sz="1800" dirty="0"/>
              <a:t>feel very supported by having ‘special time’ and being listened to</a:t>
            </a:r>
          </a:p>
          <a:p>
            <a:pPr fontAlgn="auto">
              <a:spcAft>
                <a:spcPts val="0"/>
              </a:spcAft>
              <a:buFont typeface="Arial" panose="020B0604020202020204" pitchFamily="34" charset="0"/>
              <a:buChar char="•"/>
              <a:defRPr/>
            </a:pPr>
            <a:r>
              <a:rPr lang="en-GB" sz="1800" dirty="0"/>
              <a:t>develop greater self awareness</a:t>
            </a:r>
          </a:p>
          <a:p>
            <a:pPr fontAlgn="auto">
              <a:spcAft>
                <a:spcPts val="0"/>
              </a:spcAft>
              <a:buFont typeface="Arial" panose="020B0604020202020204" pitchFamily="34" charset="0"/>
              <a:buChar char="•"/>
              <a:defRPr/>
            </a:pPr>
            <a:r>
              <a:rPr lang="en-GB" sz="1800" dirty="0"/>
              <a:t>learn to talk about difficulties</a:t>
            </a:r>
          </a:p>
          <a:p>
            <a:pPr fontAlgn="auto">
              <a:spcAft>
                <a:spcPts val="0"/>
              </a:spcAft>
              <a:buFont typeface="Arial" panose="020B0604020202020204" pitchFamily="34" charset="0"/>
              <a:buChar char="•"/>
              <a:defRPr/>
            </a:pPr>
            <a:r>
              <a:rPr lang="en-GB" sz="1800" dirty="0"/>
              <a:t>develop coping strategies</a:t>
            </a:r>
          </a:p>
          <a:p>
            <a:pPr fontAlgn="auto">
              <a:spcAft>
                <a:spcPts val="0"/>
              </a:spcAft>
              <a:buFont typeface="Arial" panose="020B0604020202020204" pitchFamily="34" charset="0"/>
              <a:buChar char="•"/>
              <a:defRPr/>
            </a:pPr>
            <a:r>
              <a:rPr lang="en-GB" sz="1800" dirty="0"/>
              <a:t>interact more successfully with others</a:t>
            </a:r>
          </a:p>
          <a:p>
            <a:pPr fontAlgn="auto">
              <a:spcAft>
                <a:spcPts val="0"/>
              </a:spcAft>
              <a:buFont typeface="Arial" panose="020B0604020202020204" pitchFamily="34" charset="0"/>
              <a:buChar char="•"/>
              <a:defRPr/>
            </a:pPr>
            <a:r>
              <a:rPr lang="en-GB" sz="1800" dirty="0"/>
              <a:t>feel better about themselves</a:t>
            </a:r>
          </a:p>
          <a:p>
            <a:pPr fontAlgn="auto">
              <a:spcAft>
                <a:spcPts val="0"/>
              </a:spcAft>
              <a:buFont typeface="Arial" panose="020B0604020202020204" pitchFamily="34" charset="0"/>
              <a:buChar char="•"/>
              <a:defRPr/>
            </a:pPr>
            <a:r>
              <a:rPr lang="en-GB" sz="1800" dirty="0"/>
              <a:t>manage better in school</a:t>
            </a:r>
          </a:p>
          <a:p>
            <a:pPr fontAlgn="auto">
              <a:spcAft>
                <a:spcPts val="0"/>
              </a:spcAft>
              <a:buFont typeface="Arial" panose="020B0604020202020204" pitchFamily="34" charset="0"/>
              <a:buChar char="•"/>
              <a:defRPr/>
            </a:pPr>
            <a:endParaRPr lang="en-GB" sz="1800" dirty="0"/>
          </a:p>
          <a:p>
            <a:pPr fontAlgn="auto">
              <a:spcAft>
                <a:spcPts val="0"/>
              </a:spcAft>
              <a:buFont typeface="Arial" panose="020B0604020202020204" pitchFamily="34" charset="0"/>
              <a:buChar char="•"/>
              <a:defRPr/>
            </a:pPr>
            <a:endParaRPr lang="en-GB" sz="1800" dirty="0"/>
          </a:p>
          <a:p>
            <a:pPr fontAlgn="auto">
              <a:spcAft>
                <a:spcPts val="0"/>
              </a:spcAft>
              <a:buFont typeface="Arial" panose="020B0604020202020204" pitchFamily="34" charset="0"/>
              <a:buChar char="•"/>
              <a:defRPr/>
            </a:pPr>
            <a:endParaRPr lang="en-GB" sz="1800" b="1" dirty="0"/>
          </a:p>
          <a:p>
            <a:pPr marL="0" indent="0" fontAlgn="auto">
              <a:spcAft>
                <a:spcPts val="0"/>
              </a:spcAft>
              <a:buFont typeface="Arial" panose="020B0604020202020204" pitchFamily="34" charset="0"/>
              <a:buNone/>
              <a:defRPr/>
            </a:pPr>
            <a:endParaRPr lang="en-GB"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850106"/>
          </a:xfrm>
        </p:spPr>
        <p:txBody>
          <a:bodyPr/>
          <a:lstStyle/>
          <a:p>
            <a:r>
              <a:rPr lang="en-GB" altLang="en-US" sz="3600" dirty="0"/>
              <a:t>What is an ELSA ?</a:t>
            </a:r>
          </a:p>
        </p:txBody>
      </p:sp>
      <p:sp>
        <p:nvSpPr>
          <p:cNvPr id="9219" name="Content Placeholder 2"/>
          <p:cNvSpPr>
            <a:spLocks noGrp="1"/>
          </p:cNvSpPr>
          <p:nvPr>
            <p:ph sz="quarter" idx="1"/>
          </p:nvPr>
        </p:nvSpPr>
        <p:spPr>
          <a:xfrm>
            <a:off x="539552" y="1268760"/>
            <a:ext cx="7859713" cy="4824536"/>
          </a:xfrm>
        </p:spPr>
        <p:txBody>
          <a:bodyPr rtlCol="0">
            <a:normAutofit fontScale="47500" lnSpcReduction="20000"/>
          </a:bodyPr>
          <a:lstStyle/>
          <a:p>
            <a:pPr marL="0" indent="0" fontAlgn="auto">
              <a:spcAft>
                <a:spcPts val="0"/>
              </a:spcAft>
              <a:buFont typeface="Wingdings" pitchFamily="2" charset="2"/>
              <a:buNone/>
              <a:defRPr/>
            </a:pPr>
            <a:endParaRPr lang="en-GB" altLang="en-US" sz="1400" dirty="0">
              <a:latin typeface="Comic Sans MS" pitchFamily="66" charset="0"/>
            </a:endParaRPr>
          </a:p>
          <a:p>
            <a:pPr fontAlgn="auto">
              <a:spcAft>
                <a:spcPts val="0"/>
              </a:spcAft>
              <a:buFont typeface="Arial" panose="020B0604020202020204" pitchFamily="34" charset="0"/>
              <a:buChar char="•"/>
              <a:defRPr/>
            </a:pPr>
            <a:endParaRPr lang="en-GB" altLang="en-US" sz="2000" dirty="0">
              <a:latin typeface="Comic Sans MS" pitchFamily="66" charset="0"/>
            </a:endParaRPr>
          </a:p>
          <a:p>
            <a:pPr fontAlgn="t">
              <a:spcAft>
                <a:spcPts val="0"/>
              </a:spcAft>
              <a:buFont typeface="Arial" panose="020B0604020202020204" pitchFamily="34" charset="0"/>
              <a:buChar char="•"/>
              <a:defRPr/>
            </a:pPr>
            <a:r>
              <a:rPr lang="en-GB" sz="3800" dirty="0"/>
              <a:t>There will always be children and young people in schools facing life challenges that detract from their ability to engage with learning. Some will require greater support to increase their emotional literacy than others. ELSA is an initiative developed and supported by Educational Psychologists. It recognises that children learn better and are happier in school if their emotional needs are also addressed.</a:t>
            </a:r>
          </a:p>
          <a:p>
            <a:pPr fontAlgn="t">
              <a:spcAft>
                <a:spcPts val="0"/>
              </a:spcAft>
              <a:buFont typeface="Arial" panose="020B0604020202020204" pitchFamily="34" charset="0"/>
              <a:buChar char="•"/>
              <a:defRPr/>
            </a:pPr>
            <a:endParaRPr lang="en-GB" sz="3800" dirty="0"/>
          </a:p>
          <a:p>
            <a:pPr fontAlgn="t">
              <a:spcAft>
                <a:spcPts val="0"/>
              </a:spcAft>
              <a:buFont typeface="Arial" panose="020B0604020202020204" pitchFamily="34" charset="0"/>
              <a:buChar char="•"/>
              <a:defRPr/>
            </a:pPr>
            <a:r>
              <a:rPr lang="en-GB" sz="3800" dirty="0"/>
              <a:t>We have a qualified Emotional Literacy Support Assistant at Guilden Sutton Primary school. We have a training contract with The Psychology Service, our Elsa has been trained and is regularly supervised by Educational Psychologists to plan and deliver programmes of support to pupils who are experiencing temporary or longer term additional emotional needs. The majority of ELSA work is delivered on an individual basis, but sometimes small group work is more appropriate, especially in the areas of social and friendship skills. Sessions are fun, they use a range of activities such as: games, role-play with puppets or arts and craft.  ELSA sessions take place in our very own 'ELSA space' in the library which provides a calm, safe, and private space for the child to feel supported and nurtured.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980728"/>
            <a:ext cx="6888765" cy="5166574"/>
          </a:xfrm>
        </p:spPr>
      </p:pic>
    </p:spTree>
    <p:extLst>
      <p:ext uri="{BB962C8B-B14F-4D97-AF65-F5344CB8AC3E}">
        <p14:creationId xmlns:p14="http://schemas.microsoft.com/office/powerpoint/2010/main" val="2171507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778098"/>
          </a:xfrm>
        </p:spPr>
        <p:txBody>
          <a:bodyPr/>
          <a:lstStyle/>
          <a:p>
            <a:r>
              <a:rPr lang="en-GB" altLang="en-US" sz="3600" dirty="0"/>
              <a:t>What can an ELSA help with?</a:t>
            </a:r>
          </a:p>
        </p:txBody>
      </p:sp>
      <p:sp>
        <p:nvSpPr>
          <p:cNvPr id="9219" name="Content Placeholder 2"/>
          <p:cNvSpPr>
            <a:spLocks noGrp="1"/>
          </p:cNvSpPr>
          <p:nvPr>
            <p:ph sz="quarter" idx="1"/>
          </p:nvPr>
        </p:nvSpPr>
        <p:spPr>
          <a:xfrm>
            <a:off x="395536" y="1340768"/>
            <a:ext cx="7859713" cy="4680520"/>
          </a:xfrm>
        </p:spPr>
        <p:txBody>
          <a:bodyPr rtlCol="0">
            <a:normAutofit/>
          </a:bodyPr>
          <a:lstStyle/>
          <a:p>
            <a:pPr fontAlgn="auto">
              <a:spcAft>
                <a:spcPts val="0"/>
              </a:spcAft>
              <a:buFont typeface="Arial" panose="020B0604020202020204" pitchFamily="34" charset="0"/>
              <a:buChar char="•"/>
              <a:defRPr/>
            </a:pPr>
            <a:r>
              <a:rPr lang="en-GB" altLang="en-US" sz="1400" dirty="0"/>
              <a:t>Self-esteem</a:t>
            </a:r>
          </a:p>
          <a:p>
            <a:pPr fontAlgn="auto">
              <a:spcAft>
                <a:spcPts val="0"/>
              </a:spcAft>
              <a:buFont typeface="Arial" panose="020B0604020202020204" pitchFamily="34" charset="0"/>
              <a:buChar char="•"/>
              <a:defRPr/>
            </a:pPr>
            <a:r>
              <a:rPr lang="en-GB" altLang="en-US" sz="1400" dirty="0"/>
              <a:t>Emotions</a:t>
            </a:r>
          </a:p>
          <a:p>
            <a:pPr fontAlgn="auto">
              <a:spcAft>
                <a:spcPts val="0"/>
              </a:spcAft>
              <a:buFont typeface="Arial" panose="020B0604020202020204" pitchFamily="34" charset="0"/>
              <a:buChar char="•"/>
              <a:defRPr/>
            </a:pPr>
            <a:r>
              <a:rPr lang="en-GB" altLang="en-US" sz="1400" dirty="0"/>
              <a:t>Attachment issues</a:t>
            </a:r>
          </a:p>
          <a:p>
            <a:pPr fontAlgn="auto">
              <a:spcAft>
                <a:spcPts val="0"/>
              </a:spcAft>
              <a:buFont typeface="Arial" panose="020B0604020202020204" pitchFamily="34" charset="0"/>
              <a:buChar char="•"/>
              <a:defRPr/>
            </a:pPr>
            <a:r>
              <a:rPr lang="en-GB" altLang="en-US" sz="1400" dirty="0"/>
              <a:t>Loss and Bereavement</a:t>
            </a:r>
          </a:p>
          <a:p>
            <a:pPr fontAlgn="auto">
              <a:spcAft>
                <a:spcPts val="0"/>
              </a:spcAft>
              <a:buFont typeface="Arial" panose="020B0604020202020204" pitchFamily="34" charset="0"/>
              <a:buChar char="•"/>
              <a:defRPr/>
            </a:pPr>
            <a:r>
              <a:rPr lang="en-GB" altLang="en-US" sz="1400" dirty="0"/>
              <a:t>Social skills</a:t>
            </a:r>
          </a:p>
          <a:p>
            <a:pPr fontAlgn="auto">
              <a:spcAft>
                <a:spcPts val="0"/>
              </a:spcAft>
              <a:buFont typeface="Arial" panose="020B0604020202020204" pitchFamily="34" charset="0"/>
              <a:buChar char="•"/>
              <a:defRPr/>
            </a:pPr>
            <a:r>
              <a:rPr lang="en-GB" altLang="en-US" sz="1400" dirty="0"/>
              <a:t>Friendship</a:t>
            </a:r>
          </a:p>
          <a:p>
            <a:pPr fontAlgn="auto">
              <a:spcAft>
                <a:spcPts val="0"/>
              </a:spcAft>
              <a:buFont typeface="Arial" panose="020B0604020202020204" pitchFamily="34" charset="0"/>
              <a:buChar char="•"/>
              <a:defRPr/>
            </a:pPr>
            <a:r>
              <a:rPr lang="en-GB" altLang="en-US" sz="1400" dirty="0"/>
              <a:t>Autism</a:t>
            </a:r>
          </a:p>
          <a:p>
            <a:pPr fontAlgn="auto">
              <a:spcAft>
                <a:spcPts val="0"/>
              </a:spcAft>
              <a:buFont typeface="Arial" panose="020B0604020202020204" pitchFamily="34" charset="0"/>
              <a:buChar char="•"/>
              <a:defRPr/>
            </a:pPr>
            <a:r>
              <a:rPr lang="en-GB" altLang="en-US" sz="1400" dirty="0"/>
              <a:t>Basic counselling</a:t>
            </a:r>
          </a:p>
          <a:p>
            <a:pPr fontAlgn="auto">
              <a:spcAft>
                <a:spcPts val="0"/>
              </a:spcAft>
              <a:buFont typeface="Arial" panose="020B0604020202020204" pitchFamily="34" charset="0"/>
              <a:buChar char="•"/>
              <a:defRPr/>
            </a:pPr>
            <a:r>
              <a:rPr lang="en-GB" altLang="en-US" sz="1400" dirty="0"/>
              <a:t>Social stories</a:t>
            </a:r>
          </a:p>
          <a:p>
            <a:pPr fontAlgn="auto">
              <a:spcAft>
                <a:spcPts val="0"/>
              </a:spcAft>
              <a:buFont typeface="Arial" panose="020B0604020202020204" pitchFamily="34" charset="0"/>
              <a:buChar char="•"/>
              <a:defRPr/>
            </a:pPr>
            <a:r>
              <a:rPr lang="en-GB" altLang="en-US" sz="1400" dirty="0"/>
              <a:t>Therapeutic stories</a:t>
            </a:r>
          </a:p>
          <a:p>
            <a:pPr fontAlgn="auto">
              <a:spcAft>
                <a:spcPts val="0"/>
              </a:spcAft>
              <a:buFont typeface="Arial" panose="020B0604020202020204" pitchFamily="34" charset="0"/>
              <a:buChar char="•"/>
              <a:defRPr/>
            </a:pPr>
            <a:r>
              <a:rPr lang="en-GB" altLang="en-US" sz="1400" dirty="0"/>
              <a:t>Bullying</a:t>
            </a:r>
          </a:p>
          <a:p>
            <a:pPr fontAlgn="auto">
              <a:spcAft>
                <a:spcPts val="0"/>
              </a:spcAft>
              <a:buFont typeface="Arial" panose="020B0604020202020204" pitchFamily="34" charset="0"/>
              <a:buChar char="•"/>
              <a:defRPr/>
            </a:pPr>
            <a:r>
              <a:rPr lang="en-GB" altLang="en-US" sz="1400" dirty="0"/>
              <a:t>Conflict – restorative practice</a:t>
            </a:r>
          </a:p>
          <a:p>
            <a:pPr fontAlgn="auto">
              <a:spcAft>
                <a:spcPts val="0"/>
              </a:spcAft>
              <a:buFont typeface="Arial" panose="020B0604020202020204" pitchFamily="34" charset="0"/>
              <a:buChar char="•"/>
              <a:defRPr/>
            </a:pPr>
            <a:r>
              <a:rPr lang="en-GB" altLang="en-US" sz="1400" dirty="0"/>
              <a:t>Anger management</a:t>
            </a:r>
          </a:p>
          <a:p>
            <a:pPr fontAlgn="auto">
              <a:spcAft>
                <a:spcPts val="0"/>
              </a:spcAft>
              <a:buFont typeface="Arial" panose="020B0604020202020204" pitchFamily="34" charset="0"/>
              <a:buChar char="•"/>
              <a:defRPr/>
            </a:pPr>
            <a:r>
              <a:rPr lang="en-GB" altLang="en-US" sz="1400" dirty="0"/>
              <a:t>Anxiety</a:t>
            </a:r>
          </a:p>
          <a:p>
            <a:pPr fontAlgn="auto">
              <a:spcAft>
                <a:spcPts val="0"/>
              </a:spcAft>
              <a:buFont typeface="Arial" panose="020B0604020202020204" pitchFamily="34" charset="0"/>
              <a:buChar char="•"/>
              <a:defRPr/>
            </a:pPr>
            <a:r>
              <a:rPr lang="en-GB" altLang="en-US" sz="1400" dirty="0"/>
              <a:t>Relationships/friendships</a:t>
            </a:r>
          </a:p>
          <a:p>
            <a:pPr fontAlgn="auto">
              <a:spcAft>
                <a:spcPts val="0"/>
              </a:spcAft>
              <a:buFont typeface="Arial" panose="020B0604020202020204" pitchFamily="34" charset="0"/>
              <a:buChar char="•"/>
              <a:defRPr/>
            </a:pPr>
            <a:r>
              <a:rPr lang="en-GB" altLang="en-US" sz="1400" dirty="0"/>
              <a:t>Behaviour management</a:t>
            </a:r>
          </a:p>
          <a:p>
            <a:pPr fontAlgn="auto">
              <a:spcAft>
                <a:spcPts val="0"/>
              </a:spcAft>
              <a:buFont typeface="Arial" panose="020B0604020202020204" pitchFamily="34" charset="0"/>
              <a:buChar char="•"/>
              <a:defRPr/>
            </a:pPr>
            <a:r>
              <a:rPr lang="en-GB" altLang="en-US" sz="1400" dirty="0"/>
              <a:t>Problem solving and thinking skills</a:t>
            </a:r>
            <a:endParaRPr lang="en-GB" altLang="en-US" sz="1400" dirty="0">
              <a:latin typeface="Comic Sans MS" pitchFamily="66" charset="0"/>
            </a:endParaRPr>
          </a:p>
          <a:p>
            <a:pPr fontAlgn="auto">
              <a:spcAft>
                <a:spcPts val="0"/>
              </a:spcAft>
              <a:buFont typeface="Arial" panose="020B0604020202020204" pitchFamily="34" charset="0"/>
              <a:buChar char="•"/>
              <a:defRPr/>
            </a:pPr>
            <a:endParaRPr lang="en-GB" altLang="en-US" sz="2000" dirty="0">
              <a:latin typeface="Comic Sans MS" pitchFamily="66" charset="0"/>
            </a:endParaRPr>
          </a:p>
          <a:p>
            <a:pPr fontAlgn="auto">
              <a:spcAft>
                <a:spcPts val="0"/>
              </a:spcAft>
              <a:buFont typeface="Arial" panose="020B0604020202020204" pitchFamily="34" charset="0"/>
              <a:buChar char="•"/>
              <a:defRPr/>
            </a:pPr>
            <a:endParaRPr lang="en-GB" altLang="en-US" dirty="0">
              <a:latin typeface="Comic Sans MS" pitchFamily="66" charset="0"/>
            </a:endParaRPr>
          </a:p>
          <a:p>
            <a:pPr marL="0" indent="0" fontAlgn="auto">
              <a:spcAft>
                <a:spcPts val="0"/>
              </a:spcAft>
              <a:buFont typeface="Wingdings" pitchFamily="2" charset="2"/>
              <a:buNone/>
              <a:defRPr/>
            </a:pPr>
            <a:endParaRPr lang="en-GB" altLang="en-US" dirty="0">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GB" dirty="0"/>
              <a:t>Expressing feelings</a:t>
            </a:r>
          </a:p>
        </p:txBody>
      </p:sp>
      <p:sp>
        <p:nvSpPr>
          <p:cNvPr id="3" name="Content Placeholder 2"/>
          <p:cNvSpPr>
            <a:spLocks noGrp="1"/>
          </p:cNvSpPr>
          <p:nvPr>
            <p:ph idx="1"/>
          </p:nvPr>
        </p:nvSpPr>
        <p:spPr/>
        <p:txBody>
          <a:bodyPr/>
          <a:lstStyle/>
          <a:p>
            <a:r>
              <a:rPr lang="en-GB" sz="1800" dirty="0"/>
              <a:t>I can think about all the good things about myself and share these thoughts with others in the group</a:t>
            </a:r>
          </a:p>
          <a:p>
            <a:r>
              <a:rPr lang="en-GB" sz="1800" dirty="0"/>
              <a:t>I can tell you why I feel part of a group</a:t>
            </a:r>
          </a:p>
          <a:p>
            <a:r>
              <a:rPr lang="en-GB" sz="1800" dirty="0"/>
              <a:t>I can tell you what being worried feels like and how to share my worries</a:t>
            </a:r>
          </a:p>
          <a:p>
            <a:r>
              <a:rPr lang="en-GB" sz="1800" dirty="0"/>
              <a:t>I can tell you the things that hurt my feelings</a:t>
            </a:r>
          </a:p>
          <a:p>
            <a:r>
              <a:rPr lang="en-GB" sz="1800" dirty="0"/>
              <a:t>I can understand that everyone is different and unique.</a:t>
            </a:r>
          </a:p>
          <a:p>
            <a:r>
              <a:rPr lang="en-GB" sz="1800" dirty="0"/>
              <a:t>I can understand that ‘giving’ can make me feel happy.</a:t>
            </a:r>
          </a:p>
          <a:p>
            <a:r>
              <a:rPr lang="en-GB" sz="1800" dirty="0"/>
              <a:t>I can give and receive a compliment</a:t>
            </a:r>
          </a:p>
          <a:p>
            <a:r>
              <a:rPr lang="en-GB" sz="1800" dirty="0"/>
              <a:t>I can tell you what being a good friend means to me</a:t>
            </a:r>
          </a:p>
          <a:p>
            <a:r>
              <a:rPr lang="en-GB" sz="1800" dirty="0"/>
              <a:t>I can disagree with someone’s opinion without falling out</a:t>
            </a:r>
          </a:p>
          <a:p>
            <a:r>
              <a:rPr lang="en-GB" sz="1800" dirty="0"/>
              <a:t>I can tell you what my triggers for anger are.</a:t>
            </a:r>
          </a:p>
          <a:p>
            <a:r>
              <a:rPr lang="en-GB" sz="1800" dirty="0"/>
              <a:t>I can think of some ways to calm myself down.</a:t>
            </a:r>
          </a:p>
          <a:p>
            <a:r>
              <a:rPr lang="en-GB" sz="1800" dirty="0"/>
              <a:t>I can tell you what I have learnt in the friendship group.</a:t>
            </a:r>
          </a:p>
        </p:txBody>
      </p:sp>
    </p:spTree>
    <p:extLst>
      <p:ext uri="{BB962C8B-B14F-4D97-AF65-F5344CB8AC3E}">
        <p14:creationId xmlns:p14="http://schemas.microsoft.com/office/powerpoint/2010/main" val="2565292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sz="3600" dirty="0"/>
              <a:t>How does ELSA Work?</a:t>
            </a:r>
          </a:p>
        </p:txBody>
      </p:sp>
      <p:sp>
        <p:nvSpPr>
          <p:cNvPr id="8195" name="Content Placeholder 2"/>
          <p:cNvSpPr>
            <a:spLocks noGrp="1"/>
          </p:cNvSpPr>
          <p:nvPr>
            <p:ph idx="1"/>
          </p:nvPr>
        </p:nvSpPr>
        <p:spPr/>
        <p:txBody>
          <a:bodyPr/>
          <a:lstStyle/>
          <a:p>
            <a:endParaRPr lang="en-GB" altLang="en-US" sz="1600" dirty="0"/>
          </a:p>
          <a:p>
            <a:r>
              <a:rPr lang="en-GB" altLang="en-US" sz="1600" dirty="0"/>
              <a:t>Children are usually referred for ELSA support by their class teacher, </a:t>
            </a:r>
            <a:r>
              <a:rPr lang="en-GB" altLang="en-US" sz="1600" dirty="0" err="1"/>
              <a:t>SENCo</a:t>
            </a:r>
            <a:r>
              <a:rPr lang="en-GB" altLang="en-US" sz="1600" dirty="0"/>
              <a:t>, Education Psychologists or by a request from a parent to the Head Teacher. Their aim is to remove any barriers to learning or wellbeing and to have happy, healthy pupils.</a:t>
            </a:r>
          </a:p>
          <a:p>
            <a:endParaRPr lang="en-GB" altLang="en-US" sz="1600" dirty="0"/>
          </a:p>
          <a:p>
            <a:endParaRPr lang="en-GB" altLang="en-US" sz="1600" dirty="0"/>
          </a:p>
          <a:p>
            <a:r>
              <a:rPr lang="en-GB" altLang="en-US" sz="1600" dirty="0"/>
              <a:t>A referral form is completed for each child by the class teacher. This helps to identify strengths and weaknesses and ultimately identify the kind of  intervention to most support the child.</a:t>
            </a:r>
          </a:p>
          <a:p>
            <a:endParaRPr lang="en-GB" altLang="en-US" sz="1600" dirty="0"/>
          </a:p>
          <a:p>
            <a:endParaRPr lang="en-GB" altLang="en-US" sz="1600" dirty="0"/>
          </a:p>
          <a:p>
            <a:r>
              <a:rPr lang="en-GB" altLang="en-US" sz="1600" dirty="0"/>
              <a:t>With the programme aims in mind, support sessions are planned to facilitate the child in developing new skills and coping strategies that allow them to manage social and emotional demands more effectively.</a:t>
            </a:r>
          </a:p>
          <a:p>
            <a:pPr marL="0" indent="0">
              <a:buNone/>
            </a:pPr>
            <a:endParaRPr lang="en-GB" alt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3516</TotalTime>
  <Words>809</Words>
  <Application>Microsoft Office PowerPoint</Application>
  <PresentationFormat>On-screen Show (4:3)</PresentationFormat>
  <Paragraphs>98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Emotional Literacy Support Assistant</vt:lpstr>
      <vt:lpstr>Mental health Issues</vt:lpstr>
      <vt:lpstr>Why is emotional literacy important?</vt:lpstr>
      <vt:lpstr>More benefits….</vt:lpstr>
      <vt:lpstr>What is an ELSA ?</vt:lpstr>
      <vt:lpstr>PowerPoint Presentation</vt:lpstr>
      <vt:lpstr>What can an ELSA help with?</vt:lpstr>
      <vt:lpstr>Expressing feelings</vt:lpstr>
      <vt:lpstr>How does ELSA Work?</vt:lpstr>
      <vt:lpstr>ELSA Referral form</vt:lpstr>
      <vt:lpstr>Supporting - not fixing</vt:lpstr>
      <vt:lpstr>Resources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hcoutts</cp:lastModifiedBy>
  <cp:revision>44</cp:revision>
  <cp:lastPrinted>2019-01-08T14:09:12Z</cp:lastPrinted>
  <dcterms:created xsi:type="dcterms:W3CDTF">2018-12-15T11:04:13Z</dcterms:created>
  <dcterms:modified xsi:type="dcterms:W3CDTF">2024-09-16T11:20:57Z</dcterms:modified>
</cp:coreProperties>
</file>