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59" r:id="rId3"/>
    <p:sldId id="260" r:id="rId4"/>
    <p:sldId id="261" r:id="rId5"/>
    <p:sldId id="266" r:id="rId6"/>
    <p:sldId id="262" r:id="rId7"/>
    <p:sldId id="268" r:id="rId8"/>
    <p:sldId id="269" r:id="rId9"/>
    <p:sldId id="263" r:id="rId10"/>
    <p:sldId id="264" r:id="rId11"/>
    <p:sldId id="258" r:id="rId12"/>
    <p:sldId id="267" r:id="rId13"/>
    <p:sldId id="270"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2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2313454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284784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2258444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73ED94-DAA2-46C9-BE93-4500652F1825}"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735262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73ED94-DAA2-46C9-BE93-4500652F1825}"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1709547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73ED94-DAA2-46C9-BE93-4500652F1825}"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2188020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73ED94-DAA2-46C9-BE93-4500652F1825}"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966835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73ED94-DAA2-46C9-BE93-4500652F1825}"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1650051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73ED94-DAA2-46C9-BE93-4500652F1825}"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4137823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3357184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4564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2972220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24505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3915293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586816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73ED94-DAA2-46C9-BE93-4500652F1825}"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9B4AA-FAE1-4F16-9DF2-A75F00329246}" type="slidenum">
              <a:rPr lang="en-GB" smtClean="0"/>
              <a:t>‹#›</a:t>
            </a:fld>
            <a:endParaRPr lang="en-GB"/>
          </a:p>
        </p:txBody>
      </p:sp>
    </p:spTree>
    <p:extLst>
      <p:ext uri="{BB962C8B-B14F-4D97-AF65-F5344CB8AC3E}">
        <p14:creationId xmlns:p14="http://schemas.microsoft.com/office/powerpoint/2010/main" val="706452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073ED94-DAA2-46C9-BE93-4500652F1825}" type="datetimeFigureOut">
              <a:rPr lang="en-GB" smtClean="0"/>
              <a:t>15/09/2026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9B9B4AA-FAE1-4F16-9DF2-A75F00329246}" type="slidenum">
              <a:rPr lang="en-GB" smtClean="0"/>
              <a:t>‹#›</a:t>
            </a:fld>
            <a:endParaRPr lang="en-GB"/>
          </a:p>
        </p:txBody>
      </p:sp>
    </p:spTree>
    <p:extLst>
      <p:ext uri="{BB962C8B-B14F-4D97-AF65-F5344CB8AC3E}">
        <p14:creationId xmlns:p14="http://schemas.microsoft.com/office/powerpoint/2010/main" val="3586943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4EF66-921F-49B7-8BA4-FF0C02CBD535}"/>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639539F6-2364-44A5-B367-03D9BBD2A5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199" y="-4302"/>
            <a:ext cx="9187543" cy="6862302"/>
          </a:xfrm>
        </p:spPr>
      </p:pic>
      <p:sp>
        <p:nvSpPr>
          <p:cNvPr id="6" name="TextBox 5">
            <a:extLst>
              <a:ext uri="{FF2B5EF4-FFF2-40B4-BE49-F238E27FC236}">
                <a16:creationId xmlns:a16="http://schemas.microsoft.com/office/drawing/2014/main" id="{8A8BF4B0-344E-47D5-A519-7E24AEC2F648}"/>
              </a:ext>
            </a:extLst>
          </p:cNvPr>
          <p:cNvSpPr txBox="1"/>
          <p:nvPr/>
        </p:nvSpPr>
        <p:spPr>
          <a:xfrm>
            <a:off x="3690257" y="5791200"/>
            <a:ext cx="6683829" cy="769441"/>
          </a:xfrm>
          <a:prstGeom prst="rect">
            <a:avLst/>
          </a:prstGeom>
          <a:noFill/>
        </p:spPr>
        <p:txBody>
          <a:bodyPr wrap="square" rtlCol="0">
            <a:spAutoFit/>
          </a:bodyPr>
          <a:lstStyle/>
          <a:p>
            <a:r>
              <a:rPr lang="en-GB" sz="4400" dirty="0"/>
              <a:t>Welcome to Year 1</a:t>
            </a:r>
          </a:p>
        </p:txBody>
      </p:sp>
    </p:spTree>
    <p:extLst>
      <p:ext uri="{BB962C8B-B14F-4D97-AF65-F5344CB8AC3E}">
        <p14:creationId xmlns:p14="http://schemas.microsoft.com/office/powerpoint/2010/main" val="4004771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28B8-11D9-6261-6719-9DE22463B533}"/>
              </a:ext>
            </a:extLst>
          </p:cNvPr>
          <p:cNvSpPr>
            <a:spLocks noGrp="1"/>
          </p:cNvSpPr>
          <p:nvPr>
            <p:ph type="title"/>
          </p:nvPr>
        </p:nvSpPr>
        <p:spPr/>
        <p:txBody>
          <a:bodyPr/>
          <a:lstStyle/>
          <a:p>
            <a:r>
              <a:rPr lang="en-US" dirty="0"/>
              <a:t>Staff</a:t>
            </a:r>
            <a:endParaRPr lang="en-GB" dirty="0"/>
          </a:p>
        </p:txBody>
      </p:sp>
      <p:sp>
        <p:nvSpPr>
          <p:cNvPr id="3" name="Content Placeholder 2">
            <a:extLst>
              <a:ext uri="{FF2B5EF4-FFF2-40B4-BE49-F238E27FC236}">
                <a16:creationId xmlns:a16="http://schemas.microsoft.com/office/drawing/2014/main" id="{B17A459C-8D39-A114-8707-5E23E0FA9F90}"/>
              </a:ext>
            </a:extLst>
          </p:cNvPr>
          <p:cNvSpPr>
            <a:spLocks noGrp="1"/>
          </p:cNvSpPr>
          <p:nvPr>
            <p:ph idx="1"/>
          </p:nvPr>
        </p:nvSpPr>
        <p:spPr/>
        <p:txBody>
          <a:bodyPr/>
          <a:lstStyle/>
          <a:p>
            <a:pPr marL="0" indent="0">
              <a:buNone/>
            </a:pPr>
            <a:r>
              <a:rPr lang="en-US" dirty="0" err="1"/>
              <a:t>Mrs</a:t>
            </a:r>
            <a:r>
              <a:rPr lang="en-US" dirty="0"/>
              <a:t> Kavanagh </a:t>
            </a:r>
          </a:p>
          <a:p>
            <a:pPr marL="0" indent="0">
              <a:buNone/>
            </a:pPr>
            <a:r>
              <a:rPr lang="en-US" dirty="0"/>
              <a:t>Miss Casey (Thursday pm)</a:t>
            </a:r>
          </a:p>
          <a:p>
            <a:pPr marL="0" indent="0">
              <a:buNone/>
            </a:pPr>
            <a:r>
              <a:rPr lang="en-US" dirty="0"/>
              <a:t>Myself</a:t>
            </a:r>
            <a:endParaRPr lang="en-GB" dirty="0"/>
          </a:p>
        </p:txBody>
      </p:sp>
    </p:spTree>
    <p:extLst>
      <p:ext uri="{BB962C8B-B14F-4D97-AF65-F5344CB8AC3E}">
        <p14:creationId xmlns:p14="http://schemas.microsoft.com/office/powerpoint/2010/main" val="2678498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7A91-5A3A-6367-4385-E60F4D9308C3}"/>
              </a:ext>
            </a:extLst>
          </p:cNvPr>
          <p:cNvSpPr>
            <a:spLocks noGrp="1"/>
          </p:cNvSpPr>
          <p:nvPr>
            <p:ph type="title"/>
          </p:nvPr>
        </p:nvSpPr>
        <p:spPr/>
        <p:txBody>
          <a:bodyPr/>
          <a:lstStyle/>
          <a:p>
            <a:r>
              <a:rPr lang="en-US" dirty="0"/>
              <a:t>Timetable</a:t>
            </a:r>
            <a:endParaRPr lang="en-GB" dirty="0"/>
          </a:p>
        </p:txBody>
      </p:sp>
      <p:sp>
        <p:nvSpPr>
          <p:cNvPr id="3" name="Content Placeholder 2">
            <a:extLst>
              <a:ext uri="{FF2B5EF4-FFF2-40B4-BE49-F238E27FC236}">
                <a16:creationId xmlns:a16="http://schemas.microsoft.com/office/drawing/2014/main" id="{2FC2304C-35D3-E7FC-1279-597311DB4186}"/>
              </a:ext>
            </a:extLst>
          </p:cNvPr>
          <p:cNvSpPr>
            <a:spLocks noGrp="1"/>
          </p:cNvSpPr>
          <p:nvPr>
            <p:ph idx="1"/>
          </p:nvPr>
        </p:nvSpPr>
        <p:spPr/>
        <p:txBody>
          <a:bodyPr>
            <a:normAutofit fontScale="92500" lnSpcReduction="20000"/>
          </a:bodyPr>
          <a:lstStyle/>
          <a:p>
            <a:pPr marL="0" indent="0">
              <a:buNone/>
            </a:pPr>
            <a:r>
              <a:rPr lang="en-GB" dirty="0"/>
              <a:t>PE – Wednesday and Friday</a:t>
            </a:r>
          </a:p>
          <a:p>
            <a:pPr marL="0" indent="0">
              <a:buNone/>
            </a:pPr>
            <a:endParaRPr lang="en-GB" dirty="0"/>
          </a:p>
          <a:p>
            <a:pPr marL="0" indent="0">
              <a:buNone/>
            </a:pPr>
            <a:r>
              <a:rPr lang="en-GB" dirty="0"/>
              <a:t>Forest School – generally fort-nightly</a:t>
            </a:r>
          </a:p>
          <a:p>
            <a:pPr marL="0" indent="0">
              <a:buNone/>
            </a:pPr>
            <a:endParaRPr lang="en-GB" dirty="0"/>
          </a:p>
          <a:p>
            <a:pPr marL="0" indent="0">
              <a:buNone/>
            </a:pPr>
            <a:r>
              <a:rPr lang="en-GB" dirty="0"/>
              <a:t>Phonics, English / Maths – daily</a:t>
            </a:r>
          </a:p>
          <a:p>
            <a:pPr marL="0" indent="0">
              <a:buNone/>
            </a:pPr>
            <a:endParaRPr lang="en-GB" dirty="0"/>
          </a:p>
          <a:p>
            <a:pPr marL="0" indent="0">
              <a:buNone/>
            </a:pPr>
            <a:r>
              <a:rPr lang="en-GB" dirty="0"/>
              <a:t>RE, Science, PSHE – weekly</a:t>
            </a:r>
          </a:p>
          <a:p>
            <a:pPr marL="0" indent="0">
              <a:buNone/>
            </a:pPr>
            <a:endParaRPr lang="en-GB" dirty="0"/>
          </a:p>
          <a:p>
            <a:pPr marL="0" indent="0">
              <a:buNone/>
            </a:pPr>
            <a:r>
              <a:rPr lang="en-GB" dirty="0"/>
              <a:t>Geography, History, Computing, Art, DT, Music - across the half term</a:t>
            </a:r>
          </a:p>
          <a:p>
            <a:pPr marL="0" indent="0">
              <a:buNone/>
            </a:pPr>
            <a:endParaRPr lang="en-GB" dirty="0"/>
          </a:p>
          <a:p>
            <a:pPr marL="0" indent="0">
              <a:buNone/>
            </a:pPr>
            <a:r>
              <a:rPr lang="en-GB" dirty="0"/>
              <a:t>Assessments – as and when</a:t>
            </a:r>
          </a:p>
          <a:p>
            <a:pPr marL="0" indent="0">
              <a:buNone/>
            </a:pPr>
            <a:endParaRPr lang="en-GB" dirty="0"/>
          </a:p>
        </p:txBody>
      </p:sp>
      <p:pic>
        <p:nvPicPr>
          <p:cNvPr id="7" name="Picture 6">
            <a:extLst>
              <a:ext uri="{FF2B5EF4-FFF2-40B4-BE49-F238E27FC236}">
                <a16:creationId xmlns:a16="http://schemas.microsoft.com/office/drawing/2014/main" id="{F9952DE2-48F4-4B75-85BE-A63223458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1107" y="0"/>
            <a:ext cx="4590893" cy="3429000"/>
          </a:xfrm>
          <a:prstGeom prst="rect">
            <a:avLst/>
          </a:prstGeom>
        </p:spPr>
      </p:pic>
      <p:pic>
        <p:nvPicPr>
          <p:cNvPr id="11" name="Picture 10">
            <a:extLst>
              <a:ext uri="{FF2B5EF4-FFF2-40B4-BE49-F238E27FC236}">
                <a16:creationId xmlns:a16="http://schemas.microsoft.com/office/drawing/2014/main" id="{A21085BB-CE45-4DBB-BD33-AF235476A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9196917" y="3862918"/>
            <a:ext cx="3428999" cy="2561166"/>
          </a:xfrm>
          <a:prstGeom prst="rect">
            <a:avLst/>
          </a:prstGeom>
        </p:spPr>
      </p:pic>
    </p:spTree>
    <p:extLst>
      <p:ext uri="{BB962C8B-B14F-4D97-AF65-F5344CB8AC3E}">
        <p14:creationId xmlns:p14="http://schemas.microsoft.com/office/powerpoint/2010/main" val="2539695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0279E-4332-850D-2615-8136AC02705F}"/>
              </a:ext>
            </a:extLst>
          </p:cNvPr>
          <p:cNvSpPr>
            <a:spLocks noGrp="1"/>
          </p:cNvSpPr>
          <p:nvPr>
            <p:ph type="title"/>
          </p:nvPr>
        </p:nvSpPr>
        <p:spPr/>
        <p:txBody>
          <a:bodyPr/>
          <a:lstStyle/>
          <a:p>
            <a:r>
              <a:rPr lang="en-US" dirty="0"/>
              <a:t>Helping at home</a:t>
            </a:r>
            <a:endParaRPr lang="en-GB" dirty="0"/>
          </a:p>
        </p:txBody>
      </p:sp>
      <p:sp>
        <p:nvSpPr>
          <p:cNvPr id="3" name="Content Placeholder 2">
            <a:extLst>
              <a:ext uri="{FF2B5EF4-FFF2-40B4-BE49-F238E27FC236}">
                <a16:creationId xmlns:a16="http://schemas.microsoft.com/office/drawing/2014/main" id="{ED627AC2-767D-A612-DAF3-C742860F0D18}"/>
              </a:ext>
            </a:extLst>
          </p:cNvPr>
          <p:cNvSpPr>
            <a:spLocks noGrp="1"/>
          </p:cNvSpPr>
          <p:nvPr>
            <p:ph idx="1"/>
          </p:nvPr>
        </p:nvSpPr>
        <p:spPr/>
        <p:txBody>
          <a:bodyPr>
            <a:normAutofit/>
          </a:bodyPr>
          <a:lstStyle/>
          <a:p>
            <a:pPr marL="0" indent="0">
              <a:buNone/>
            </a:pPr>
            <a:r>
              <a:rPr lang="en-GB" dirty="0"/>
              <a:t>Reading at home – as often as possible</a:t>
            </a:r>
          </a:p>
          <a:p>
            <a:pPr marL="0" indent="0">
              <a:buNone/>
            </a:pPr>
            <a:endParaRPr lang="en-GB" dirty="0"/>
          </a:p>
          <a:p>
            <a:pPr marL="0" indent="0">
              <a:buNone/>
            </a:pPr>
            <a:r>
              <a:rPr lang="en-GB" dirty="0"/>
              <a:t>Homework – weekly – phonics / maths – basic skills</a:t>
            </a:r>
          </a:p>
          <a:p>
            <a:pPr marL="0" indent="0">
              <a:buNone/>
            </a:pPr>
            <a:r>
              <a:rPr lang="en-GB" dirty="0"/>
              <a:t>	         - occasionally RE / science</a:t>
            </a:r>
          </a:p>
          <a:p>
            <a:pPr marL="0" indent="0">
              <a:buNone/>
            </a:pPr>
            <a:endParaRPr lang="en-GB" dirty="0"/>
          </a:p>
          <a:p>
            <a:pPr marL="0" indent="0">
              <a:buNone/>
            </a:pPr>
            <a:r>
              <a:rPr lang="en-GB" dirty="0"/>
              <a:t>Recommended Reading List: themedhttps://www.lovereading4kids.co.uk/lists/view-all</a:t>
            </a:r>
          </a:p>
          <a:p>
            <a:pPr marL="0" indent="0">
              <a:buNone/>
            </a:pPr>
            <a:endParaRPr lang="en-GB" dirty="0"/>
          </a:p>
          <a:p>
            <a:pPr marL="0" indent="0">
              <a:buNone/>
            </a:pPr>
            <a:r>
              <a:rPr lang="en-GB" dirty="0"/>
              <a:t>Times Table Rock Stars Award:</a:t>
            </a:r>
          </a:p>
          <a:p>
            <a:pPr marL="0" indent="0">
              <a:buNone/>
            </a:pPr>
            <a:r>
              <a:rPr lang="en-GB"/>
              <a:t>Counting in 10’s, 2’s, 5’s</a:t>
            </a: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466775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71AE0-255E-D035-584F-D1608C629BDD}"/>
              </a:ext>
            </a:extLst>
          </p:cNvPr>
          <p:cNvSpPr>
            <a:spLocks noGrp="1"/>
          </p:cNvSpPr>
          <p:nvPr>
            <p:ph type="title"/>
          </p:nvPr>
        </p:nvSpPr>
        <p:spPr/>
        <p:txBody>
          <a:bodyPr/>
          <a:lstStyle/>
          <a:p>
            <a:r>
              <a:rPr lang="en-US" dirty="0"/>
              <a:t>Equipment</a:t>
            </a:r>
            <a:endParaRPr lang="en-GB" dirty="0"/>
          </a:p>
        </p:txBody>
      </p:sp>
      <p:sp>
        <p:nvSpPr>
          <p:cNvPr id="3" name="Content Placeholder 2">
            <a:extLst>
              <a:ext uri="{FF2B5EF4-FFF2-40B4-BE49-F238E27FC236}">
                <a16:creationId xmlns:a16="http://schemas.microsoft.com/office/drawing/2014/main" id="{0BC25FA7-C103-6D5C-1597-A58CFF986E6C}"/>
              </a:ext>
            </a:extLst>
          </p:cNvPr>
          <p:cNvSpPr>
            <a:spLocks noGrp="1"/>
          </p:cNvSpPr>
          <p:nvPr>
            <p:ph idx="1"/>
          </p:nvPr>
        </p:nvSpPr>
        <p:spPr/>
        <p:txBody>
          <a:bodyPr>
            <a:normAutofit fontScale="55000" lnSpcReduction="20000"/>
          </a:bodyPr>
          <a:lstStyle/>
          <a:p>
            <a:pPr marL="0" indent="0">
              <a:buNone/>
            </a:pPr>
            <a:r>
              <a:rPr lang="en-US" dirty="0"/>
              <a:t>Water bottles</a:t>
            </a:r>
          </a:p>
          <a:p>
            <a:pPr marL="0" indent="0">
              <a:buNone/>
            </a:pPr>
            <a:endParaRPr lang="en-US" dirty="0"/>
          </a:p>
          <a:p>
            <a:pPr marL="0" indent="0">
              <a:buNone/>
            </a:pPr>
            <a:r>
              <a:rPr lang="en-US" dirty="0"/>
              <a:t>Snacks</a:t>
            </a:r>
          </a:p>
          <a:p>
            <a:pPr marL="0" indent="0">
              <a:buNone/>
            </a:pPr>
            <a:endParaRPr lang="en-US" dirty="0"/>
          </a:p>
          <a:p>
            <a:pPr marL="0" indent="0">
              <a:buNone/>
            </a:pPr>
            <a:r>
              <a:rPr lang="en-US" dirty="0"/>
              <a:t>Book bags</a:t>
            </a:r>
          </a:p>
          <a:p>
            <a:pPr marL="0" indent="0">
              <a:buNone/>
            </a:pPr>
            <a:endParaRPr lang="en-US" dirty="0"/>
          </a:p>
          <a:p>
            <a:pPr marL="0" indent="0">
              <a:buNone/>
            </a:pPr>
            <a:r>
              <a:rPr lang="en-US" dirty="0"/>
              <a:t>PE Kit</a:t>
            </a:r>
          </a:p>
          <a:p>
            <a:pPr marL="0" indent="0">
              <a:buNone/>
            </a:pPr>
            <a:endParaRPr lang="en-US" dirty="0"/>
          </a:p>
          <a:p>
            <a:pPr marL="0" indent="0">
              <a:buNone/>
            </a:pPr>
            <a:r>
              <a:rPr lang="en-US" dirty="0"/>
              <a:t>Apron</a:t>
            </a:r>
          </a:p>
          <a:p>
            <a:pPr marL="0" indent="0">
              <a:buNone/>
            </a:pPr>
            <a:endParaRPr lang="en-US" dirty="0"/>
          </a:p>
          <a:p>
            <a:pPr marL="0" indent="0">
              <a:buNone/>
            </a:pPr>
            <a:r>
              <a:rPr lang="en-US" dirty="0"/>
              <a:t>Uniform</a:t>
            </a:r>
          </a:p>
          <a:p>
            <a:pPr marL="0" indent="0">
              <a:buNone/>
            </a:pPr>
            <a:endParaRPr lang="en-US" dirty="0"/>
          </a:p>
          <a:p>
            <a:pPr marL="0" indent="0">
              <a:buNone/>
            </a:pPr>
            <a:r>
              <a:rPr lang="en-US" dirty="0"/>
              <a:t>Coats </a:t>
            </a:r>
          </a:p>
          <a:p>
            <a:pPr marL="0" indent="0">
              <a:buNone/>
            </a:pPr>
            <a:endParaRPr lang="en-US" dirty="0"/>
          </a:p>
          <a:p>
            <a:pPr marL="0" indent="0">
              <a:buNone/>
            </a:pPr>
            <a:r>
              <a:rPr lang="en-US" dirty="0"/>
              <a:t>Wet weather – wellies</a:t>
            </a:r>
          </a:p>
          <a:p>
            <a:pPr marL="0" indent="0">
              <a:buNone/>
            </a:pPr>
            <a:endParaRPr lang="en-GB" dirty="0"/>
          </a:p>
        </p:txBody>
      </p:sp>
    </p:spTree>
    <p:extLst>
      <p:ext uri="{BB962C8B-B14F-4D97-AF65-F5344CB8AC3E}">
        <p14:creationId xmlns:p14="http://schemas.microsoft.com/office/powerpoint/2010/main" val="1507253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B055-A61F-5A5E-B1F9-912914A5D9CC}"/>
              </a:ext>
            </a:extLst>
          </p:cNvPr>
          <p:cNvSpPr>
            <a:spLocks noGrp="1"/>
          </p:cNvSpPr>
          <p:nvPr>
            <p:ph type="title"/>
          </p:nvPr>
        </p:nvSpPr>
        <p:spPr/>
        <p:txBody>
          <a:bodyPr/>
          <a:lstStyle/>
          <a:p>
            <a:r>
              <a:rPr lang="en-US" dirty="0" err="1"/>
              <a:t>Behaviour</a:t>
            </a:r>
            <a:endParaRPr lang="en-GB" dirty="0"/>
          </a:p>
        </p:txBody>
      </p:sp>
      <p:sp>
        <p:nvSpPr>
          <p:cNvPr id="3" name="Content Placeholder 2">
            <a:extLst>
              <a:ext uri="{FF2B5EF4-FFF2-40B4-BE49-F238E27FC236}">
                <a16:creationId xmlns:a16="http://schemas.microsoft.com/office/drawing/2014/main" id="{D7981E09-1EBB-5461-45D7-798AB75EAEA8}"/>
              </a:ext>
            </a:extLst>
          </p:cNvPr>
          <p:cNvSpPr>
            <a:spLocks noGrp="1"/>
          </p:cNvSpPr>
          <p:nvPr>
            <p:ph idx="1"/>
          </p:nvPr>
        </p:nvSpPr>
        <p:spPr/>
        <p:txBody>
          <a:bodyPr/>
          <a:lstStyle/>
          <a:p>
            <a:pPr marL="0" indent="0">
              <a:buNone/>
            </a:pPr>
            <a:r>
              <a:rPr lang="en-GB" dirty="0"/>
              <a:t>Conduct ambassadors – Character Strengths</a:t>
            </a:r>
          </a:p>
          <a:p>
            <a:pPr marL="0" indent="0">
              <a:buNone/>
            </a:pPr>
            <a:endParaRPr lang="en-GB" dirty="0"/>
          </a:p>
        </p:txBody>
      </p:sp>
    </p:spTree>
    <p:extLst>
      <p:ext uri="{BB962C8B-B14F-4D97-AF65-F5344CB8AC3E}">
        <p14:creationId xmlns:p14="http://schemas.microsoft.com/office/powerpoint/2010/main" val="249264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7D69A-DF52-EDA1-3DA8-D93C9F46EC6A}"/>
              </a:ext>
            </a:extLst>
          </p:cNvPr>
          <p:cNvSpPr>
            <a:spLocks noGrp="1"/>
          </p:cNvSpPr>
          <p:nvPr>
            <p:ph type="title"/>
          </p:nvPr>
        </p:nvSpPr>
        <p:spPr/>
        <p:txBody>
          <a:bodyPr/>
          <a:lstStyle/>
          <a:p>
            <a:r>
              <a:rPr lang="en-GB" dirty="0"/>
              <a:t>Attendance </a:t>
            </a:r>
          </a:p>
        </p:txBody>
      </p:sp>
      <p:sp>
        <p:nvSpPr>
          <p:cNvPr id="3" name="Content Placeholder 2">
            <a:extLst>
              <a:ext uri="{FF2B5EF4-FFF2-40B4-BE49-F238E27FC236}">
                <a16:creationId xmlns:a16="http://schemas.microsoft.com/office/drawing/2014/main" id="{F5123BB1-1D09-3943-B566-31D43261A1B4}"/>
              </a:ext>
            </a:extLst>
          </p:cNvPr>
          <p:cNvSpPr>
            <a:spLocks noGrp="1"/>
          </p:cNvSpPr>
          <p:nvPr>
            <p:ph idx="1"/>
          </p:nvPr>
        </p:nvSpPr>
        <p:spPr/>
        <p:txBody>
          <a:bodyPr/>
          <a:lstStyle/>
          <a:p>
            <a:r>
              <a:rPr lang="en-GB" dirty="0"/>
              <a:t>As a school we are aiming for 95%+ attendance</a:t>
            </a:r>
          </a:p>
          <a:p>
            <a:r>
              <a:rPr lang="en-GB" dirty="0"/>
              <a:t>If your child is registered after 9am in the morning this is classed as an absence as out registers close at 9am – therefore punctuality is of the utmost importance but also allows your child to settle into the routine of the day alongside their friends</a:t>
            </a:r>
          </a:p>
        </p:txBody>
      </p:sp>
    </p:spTree>
    <p:extLst>
      <p:ext uri="{BB962C8B-B14F-4D97-AF65-F5344CB8AC3E}">
        <p14:creationId xmlns:p14="http://schemas.microsoft.com/office/powerpoint/2010/main" val="3396322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40B52-7496-44A1-B608-F19215D12581}"/>
              </a:ext>
            </a:extLst>
          </p:cNvPr>
          <p:cNvSpPr>
            <a:spLocks noGrp="1"/>
          </p:cNvSpPr>
          <p:nvPr>
            <p:ph type="title"/>
          </p:nvPr>
        </p:nvSpPr>
        <p:spPr/>
        <p:txBody>
          <a:bodyPr/>
          <a:lstStyle/>
          <a:p>
            <a:r>
              <a:rPr lang="en-GB" dirty="0" err="1"/>
              <a:t>Alleregies</a:t>
            </a:r>
            <a:endParaRPr lang="en-GB" dirty="0"/>
          </a:p>
        </p:txBody>
      </p:sp>
      <p:sp>
        <p:nvSpPr>
          <p:cNvPr id="3" name="Content Placeholder 2">
            <a:extLst>
              <a:ext uri="{FF2B5EF4-FFF2-40B4-BE49-F238E27FC236}">
                <a16:creationId xmlns:a16="http://schemas.microsoft.com/office/drawing/2014/main" id="{0E4E7B17-DE4B-421D-9145-E3FFA8C9DDE5}"/>
              </a:ext>
            </a:extLst>
          </p:cNvPr>
          <p:cNvSpPr>
            <a:spLocks noGrp="1"/>
          </p:cNvSpPr>
          <p:nvPr>
            <p:ph idx="1"/>
          </p:nvPr>
        </p:nvSpPr>
        <p:spPr/>
        <p:txBody>
          <a:bodyPr/>
          <a:lstStyle/>
          <a:p>
            <a:r>
              <a:rPr lang="en-GB" dirty="0"/>
              <a:t>If your child has an allergy please can you let us know asap</a:t>
            </a:r>
          </a:p>
          <a:p>
            <a:r>
              <a:rPr lang="en-GB" dirty="0"/>
              <a:t>If your child uses an inhaler please let us have an ‘in-date’ to keep in school with clear dosage written on a label</a:t>
            </a:r>
          </a:p>
          <a:p>
            <a:endParaRPr lang="en-GB" dirty="0"/>
          </a:p>
          <a:p>
            <a:r>
              <a:rPr lang="en-GB" dirty="0"/>
              <a:t>We are a nut aware school</a:t>
            </a:r>
          </a:p>
          <a:p>
            <a:r>
              <a:rPr lang="en-GB" dirty="0"/>
              <a:t>Children are not allowed to share any food in school during play-time or lunchtime</a:t>
            </a:r>
          </a:p>
        </p:txBody>
      </p:sp>
    </p:spTree>
    <p:extLst>
      <p:ext uri="{BB962C8B-B14F-4D97-AF65-F5344CB8AC3E}">
        <p14:creationId xmlns:p14="http://schemas.microsoft.com/office/powerpoint/2010/main" val="195218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5A62-F47E-555E-0DAB-A545F74E7942}"/>
              </a:ext>
            </a:extLst>
          </p:cNvPr>
          <p:cNvSpPr>
            <a:spLocks noGrp="1"/>
          </p:cNvSpPr>
          <p:nvPr>
            <p:ph type="title"/>
          </p:nvPr>
        </p:nvSpPr>
        <p:spPr/>
        <p:txBody>
          <a:bodyPr/>
          <a:lstStyle/>
          <a:p>
            <a:r>
              <a:rPr lang="en-US" dirty="0"/>
              <a:t>What makes Year 1 Special</a:t>
            </a:r>
            <a:endParaRPr lang="en-GB" dirty="0"/>
          </a:p>
        </p:txBody>
      </p:sp>
      <p:sp>
        <p:nvSpPr>
          <p:cNvPr id="3" name="Content Placeholder 2">
            <a:extLst>
              <a:ext uri="{FF2B5EF4-FFF2-40B4-BE49-F238E27FC236}">
                <a16:creationId xmlns:a16="http://schemas.microsoft.com/office/drawing/2014/main" id="{A7C02706-D5C9-78A1-3769-D2133A575B96}"/>
              </a:ext>
            </a:extLst>
          </p:cNvPr>
          <p:cNvSpPr>
            <a:spLocks noGrp="1"/>
          </p:cNvSpPr>
          <p:nvPr>
            <p:ph idx="1"/>
          </p:nvPr>
        </p:nvSpPr>
        <p:spPr/>
        <p:txBody>
          <a:bodyPr>
            <a:normAutofit fontScale="47500" lnSpcReduction="20000"/>
          </a:bodyPr>
          <a:lstStyle/>
          <a:p>
            <a:pPr marL="0" indent="0">
              <a:buNone/>
            </a:pPr>
            <a:r>
              <a:rPr lang="en-US" dirty="0"/>
              <a:t>The lovely children</a:t>
            </a:r>
          </a:p>
          <a:p>
            <a:pPr marL="0" indent="0">
              <a:buNone/>
            </a:pPr>
            <a:endParaRPr lang="en-US" dirty="0"/>
          </a:p>
          <a:p>
            <a:pPr marL="0" indent="0">
              <a:buNone/>
            </a:pPr>
            <a:r>
              <a:rPr lang="en-GB" dirty="0"/>
              <a:t>Progress and maturity</a:t>
            </a:r>
          </a:p>
          <a:p>
            <a:pPr marL="0" indent="0">
              <a:buNone/>
            </a:pPr>
            <a:endParaRPr lang="en-GB" dirty="0"/>
          </a:p>
          <a:p>
            <a:pPr marL="0" indent="0">
              <a:buNone/>
            </a:pPr>
            <a:r>
              <a:rPr lang="en-GB" dirty="0"/>
              <a:t>Phonics screening – w/b June 14</a:t>
            </a:r>
            <a:r>
              <a:rPr lang="en-GB" baseline="30000" dirty="0"/>
              <a:t>th</a:t>
            </a:r>
            <a:r>
              <a:rPr lang="en-GB" dirty="0"/>
              <a:t> 2026</a:t>
            </a:r>
          </a:p>
          <a:p>
            <a:pPr marL="0" indent="0">
              <a:buNone/>
            </a:pPr>
            <a:endParaRPr lang="en-US" dirty="0"/>
          </a:p>
          <a:p>
            <a:pPr marL="0" indent="0">
              <a:buNone/>
            </a:pPr>
            <a:r>
              <a:rPr lang="en-US" dirty="0"/>
              <a:t>Penguin Day – 19</a:t>
            </a:r>
            <a:r>
              <a:rPr lang="en-US" baseline="30000" dirty="0"/>
              <a:t>th</a:t>
            </a:r>
            <a:r>
              <a:rPr lang="en-US" dirty="0"/>
              <a:t> October</a:t>
            </a:r>
          </a:p>
          <a:p>
            <a:pPr marL="0" indent="0">
              <a:buNone/>
            </a:pPr>
            <a:endParaRPr lang="en-US" dirty="0"/>
          </a:p>
          <a:p>
            <a:pPr marL="0" indent="0">
              <a:buNone/>
            </a:pPr>
            <a:r>
              <a:rPr lang="en-US" dirty="0"/>
              <a:t>Nativity on the Move – 24</a:t>
            </a:r>
            <a:r>
              <a:rPr lang="en-US" baseline="30000" dirty="0"/>
              <a:t>th</a:t>
            </a:r>
            <a:r>
              <a:rPr lang="en-US" dirty="0"/>
              <a:t> November</a:t>
            </a:r>
          </a:p>
          <a:p>
            <a:pPr marL="0" indent="0">
              <a:buNone/>
            </a:pPr>
            <a:endParaRPr lang="en-US" dirty="0"/>
          </a:p>
          <a:p>
            <a:pPr marL="0" indent="0">
              <a:buNone/>
            </a:pPr>
            <a:r>
              <a:rPr lang="en-US" dirty="0"/>
              <a:t>Visit to Frodsham Methodist Church in Summer as part of RE curriculum</a:t>
            </a:r>
          </a:p>
          <a:p>
            <a:pPr marL="0" indent="0">
              <a:buNone/>
            </a:pPr>
            <a:endParaRPr lang="en-US" dirty="0"/>
          </a:p>
          <a:p>
            <a:pPr marL="0" indent="0">
              <a:buNone/>
            </a:pPr>
            <a:r>
              <a:rPr lang="en-GB" dirty="0"/>
              <a:t>Moving from Reception through Year 1 to Year 2!</a:t>
            </a:r>
          </a:p>
          <a:p>
            <a:pPr marL="0" indent="0">
              <a:buNone/>
            </a:pPr>
            <a:r>
              <a:rPr lang="en-GB" dirty="0"/>
              <a:t>- Own learning tasks </a:t>
            </a:r>
          </a:p>
          <a:p>
            <a:pPr marL="0" indent="0">
              <a:buNone/>
            </a:pPr>
            <a:r>
              <a:rPr lang="en-GB" dirty="0"/>
              <a:t>- Independent tasks</a:t>
            </a:r>
          </a:p>
          <a:p>
            <a:pPr marL="0" indent="0">
              <a:buNone/>
            </a:pPr>
            <a:r>
              <a:rPr lang="en-GB" dirty="0"/>
              <a:t>- Staff led tasks</a:t>
            </a:r>
          </a:p>
          <a:p>
            <a:pPr marL="0" indent="0">
              <a:buNone/>
            </a:pPr>
            <a:endParaRPr lang="en-GB" dirty="0"/>
          </a:p>
          <a:p>
            <a:pPr marL="0" indent="0">
              <a:buNone/>
            </a:pPr>
            <a:endParaRPr lang="en-GB" dirty="0"/>
          </a:p>
        </p:txBody>
      </p:sp>
      <p:pic>
        <p:nvPicPr>
          <p:cNvPr id="7" name="Picture 6">
            <a:extLst>
              <a:ext uri="{FF2B5EF4-FFF2-40B4-BE49-F238E27FC236}">
                <a16:creationId xmlns:a16="http://schemas.microsoft.com/office/drawing/2014/main" id="{63110C38-1203-7BEF-A64C-7B0D36E66BC6}"/>
              </a:ext>
            </a:extLst>
          </p:cNvPr>
          <p:cNvPicPr>
            <a:picLocks noChangeAspect="1"/>
          </p:cNvPicPr>
          <p:nvPr/>
        </p:nvPicPr>
        <p:blipFill>
          <a:blip r:embed="rId2"/>
          <a:stretch>
            <a:fillRect/>
          </a:stretch>
        </p:blipFill>
        <p:spPr>
          <a:xfrm>
            <a:off x="7626171" y="0"/>
            <a:ext cx="4613207" cy="3445667"/>
          </a:xfrm>
          <a:prstGeom prst="rect">
            <a:avLst/>
          </a:prstGeom>
        </p:spPr>
      </p:pic>
      <p:pic>
        <p:nvPicPr>
          <p:cNvPr id="9" name="Picture 8">
            <a:extLst>
              <a:ext uri="{FF2B5EF4-FFF2-40B4-BE49-F238E27FC236}">
                <a16:creationId xmlns:a16="http://schemas.microsoft.com/office/drawing/2014/main" id="{12B80FF3-9A22-5C1C-9E66-12A9DF69F583}"/>
              </a:ext>
            </a:extLst>
          </p:cNvPr>
          <p:cNvPicPr>
            <a:picLocks noChangeAspect="1"/>
          </p:cNvPicPr>
          <p:nvPr/>
        </p:nvPicPr>
        <p:blipFill>
          <a:blip r:embed="rId3"/>
          <a:stretch>
            <a:fillRect/>
          </a:stretch>
        </p:blipFill>
        <p:spPr>
          <a:xfrm>
            <a:off x="7670800" y="3445667"/>
            <a:ext cx="4568578" cy="3412333"/>
          </a:xfrm>
          <a:prstGeom prst="rect">
            <a:avLst/>
          </a:prstGeom>
        </p:spPr>
      </p:pic>
    </p:spTree>
    <p:extLst>
      <p:ext uri="{BB962C8B-B14F-4D97-AF65-F5344CB8AC3E}">
        <p14:creationId xmlns:p14="http://schemas.microsoft.com/office/powerpoint/2010/main" val="331980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7544-9D28-BD42-D41C-C5DABF5479A5}"/>
              </a:ext>
            </a:extLst>
          </p:cNvPr>
          <p:cNvSpPr>
            <a:spLocks noGrp="1"/>
          </p:cNvSpPr>
          <p:nvPr>
            <p:ph type="title"/>
          </p:nvPr>
        </p:nvSpPr>
        <p:spPr/>
        <p:txBody>
          <a:bodyPr/>
          <a:lstStyle/>
          <a:p>
            <a:r>
              <a:rPr lang="en-US" dirty="0"/>
              <a:t>Communication</a:t>
            </a:r>
            <a:endParaRPr lang="en-GB" dirty="0"/>
          </a:p>
        </p:txBody>
      </p:sp>
      <p:sp>
        <p:nvSpPr>
          <p:cNvPr id="3" name="Content Placeholder 2">
            <a:extLst>
              <a:ext uri="{FF2B5EF4-FFF2-40B4-BE49-F238E27FC236}">
                <a16:creationId xmlns:a16="http://schemas.microsoft.com/office/drawing/2014/main" id="{7E91DC72-306A-895F-F875-31D407158CF4}"/>
              </a:ext>
            </a:extLst>
          </p:cNvPr>
          <p:cNvSpPr>
            <a:spLocks noGrp="1"/>
          </p:cNvSpPr>
          <p:nvPr>
            <p:ph idx="1"/>
          </p:nvPr>
        </p:nvSpPr>
        <p:spPr/>
        <p:txBody>
          <a:bodyPr/>
          <a:lstStyle/>
          <a:p>
            <a:pPr marL="0" indent="0">
              <a:buNone/>
            </a:pPr>
            <a:r>
              <a:rPr lang="en-US" dirty="0"/>
              <a:t>School Spider</a:t>
            </a:r>
          </a:p>
          <a:p>
            <a:pPr marL="0" indent="0">
              <a:buNone/>
            </a:pPr>
            <a:r>
              <a:rPr lang="en-US" dirty="0"/>
              <a:t>	Dates</a:t>
            </a:r>
          </a:p>
          <a:p>
            <a:pPr marL="0" indent="0">
              <a:buNone/>
            </a:pPr>
            <a:r>
              <a:rPr lang="en-US" dirty="0"/>
              <a:t>	Forest School</a:t>
            </a:r>
          </a:p>
          <a:p>
            <a:pPr marL="0" indent="0">
              <a:buNone/>
            </a:pPr>
            <a:endParaRPr lang="en-US" dirty="0"/>
          </a:p>
          <a:p>
            <a:pPr marL="0" indent="0">
              <a:buNone/>
            </a:pPr>
            <a:r>
              <a:rPr lang="en-US" dirty="0"/>
              <a:t>School Office</a:t>
            </a:r>
          </a:p>
          <a:p>
            <a:pPr marL="0" indent="0">
              <a:buNone/>
            </a:pPr>
            <a:endParaRPr lang="en-US" dirty="0"/>
          </a:p>
          <a:p>
            <a:pPr marL="0" indent="0">
              <a:buNone/>
            </a:pPr>
            <a:r>
              <a:rPr lang="en-US" dirty="0"/>
              <a:t>Newsletter and Topic Web each term</a:t>
            </a:r>
          </a:p>
          <a:p>
            <a:pPr marL="0" indent="0">
              <a:buNone/>
            </a:pPr>
            <a:endParaRPr lang="en-GB" dirty="0"/>
          </a:p>
        </p:txBody>
      </p:sp>
    </p:spTree>
    <p:extLst>
      <p:ext uri="{BB962C8B-B14F-4D97-AF65-F5344CB8AC3E}">
        <p14:creationId xmlns:p14="http://schemas.microsoft.com/office/powerpoint/2010/main" val="507011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40BB-823B-4925-ADEF-0E11AFD3F71E}"/>
              </a:ext>
            </a:extLst>
          </p:cNvPr>
          <p:cNvSpPr>
            <a:spLocks noGrp="1"/>
          </p:cNvSpPr>
          <p:nvPr>
            <p:ph type="title"/>
          </p:nvPr>
        </p:nvSpPr>
        <p:spPr>
          <a:xfrm>
            <a:off x="502640" y="-87881"/>
            <a:ext cx="10515600" cy="1325563"/>
          </a:xfrm>
        </p:spPr>
        <p:txBody>
          <a:bodyPr/>
          <a:lstStyle/>
          <a:p>
            <a:r>
              <a:rPr lang="en-GB" dirty="0"/>
              <a:t>Diary Dates</a:t>
            </a:r>
          </a:p>
        </p:txBody>
      </p:sp>
      <p:sp>
        <p:nvSpPr>
          <p:cNvPr id="3" name="Content Placeholder 2">
            <a:extLst>
              <a:ext uri="{FF2B5EF4-FFF2-40B4-BE49-F238E27FC236}">
                <a16:creationId xmlns:a16="http://schemas.microsoft.com/office/drawing/2014/main" id="{5775FD95-F244-4CE6-8D73-2992E86240DF}"/>
              </a:ext>
            </a:extLst>
          </p:cNvPr>
          <p:cNvSpPr>
            <a:spLocks noGrp="1"/>
          </p:cNvSpPr>
          <p:nvPr>
            <p:ph idx="1"/>
          </p:nvPr>
        </p:nvSpPr>
        <p:spPr>
          <a:xfrm>
            <a:off x="502640" y="620486"/>
            <a:ext cx="10515600" cy="6149430"/>
          </a:xfrm>
        </p:spPr>
        <p:txBody>
          <a:bodyPr>
            <a:normAutofit fontScale="32500" lnSpcReduction="20000"/>
          </a:bodyPr>
          <a:lstStyle/>
          <a:p>
            <a:pPr marL="0" indent="0">
              <a:buNone/>
            </a:pPr>
            <a:endParaRPr lang="en-GB" sz="4000" dirty="0"/>
          </a:p>
          <a:p>
            <a:r>
              <a:rPr lang="en-GB" sz="4000" dirty="0"/>
              <a:t>PTA – AGM – 21</a:t>
            </a:r>
            <a:r>
              <a:rPr lang="en-GB" sz="4000" baseline="30000" dirty="0"/>
              <a:t>st</a:t>
            </a:r>
            <a:r>
              <a:rPr lang="en-GB" sz="4000" dirty="0"/>
              <a:t> September - via Zoom 8pm</a:t>
            </a:r>
          </a:p>
          <a:p>
            <a:r>
              <a:rPr lang="en-GB" sz="4000" dirty="0"/>
              <a:t>MacMillan Coffee Morning – 25</a:t>
            </a:r>
            <a:r>
              <a:rPr lang="en-GB" sz="4000" baseline="30000" dirty="0"/>
              <a:t>th</a:t>
            </a:r>
            <a:r>
              <a:rPr lang="en-GB" sz="4000" dirty="0"/>
              <a:t> September – 9.15am to 10.15am</a:t>
            </a:r>
          </a:p>
          <a:p>
            <a:r>
              <a:rPr lang="en-GB" sz="4000" dirty="0"/>
              <a:t>Spirituality Day - 30</a:t>
            </a:r>
            <a:r>
              <a:rPr lang="en-GB" sz="4000" baseline="30000" dirty="0"/>
              <a:t>th</a:t>
            </a:r>
            <a:r>
              <a:rPr lang="en-GB" sz="4000" dirty="0"/>
              <a:t> September</a:t>
            </a:r>
          </a:p>
          <a:p>
            <a:r>
              <a:rPr lang="en-GB" sz="4000" dirty="0"/>
              <a:t>Harvest Service - 6</a:t>
            </a:r>
            <a:r>
              <a:rPr lang="en-GB" sz="4000" baseline="30000" dirty="0"/>
              <a:t>th</a:t>
            </a:r>
            <a:r>
              <a:rPr lang="en-GB" sz="4000" dirty="0"/>
              <a:t> October 9.30am </a:t>
            </a:r>
          </a:p>
          <a:p>
            <a:r>
              <a:rPr lang="en-GB" sz="4000" dirty="0"/>
              <a:t>New Reception Open Morning – 7</a:t>
            </a:r>
            <a:r>
              <a:rPr lang="en-GB" sz="4000" baseline="30000" dirty="0"/>
              <a:t>th</a:t>
            </a:r>
            <a:r>
              <a:rPr lang="en-GB" sz="4000" dirty="0"/>
              <a:t> October</a:t>
            </a:r>
          </a:p>
          <a:p>
            <a:r>
              <a:rPr lang="en-GB" sz="4000" dirty="0"/>
              <a:t>School Disco – 9</a:t>
            </a:r>
            <a:r>
              <a:rPr lang="en-GB" sz="4000" baseline="30000" dirty="0"/>
              <a:t>th</a:t>
            </a:r>
            <a:r>
              <a:rPr lang="en-GB" sz="4000" dirty="0"/>
              <a:t> October</a:t>
            </a:r>
          </a:p>
          <a:p>
            <a:r>
              <a:rPr lang="en-GB" sz="4000" dirty="0"/>
              <a:t>Parents’ Evening - 14</a:t>
            </a:r>
            <a:r>
              <a:rPr lang="en-GB" sz="4000" baseline="30000" dirty="0"/>
              <a:t>th</a:t>
            </a:r>
            <a:r>
              <a:rPr lang="en-GB" sz="4000" dirty="0"/>
              <a:t> &amp; 15</a:t>
            </a:r>
            <a:r>
              <a:rPr lang="en-GB" sz="4000" baseline="30000" dirty="0"/>
              <a:t>th</a:t>
            </a:r>
            <a:r>
              <a:rPr lang="en-GB" sz="4000" dirty="0"/>
              <a:t> October </a:t>
            </a:r>
          </a:p>
          <a:p>
            <a:r>
              <a:rPr lang="en-GB" sz="4000" dirty="0"/>
              <a:t>Individual School Photos - 16</a:t>
            </a:r>
            <a:r>
              <a:rPr lang="en-GB" sz="4000" baseline="30000" dirty="0"/>
              <a:t>th</a:t>
            </a:r>
            <a:r>
              <a:rPr lang="en-GB" sz="4000" dirty="0"/>
              <a:t> October </a:t>
            </a:r>
          </a:p>
          <a:p>
            <a:r>
              <a:rPr lang="en-GB" sz="4000" dirty="0"/>
              <a:t>Penguin Day – 19</a:t>
            </a:r>
            <a:r>
              <a:rPr lang="en-GB" sz="4000" baseline="30000" dirty="0"/>
              <a:t>th</a:t>
            </a:r>
            <a:r>
              <a:rPr lang="en-GB" sz="4000" dirty="0"/>
              <a:t> October</a:t>
            </a:r>
          </a:p>
          <a:p>
            <a:pPr marL="0" indent="0">
              <a:buNone/>
            </a:pPr>
            <a:r>
              <a:rPr lang="en-GB" sz="4000" dirty="0">
                <a:solidFill>
                  <a:srgbClr val="FF0000"/>
                </a:solidFill>
              </a:rPr>
              <a:t>Half Term: Friday 23</a:t>
            </a:r>
            <a:r>
              <a:rPr lang="en-GB" sz="4000" baseline="30000" dirty="0">
                <a:solidFill>
                  <a:srgbClr val="FF0000"/>
                </a:solidFill>
              </a:rPr>
              <a:t>rd</a:t>
            </a:r>
            <a:r>
              <a:rPr lang="en-GB" sz="4000" dirty="0">
                <a:solidFill>
                  <a:srgbClr val="FF0000"/>
                </a:solidFill>
              </a:rPr>
              <a:t> October - Tuesday 3</a:t>
            </a:r>
            <a:r>
              <a:rPr lang="en-GB" sz="4000" baseline="30000" dirty="0">
                <a:solidFill>
                  <a:srgbClr val="FF0000"/>
                </a:solidFill>
              </a:rPr>
              <a:t>rd</a:t>
            </a:r>
            <a:r>
              <a:rPr lang="en-GB" sz="4000" dirty="0">
                <a:solidFill>
                  <a:srgbClr val="FF0000"/>
                </a:solidFill>
              </a:rPr>
              <a:t> November </a:t>
            </a:r>
          </a:p>
          <a:p>
            <a:r>
              <a:rPr lang="en-GB" sz="4000" dirty="0"/>
              <a:t>Anti Bullying Week - 16</a:t>
            </a:r>
            <a:r>
              <a:rPr lang="en-GB" sz="4000" baseline="30000" dirty="0"/>
              <a:t>th</a:t>
            </a:r>
            <a:r>
              <a:rPr lang="en-GB" sz="4000" dirty="0"/>
              <a:t> November- Odd Socks Day</a:t>
            </a:r>
          </a:p>
          <a:p>
            <a:r>
              <a:rPr lang="en-GB" sz="4000" dirty="0"/>
              <a:t>Nativity on the Move – 24</a:t>
            </a:r>
            <a:r>
              <a:rPr lang="en-GB" sz="4000" baseline="30000" dirty="0"/>
              <a:t>th</a:t>
            </a:r>
            <a:r>
              <a:rPr lang="en-GB" sz="4000" dirty="0"/>
              <a:t> November</a:t>
            </a:r>
          </a:p>
          <a:p>
            <a:r>
              <a:rPr lang="en-GB" sz="4000" dirty="0"/>
              <a:t>Advent Spiral - 27</a:t>
            </a:r>
            <a:r>
              <a:rPr lang="en-GB" sz="4000" baseline="30000" dirty="0"/>
              <a:t>th</a:t>
            </a:r>
            <a:r>
              <a:rPr lang="en-GB" sz="4000" dirty="0"/>
              <a:t> November</a:t>
            </a:r>
          </a:p>
          <a:p>
            <a:r>
              <a:rPr lang="en-GB" sz="4000" dirty="0"/>
              <a:t>Frodsham Christmas Festival - 28</a:t>
            </a:r>
            <a:r>
              <a:rPr lang="en-GB" sz="4000" baseline="30000" dirty="0"/>
              <a:t>th</a:t>
            </a:r>
            <a:r>
              <a:rPr lang="en-GB" sz="4000" dirty="0"/>
              <a:t> November </a:t>
            </a:r>
          </a:p>
          <a:p>
            <a:r>
              <a:rPr lang="en-GB" sz="4000" dirty="0"/>
              <a:t>Nativity Play - 9</a:t>
            </a:r>
            <a:r>
              <a:rPr lang="en-GB" sz="4000" baseline="30000" dirty="0"/>
              <a:t>th</a:t>
            </a:r>
            <a:r>
              <a:rPr lang="en-GB" sz="4000" dirty="0"/>
              <a:t> December 2.00pm &amp; 10</a:t>
            </a:r>
            <a:r>
              <a:rPr lang="en-GB" sz="4000" baseline="30000" dirty="0"/>
              <a:t>th</a:t>
            </a:r>
            <a:r>
              <a:rPr lang="en-GB" sz="4000" dirty="0"/>
              <a:t> December 6pm</a:t>
            </a:r>
          </a:p>
          <a:p>
            <a:r>
              <a:rPr lang="en-GB" sz="4000" dirty="0"/>
              <a:t>KS2 Carol Service - 14</a:t>
            </a:r>
            <a:r>
              <a:rPr lang="en-GB" sz="4000" baseline="30000" dirty="0"/>
              <a:t>th</a:t>
            </a:r>
            <a:r>
              <a:rPr lang="en-GB" sz="4000" dirty="0"/>
              <a:t> December 6pm </a:t>
            </a:r>
          </a:p>
          <a:p>
            <a:r>
              <a:rPr lang="en-GB" sz="4000" dirty="0"/>
              <a:t>Christmas Party Day - 16</a:t>
            </a:r>
            <a:r>
              <a:rPr lang="en-GB" sz="4000" baseline="30000" dirty="0"/>
              <a:t>th</a:t>
            </a:r>
            <a:r>
              <a:rPr lang="en-GB" sz="4000" dirty="0"/>
              <a:t> December</a:t>
            </a:r>
          </a:p>
          <a:p>
            <a:r>
              <a:rPr lang="en-GB" sz="4000" dirty="0"/>
              <a:t>Storyhouse Theatre Visit - 17</a:t>
            </a:r>
            <a:r>
              <a:rPr lang="en-GB" sz="4000" baseline="30000" dirty="0"/>
              <a:t>th</a:t>
            </a:r>
            <a:r>
              <a:rPr lang="en-GB" sz="4000" dirty="0"/>
              <a:t> December </a:t>
            </a:r>
          </a:p>
          <a:p>
            <a:r>
              <a:rPr lang="en-GB" sz="4000" dirty="0"/>
              <a:t>Bound in Sounds – 17</a:t>
            </a:r>
            <a:r>
              <a:rPr lang="en-GB" sz="4000" baseline="30000" dirty="0"/>
              <a:t>th</a:t>
            </a:r>
            <a:r>
              <a:rPr lang="en-GB" sz="4000" dirty="0"/>
              <a:t> December</a:t>
            </a:r>
          </a:p>
          <a:p>
            <a:pPr marL="0" indent="0">
              <a:buNone/>
            </a:pPr>
            <a:r>
              <a:rPr lang="en-GB" sz="4000" dirty="0">
                <a:solidFill>
                  <a:srgbClr val="FF0000"/>
                </a:solidFill>
              </a:rPr>
              <a:t>Christmas Holidays: Friday 18</a:t>
            </a:r>
            <a:r>
              <a:rPr lang="en-GB" sz="4000" baseline="30000" dirty="0">
                <a:solidFill>
                  <a:srgbClr val="FF0000"/>
                </a:solidFill>
              </a:rPr>
              <a:t>th </a:t>
            </a:r>
            <a:r>
              <a:rPr lang="en-GB" sz="4000" dirty="0">
                <a:solidFill>
                  <a:srgbClr val="FF0000"/>
                </a:solidFill>
              </a:rPr>
              <a:t>- Monday 4</a:t>
            </a:r>
            <a:r>
              <a:rPr lang="en-GB" sz="4000" baseline="30000" dirty="0">
                <a:solidFill>
                  <a:srgbClr val="FF0000"/>
                </a:solidFill>
              </a:rPr>
              <a:t>th</a:t>
            </a:r>
            <a:r>
              <a:rPr lang="en-GB" sz="4000" dirty="0">
                <a:solidFill>
                  <a:srgbClr val="FF0000"/>
                </a:solidFill>
              </a:rPr>
              <a:t> January </a:t>
            </a:r>
          </a:p>
          <a:p>
            <a:pPr marL="0" indent="0">
              <a:buNone/>
            </a:pPr>
            <a:endParaRPr lang="en-GB" dirty="0"/>
          </a:p>
        </p:txBody>
      </p:sp>
    </p:spTree>
    <p:extLst>
      <p:ext uri="{BB962C8B-B14F-4D97-AF65-F5344CB8AC3E}">
        <p14:creationId xmlns:p14="http://schemas.microsoft.com/office/powerpoint/2010/main" val="1209510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B5D34E-50D6-E885-58E1-0BEB93368FB1}"/>
              </a:ext>
            </a:extLst>
          </p:cNvPr>
          <p:cNvSpPr>
            <a:spLocks noGrp="1"/>
          </p:cNvSpPr>
          <p:nvPr>
            <p:ph idx="1"/>
          </p:nvPr>
        </p:nvSpPr>
        <p:spPr>
          <a:xfrm>
            <a:off x="677334" y="503853"/>
            <a:ext cx="8596668" cy="5537509"/>
          </a:xfrm>
        </p:spPr>
        <p:txBody>
          <a:bodyPr>
            <a:normAutofit fontScale="92500" lnSpcReduction="20000"/>
          </a:bodyPr>
          <a:lstStyle/>
          <a:p>
            <a:r>
              <a:rPr lang="en-GB" sz="2200" dirty="0"/>
              <a:t>Deadline Reception applications - 15</a:t>
            </a:r>
            <a:r>
              <a:rPr lang="en-GB" sz="2200" baseline="30000" dirty="0"/>
              <a:t>th</a:t>
            </a:r>
            <a:r>
              <a:rPr lang="en-GB" sz="2200" dirty="0"/>
              <a:t> January</a:t>
            </a:r>
          </a:p>
          <a:p>
            <a:r>
              <a:rPr lang="en-GB" sz="2200" dirty="0"/>
              <a:t>Young Voices – 27</a:t>
            </a:r>
            <a:r>
              <a:rPr lang="en-GB" sz="2200" baseline="30000" dirty="0"/>
              <a:t>th</a:t>
            </a:r>
            <a:r>
              <a:rPr lang="en-GB" sz="2200" dirty="0"/>
              <a:t> January</a:t>
            </a:r>
          </a:p>
          <a:p>
            <a:r>
              <a:rPr lang="en-GB" sz="2200" dirty="0"/>
              <a:t>Prayer Spaces Week – 1</a:t>
            </a:r>
            <a:r>
              <a:rPr lang="en-GB" sz="2200" baseline="30000" dirty="0"/>
              <a:t>st</a:t>
            </a:r>
            <a:r>
              <a:rPr lang="en-GB" sz="2200" dirty="0"/>
              <a:t> February</a:t>
            </a:r>
          </a:p>
          <a:p>
            <a:pPr marL="0" indent="0">
              <a:buNone/>
            </a:pPr>
            <a:r>
              <a:rPr lang="en-GB" sz="2200" dirty="0">
                <a:solidFill>
                  <a:srgbClr val="FF0000"/>
                </a:solidFill>
              </a:rPr>
              <a:t>Half Term: Friday 12</a:t>
            </a:r>
            <a:r>
              <a:rPr lang="en-GB" sz="2200" baseline="30000" dirty="0">
                <a:solidFill>
                  <a:srgbClr val="FF0000"/>
                </a:solidFill>
              </a:rPr>
              <a:t>th</a:t>
            </a:r>
            <a:r>
              <a:rPr lang="en-GB" sz="2200" dirty="0">
                <a:solidFill>
                  <a:srgbClr val="FF0000"/>
                </a:solidFill>
              </a:rPr>
              <a:t> – Monday 22</a:t>
            </a:r>
            <a:r>
              <a:rPr lang="en-GB" sz="2200" baseline="30000" dirty="0">
                <a:solidFill>
                  <a:srgbClr val="FF0000"/>
                </a:solidFill>
              </a:rPr>
              <a:t>nd</a:t>
            </a:r>
            <a:r>
              <a:rPr lang="en-GB" sz="2200" dirty="0">
                <a:solidFill>
                  <a:srgbClr val="FF0000"/>
                </a:solidFill>
              </a:rPr>
              <a:t> February </a:t>
            </a:r>
          </a:p>
          <a:p>
            <a:r>
              <a:rPr lang="en-GB" sz="2200" dirty="0"/>
              <a:t>World Book Day - 4</a:t>
            </a:r>
            <a:r>
              <a:rPr lang="en-GB" sz="2200" baseline="30000" dirty="0"/>
              <a:t>th</a:t>
            </a:r>
            <a:r>
              <a:rPr lang="en-GB" sz="2200" dirty="0"/>
              <a:t> March </a:t>
            </a:r>
          </a:p>
          <a:p>
            <a:r>
              <a:rPr lang="en-GB" sz="2200" dirty="0"/>
              <a:t>Parents’ Evening - 17</a:t>
            </a:r>
            <a:r>
              <a:rPr lang="en-GB" sz="2200" baseline="30000" dirty="0"/>
              <a:t>th</a:t>
            </a:r>
            <a:r>
              <a:rPr lang="en-GB" sz="2200" dirty="0"/>
              <a:t> &amp; 18</a:t>
            </a:r>
            <a:r>
              <a:rPr lang="en-GB" sz="2200" baseline="30000" dirty="0"/>
              <a:t>th</a:t>
            </a:r>
            <a:r>
              <a:rPr lang="en-GB" sz="2200" dirty="0"/>
              <a:t> March</a:t>
            </a:r>
          </a:p>
          <a:p>
            <a:r>
              <a:rPr lang="en-GB" sz="2200" dirty="0"/>
              <a:t>Easter Service - 23</a:t>
            </a:r>
            <a:r>
              <a:rPr lang="en-GB" sz="2200" baseline="30000" dirty="0"/>
              <a:t>rd</a:t>
            </a:r>
            <a:r>
              <a:rPr lang="en-GB" sz="2200" dirty="0"/>
              <a:t> March 9.15am </a:t>
            </a:r>
          </a:p>
          <a:p>
            <a:pPr marL="0" indent="0">
              <a:buNone/>
            </a:pPr>
            <a:r>
              <a:rPr lang="en-GB" sz="2200" dirty="0">
                <a:solidFill>
                  <a:srgbClr val="FF0000"/>
                </a:solidFill>
              </a:rPr>
              <a:t>Spring Break: Thursday 25</a:t>
            </a:r>
            <a:r>
              <a:rPr lang="en-GB" sz="2200" baseline="30000" dirty="0">
                <a:solidFill>
                  <a:srgbClr val="FF0000"/>
                </a:solidFill>
              </a:rPr>
              <a:t>th</a:t>
            </a:r>
            <a:r>
              <a:rPr lang="en-GB" sz="2200" dirty="0">
                <a:solidFill>
                  <a:srgbClr val="FF0000"/>
                </a:solidFill>
              </a:rPr>
              <a:t> March - Monday 12</a:t>
            </a:r>
            <a:r>
              <a:rPr lang="en-GB" sz="2200" baseline="30000" dirty="0">
                <a:solidFill>
                  <a:srgbClr val="FF0000"/>
                </a:solidFill>
              </a:rPr>
              <a:t>th</a:t>
            </a:r>
            <a:r>
              <a:rPr lang="en-GB" sz="2200" dirty="0">
                <a:solidFill>
                  <a:srgbClr val="FF0000"/>
                </a:solidFill>
              </a:rPr>
              <a:t> April </a:t>
            </a:r>
          </a:p>
          <a:p>
            <a:pPr marL="0" indent="0">
              <a:buNone/>
            </a:pPr>
            <a:r>
              <a:rPr lang="en-GB" sz="2200" dirty="0"/>
              <a:t>Class Photos - 7</a:t>
            </a:r>
            <a:r>
              <a:rPr lang="en-GB" sz="2200" baseline="30000" dirty="0"/>
              <a:t>th</a:t>
            </a:r>
            <a:r>
              <a:rPr lang="en-GB" sz="2200" dirty="0"/>
              <a:t> May </a:t>
            </a:r>
          </a:p>
          <a:p>
            <a:pPr marL="0" indent="0">
              <a:buNone/>
            </a:pPr>
            <a:r>
              <a:rPr lang="en-GB" sz="2200" dirty="0"/>
              <a:t>Careers Week – 17</a:t>
            </a:r>
            <a:r>
              <a:rPr lang="en-GB" sz="2200" baseline="30000" dirty="0"/>
              <a:t>th</a:t>
            </a:r>
            <a:r>
              <a:rPr lang="en-GB" sz="2200" dirty="0"/>
              <a:t> May</a:t>
            </a:r>
          </a:p>
          <a:p>
            <a:pPr marL="0" indent="0">
              <a:buNone/>
            </a:pPr>
            <a:r>
              <a:rPr lang="en-GB" sz="2200" dirty="0">
                <a:solidFill>
                  <a:srgbClr val="FF0000"/>
                </a:solidFill>
              </a:rPr>
              <a:t>Half Term: Friday 28</a:t>
            </a:r>
            <a:r>
              <a:rPr lang="en-GB" sz="2200" baseline="30000" dirty="0">
                <a:solidFill>
                  <a:srgbClr val="FF0000"/>
                </a:solidFill>
              </a:rPr>
              <a:t>th</a:t>
            </a:r>
            <a:r>
              <a:rPr lang="en-GB" sz="2200" dirty="0">
                <a:solidFill>
                  <a:srgbClr val="FF0000"/>
                </a:solidFill>
              </a:rPr>
              <a:t> May - Monday 7</a:t>
            </a:r>
            <a:r>
              <a:rPr lang="en-GB" sz="2200" baseline="30000" dirty="0">
                <a:solidFill>
                  <a:srgbClr val="FF0000"/>
                </a:solidFill>
              </a:rPr>
              <a:t>th</a:t>
            </a:r>
            <a:r>
              <a:rPr lang="en-GB" sz="2200" dirty="0">
                <a:solidFill>
                  <a:srgbClr val="FF0000"/>
                </a:solidFill>
              </a:rPr>
              <a:t> June</a:t>
            </a:r>
          </a:p>
          <a:p>
            <a:pPr marL="0" indent="0">
              <a:buNone/>
            </a:pPr>
            <a:r>
              <a:rPr lang="en-GB" sz="2200" dirty="0"/>
              <a:t>Phonics Screening Week – 14</a:t>
            </a:r>
            <a:r>
              <a:rPr lang="en-GB" sz="2200" baseline="30000" dirty="0"/>
              <a:t>th</a:t>
            </a:r>
            <a:r>
              <a:rPr lang="en-GB" sz="2200" dirty="0"/>
              <a:t> June</a:t>
            </a:r>
          </a:p>
          <a:p>
            <a:pPr marL="0" indent="0">
              <a:buNone/>
            </a:pPr>
            <a:r>
              <a:rPr lang="en-GB" sz="2200" dirty="0"/>
              <a:t>Sports Day - 25</a:t>
            </a:r>
            <a:r>
              <a:rPr lang="en-GB" sz="2200" baseline="30000" dirty="0"/>
              <a:t>th</a:t>
            </a:r>
            <a:r>
              <a:rPr lang="en-GB" sz="2200" dirty="0"/>
              <a:t> June (Reserve: 30</a:t>
            </a:r>
            <a:r>
              <a:rPr lang="en-GB" sz="2200" baseline="30000" dirty="0"/>
              <a:t>th</a:t>
            </a:r>
            <a:r>
              <a:rPr lang="en-GB" sz="2200" dirty="0"/>
              <a:t> June) </a:t>
            </a:r>
          </a:p>
          <a:p>
            <a:pPr marL="0" indent="0">
              <a:buNone/>
            </a:pPr>
            <a:r>
              <a:rPr lang="en-GB" sz="2200" dirty="0" err="1"/>
              <a:t>E’Safety</a:t>
            </a:r>
            <a:r>
              <a:rPr lang="en-GB" sz="2200" dirty="0"/>
              <a:t> Evening – 28</a:t>
            </a:r>
            <a:r>
              <a:rPr lang="en-GB" sz="2200" baseline="30000" dirty="0"/>
              <a:t>th</a:t>
            </a:r>
            <a:r>
              <a:rPr lang="en-GB" sz="2200" dirty="0"/>
              <a:t> June</a:t>
            </a:r>
          </a:p>
          <a:p>
            <a:pPr marL="0" indent="0">
              <a:buNone/>
            </a:pPr>
            <a:r>
              <a:rPr lang="en-GB" sz="2200" dirty="0">
                <a:solidFill>
                  <a:srgbClr val="FF0000"/>
                </a:solidFill>
              </a:rPr>
              <a:t>Summer Holidays - Friday 16</a:t>
            </a:r>
            <a:r>
              <a:rPr lang="en-GB" sz="2200" baseline="30000" dirty="0">
                <a:solidFill>
                  <a:srgbClr val="FF0000"/>
                </a:solidFill>
              </a:rPr>
              <a:t>th</a:t>
            </a:r>
            <a:r>
              <a:rPr lang="en-GB" sz="2200" dirty="0">
                <a:solidFill>
                  <a:srgbClr val="FF0000"/>
                </a:solidFill>
              </a:rPr>
              <a:t> July</a:t>
            </a:r>
            <a:endParaRPr lang="en-GB" dirty="0"/>
          </a:p>
        </p:txBody>
      </p:sp>
    </p:spTree>
    <p:extLst>
      <p:ext uri="{BB962C8B-B14F-4D97-AF65-F5344CB8AC3E}">
        <p14:creationId xmlns:p14="http://schemas.microsoft.com/office/powerpoint/2010/main" val="2838087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2A3F-2D5F-4D4C-B827-1E4357F72CE0}"/>
              </a:ext>
            </a:extLst>
          </p:cNvPr>
          <p:cNvSpPr>
            <a:spLocks noGrp="1"/>
          </p:cNvSpPr>
          <p:nvPr>
            <p:ph type="title"/>
          </p:nvPr>
        </p:nvSpPr>
        <p:spPr/>
        <p:txBody>
          <a:bodyPr/>
          <a:lstStyle/>
          <a:p>
            <a:r>
              <a:rPr lang="en-GB" dirty="0"/>
              <a:t>PTA</a:t>
            </a:r>
          </a:p>
        </p:txBody>
      </p:sp>
      <p:sp>
        <p:nvSpPr>
          <p:cNvPr id="3" name="Content Placeholder 2">
            <a:extLst>
              <a:ext uri="{FF2B5EF4-FFF2-40B4-BE49-F238E27FC236}">
                <a16:creationId xmlns:a16="http://schemas.microsoft.com/office/drawing/2014/main" id="{67D22851-4E6F-49B4-BE2D-B1BB72AAB51E}"/>
              </a:ext>
            </a:extLst>
          </p:cNvPr>
          <p:cNvSpPr>
            <a:spLocks noGrp="1"/>
          </p:cNvSpPr>
          <p:nvPr>
            <p:ph idx="1"/>
          </p:nvPr>
        </p:nvSpPr>
        <p:spPr/>
        <p:txBody>
          <a:bodyPr/>
          <a:lstStyle/>
          <a:p>
            <a:r>
              <a:rPr lang="en-GB" dirty="0"/>
              <a:t>We have a very successful PTA which raises money to support the education of your children by helping to buy school equipment and paying for extra treats for the school i.e. paying for the coaches to the theatre / buying hoodies for our leavers etc.</a:t>
            </a:r>
          </a:p>
          <a:p>
            <a:r>
              <a:rPr lang="en-GB" dirty="0"/>
              <a:t>If you would be happy to be part of the team – many hands make light work – please chat to the current members, someone in the office or to Mrs Kirby</a:t>
            </a:r>
          </a:p>
        </p:txBody>
      </p:sp>
    </p:spTree>
    <p:extLst>
      <p:ext uri="{BB962C8B-B14F-4D97-AF65-F5344CB8AC3E}">
        <p14:creationId xmlns:p14="http://schemas.microsoft.com/office/powerpoint/2010/main" val="62373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0BEEA-60D4-EC62-7258-C68BCEB39F07}"/>
              </a:ext>
            </a:extLst>
          </p:cNvPr>
          <p:cNvSpPr>
            <a:spLocks noGrp="1"/>
          </p:cNvSpPr>
          <p:nvPr>
            <p:ph type="title"/>
          </p:nvPr>
        </p:nvSpPr>
        <p:spPr/>
        <p:txBody>
          <a:bodyPr/>
          <a:lstStyle/>
          <a:p>
            <a:r>
              <a:rPr lang="en-US" dirty="0"/>
              <a:t>Any Questions</a:t>
            </a:r>
            <a:endParaRPr lang="en-GB" dirty="0"/>
          </a:p>
        </p:txBody>
      </p:sp>
      <p:sp>
        <p:nvSpPr>
          <p:cNvPr id="3" name="Content Placeholder 2">
            <a:extLst>
              <a:ext uri="{FF2B5EF4-FFF2-40B4-BE49-F238E27FC236}">
                <a16:creationId xmlns:a16="http://schemas.microsoft.com/office/drawing/2014/main" id="{CE18A9A4-C306-25FB-7BD6-F2F9EC1550F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7905682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785</TotalTime>
  <Words>670</Words>
  <Application>Microsoft Office PowerPoint</Application>
  <PresentationFormat>Widescreen</PresentationFormat>
  <Paragraphs>120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Trebuchet MS</vt:lpstr>
      <vt:lpstr>Wingdings 3</vt:lpstr>
      <vt:lpstr>Facet</vt:lpstr>
      <vt:lpstr>PowerPoint Presentation</vt:lpstr>
      <vt:lpstr>Staff</vt:lpstr>
      <vt:lpstr>Timetable</vt:lpstr>
      <vt:lpstr>Helping at home</vt:lpstr>
      <vt:lpstr>Equipment</vt:lpstr>
      <vt:lpstr>Behaviour</vt:lpstr>
      <vt:lpstr>Attendance </vt:lpstr>
      <vt:lpstr>Alleregies</vt:lpstr>
      <vt:lpstr>What makes Year 1 Special</vt:lpstr>
      <vt:lpstr>Communication</vt:lpstr>
      <vt:lpstr>Diary Dates</vt:lpstr>
      <vt:lpstr>PowerPoint Presentation</vt:lpstr>
      <vt:lpstr>PTA</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Frodsham CE Head</dc:creator>
  <cp:lastModifiedBy>Welcome to Frodsham CE Primary School</cp:lastModifiedBy>
  <cp:revision>21</cp:revision>
  <dcterms:created xsi:type="dcterms:W3CDTF">2023-09-11T12:43:09Z</dcterms:created>
  <dcterms:modified xsi:type="dcterms:W3CDTF">2026-09-15T15:36:59Z</dcterms:modified>
</cp:coreProperties>
</file>