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0" r:id="rId25"/>
    <p:sldId id="281" r:id="rId26"/>
  </p:sldIdLst>
  <p:sldSz cx="9144000" cy="6858000" type="screen4x3"/>
  <p:notesSz cx="6858000" cy="9144000"/>
  <p:embeddedFontLst>
    <p:embeddedFont>
      <p:font typeface="Comic Sans MS" panose="030F0702030302020204" pitchFamily="66" charset="0"/>
      <p:regular r:id="rId28"/>
      <p:bold r:id="rId29"/>
      <p:italic r:id="rId30"/>
      <p:boldItalic r:id="rId31"/>
    </p:embeddedFont>
    <p:embeddedFont>
      <p:font typeface="Plus Jakarta Sans Medium" panose="020B0604020202020204" charset="0"/>
      <p:regular r:id="rId32"/>
      <p:bold r:id="rId33"/>
      <p:italic r:id="rId34"/>
      <p:boldItalic r:id="rId35"/>
    </p:embeddedFont>
    <p:embeddedFont>
      <p:font typeface="Plus Jakarta Sans SemiBold"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jTE7J20qAHCKnf1sTeRt5Kr0z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97b1cbad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97b1cba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97b1cbad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297b1cbad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1792288" y="612775"/>
            <a:ext cx="5486400" cy="4114800"/>
          </a:xfrm>
          <a:prstGeom prst="rect">
            <a:avLst/>
          </a:prstGeom>
          <a:noFill/>
          <a:ln>
            <a:noFill/>
          </a:ln>
        </p:spPr>
      </p:sp>
      <p:sp>
        <p:nvSpPr>
          <p:cNvPr id="64" name="Google Shape;64;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primary-assessments-future-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key-stage-2-tests-2025-scaled-scores/2025-key-stage-2-scaled-score-conversion-tabl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g3297b1cbadd_0_10"/>
          <p:cNvSpPr txBox="1"/>
          <p:nvPr/>
        </p:nvSpPr>
        <p:spPr>
          <a:xfrm>
            <a:off x="2991768" y="2770368"/>
            <a:ext cx="33963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solidFill>
                  <a:schemeClr val="tx1"/>
                </a:solidFill>
                <a:latin typeface="Plus Jakarta Sans SemiBold"/>
                <a:ea typeface="Plus Jakarta Sans SemiBold"/>
                <a:cs typeface="Plus Jakarta Sans SemiBold"/>
                <a:sym typeface="Plus Jakarta Sans SemiBold"/>
              </a:rPr>
              <a:t>Year 6 SATs - 2026</a:t>
            </a:r>
            <a:endParaRPr sz="2800" dirty="0">
              <a:solidFill>
                <a:schemeClr val="tx1"/>
              </a:solidFill>
              <a:latin typeface="Plus Jakarta Sans SemiBold"/>
              <a:ea typeface="Plus Jakarta Sans SemiBold"/>
              <a:cs typeface="Plus Jakarta Sans SemiBold"/>
              <a:sym typeface="Plus Jakarta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1"/>
          <p:cNvPicPr preferRelativeResize="0"/>
          <p:nvPr/>
        </p:nvPicPr>
        <p:blipFill rotWithShape="1">
          <a:blip r:embed="rId3">
            <a:alphaModFix/>
          </a:blip>
          <a:srcRect l="32099" t="14390" r="33588"/>
          <a:stretch/>
        </p:blipFill>
        <p:spPr>
          <a:xfrm>
            <a:off x="2339754" y="392606"/>
            <a:ext cx="4464494" cy="62624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2"/>
          <p:cNvPicPr preferRelativeResize="0"/>
          <p:nvPr/>
        </p:nvPicPr>
        <p:blipFill rotWithShape="1">
          <a:blip r:embed="rId3">
            <a:alphaModFix/>
          </a:blip>
          <a:srcRect l="32099" t="15375" r="33588"/>
          <a:stretch/>
        </p:blipFill>
        <p:spPr>
          <a:xfrm>
            <a:off x="251520" y="260648"/>
            <a:ext cx="4464496" cy="6190456"/>
          </a:xfrm>
          <a:prstGeom prst="rect">
            <a:avLst/>
          </a:prstGeom>
          <a:noFill/>
          <a:ln>
            <a:noFill/>
          </a:ln>
        </p:spPr>
      </p:pic>
      <p:pic>
        <p:nvPicPr>
          <p:cNvPr id="151" name="Google Shape;151;p12"/>
          <p:cNvPicPr preferRelativeResize="0"/>
          <p:nvPr/>
        </p:nvPicPr>
        <p:blipFill rotWithShape="1">
          <a:blip r:embed="rId4">
            <a:alphaModFix/>
          </a:blip>
          <a:srcRect l="24905" t="18329" r="26393"/>
          <a:stretch/>
        </p:blipFill>
        <p:spPr>
          <a:xfrm>
            <a:off x="4788024" y="260648"/>
            <a:ext cx="4032448" cy="59744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57" name="Google Shape;157;p13"/>
          <p:cNvPicPr preferRelativeResize="0"/>
          <p:nvPr/>
        </p:nvPicPr>
        <p:blipFill rotWithShape="1">
          <a:blip r:embed="rId3">
            <a:alphaModFix/>
          </a:blip>
          <a:srcRect l="27671" t="25219" r="29161" b="31469"/>
          <a:stretch/>
        </p:blipFill>
        <p:spPr>
          <a:xfrm>
            <a:off x="0" y="188640"/>
            <a:ext cx="5057477" cy="3168352"/>
          </a:xfrm>
          <a:prstGeom prst="rect">
            <a:avLst/>
          </a:prstGeom>
          <a:noFill/>
          <a:ln>
            <a:noFill/>
          </a:ln>
        </p:spPr>
      </p:pic>
      <p:pic>
        <p:nvPicPr>
          <p:cNvPr id="158" name="Google Shape;158;p13"/>
          <p:cNvPicPr preferRelativeResize="0">
            <a:picLocks noGrp="1"/>
          </p:cNvPicPr>
          <p:nvPr>
            <p:ph type="body" idx="1"/>
          </p:nvPr>
        </p:nvPicPr>
        <p:blipFill rotWithShape="1">
          <a:blip r:embed="rId4">
            <a:alphaModFix/>
          </a:blip>
          <a:srcRect l="33899" t="27679" r="34792" b="26181"/>
          <a:stretch/>
        </p:blipFill>
        <p:spPr>
          <a:xfrm>
            <a:off x="4222310" y="2983627"/>
            <a:ext cx="4464600" cy="369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3400" dirty="0">
                <a:latin typeface="Plus Jakarta Sans SemiBold"/>
                <a:ea typeface="Plus Jakarta Sans SemiBold"/>
                <a:cs typeface="Plus Jakarta Sans SemiBold"/>
                <a:sym typeface="Plus Jakarta Sans SemiBold"/>
              </a:rPr>
              <a:t>Writing</a:t>
            </a:r>
            <a:endParaRPr sz="3400" dirty="0">
              <a:latin typeface="Plus Jakarta Sans SemiBold"/>
              <a:ea typeface="Plus Jakarta Sans SemiBold"/>
              <a:cs typeface="Plus Jakarta Sans SemiBold"/>
              <a:sym typeface="Plus Jakarta Sans SemiBold"/>
            </a:endParaRPr>
          </a:p>
        </p:txBody>
      </p:sp>
      <p:sp>
        <p:nvSpPr>
          <p:cNvPr id="164" name="Google Shape;164;p14"/>
          <p:cNvSpPr txBox="1">
            <a:spLocks noGrp="1"/>
          </p:cNvSpPr>
          <p:nvPr>
            <p:ph type="body" idx="1"/>
          </p:nvPr>
        </p:nvSpPr>
        <p:spPr>
          <a:xfrm>
            <a:off x="457200" y="1322408"/>
            <a:ext cx="8364900" cy="51129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85792"/>
              <a:buNone/>
            </a:pPr>
            <a:r>
              <a:rPr lang="en-GB" sz="3729" dirty="0">
                <a:latin typeface="Plus Jakarta Sans Medium" panose="020B0604020202020204" charset="0"/>
                <a:cs typeface="Plus Jakarta Sans Medium" panose="020B0604020202020204" charset="0"/>
              </a:rPr>
              <a:t>There is no test for writing, teacher assessments are made from writing in all subject areas, they have to consistently be achieving each objective.</a:t>
            </a:r>
            <a:endParaRPr sz="3729" dirty="0">
              <a:latin typeface="Plus Jakarta Sans Medium" panose="020B0604020202020204" charset="0"/>
              <a:cs typeface="Plus Jakarta Sans Medium" panose="020B0604020202020204" charset="0"/>
            </a:endParaRPr>
          </a:p>
          <a:p>
            <a:pPr marL="342900" lvl="0" indent="-342900" algn="l" rtl="0">
              <a:spcBef>
                <a:spcPts val="592"/>
              </a:spcBef>
              <a:spcAft>
                <a:spcPts val="0"/>
              </a:spcAft>
              <a:buClr>
                <a:schemeClr val="dk1"/>
              </a:buClr>
              <a:buSzPct val="85792"/>
              <a:buNone/>
            </a:pPr>
            <a:endParaRPr sz="3729" dirty="0">
              <a:latin typeface="Plus Jakarta Sans Medium" panose="020B0604020202020204" charset="0"/>
              <a:cs typeface="Plus Jakarta Sans Medium" panose="020B0604020202020204" charset="0"/>
            </a:endParaRPr>
          </a:p>
          <a:p>
            <a:pPr marL="342900" lvl="0" indent="-342900" algn="l" rtl="0">
              <a:spcBef>
                <a:spcPts val="592"/>
              </a:spcBef>
              <a:spcAft>
                <a:spcPts val="0"/>
              </a:spcAft>
              <a:buClr>
                <a:schemeClr val="dk1"/>
              </a:buClr>
              <a:buSzPct val="85792"/>
              <a:buNone/>
            </a:pPr>
            <a:r>
              <a:rPr lang="en-GB" sz="3729" dirty="0">
                <a:latin typeface="Plus Jakarta Sans Medium" panose="020B0604020202020204" charset="0"/>
                <a:cs typeface="Plus Jakarta Sans Medium" panose="020B0604020202020204" charset="0"/>
              </a:rPr>
              <a:t>Moderation takes place throughout the year between schools and some schools are moderated in May.</a:t>
            </a:r>
            <a:endParaRPr sz="3729" dirty="0">
              <a:latin typeface="Plus Jakarta Sans Medium" panose="020B0604020202020204" charset="0"/>
              <a:cs typeface="Plus Jakarta Sans Medium" panose="020B0604020202020204" charset="0"/>
            </a:endParaRPr>
          </a:p>
          <a:p>
            <a:pPr marL="342900" lvl="0" indent="-342900" algn="l" rtl="0">
              <a:spcBef>
                <a:spcPts val="592"/>
              </a:spcBef>
              <a:spcAft>
                <a:spcPts val="0"/>
              </a:spcAft>
              <a:buClr>
                <a:schemeClr val="dk1"/>
              </a:buClr>
              <a:buSzPct val="85792"/>
              <a:buNone/>
            </a:pPr>
            <a:endParaRPr sz="3729" dirty="0">
              <a:latin typeface="Plus Jakarta Sans Medium" panose="020B0604020202020204" charset="0"/>
              <a:cs typeface="Plus Jakarta Sans Medium" panose="020B0604020202020204" charset="0"/>
            </a:endParaRPr>
          </a:p>
          <a:p>
            <a:pPr marL="342900" lvl="0" indent="-342900" algn="l" rtl="0">
              <a:spcBef>
                <a:spcPts val="592"/>
              </a:spcBef>
              <a:spcAft>
                <a:spcPts val="0"/>
              </a:spcAft>
              <a:buClr>
                <a:schemeClr val="dk1"/>
              </a:buClr>
              <a:buSzPct val="85792"/>
              <a:buNone/>
            </a:pPr>
            <a:r>
              <a:rPr lang="en-GB" sz="3729" dirty="0">
                <a:latin typeface="Plus Jakarta Sans Medium" panose="020B0604020202020204" charset="0"/>
                <a:cs typeface="Plus Jakarta Sans Medium" panose="020B0604020202020204" charset="0"/>
              </a:rPr>
              <a:t>Feedback and marking is in line with the expected standard for where children are working.</a:t>
            </a:r>
            <a:endParaRPr sz="3729" dirty="0">
              <a:latin typeface="Plus Jakarta Sans Medium" panose="020B0604020202020204" charset="0"/>
              <a:cs typeface="Plus Jakarta Sans Medium" panose="020B0604020202020204" charset="0"/>
            </a:endParaRPr>
          </a:p>
          <a:p>
            <a:pPr marL="342900" lvl="0" indent="-342900" algn="l" rtl="0">
              <a:spcBef>
                <a:spcPts val="592"/>
              </a:spcBef>
              <a:spcAft>
                <a:spcPts val="0"/>
              </a:spcAft>
              <a:buClr>
                <a:schemeClr val="dk1"/>
              </a:buClr>
              <a:buSzPct val="100000"/>
              <a:buNone/>
            </a:pPr>
            <a:endParaRPr dirty="0"/>
          </a:p>
          <a:p>
            <a:pPr marL="342900" lvl="0" indent="-342900" algn="l" rtl="0">
              <a:spcBef>
                <a:spcPts val="592"/>
              </a:spcBef>
              <a:spcAft>
                <a:spcPts val="0"/>
              </a:spcAft>
              <a:buClr>
                <a:schemeClr val="dk1"/>
              </a:buClr>
              <a:buSzPct val="100000"/>
              <a:buNone/>
            </a:pPr>
            <a:endParaRPr dirty="0"/>
          </a:p>
          <a:p>
            <a:pPr marL="342900" lvl="0" indent="-342900" algn="l" rtl="0">
              <a:spcBef>
                <a:spcPts val="592"/>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70" name="Google Shape;170;p15"/>
          <p:cNvPicPr preferRelativeResize="0">
            <a:picLocks noGrp="1"/>
          </p:cNvPicPr>
          <p:nvPr>
            <p:ph type="body" idx="1"/>
          </p:nvPr>
        </p:nvPicPr>
        <p:blipFill rotWithShape="1">
          <a:blip r:embed="rId3">
            <a:alphaModFix/>
          </a:blip>
          <a:srcRect/>
          <a:stretch/>
        </p:blipFill>
        <p:spPr>
          <a:xfrm>
            <a:off x="309150" y="853837"/>
            <a:ext cx="8834850" cy="40904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76" name="Google Shape;176;p16"/>
          <p:cNvPicPr preferRelativeResize="0">
            <a:picLocks noGrp="1"/>
          </p:cNvPicPr>
          <p:nvPr>
            <p:ph type="body" idx="1"/>
          </p:nvPr>
        </p:nvPicPr>
        <p:blipFill rotWithShape="1">
          <a:blip r:embed="rId3">
            <a:alphaModFix/>
          </a:blip>
          <a:srcRect/>
          <a:stretch/>
        </p:blipFill>
        <p:spPr>
          <a:xfrm>
            <a:off x="522740" y="332388"/>
            <a:ext cx="8098500" cy="553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82" name="Google Shape;182;p17"/>
          <p:cNvPicPr preferRelativeResize="0">
            <a:picLocks noGrp="1"/>
          </p:cNvPicPr>
          <p:nvPr>
            <p:ph type="body" idx="1"/>
          </p:nvPr>
        </p:nvPicPr>
        <p:blipFill rotWithShape="1">
          <a:blip r:embed="rId3">
            <a:alphaModFix/>
          </a:blip>
          <a:srcRect/>
          <a:stretch/>
        </p:blipFill>
        <p:spPr>
          <a:xfrm>
            <a:off x="374259" y="1196752"/>
            <a:ext cx="8312541" cy="39707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p:nvPr/>
        </p:nvSpPr>
        <p:spPr>
          <a:xfrm>
            <a:off x="467544" y="1412776"/>
            <a:ext cx="8352928"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Children will sit three papers in maths:</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Paper 1: arithmetic, 30 minutes</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Papers 2 and 3: reasoning, 40 minutes per paper</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endParaRPr sz="200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Paper 1 will consist of fixed response questions, where children have to give the correct answer to calculations, including long multiplication and division.</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endParaRPr sz="200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Papers 2 and 3 will involve a number of question types, including:</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multiple choice, true or false, giving the answer to a calculation, drawing a shape or completing a table or chart.</a:t>
            </a:r>
            <a:endParaRPr>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a:solidFill>
                  <a:schemeClr val="dk1"/>
                </a:solidFill>
                <a:latin typeface="Plus Jakarta Sans Medium"/>
                <a:ea typeface="Plus Jakarta Sans Medium"/>
                <a:cs typeface="Plus Jakarta Sans Medium"/>
                <a:sym typeface="Plus Jakarta Sans Medium"/>
              </a:rPr>
              <a:t>The children will have to explain their approach for solving a problem and in some cases explain how they know.</a:t>
            </a:r>
            <a:endParaRPr>
              <a:latin typeface="Plus Jakarta Sans Medium"/>
              <a:ea typeface="Plus Jakarta Sans Medium"/>
              <a:cs typeface="Plus Jakarta Sans Medium"/>
              <a:sym typeface="Plus Jakarta Sans Medium"/>
            </a:endParaRPr>
          </a:p>
        </p:txBody>
      </p:sp>
      <p:sp>
        <p:nvSpPr>
          <p:cNvPr id="188" name="Google Shape;188;p18"/>
          <p:cNvSpPr txBox="1"/>
          <p:nvPr/>
        </p:nvSpPr>
        <p:spPr>
          <a:xfrm>
            <a:off x="863571" y="466738"/>
            <a:ext cx="7560900" cy="61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400">
                <a:solidFill>
                  <a:schemeClr val="dk1"/>
                </a:solidFill>
                <a:latin typeface="Plus Jakarta Sans SemiBold"/>
                <a:ea typeface="Plus Jakarta Sans SemiBold"/>
                <a:cs typeface="Plus Jakarta Sans SemiBold"/>
                <a:sym typeface="Plus Jakarta Sans SemiBold"/>
              </a:rPr>
              <a:t>Maths Test</a:t>
            </a:r>
            <a:endParaRPr sz="2000">
              <a:latin typeface="Plus Jakarta Sans SemiBold"/>
              <a:ea typeface="Plus Jakarta Sans SemiBold"/>
              <a:cs typeface="Plus Jakarta Sans SemiBold"/>
              <a:sym typeface="Plus Jakarta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9"/>
          <p:cNvPicPr preferRelativeResize="0"/>
          <p:nvPr/>
        </p:nvPicPr>
        <p:blipFill rotWithShape="1">
          <a:blip r:embed="rId3">
            <a:alphaModFix/>
          </a:blip>
          <a:srcRect l="33759" t="22265" r="35801" b="9812"/>
          <a:stretch/>
        </p:blipFill>
        <p:spPr>
          <a:xfrm>
            <a:off x="251520" y="332656"/>
            <a:ext cx="4104456" cy="5149226"/>
          </a:xfrm>
          <a:prstGeom prst="rect">
            <a:avLst/>
          </a:prstGeom>
          <a:noFill/>
          <a:ln>
            <a:noFill/>
          </a:ln>
        </p:spPr>
      </p:pic>
      <p:pic>
        <p:nvPicPr>
          <p:cNvPr id="194" name="Google Shape;194;p19"/>
          <p:cNvPicPr preferRelativeResize="0"/>
          <p:nvPr/>
        </p:nvPicPr>
        <p:blipFill rotWithShape="1">
          <a:blip r:embed="rId4">
            <a:alphaModFix/>
          </a:blip>
          <a:srcRect l="35147" t="22438" r="35248" b="7671"/>
          <a:stretch/>
        </p:blipFill>
        <p:spPr>
          <a:xfrm>
            <a:off x="4644008" y="980728"/>
            <a:ext cx="3851920" cy="5112568"/>
          </a:xfrm>
          <a:prstGeom prst="rect">
            <a:avLst/>
          </a:prstGeom>
          <a:noFill/>
          <a:ln>
            <a:noFill/>
          </a:ln>
        </p:spPr>
      </p:pic>
      <p:sp>
        <p:nvSpPr>
          <p:cNvPr id="195" name="Google Shape;195;p19"/>
          <p:cNvSpPr txBox="1"/>
          <p:nvPr/>
        </p:nvSpPr>
        <p:spPr>
          <a:xfrm>
            <a:off x="323528" y="5805264"/>
            <a:ext cx="4176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Plus Jakarta Sans SemiBold"/>
                <a:ea typeface="Plus Jakarta Sans SemiBold"/>
                <a:cs typeface="Plus Jakarta Sans SemiBold"/>
                <a:sym typeface="Plus Jakarta Sans SemiBold"/>
              </a:rPr>
              <a:t>Because this is a timed test,  knowing times tables will help (36 questions).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0"/>
          <p:cNvPicPr preferRelativeResize="0"/>
          <p:nvPr/>
        </p:nvPicPr>
        <p:blipFill rotWithShape="1">
          <a:blip r:embed="rId3">
            <a:alphaModFix/>
          </a:blip>
          <a:srcRect l="28779" t="27188" r="30267" b="31469"/>
          <a:stretch/>
        </p:blipFill>
        <p:spPr>
          <a:xfrm>
            <a:off x="323528" y="260648"/>
            <a:ext cx="3933008" cy="2232248"/>
          </a:xfrm>
          <a:prstGeom prst="rect">
            <a:avLst/>
          </a:prstGeom>
          <a:noFill/>
          <a:ln>
            <a:noFill/>
          </a:ln>
        </p:spPr>
      </p:pic>
      <p:pic>
        <p:nvPicPr>
          <p:cNvPr id="201" name="Google Shape;201;p20"/>
          <p:cNvPicPr preferRelativeResize="0"/>
          <p:nvPr/>
        </p:nvPicPr>
        <p:blipFill rotWithShape="1">
          <a:blip r:embed="rId4">
            <a:alphaModFix/>
          </a:blip>
          <a:srcRect l="28778" t="24406" r="31928" b="3125"/>
          <a:stretch/>
        </p:blipFill>
        <p:spPr>
          <a:xfrm>
            <a:off x="4644008" y="332656"/>
            <a:ext cx="3819510" cy="3960440"/>
          </a:xfrm>
          <a:prstGeom prst="rect">
            <a:avLst/>
          </a:prstGeom>
          <a:noFill/>
          <a:ln>
            <a:noFill/>
          </a:ln>
        </p:spPr>
      </p:pic>
      <p:pic>
        <p:nvPicPr>
          <p:cNvPr id="202" name="Google Shape;202;p20"/>
          <p:cNvPicPr preferRelativeResize="0"/>
          <p:nvPr/>
        </p:nvPicPr>
        <p:blipFill rotWithShape="1">
          <a:blip r:embed="rId5">
            <a:alphaModFix/>
          </a:blip>
          <a:srcRect l="34312" t="23422" r="36355" b="33266"/>
          <a:stretch/>
        </p:blipFill>
        <p:spPr>
          <a:xfrm>
            <a:off x="539552" y="2924944"/>
            <a:ext cx="3816424" cy="3168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ctrTitle"/>
          </p:nvPr>
        </p:nvSpPr>
        <p:spPr>
          <a:xfrm>
            <a:off x="539552" y="1916832"/>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br>
              <a:rPr lang="en-GB" sz="3600" dirty="0"/>
            </a:br>
            <a:br>
              <a:rPr lang="en-GB" sz="3600" dirty="0"/>
            </a:br>
            <a:r>
              <a:rPr lang="en-GB" sz="3600" dirty="0">
                <a:latin typeface="Plus Jakarta Sans Medium"/>
                <a:ea typeface="Plus Jakarta Sans Medium"/>
                <a:cs typeface="Plus Jakarta Sans Medium"/>
                <a:sym typeface="Plus Jakarta Sans Medium"/>
              </a:rPr>
              <a:t>In the summer term children in Year 6 will sit the </a:t>
            </a:r>
            <a:r>
              <a:rPr lang="en-GB" sz="3600" u="sng" dirty="0">
                <a:solidFill>
                  <a:schemeClr val="hlink"/>
                </a:solidFill>
                <a:latin typeface="Plus Jakarta Sans Medium"/>
                <a:ea typeface="Plus Jakarta Sans Medium"/>
                <a:cs typeface="Plus Jakarta Sans Medium"/>
                <a:sym typeface="Plus Jakarta Sans Medium"/>
                <a:hlinkClick r:id="rId3"/>
              </a:rPr>
              <a:t>SATs</a:t>
            </a:r>
            <a:r>
              <a:rPr lang="en-GB" sz="3600" dirty="0">
                <a:latin typeface="Plus Jakarta Sans Medium"/>
                <a:ea typeface="Plus Jakarta Sans Medium"/>
                <a:cs typeface="Plus Jakarta Sans Medium"/>
                <a:sym typeface="Plus Jakarta Sans Medium"/>
              </a:rPr>
              <a:t> papers. </a:t>
            </a:r>
            <a:endParaRPr sz="3600" dirty="0">
              <a:latin typeface="Plus Jakarta Sans Medium"/>
              <a:ea typeface="Plus Jakarta Sans Medium"/>
              <a:cs typeface="Plus Jakarta Sans Medium"/>
              <a:sym typeface="Plus Jakarta Sans Medium"/>
            </a:endParaRPr>
          </a:p>
          <a:p>
            <a:pPr marL="0" lvl="0" indent="0" algn="l" rtl="0">
              <a:spcBef>
                <a:spcPts val="0"/>
              </a:spcBef>
              <a:spcAft>
                <a:spcPts val="0"/>
              </a:spcAft>
              <a:buClr>
                <a:schemeClr val="dk1"/>
              </a:buClr>
              <a:buSzPct val="100000"/>
              <a:buFont typeface="Calibri"/>
              <a:buNone/>
            </a:pPr>
            <a:br>
              <a:rPr lang="en-GB" sz="3600" dirty="0">
                <a:latin typeface="Plus Jakarta Sans Medium"/>
                <a:ea typeface="Plus Jakarta Sans Medium"/>
                <a:cs typeface="Plus Jakarta Sans Medium"/>
                <a:sym typeface="Plus Jakarta Sans Medium"/>
              </a:rPr>
            </a:br>
            <a:r>
              <a:rPr lang="en-GB" sz="3600" dirty="0">
                <a:latin typeface="Plus Jakarta Sans Medium"/>
                <a:ea typeface="Plus Jakarta Sans Medium"/>
                <a:cs typeface="Plus Jakarta Sans Medium"/>
                <a:sym typeface="Plus Jakarta Sans Medium"/>
              </a:rPr>
              <a:t>Year 6 SATs will take place the week beginning Monday 11</a:t>
            </a:r>
            <a:r>
              <a:rPr lang="en-GB" sz="3600" baseline="30000" dirty="0">
                <a:latin typeface="Plus Jakarta Sans Medium"/>
                <a:ea typeface="Plus Jakarta Sans Medium"/>
                <a:cs typeface="Plus Jakarta Sans Medium"/>
                <a:sym typeface="Plus Jakarta Sans Medium"/>
              </a:rPr>
              <a:t>th</a:t>
            </a:r>
            <a:r>
              <a:rPr lang="en-GB" sz="3600" dirty="0">
                <a:latin typeface="Plus Jakarta Sans Medium"/>
                <a:ea typeface="Plus Jakarta Sans Medium"/>
                <a:cs typeface="Plus Jakarta Sans Medium"/>
                <a:sym typeface="Plus Jakarta Sans Medium"/>
              </a:rPr>
              <a:t> May.</a:t>
            </a:r>
            <a:br>
              <a:rPr lang="en-GB" sz="3600" dirty="0">
                <a:latin typeface="Plus Jakarta Sans Medium"/>
                <a:ea typeface="Plus Jakarta Sans Medium"/>
                <a:cs typeface="Plus Jakarta Sans Medium"/>
                <a:sym typeface="Plus Jakarta Sans Medium"/>
              </a:rPr>
            </a:br>
            <a:br>
              <a:rPr lang="en-GB" sz="3600" dirty="0">
                <a:latin typeface="Plus Jakarta Sans Medium"/>
                <a:ea typeface="Plus Jakarta Sans Medium"/>
                <a:cs typeface="Plus Jakarta Sans Medium"/>
                <a:sym typeface="Plus Jakarta Sans Medium"/>
              </a:rPr>
            </a:br>
            <a:r>
              <a:rPr lang="en-GB" sz="3600" dirty="0">
                <a:latin typeface="Plus Jakarta Sans Medium"/>
                <a:ea typeface="Plus Jakarta Sans Medium"/>
                <a:cs typeface="Plus Jakarta Sans Medium"/>
                <a:sym typeface="Plus Jakarta Sans Medium"/>
              </a:rPr>
              <a:t>The aim is to assess English and maths objectives from across the primary national curriculum.</a:t>
            </a:r>
            <a:br>
              <a:rPr lang="en-GB" sz="3600" dirty="0">
                <a:latin typeface="Plus Jakarta Sans Medium"/>
                <a:ea typeface="Plus Jakarta Sans Medium"/>
                <a:cs typeface="Plus Jakarta Sans Medium"/>
                <a:sym typeface="Plus Jakarta Sans Medium"/>
              </a:rPr>
            </a:br>
            <a:br>
              <a:rPr lang="en-GB" sz="3600" dirty="0">
                <a:latin typeface="Plus Jakarta Sans Medium"/>
                <a:ea typeface="Plus Jakarta Sans Medium"/>
                <a:cs typeface="Plus Jakarta Sans Medium"/>
                <a:sym typeface="Plus Jakarta Sans Medium"/>
              </a:rPr>
            </a:br>
            <a:r>
              <a:rPr lang="en-GB" sz="3600" dirty="0">
                <a:latin typeface="Plus Jakarta Sans Medium"/>
                <a:ea typeface="Plus Jakarta Sans Medium"/>
                <a:cs typeface="Plus Jakarta Sans Medium"/>
                <a:sym typeface="Plus Jakarta Sans Medium"/>
              </a:rPr>
              <a:t>They are externally marked.</a:t>
            </a:r>
            <a:br>
              <a:rPr lang="en-GB" dirty="0"/>
            </a:b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p:nvPr/>
        </p:nvSpPr>
        <p:spPr>
          <a:xfrm>
            <a:off x="1439697" y="206988"/>
            <a:ext cx="6264600" cy="569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100" dirty="0">
                <a:solidFill>
                  <a:schemeClr val="dk1"/>
                </a:solidFill>
                <a:latin typeface="Plus Jakarta Sans Medium" panose="020B0604020202020204" charset="0"/>
                <a:ea typeface="Plus Jakarta Sans SemiBold"/>
                <a:cs typeface="Plus Jakarta Sans Medium" panose="020B0604020202020204" charset="0"/>
                <a:sym typeface="Plus Jakarta Sans SemiBold"/>
              </a:rPr>
              <a:t>How can you help?</a:t>
            </a:r>
            <a:endParaRPr sz="3100" dirty="0">
              <a:latin typeface="Plus Jakarta Sans Medium" panose="020B0604020202020204" charset="0"/>
              <a:ea typeface="Plus Jakarta Sans SemiBold"/>
              <a:cs typeface="Plus Jakarta Sans Medium" panose="020B0604020202020204" charset="0"/>
              <a:sym typeface="Plus Jakarta Sans SemiBold"/>
            </a:endParaRPr>
          </a:p>
        </p:txBody>
      </p:sp>
      <p:sp>
        <p:nvSpPr>
          <p:cNvPr id="208" name="Google Shape;208;p21"/>
          <p:cNvSpPr txBox="1"/>
          <p:nvPr/>
        </p:nvSpPr>
        <p:spPr>
          <a:xfrm>
            <a:off x="145695" y="1139625"/>
            <a:ext cx="7488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Plus Jakarta Sans Medium" panose="020B0604020202020204" charset="0"/>
                <a:ea typeface="Calibri"/>
                <a:cs typeface="Plus Jakarta Sans Medium" panose="020B0604020202020204" charset="0"/>
                <a:sym typeface="Calibri"/>
              </a:rPr>
              <a:t>Support with homework.</a:t>
            </a:r>
            <a:endParaRPr sz="1000" dirty="0">
              <a:latin typeface="Plus Jakarta Sans Medium" panose="020B0604020202020204" charset="0"/>
              <a:cs typeface="Plus Jakarta Sans Medium" panose="020B0604020202020204" charset="0"/>
            </a:endParaRPr>
          </a:p>
          <a:p>
            <a:pPr marL="0" marR="0" lvl="0" indent="0" algn="l" rtl="0">
              <a:spcBef>
                <a:spcPts val="0"/>
              </a:spcBef>
              <a:spcAft>
                <a:spcPts val="0"/>
              </a:spcAft>
              <a:buNone/>
            </a:pPr>
            <a:endParaRPr sz="2800" dirty="0">
              <a:solidFill>
                <a:schemeClr val="dk1"/>
              </a:solidFill>
              <a:latin typeface="Plus Jakarta Sans Medium" panose="020B0604020202020204" charset="0"/>
              <a:ea typeface="Calibri"/>
              <a:cs typeface="Plus Jakarta Sans Medium" panose="020B0604020202020204" charset="0"/>
              <a:sym typeface="Calibri"/>
            </a:endParaRPr>
          </a:p>
          <a:p>
            <a:pPr marL="0" marR="0" lvl="0" indent="0" algn="l" rtl="0">
              <a:spcBef>
                <a:spcPts val="0"/>
              </a:spcBef>
              <a:spcAft>
                <a:spcPts val="0"/>
              </a:spcAft>
              <a:buNone/>
            </a:pPr>
            <a:r>
              <a:rPr lang="en-GB" sz="2800" dirty="0">
                <a:solidFill>
                  <a:schemeClr val="dk1"/>
                </a:solidFill>
                <a:latin typeface="Plus Jakarta Sans Medium" panose="020B0604020202020204" charset="0"/>
                <a:ea typeface="Calibri"/>
                <a:cs typeface="Plus Jakarta Sans Medium" panose="020B0604020202020204" charset="0"/>
                <a:sym typeface="Calibri"/>
              </a:rPr>
              <a:t>Talk to the children about their learning.</a:t>
            </a:r>
            <a:endParaRPr sz="2800" dirty="0">
              <a:solidFill>
                <a:schemeClr val="dk1"/>
              </a:solidFill>
              <a:latin typeface="Plus Jakarta Sans Medium" panose="020B0604020202020204" charset="0"/>
              <a:ea typeface="Calibri"/>
              <a:cs typeface="Plus Jakarta Sans Medium" panose="020B0604020202020204" charset="0"/>
              <a:sym typeface="Calibri"/>
            </a:endParaRPr>
          </a:p>
          <a:p>
            <a:pPr marL="0" marR="0" lvl="0" indent="0" algn="l" rtl="0">
              <a:spcBef>
                <a:spcPts val="0"/>
              </a:spcBef>
              <a:spcAft>
                <a:spcPts val="0"/>
              </a:spcAft>
              <a:buNone/>
            </a:pPr>
            <a:endParaRPr sz="2800" dirty="0">
              <a:solidFill>
                <a:schemeClr val="dk1"/>
              </a:solidFill>
              <a:latin typeface="Plus Jakarta Sans Medium" panose="020B0604020202020204" charset="0"/>
              <a:ea typeface="Calibri"/>
              <a:cs typeface="Plus Jakarta Sans Medium" panose="020B0604020202020204" charset="0"/>
              <a:sym typeface="Calibri"/>
            </a:endParaRPr>
          </a:p>
          <a:p>
            <a:pPr marL="0" marR="0" lvl="0" indent="0" algn="l" rtl="0">
              <a:spcBef>
                <a:spcPts val="0"/>
              </a:spcBef>
              <a:spcAft>
                <a:spcPts val="0"/>
              </a:spcAft>
              <a:buNone/>
            </a:pPr>
            <a:r>
              <a:rPr lang="en-GB" sz="2800" dirty="0">
                <a:solidFill>
                  <a:schemeClr val="dk1"/>
                </a:solidFill>
                <a:latin typeface="Plus Jakarta Sans Medium" panose="020B0604020202020204" charset="0"/>
                <a:ea typeface="Calibri"/>
                <a:cs typeface="Plus Jakarta Sans Medium" panose="020B0604020202020204" charset="0"/>
                <a:sym typeface="Calibri"/>
              </a:rPr>
              <a:t>As we get closer to May doing extra work at home (revision sheets on website).</a:t>
            </a:r>
            <a:endParaRPr sz="1000" dirty="0">
              <a:latin typeface="Plus Jakarta Sans Medium" panose="020B0604020202020204" charset="0"/>
              <a:cs typeface="Plus Jakarta Sans Medium" panose="020B0604020202020204" charset="0"/>
            </a:endParaRPr>
          </a:p>
          <a:p>
            <a:pPr marL="0" marR="0" lvl="0" indent="0" algn="l" rtl="0">
              <a:spcBef>
                <a:spcPts val="0"/>
              </a:spcBef>
              <a:spcAft>
                <a:spcPts val="0"/>
              </a:spcAft>
              <a:buNone/>
            </a:pPr>
            <a:endParaRPr sz="2800" dirty="0">
              <a:solidFill>
                <a:schemeClr val="dk1"/>
              </a:solidFill>
              <a:latin typeface="Plus Jakarta Sans Medium" panose="020B0604020202020204" charset="0"/>
              <a:ea typeface="Calibri"/>
              <a:cs typeface="Plus Jakarta Sans Medium" panose="020B0604020202020204" charset="0"/>
              <a:sym typeface="Calibri"/>
            </a:endParaRPr>
          </a:p>
          <a:p>
            <a:pPr marL="0" marR="0" lvl="0" indent="0" algn="l" rtl="0">
              <a:spcBef>
                <a:spcPts val="0"/>
              </a:spcBef>
              <a:spcAft>
                <a:spcPts val="0"/>
              </a:spcAft>
              <a:buNone/>
            </a:pPr>
            <a:r>
              <a:rPr lang="en-GB" sz="2800" dirty="0">
                <a:solidFill>
                  <a:schemeClr val="dk1"/>
                </a:solidFill>
                <a:latin typeface="Plus Jakarta Sans Medium" panose="020B0604020202020204" charset="0"/>
                <a:ea typeface="Calibri"/>
                <a:cs typeface="Plus Jakarta Sans Medium" panose="020B0604020202020204" charset="0"/>
                <a:sym typeface="Calibri"/>
              </a:rPr>
              <a:t>Revision books</a:t>
            </a:r>
            <a:endParaRPr sz="3200" dirty="0">
              <a:solidFill>
                <a:schemeClr val="dk1"/>
              </a:solidFill>
              <a:latin typeface="Plus Jakarta Sans Medium" panose="020B0604020202020204" charset="0"/>
              <a:ea typeface="Calibri"/>
              <a:cs typeface="Plus Jakarta Sans Medium" panose="020B0604020202020204" charset="0"/>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pic>
        <p:nvPicPr>
          <p:cNvPr id="209" name="Google Shape;209;p21"/>
          <p:cNvPicPr preferRelativeResize="0"/>
          <p:nvPr/>
        </p:nvPicPr>
        <p:blipFill>
          <a:blip r:embed="rId3">
            <a:alphaModFix/>
          </a:blip>
          <a:stretch>
            <a:fillRect/>
          </a:stretch>
        </p:blipFill>
        <p:spPr>
          <a:xfrm>
            <a:off x="6655125" y="3686075"/>
            <a:ext cx="2295950" cy="2940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A2D5-E628-774A-C6DA-75FDDDCE5E6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AF7E2A0-1119-86B3-E629-E51A4EF5EA0D}"/>
              </a:ext>
            </a:extLst>
          </p:cNvPr>
          <p:cNvSpPr>
            <a:spLocks noGrp="1"/>
          </p:cNvSpPr>
          <p:nvPr>
            <p:ph type="subTitle" idx="1"/>
          </p:nvPr>
        </p:nvSpPr>
        <p:spPr/>
        <p:txBody>
          <a:bodyPr/>
          <a:lstStyle/>
          <a:p>
            <a:endParaRPr lang="en-GB"/>
          </a:p>
        </p:txBody>
      </p:sp>
      <p:pic>
        <p:nvPicPr>
          <p:cNvPr id="4" name="Picture 2">
            <a:extLst>
              <a:ext uri="{FF2B5EF4-FFF2-40B4-BE49-F238E27FC236}">
                <a16:creationId xmlns:a16="http://schemas.microsoft.com/office/drawing/2014/main" id="{09B4E305-A9E0-6D2A-726B-99F249B744CF}"/>
              </a:ext>
            </a:extLst>
          </p:cNvPr>
          <p:cNvPicPr>
            <a:picLocks noChangeAspect="1" noChangeArrowheads="1"/>
          </p:cNvPicPr>
          <p:nvPr/>
        </p:nvPicPr>
        <p:blipFill>
          <a:blip r:embed="rId2" cstate="print"/>
          <a:srcRect l="33759" t="40595" r="20306" b="21594"/>
          <a:stretch>
            <a:fillRect/>
          </a:stretch>
        </p:blipFill>
        <p:spPr bwMode="auto">
          <a:xfrm>
            <a:off x="467315" y="791179"/>
            <a:ext cx="8209369" cy="3801081"/>
          </a:xfrm>
          <a:prstGeom prst="rect">
            <a:avLst/>
          </a:prstGeom>
          <a:noFill/>
        </p:spPr>
      </p:pic>
      <p:sp>
        <p:nvSpPr>
          <p:cNvPr id="5" name="TextBox 4">
            <a:extLst>
              <a:ext uri="{FF2B5EF4-FFF2-40B4-BE49-F238E27FC236}">
                <a16:creationId xmlns:a16="http://schemas.microsoft.com/office/drawing/2014/main" id="{FF257071-9497-5975-CEC9-8F0072DC943F}"/>
              </a:ext>
            </a:extLst>
          </p:cNvPr>
          <p:cNvSpPr txBox="1"/>
          <p:nvPr/>
        </p:nvSpPr>
        <p:spPr>
          <a:xfrm>
            <a:off x="1678329" y="4872942"/>
            <a:ext cx="6094071" cy="1323439"/>
          </a:xfrm>
          <a:prstGeom prst="rect">
            <a:avLst/>
          </a:prstGeom>
          <a:noFill/>
        </p:spPr>
        <p:txBody>
          <a:bodyPr wrap="square" rtlCol="0">
            <a:spAutoFit/>
          </a:bodyPr>
          <a:lstStyle/>
          <a:p>
            <a:pPr algn="ctr"/>
            <a:r>
              <a:rPr lang="en-US" sz="4000" b="1" dirty="0">
                <a:solidFill>
                  <a:schemeClr val="tx1"/>
                </a:solidFill>
                <a:latin typeface="Plus Jakarta Sans Medium" panose="020B0604020202020204" charset="0"/>
                <a:cs typeface="Plus Jakarta Sans Medium" panose="020B0604020202020204" charset="0"/>
              </a:rPr>
              <a:t>Monday 8</a:t>
            </a:r>
            <a:r>
              <a:rPr lang="en-US" sz="4000" b="1" baseline="30000" dirty="0">
                <a:solidFill>
                  <a:schemeClr val="tx1"/>
                </a:solidFill>
                <a:latin typeface="Plus Jakarta Sans Medium" panose="020B0604020202020204" charset="0"/>
                <a:cs typeface="Plus Jakarta Sans Medium" panose="020B0604020202020204" charset="0"/>
              </a:rPr>
              <a:t>th</a:t>
            </a:r>
            <a:r>
              <a:rPr lang="en-US" sz="4000" b="1" dirty="0">
                <a:solidFill>
                  <a:schemeClr val="tx1"/>
                </a:solidFill>
                <a:latin typeface="Plus Jakarta Sans Medium" panose="020B0604020202020204" charset="0"/>
                <a:cs typeface="Plus Jakarta Sans Medium" panose="020B0604020202020204" charset="0"/>
              </a:rPr>
              <a:t> June – Friday 12</a:t>
            </a:r>
            <a:r>
              <a:rPr lang="en-US" sz="4000" b="1" baseline="30000" dirty="0">
                <a:solidFill>
                  <a:schemeClr val="tx1"/>
                </a:solidFill>
                <a:latin typeface="Plus Jakarta Sans Medium" panose="020B0604020202020204" charset="0"/>
                <a:cs typeface="Plus Jakarta Sans Medium" panose="020B0604020202020204" charset="0"/>
              </a:rPr>
              <a:t>th</a:t>
            </a:r>
            <a:r>
              <a:rPr lang="en-US" sz="4000" b="1" dirty="0">
                <a:solidFill>
                  <a:schemeClr val="tx1"/>
                </a:solidFill>
                <a:latin typeface="Plus Jakarta Sans Medium" panose="020B0604020202020204" charset="0"/>
                <a:cs typeface="Plus Jakarta Sans Medium" panose="020B0604020202020204" charset="0"/>
              </a:rPr>
              <a:t> June </a:t>
            </a:r>
            <a:endParaRPr lang="en-GB" sz="4000" b="1" dirty="0">
              <a:solidFill>
                <a:schemeClr val="tx1"/>
              </a:solidFill>
              <a:latin typeface="Plus Jakarta Sans Medium" panose="020B0604020202020204" charset="0"/>
              <a:cs typeface="Plus Jakarta Sans Medium" panose="020B0604020202020204" charset="0"/>
            </a:endParaRPr>
          </a:p>
        </p:txBody>
      </p:sp>
    </p:spTree>
    <p:extLst>
      <p:ext uri="{BB962C8B-B14F-4D97-AF65-F5344CB8AC3E}">
        <p14:creationId xmlns:p14="http://schemas.microsoft.com/office/powerpoint/2010/main" val="81201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31FF-B5B1-821A-2BCC-5F2246D8D34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757F99-608D-26C9-27C8-6AF4A4E5E0AF}"/>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86AAC109-4683-2E5C-2305-E333FB713432}"/>
              </a:ext>
            </a:extLst>
          </p:cNvPr>
          <p:cNvGraphicFramePr>
            <a:graphicFrameLocks noGrp="1"/>
          </p:cNvGraphicFramePr>
          <p:nvPr>
            <p:extLst>
              <p:ext uri="{D42A27DB-BD31-4B8C-83A1-F6EECF244321}">
                <p14:modId xmlns:p14="http://schemas.microsoft.com/office/powerpoint/2010/main" val="3706424450"/>
              </p:ext>
            </p:extLst>
          </p:nvPr>
        </p:nvGraphicFramePr>
        <p:xfrm>
          <a:off x="198155" y="1268760"/>
          <a:ext cx="8747690" cy="4632960"/>
        </p:xfrm>
        <a:graphic>
          <a:graphicData uri="http://schemas.openxmlformats.org/drawingml/2006/table">
            <a:tbl>
              <a:tblPr>
                <a:tableStyleId>{5C22544A-7EE6-4342-B048-85BDC9FD1C3A}</a:tableStyleId>
              </a:tblPr>
              <a:tblGrid>
                <a:gridCol w="4325306">
                  <a:extLst>
                    <a:ext uri="{9D8B030D-6E8A-4147-A177-3AD203B41FA5}">
                      <a16:colId xmlns:a16="http://schemas.microsoft.com/office/drawing/2014/main" val="1338914340"/>
                    </a:ext>
                  </a:extLst>
                </a:gridCol>
                <a:gridCol w="4422384">
                  <a:extLst>
                    <a:ext uri="{9D8B030D-6E8A-4147-A177-3AD203B41FA5}">
                      <a16:colId xmlns:a16="http://schemas.microsoft.com/office/drawing/2014/main" val="2934120557"/>
                    </a:ext>
                  </a:extLst>
                </a:gridCol>
              </a:tblGrid>
              <a:tr h="448055">
                <a:tc>
                  <a:txBody>
                    <a:bodyPr/>
                    <a:lstStyle/>
                    <a:p>
                      <a:pPr algn="ctr">
                        <a:buNone/>
                        <a:tabLst>
                          <a:tab pos="457200" algn="l"/>
                          <a:tab pos="685800" algn="l"/>
                          <a:tab pos="5829300" algn="r"/>
                        </a:tabLst>
                      </a:pPr>
                      <a:r>
                        <a:rPr lang="en-GB" sz="1600" cap="all" dirty="0">
                          <a:effectLst/>
                          <a:latin typeface="Plus Jakarta Sans Medium" panose="020B0604020202020204" charset="0"/>
                          <a:cs typeface="Plus Jakarta Sans Medium" panose="020B0604020202020204" charset="0"/>
                        </a:rPr>
                        <a:t> </a:t>
                      </a:r>
                      <a:endParaRPr lang="en-GB" sz="1600" dirty="0">
                        <a:effectLst/>
                        <a:latin typeface="Plus Jakarta Sans Medium" panose="020B0604020202020204" charset="0"/>
                        <a:cs typeface="Plus Jakarta Sans Medium" panose="020B0604020202020204" charset="0"/>
                      </a:endParaRPr>
                    </a:p>
                    <a:p>
                      <a:pPr algn="ctr">
                        <a:buNone/>
                        <a:tabLst>
                          <a:tab pos="457200" algn="l"/>
                          <a:tab pos="685800" algn="l"/>
                          <a:tab pos="5829300" algn="r"/>
                        </a:tabLst>
                      </a:pPr>
                      <a:r>
                        <a:rPr lang="en-GB" sz="1600" cap="all" dirty="0">
                          <a:effectLst/>
                          <a:latin typeface="Plus Jakarta Sans Medium" panose="020B0604020202020204" charset="0"/>
                          <a:cs typeface="Plus Jakarta Sans Medium" panose="020B0604020202020204" charset="0"/>
                        </a:rPr>
                        <a:t> Generic BENEFITS - Why are we doing this?</a:t>
                      </a:r>
                      <a:endParaRPr lang="en-GB" sz="1600" dirty="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tc>
                  <a:txBody>
                    <a:bodyPr/>
                    <a:lstStyle/>
                    <a:p>
                      <a:pPr algn="just">
                        <a:buNone/>
                        <a:tabLst>
                          <a:tab pos="457200" algn="l"/>
                          <a:tab pos="685800" algn="l"/>
                          <a:tab pos="5829300" algn="r"/>
                        </a:tabLst>
                      </a:pPr>
                      <a:r>
                        <a:rPr lang="en-GB" sz="1600" cap="all" spc="-50">
                          <a:effectLst/>
                          <a:latin typeface="Plus Jakarta Sans Medium" panose="020B0604020202020204" charset="0"/>
                          <a:cs typeface="Plus Jakarta Sans Medium" panose="020B0604020202020204" charset="0"/>
                        </a:rPr>
                        <a:t> </a:t>
                      </a:r>
                      <a:endParaRPr lang="en-GB" sz="1600">
                        <a:effectLst/>
                        <a:latin typeface="Plus Jakarta Sans Medium" panose="020B0604020202020204" charset="0"/>
                        <a:cs typeface="Plus Jakarta Sans Medium" panose="020B0604020202020204" charset="0"/>
                      </a:endParaRPr>
                    </a:p>
                    <a:p>
                      <a:pPr algn="ctr">
                        <a:buNone/>
                        <a:tabLst>
                          <a:tab pos="457200" algn="l"/>
                          <a:tab pos="685800" algn="l"/>
                          <a:tab pos="5829300" algn="r"/>
                        </a:tabLst>
                      </a:pPr>
                      <a:r>
                        <a:rPr lang="en-GB" sz="1600" cap="all" spc="-50">
                          <a:effectLst/>
                          <a:latin typeface="Plus Jakarta Sans Medium" panose="020B0604020202020204" charset="0"/>
                          <a:cs typeface="Plus Jakarta Sans Medium" panose="020B0604020202020204" charset="0"/>
                        </a:rPr>
                        <a:t>Specific Outcomes</a:t>
                      </a:r>
                      <a:endParaRPr lang="en-GB" sz="160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extLst>
                  <a:ext uri="{0D108BD9-81ED-4DB2-BD59-A6C34878D82A}">
                    <a16:rowId xmlns:a16="http://schemas.microsoft.com/office/drawing/2014/main" val="3395161744"/>
                  </a:ext>
                </a:extLst>
              </a:tr>
              <a:tr h="1425629">
                <a:tc>
                  <a:txBody>
                    <a:bodyPr/>
                    <a:lstStyle/>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The children will take part in outdoor adventure activities.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endParaRPr lang="en-GB" sz="1600" dirty="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tc>
                  <a:txBody>
                    <a:bodyPr/>
                    <a:lstStyle/>
                    <a:p>
                      <a:pPr>
                        <a:buNone/>
                        <a:tabLst>
                          <a:tab pos="457200" algn="l"/>
                          <a:tab pos="685800" algn="l"/>
                          <a:tab pos="5829300" algn="r"/>
                        </a:tabLst>
                      </a:pPr>
                      <a:r>
                        <a:rPr lang="en-GB" sz="1600" dirty="0">
                          <a:effectLst/>
                          <a:latin typeface="Plus Jakarta Sans Medium" panose="020B0604020202020204" charset="0"/>
                          <a:cs typeface="Plus Jakarta Sans Medium" panose="020B0604020202020204" charset="0"/>
                        </a:rPr>
                        <a:t>In visiting the centre the children will have an opportunity to take part in outdoor adventurous activities that we are otherwise unavailable to provide in school.    </a:t>
                      </a:r>
                      <a:endParaRPr lang="en-GB" sz="1600" dirty="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extLst>
                  <a:ext uri="{0D108BD9-81ED-4DB2-BD59-A6C34878D82A}">
                    <a16:rowId xmlns:a16="http://schemas.microsoft.com/office/drawing/2014/main" val="404239898"/>
                  </a:ext>
                </a:extLst>
              </a:tr>
              <a:tr h="1466361">
                <a:tc>
                  <a:txBody>
                    <a:bodyPr/>
                    <a:lstStyle/>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The children will further develop their PSHE and citizenship skills.</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p>
                    <a:p>
                      <a:pPr>
                        <a:buNone/>
                        <a:tabLst>
                          <a:tab pos="171450" algn="l"/>
                          <a:tab pos="5829300" algn="r"/>
                        </a:tabLst>
                      </a:pPr>
                      <a:r>
                        <a:rPr lang="en-GB" sz="1600" dirty="0">
                          <a:effectLst/>
                          <a:latin typeface="Plus Jakarta Sans Medium" panose="020B0604020202020204" charset="0"/>
                          <a:cs typeface="Plus Jakarta Sans Medium" panose="020B0604020202020204" charset="0"/>
                        </a:rPr>
                        <a:t> </a:t>
                      </a:r>
                      <a:endParaRPr lang="en-GB" sz="1600" dirty="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tc>
                  <a:txBody>
                    <a:bodyPr/>
                    <a:lstStyle/>
                    <a:p>
                      <a:pPr>
                        <a:buNone/>
                        <a:tabLst>
                          <a:tab pos="457200" algn="l"/>
                          <a:tab pos="685800" algn="l"/>
                          <a:tab pos="5829300" algn="r"/>
                        </a:tabLst>
                      </a:pPr>
                      <a:r>
                        <a:rPr lang="en-GB" sz="1600" dirty="0">
                          <a:effectLst/>
                          <a:latin typeface="Plus Jakarta Sans Medium" panose="020B0604020202020204" charset="0"/>
                          <a:cs typeface="Plus Jakarta Sans Medium" panose="020B0604020202020204" charset="0"/>
                        </a:rPr>
                        <a:t>The intended outcome is that the children will further develop their teamwork, leadership and problem solving skills by completing activities that challenge them in different ways.  In addition, the children will learn to support their peers which will form a key part of their work in transition to high school.  </a:t>
                      </a:r>
                      <a:endParaRPr lang="en-GB" sz="1600" dirty="0">
                        <a:effectLst/>
                        <a:latin typeface="Plus Jakarta Sans Medium" panose="020B0604020202020204" charset="0"/>
                        <a:ea typeface="Times New Roman" panose="02020603050405020304" pitchFamily="18" charset="0"/>
                        <a:cs typeface="Plus Jakarta Sans Medium" panose="020B0604020202020204" charset="0"/>
                      </a:endParaRPr>
                    </a:p>
                  </a:txBody>
                  <a:tcPr marL="68580" marR="68580" marT="0" marB="0"/>
                </a:tc>
                <a:extLst>
                  <a:ext uri="{0D108BD9-81ED-4DB2-BD59-A6C34878D82A}">
                    <a16:rowId xmlns:a16="http://schemas.microsoft.com/office/drawing/2014/main" val="2754391095"/>
                  </a:ext>
                </a:extLst>
              </a:tr>
            </a:tbl>
          </a:graphicData>
        </a:graphic>
      </p:graphicFrame>
    </p:spTree>
    <p:extLst>
      <p:ext uri="{BB962C8B-B14F-4D97-AF65-F5344CB8AC3E}">
        <p14:creationId xmlns:p14="http://schemas.microsoft.com/office/powerpoint/2010/main" val="3666534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7CB8-ED23-08A3-320F-0B022D68B21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C5B7CB1-60BA-CF22-6D51-CBE71CFE5382}"/>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AF2A875A-655A-080A-E761-FB06A56A298E}"/>
              </a:ext>
            </a:extLst>
          </p:cNvPr>
          <p:cNvGraphicFramePr>
            <a:graphicFrameLocks noGrp="1"/>
          </p:cNvGraphicFramePr>
          <p:nvPr>
            <p:extLst>
              <p:ext uri="{D42A27DB-BD31-4B8C-83A1-F6EECF244321}">
                <p14:modId xmlns:p14="http://schemas.microsoft.com/office/powerpoint/2010/main" val="1152664201"/>
              </p:ext>
            </p:extLst>
          </p:nvPr>
        </p:nvGraphicFramePr>
        <p:xfrm>
          <a:off x="482600" y="773024"/>
          <a:ext cx="8178803" cy="5311954"/>
        </p:xfrm>
        <a:graphic>
          <a:graphicData uri="http://schemas.openxmlformats.org/drawingml/2006/table">
            <a:tbl>
              <a:tblPr firstRow="1" firstCol="1" bandRow="1">
                <a:solidFill>
                  <a:srgbClr val="F7F7F7"/>
                </a:solidFill>
                <a:tableStyleId>{5C22544A-7EE6-4342-B048-85BDC9FD1C3A}</a:tableStyleId>
              </a:tblPr>
              <a:tblGrid>
                <a:gridCol w="798800">
                  <a:extLst>
                    <a:ext uri="{9D8B030D-6E8A-4147-A177-3AD203B41FA5}">
                      <a16:colId xmlns:a16="http://schemas.microsoft.com/office/drawing/2014/main" val="4105229062"/>
                    </a:ext>
                  </a:extLst>
                </a:gridCol>
                <a:gridCol w="974459">
                  <a:extLst>
                    <a:ext uri="{9D8B030D-6E8A-4147-A177-3AD203B41FA5}">
                      <a16:colId xmlns:a16="http://schemas.microsoft.com/office/drawing/2014/main" val="3001268207"/>
                    </a:ext>
                  </a:extLst>
                </a:gridCol>
                <a:gridCol w="1883355">
                  <a:extLst>
                    <a:ext uri="{9D8B030D-6E8A-4147-A177-3AD203B41FA5}">
                      <a16:colId xmlns:a16="http://schemas.microsoft.com/office/drawing/2014/main" val="3482446609"/>
                    </a:ext>
                  </a:extLst>
                </a:gridCol>
                <a:gridCol w="716125">
                  <a:extLst>
                    <a:ext uri="{9D8B030D-6E8A-4147-A177-3AD203B41FA5}">
                      <a16:colId xmlns:a16="http://schemas.microsoft.com/office/drawing/2014/main" val="713522171"/>
                    </a:ext>
                  </a:extLst>
                </a:gridCol>
                <a:gridCol w="1742950">
                  <a:extLst>
                    <a:ext uri="{9D8B030D-6E8A-4147-A177-3AD203B41FA5}">
                      <a16:colId xmlns:a16="http://schemas.microsoft.com/office/drawing/2014/main" val="1935340956"/>
                    </a:ext>
                  </a:extLst>
                </a:gridCol>
                <a:gridCol w="843895">
                  <a:extLst>
                    <a:ext uri="{9D8B030D-6E8A-4147-A177-3AD203B41FA5}">
                      <a16:colId xmlns:a16="http://schemas.microsoft.com/office/drawing/2014/main" val="441853594"/>
                    </a:ext>
                  </a:extLst>
                </a:gridCol>
                <a:gridCol w="1219219">
                  <a:extLst>
                    <a:ext uri="{9D8B030D-6E8A-4147-A177-3AD203B41FA5}">
                      <a16:colId xmlns:a16="http://schemas.microsoft.com/office/drawing/2014/main" val="1629731815"/>
                    </a:ext>
                  </a:extLst>
                </a:gridCol>
              </a:tblGrid>
              <a:tr h="1525231">
                <a:tc>
                  <a:txBody>
                    <a:bodyPr/>
                    <a:lstStyle/>
                    <a:p>
                      <a:pPr algn="ctr">
                        <a:spcBef>
                          <a:spcPts val="495"/>
                        </a:spcBef>
                        <a:buNone/>
                        <a:tabLst>
                          <a:tab pos="1271270" algn="l"/>
                          <a:tab pos="2216150" algn="l"/>
                          <a:tab pos="3174365" algn="l"/>
                        </a:tabLst>
                      </a:pPr>
                      <a:r>
                        <a:rPr lang="en-GB" sz="1000" b="1" cap="all" spc="60">
                          <a:solidFill>
                            <a:schemeClr val="tx1"/>
                          </a:solidFill>
                          <a:effectLst/>
                        </a:rPr>
                        <a:t> </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Breakfast</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Morning Session</a:t>
                      </a:r>
                    </a:p>
                    <a:p>
                      <a:pPr algn="ctr">
                        <a:spcBef>
                          <a:spcPts val="495"/>
                        </a:spcBef>
                        <a:buNone/>
                        <a:tabLst>
                          <a:tab pos="1271270" algn="l"/>
                          <a:tab pos="2216150" algn="l"/>
                          <a:tab pos="3174365" algn="l"/>
                        </a:tabLst>
                      </a:pPr>
                      <a:r>
                        <a:rPr lang="en-GB" sz="1000" b="1" cap="all" spc="60">
                          <a:solidFill>
                            <a:schemeClr val="tx1"/>
                          </a:solidFill>
                          <a:effectLst/>
                        </a:rPr>
                        <a:t>Approx 9.30am-12.30am</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Lunch</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Afternoon Session</a:t>
                      </a:r>
                    </a:p>
                    <a:p>
                      <a:pPr algn="ctr">
                        <a:spcBef>
                          <a:spcPts val="495"/>
                        </a:spcBef>
                        <a:buNone/>
                        <a:tabLst>
                          <a:tab pos="1271270" algn="l"/>
                          <a:tab pos="2216150" algn="l"/>
                          <a:tab pos="3174365" algn="l"/>
                        </a:tabLst>
                      </a:pPr>
                      <a:r>
                        <a:rPr lang="en-GB" sz="1000" b="1" cap="all" spc="60">
                          <a:solidFill>
                            <a:schemeClr val="tx1"/>
                          </a:solidFill>
                          <a:effectLst/>
                        </a:rPr>
                        <a:t>Approx 1.30pm-4.30pm</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Evening Meal</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tc>
                  <a:txBody>
                    <a:bodyPr/>
                    <a:lstStyle/>
                    <a:p>
                      <a:pPr algn="ctr">
                        <a:spcBef>
                          <a:spcPts val="495"/>
                        </a:spcBef>
                        <a:buNone/>
                        <a:tabLst>
                          <a:tab pos="1271270" algn="l"/>
                          <a:tab pos="2216150" algn="l"/>
                          <a:tab pos="3174365" algn="l"/>
                        </a:tabLst>
                      </a:pPr>
                      <a:r>
                        <a:rPr lang="en-GB" sz="1000" b="1" cap="all" spc="60">
                          <a:solidFill>
                            <a:schemeClr val="tx1"/>
                          </a:solidFill>
                          <a:effectLst/>
                        </a:rPr>
                        <a:t>Evening Session</a:t>
                      </a:r>
                    </a:p>
                    <a:p>
                      <a:pPr algn="ctr">
                        <a:spcBef>
                          <a:spcPts val="495"/>
                        </a:spcBef>
                        <a:buNone/>
                        <a:tabLst>
                          <a:tab pos="1271270" algn="l"/>
                          <a:tab pos="2216150" algn="l"/>
                          <a:tab pos="3174365" algn="l"/>
                        </a:tabLst>
                      </a:pPr>
                      <a:r>
                        <a:rPr lang="en-GB" sz="1000" b="1" cap="all" spc="60">
                          <a:solidFill>
                            <a:schemeClr val="tx1"/>
                          </a:solidFill>
                          <a:effectLst/>
                        </a:rPr>
                        <a:t>For hygiene reasons please ensure all beds are made</a:t>
                      </a:r>
                      <a:endParaRPr lang="en-GB" sz="1000" b="1" cap="all" spc="60">
                        <a:solidFill>
                          <a:schemeClr val="tx1"/>
                        </a:solidFill>
                        <a:effectLst/>
                        <a:latin typeface="Bliss 2"/>
                        <a:ea typeface="Bliss 2"/>
                        <a:cs typeface="Bliss 2"/>
                      </a:endParaRPr>
                    </a:p>
                  </a:txBody>
                  <a:tcPr marL="113855" marR="113855" marT="113855" marB="113855">
                    <a:lnL w="12700" cmpd="sng">
                      <a:noFill/>
                    </a:lnL>
                    <a:lnR w="12700" cmpd="sng">
                      <a:noFill/>
                    </a:lnR>
                    <a:lnT w="12700" cmpd="sng">
                      <a:noFill/>
                    </a:lnT>
                    <a:lnB w="38100" cmpd="sng">
                      <a:noFill/>
                    </a:lnB>
                    <a:noFill/>
                  </a:tcPr>
                </a:tc>
                <a:extLst>
                  <a:ext uri="{0D108BD9-81ED-4DB2-BD59-A6C34878D82A}">
                    <a16:rowId xmlns:a16="http://schemas.microsoft.com/office/drawing/2014/main" val="1435611986"/>
                  </a:ext>
                </a:extLst>
              </a:tr>
              <a:tr h="1021319">
                <a:tc>
                  <a:txBody>
                    <a:bodyPr/>
                    <a:lstStyle/>
                    <a:p>
                      <a:pPr algn="ctr">
                        <a:spcBef>
                          <a:spcPts val="495"/>
                        </a:spcBef>
                        <a:buNone/>
                        <a:tabLst>
                          <a:tab pos="1271270" algn="l"/>
                          <a:tab pos="2216150" algn="l"/>
                          <a:tab pos="3174365" algn="l"/>
                        </a:tabLst>
                      </a:pPr>
                      <a:r>
                        <a:rPr lang="en-GB" sz="1000" b="1" cap="none" spc="0">
                          <a:solidFill>
                            <a:schemeClr val="tx1"/>
                          </a:solidFill>
                          <a:effectLst/>
                        </a:rPr>
                        <a:t>Monday </a:t>
                      </a:r>
                      <a:endParaRPr lang="en-GB" sz="1000" b="1"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dirty="0">
                          <a:solidFill>
                            <a:schemeClr val="tx1"/>
                          </a:solidFill>
                          <a:effectLst/>
                        </a:rPr>
                        <a:t>Estimated Arrival - 11.30pm (coach to leave @9.15)</a:t>
                      </a:r>
                    </a:p>
                    <a:p>
                      <a:pPr algn="ctr">
                        <a:spcBef>
                          <a:spcPts val="495"/>
                        </a:spcBef>
                        <a:buNone/>
                        <a:tabLst>
                          <a:tab pos="1271270" algn="l"/>
                          <a:tab pos="2216150" algn="l"/>
                          <a:tab pos="3174365" algn="l"/>
                        </a:tabLst>
                      </a:pPr>
                      <a:r>
                        <a:rPr lang="en-GB" sz="1300" cap="none" spc="0" dirty="0">
                          <a:solidFill>
                            <a:schemeClr val="tx1"/>
                          </a:solidFill>
                          <a:effectLst/>
                        </a:rPr>
                        <a:t> </a:t>
                      </a:r>
                      <a:endParaRPr lang="en-GB" sz="1300" cap="none" spc="0" dirty="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Own Packed Lunch</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FF"/>
                          </a:highlight>
                        </a:rPr>
                        <a:t>Stand up Paddleboard</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00FF"/>
                          </a:highlight>
                        </a:rPr>
                        <a:t>Via ferrata</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FF00"/>
                          </a:highlight>
                        </a:rPr>
                        <a:t>Own Session (Art)</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5.45pm</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Nightline </a:t>
                      </a:r>
                    </a:p>
                    <a:p>
                      <a:pPr algn="ctr">
                        <a:spcBef>
                          <a:spcPts val="495"/>
                        </a:spcBef>
                        <a:buNone/>
                        <a:tabLst>
                          <a:tab pos="1271270" algn="l"/>
                          <a:tab pos="2216150" algn="l"/>
                          <a:tab pos="3174365" algn="l"/>
                        </a:tabLst>
                      </a:pPr>
                      <a:r>
                        <a:rPr lang="en-GB" sz="1300" cap="none" spc="0">
                          <a:solidFill>
                            <a:schemeClr val="tx1"/>
                          </a:solidFill>
                          <a:effectLst/>
                        </a:rPr>
                        <a:t>(kelvin)</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3119862438"/>
                  </a:ext>
                </a:extLst>
              </a:tr>
              <a:tr h="563792">
                <a:tc>
                  <a:txBody>
                    <a:bodyPr/>
                    <a:lstStyle/>
                    <a:p>
                      <a:pPr algn="ctr">
                        <a:spcBef>
                          <a:spcPts val="495"/>
                        </a:spcBef>
                        <a:buNone/>
                        <a:tabLst>
                          <a:tab pos="1271270" algn="l"/>
                          <a:tab pos="2216150" algn="l"/>
                          <a:tab pos="3174365" algn="l"/>
                        </a:tabLst>
                      </a:pPr>
                      <a:r>
                        <a:rPr lang="en-GB" sz="1000" b="1" cap="none" spc="0">
                          <a:solidFill>
                            <a:schemeClr val="tx1"/>
                          </a:solidFill>
                          <a:effectLst/>
                        </a:rPr>
                        <a:t>Tuesday</a:t>
                      </a:r>
                      <a:endParaRPr lang="en-GB" sz="1000" b="1"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p>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00"/>
                          </a:highlight>
                        </a:rPr>
                        <a:t>Canoe Adventure Day</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Packed</a:t>
                      </a:r>
                    </a:p>
                    <a:p>
                      <a:pPr algn="ctr">
                        <a:spcBef>
                          <a:spcPts val="495"/>
                        </a:spcBef>
                        <a:buNone/>
                        <a:tabLst>
                          <a:tab pos="1271270" algn="l"/>
                          <a:tab pos="2216150" algn="l"/>
                          <a:tab pos="3174365" algn="l"/>
                        </a:tabLst>
                      </a:pPr>
                      <a:r>
                        <a:rPr lang="en-GB" sz="1300" cap="none" spc="0">
                          <a:solidFill>
                            <a:schemeClr val="tx1"/>
                          </a:solidFill>
                          <a:effectLst/>
                        </a:rPr>
                        <a:t>Lunch</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00"/>
                          </a:highlight>
                        </a:rPr>
                        <a:t>Canoe Adventure Day</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5:45pm</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Conway Quest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186103121"/>
                  </a:ext>
                </a:extLst>
              </a:tr>
              <a:tr h="563792">
                <a:tc>
                  <a:txBody>
                    <a:bodyPr/>
                    <a:lstStyle/>
                    <a:p>
                      <a:pPr algn="ctr">
                        <a:spcBef>
                          <a:spcPts val="495"/>
                        </a:spcBef>
                        <a:buNone/>
                        <a:tabLst>
                          <a:tab pos="1271270" algn="l"/>
                          <a:tab pos="2216150" algn="l"/>
                          <a:tab pos="3174365" algn="l"/>
                        </a:tabLst>
                      </a:pPr>
                      <a:r>
                        <a:rPr lang="en-GB" sz="1000" b="1" cap="none" spc="0">
                          <a:solidFill>
                            <a:schemeClr val="tx1"/>
                          </a:solidFill>
                          <a:effectLst/>
                        </a:rPr>
                        <a:t>Wednesday</a:t>
                      </a:r>
                      <a:endParaRPr lang="en-GB" sz="1000" b="1"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p>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00"/>
                          </a:highlight>
                        </a:rPr>
                        <a:t>Adventure Day offsite</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Packed</a:t>
                      </a:r>
                    </a:p>
                    <a:p>
                      <a:pPr algn="ctr">
                        <a:spcBef>
                          <a:spcPts val="495"/>
                        </a:spcBef>
                        <a:buNone/>
                        <a:tabLst>
                          <a:tab pos="1271270" algn="l"/>
                          <a:tab pos="2216150" algn="l"/>
                          <a:tab pos="3174365" algn="l"/>
                        </a:tabLst>
                      </a:pPr>
                      <a:r>
                        <a:rPr lang="en-GB" sz="1300" cap="none" spc="0">
                          <a:solidFill>
                            <a:schemeClr val="tx1"/>
                          </a:solidFill>
                          <a:effectLst/>
                        </a:rPr>
                        <a:t>Lunch</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00"/>
                          </a:highlight>
                        </a:rPr>
                        <a:t>Adventure Day offsite</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5:45pm</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Shop</a:t>
                      </a:r>
                    </a:p>
                    <a:p>
                      <a:pPr algn="ct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027376555"/>
                  </a:ext>
                </a:extLst>
              </a:tr>
              <a:tr h="818910">
                <a:tc>
                  <a:txBody>
                    <a:bodyPr/>
                    <a:lstStyle/>
                    <a:p>
                      <a:pPr algn="ctr">
                        <a:spcBef>
                          <a:spcPts val="495"/>
                        </a:spcBef>
                        <a:buNone/>
                        <a:tabLst>
                          <a:tab pos="1271270" algn="l"/>
                          <a:tab pos="2216150" algn="l"/>
                          <a:tab pos="3174365" algn="l"/>
                        </a:tabLst>
                      </a:pPr>
                      <a:r>
                        <a:rPr lang="en-GB" sz="1000" b="1" cap="none" spc="0">
                          <a:solidFill>
                            <a:schemeClr val="tx1"/>
                          </a:solidFill>
                          <a:effectLst/>
                        </a:rPr>
                        <a:t>Thursday</a:t>
                      </a:r>
                      <a:endParaRPr lang="en-GB" sz="1000" b="1"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p>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FF"/>
                          </a:highlight>
                        </a:rPr>
                        <a:t>Via ferrata</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00FF"/>
                          </a:highlight>
                        </a:rPr>
                        <a:t>Stand up paddle board</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FF00"/>
                          </a:highlight>
                        </a:rPr>
                        <a:t>Via ferrata</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Cooked</a:t>
                      </a:r>
                    </a:p>
                    <a:p>
                      <a:pPr algn="ctr">
                        <a:spcBef>
                          <a:spcPts val="495"/>
                        </a:spcBef>
                        <a:buNone/>
                        <a:tabLst>
                          <a:tab pos="1271270" algn="l"/>
                          <a:tab pos="2216150" algn="l"/>
                          <a:tab pos="3174365" algn="l"/>
                        </a:tabLst>
                      </a:pPr>
                      <a:r>
                        <a:rPr lang="en-GB" sz="1300" cap="none" spc="0">
                          <a:solidFill>
                            <a:schemeClr val="tx1"/>
                          </a:solidFill>
                          <a:effectLst/>
                        </a:rPr>
                        <a:t>Lunch</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FF"/>
                          </a:highlight>
                        </a:rPr>
                        <a:t>Own session (Art)</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00FF"/>
                          </a:highlight>
                        </a:rPr>
                        <a:t>High Level ropes</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FF00"/>
                          </a:highlight>
                        </a:rPr>
                        <a:t>Paddleboarding</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p>
                    <a:p>
                      <a:pPr>
                        <a:spcBef>
                          <a:spcPts val="495"/>
                        </a:spcBef>
                        <a:buNone/>
                        <a:tabLst>
                          <a:tab pos="1271270" algn="l"/>
                          <a:tab pos="2216150" algn="l"/>
                          <a:tab pos="3174365" algn="l"/>
                        </a:tabLst>
                      </a:pPr>
                      <a:r>
                        <a:rPr lang="en-GB" sz="1300" cap="none" spc="0">
                          <a:solidFill>
                            <a:schemeClr val="tx1"/>
                          </a:solidFill>
                          <a:effectLst/>
                        </a:rPr>
                        <a:t>5:45pm</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 </a:t>
                      </a:r>
                    </a:p>
                    <a:p>
                      <a:pPr algn="ctr">
                        <a:spcBef>
                          <a:spcPts val="495"/>
                        </a:spcBef>
                        <a:buNone/>
                        <a:tabLst>
                          <a:tab pos="1271270" algn="l"/>
                          <a:tab pos="2216150" algn="l"/>
                          <a:tab pos="3174365" algn="l"/>
                        </a:tabLst>
                      </a:pPr>
                      <a:r>
                        <a:rPr lang="en-GB" sz="1300" cap="none" spc="0">
                          <a:solidFill>
                            <a:schemeClr val="tx1"/>
                          </a:solidFill>
                          <a:effectLst/>
                        </a:rPr>
                        <a:t>Disco</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305329535"/>
                  </a:ext>
                </a:extLst>
              </a:tr>
              <a:tr h="818910">
                <a:tc>
                  <a:txBody>
                    <a:bodyPr/>
                    <a:lstStyle/>
                    <a:p>
                      <a:pPr algn="ctr">
                        <a:spcBef>
                          <a:spcPts val="495"/>
                        </a:spcBef>
                        <a:buNone/>
                        <a:tabLst>
                          <a:tab pos="1271270" algn="l"/>
                          <a:tab pos="2216150" algn="l"/>
                          <a:tab pos="3174365" algn="l"/>
                        </a:tabLst>
                      </a:pPr>
                      <a:r>
                        <a:rPr lang="en-GB" sz="1000" b="1" cap="none" spc="0">
                          <a:solidFill>
                            <a:schemeClr val="tx1"/>
                          </a:solidFill>
                          <a:effectLst/>
                        </a:rPr>
                        <a:t>Friday</a:t>
                      </a:r>
                      <a:endParaRPr lang="en-GB" sz="1000" b="1"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p>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highlight>
                            <a:srgbClr val="00FFFF"/>
                          </a:highlight>
                        </a:rPr>
                        <a:t>High level Ropes</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00FF"/>
                          </a:highlight>
                        </a:rPr>
                        <a:t>Own session (Art)</a:t>
                      </a:r>
                      <a:endParaRPr lang="en-GB" sz="1300" cap="none" spc="0">
                        <a:solidFill>
                          <a:schemeClr val="tx1"/>
                        </a:solidFill>
                        <a:effectLst/>
                      </a:endParaRPr>
                    </a:p>
                    <a:p>
                      <a:pPr algn="ctr">
                        <a:spcBef>
                          <a:spcPts val="495"/>
                        </a:spcBef>
                        <a:buNone/>
                        <a:tabLst>
                          <a:tab pos="1271270" algn="l"/>
                          <a:tab pos="2216150" algn="l"/>
                          <a:tab pos="3174365" algn="l"/>
                        </a:tabLst>
                      </a:pPr>
                      <a:r>
                        <a:rPr lang="en-GB" sz="1300" cap="none" spc="0">
                          <a:solidFill>
                            <a:schemeClr val="tx1"/>
                          </a:solidFill>
                          <a:effectLst/>
                          <a:highlight>
                            <a:srgbClr val="FFFF00"/>
                          </a:highlight>
                        </a:rPr>
                        <a:t>High level ropes</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a:spcBef>
                          <a:spcPts val="495"/>
                        </a:spcBef>
                        <a:buNone/>
                        <a:tabLst>
                          <a:tab pos="1271270" algn="l"/>
                          <a:tab pos="2216150" algn="l"/>
                          <a:tab pos="3174365" algn="l"/>
                        </a:tabLst>
                      </a:pPr>
                      <a:r>
                        <a:rPr lang="en-GB" sz="1300" cap="none" spc="0">
                          <a:solidFill>
                            <a:schemeClr val="tx1"/>
                          </a:solidFill>
                          <a:effectLst/>
                        </a:rPr>
                        <a:t>Cooked</a:t>
                      </a:r>
                    </a:p>
                    <a:p>
                      <a:pPr algn="ctr">
                        <a:spcBef>
                          <a:spcPts val="495"/>
                        </a:spcBef>
                        <a:buNone/>
                        <a:tabLst>
                          <a:tab pos="1271270" algn="l"/>
                          <a:tab pos="2216150" algn="l"/>
                          <a:tab pos="3174365" algn="l"/>
                        </a:tabLst>
                      </a:pPr>
                      <a:r>
                        <a:rPr lang="en-GB" sz="1300" cap="none" spc="0">
                          <a:solidFill>
                            <a:schemeClr val="tx1"/>
                          </a:solidFill>
                          <a:effectLst/>
                        </a:rPr>
                        <a:t>Lunch</a:t>
                      </a:r>
                    </a:p>
                    <a:p>
                      <a:pPr algn="ct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Estimated Departure – 1.30pm</a:t>
                      </a:r>
                    </a:p>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a:solidFill>
                            <a:schemeClr val="tx1"/>
                          </a:solidFill>
                          <a:effectLst/>
                        </a:rPr>
                        <a:t> </a:t>
                      </a:r>
                      <a:endParaRPr lang="en-GB" sz="1300" cap="none" spc="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spcBef>
                          <a:spcPts val="495"/>
                        </a:spcBef>
                        <a:buNone/>
                        <a:tabLst>
                          <a:tab pos="1271270" algn="l"/>
                          <a:tab pos="2216150" algn="l"/>
                          <a:tab pos="3174365" algn="l"/>
                        </a:tabLst>
                      </a:pPr>
                      <a:r>
                        <a:rPr lang="en-GB" sz="1300" cap="none" spc="0" dirty="0">
                          <a:solidFill>
                            <a:schemeClr val="tx1"/>
                          </a:solidFill>
                          <a:effectLst/>
                        </a:rPr>
                        <a:t> </a:t>
                      </a:r>
                      <a:endParaRPr lang="en-GB" sz="1300" cap="none" spc="0" dirty="0">
                        <a:solidFill>
                          <a:schemeClr val="tx1"/>
                        </a:solidFill>
                        <a:effectLst/>
                        <a:latin typeface="Bliss 2"/>
                        <a:ea typeface="Bliss 2"/>
                        <a:cs typeface="Bliss 2"/>
                      </a:endParaRPr>
                    </a:p>
                  </a:txBody>
                  <a:tcPr marL="50825" marR="50825" marT="0" marB="7590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706504275"/>
                  </a:ext>
                </a:extLst>
              </a:tr>
            </a:tbl>
          </a:graphicData>
        </a:graphic>
      </p:graphicFrame>
    </p:spTree>
    <p:extLst>
      <p:ext uri="{BB962C8B-B14F-4D97-AF65-F5344CB8AC3E}">
        <p14:creationId xmlns:p14="http://schemas.microsoft.com/office/powerpoint/2010/main" val="37367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hart&#10;&#10;AI-generated content may be incorrect.">
            <a:extLst>
              <a:ext uri="{FF2B5EF4-FFF2-40B4-BE49-F238E27FC236}">
                <a16:creationId xmlns:a16="http://schemas.microsoft.com/office/drawing/2014/main" id="{D7CC2F1C-F1E8-53A8-F65D-3DBE06A4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48680"/>
            <a:ext cx="6878654" cy="4049387"/>
          </a:xfrm>
          <a:prstGeom prst="rect">
            <a:avLst/>
          </a:prstGeom>
        </p:spPr>
      </p:pic>
      <p:sp>
        <p:nvSpPr>
          <p:cNvPr id="6" name="TextBox 5">
            <a:extLst>
              <a:ext uri="{FF2B5EF4-FFF2-40B4-BE49-F238E27FC236}">
                <a16:creationId xmlns:a16="http://schemas.microsoft.com/office/drawing/2014/main" id="{34E1FE2B-2F97-C0F1-63BA-CB63442FFA40}"/>
              </a:ext>
            </a:extLst>
          </p:cNvPr>
          <p:cNvSpPr txBox="1"/>
          <p:nvPr/>
        </p:nvSpPr>
        <p:spPr>
          <a:xfrm>
            <a:off x="126959" y="4730859"/>
            <a:ext cx="8623502" cy="1754326"/>
          </a:xfrm>
          <a:prstGeom prst="rect">
            <a:avLst/>
          </a:prstGeom>
          <a:noFill/>
        </p:spPr>
        <p:txBody>
          <a:bodyPr wrap="square">
            <a:spAutoFit/>
          </a:bodyPr>
          <a:lstStyle/>
          <a:p>
            <a:r>
              <a:rPr lang="en-US" sz="1800" dirty="0">
                <a:latin typeface="Plus Jakarta Sans Medium" panose="020B0604020202020204" charset="0"/>
                <a:cs typeface="Plus Jakarta Sans Medium" panose="020B0604020202020204" charset="0"/>
              </a:rPr>
              <a:t>Dorm plan – Children do have individual rooms but will not be expected to be in individual rooms until bedtime. They can bring cuddly toy, blanket, battery night light etc. </a:t>
            </a:r>
          </a:p>
          <a:p>
            <a:r>
              <a:rPr lang="en-US" sz="1800" dirty="0">
                <a:latin typeface="Plus Jakarta Sans Medium" panose="020B0604020202020204" charset="0"/>
                <a:cs typeface="Plus Jakarta Sans Medium" panose="020B0604020202020204" charset="0"/>
              </a:rPr>
              <a:t>Staff don’t go to bed until all children asleep. </a:t>
            </a:r>
          </a:p>
          <a:p>
            <a:r>
              <a:rPr lang="en-US" sz="1800" dirty="0">
                <a:latin typeface="Plus Jakarta Sans Medium" panose="020B0604020202020204" charset="0"/>
                <a:cs typeface="Plus Jakarta Sans Medium" panose="020B0604020202020204" charset="0"/>
              </a:rPr>
              <a:t>Staff doors labelled and children made aware, so they know where to go if they need anything through the night. </a:t>
            </a:r>
            <a:endParaRPr lang="en-GB" sz="1800" dirty="0">
              <a:latin typeface="Plus Jakarta Sans Medium" panose="020B0604020202020204" charset="0"/>
              <a:cs typeface="Plus Jakarta Sans Medium" panose="020B0604020202020204" charset="0"/>
            </a:endParaRPr>
          </a:p>
        </p:txBody>
      </p:sp>
    </p:spTree>
    <p:extLst>
      <p:ext uri="{BB962C8B-B14F-4D97-AF65-F5344CB8AC3E}">
        <p14:creationId xmlns:p14="http://schemas.microsoft.com/office/powerpoint/2010/main" val="128904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AF9318-D46F-9F6A-B3A0-DF8AB3D82C9A}"/>
              </a:ext>
            </a:extLst>
          </p:cNvPr>
          <p:cNvSpPr txBox="1"/>
          <p:nvPr/>
        </p:nvSpPr>
        <p:spPr>
          <a:xfrm>
            <a:off x="902826" y="983848"/>
            <a:ext cx="7772400" cy="4385816"/>
          </a:xfrm>
          <a:prstGeom prst="rect">
            <a:avLst/>
          </a:prstGeom>
          <a:noFill/>
        </p:spPr>
        <p:txBody>
          <a:bodyPr wrap="square">
            <a:spAutoFit/>
          </a:bodyPr>
          <a:lstStyle/>
          <a:p>
            <a:pPr>
              <a:lnSpc>
                <a:spcPct val="90000"/>
              </a:lnSpc>
              <a:spcAft>
                <a:spcPts val="600"/>
              </a:spcAft>
            </a:pPr>
            <a:r>
              <a:rPr lang="en-US" sz="2000" dirty="0">
                <a:latin typeface="Plus Jakarta Sans Medium" panose="020B0604020202020204" charset="0"/>
                <a:cs typeface="Plus Jakarta Sans Medium" panose="020B0604020202020204" charset="0"/>
              </a:rPr>
              <a:t>Food</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Own packed lunch first day</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Multiple options for hot dinners and lunch (they are flexible with options)</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Children will choose sandwich for day off site</a:t>
            </a:r>
          </a:p>
          <a:p>
            <a:pPr>
              <a:lnSpc>
                <a:spcPct val="90000"/>
              </a:lnSpc>
              <a:spcAft>
                <a:spcPts val="600"/>
              </a:spcAft>
            </a:pPr>
            <a:endParaRPr lang="en-US" sz="2000" dirty="0">
              <a:latin typeface="Plus Jakarta Sans Medium" panose="020B0604020202020204" charset="0"/>
              <a:cs typeface="Plus Jakarta Sans Medium" panose="020B0604020202020204" charset="0"/>
            </a:endParaRPr>
          </a:p>
          <a:p>
            <a:pPr>
              <a:lnSpc>
                <a:spcPct val="90000"/>
              </a:lnSpc>
              <a:spcAft>
                <a:spcPts val="600"/>
              </a:spcAft>
            </a:pPr>
            <a:r>
              <a:rPr lang="en-US" sz="2000" dirty="0">
                <a:latin typeface="Plus Jakarta Sans Medium" panose="020B0604020202020204" charset="0"/>
                <a:cs typeface="Plus Jakarta Sans Medium" panose="020B0604020202020204" charset="0"/>
              </a:rPr>
              <a:t>Luggage </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Suitcase works well so they don’t struggle carrying it themselves </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Make sure they pack with you so know where their things are and what for</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Plastic bags are a must! </a:t>
            </a:r>
          </a:p>
          <a:p>
            <a:pPr indent="-228600">
              <a:lnSpc>
                <a:spcPct val="90000"/>
              </a:lnSpc>
              <a:spcAft>
                <a:spcPts val="600"/>
              </a:spcAft>
              <a:buFont typeface="Arial" panose="020B0604020202020204" pitchFamily="34" charset="0"/>
              <a:buChar char="•"/>
            </a:pPr>
            <a:r>
              <a:rPr lang="en-US" sz="2000" dirty="0">
                <a:latin typeface="Plus Jakarta Sans Medium" panose="020B0604020202020204" charset="0"/>
                <a:cs typeface="Plus Jakarta Sans Medium" panose="020B0604020202020204" charset="0"/>
              </a:rPr>
              <a:t>The more layers the better as dry rooms do smell </a:t>
            </a:r>
          </a:p>
        </p:txBody>
      </p:sp>
    </p:spTree>
    <p:extLst>
      <p:ext uri="{BB962C8B-B14F-4D97-AF65-F5344CB8AC3E}">
        <p14:creationId xmlns:p14="http://schemas.microsoft.com/office/powerpoint/2010/main" val="47228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 name="Picture 2">
            <a:extLst>
              <a:ext uri="{FF2B5EF4-FFF2-40B4-BE49-F238E27FC236}">
                <a16:creationId xmlns:a16="http://schemas.microsoft.com/office/drawing/2014/main" id="{82BBCB03-3972-F20D-F3E1-3F6903F5F687}"/>
              </a:ext>
            </a:extLst>
          </p:cNvPr>
          <p:cNvPicPr>
            <a:picLocks noChangeAspect="1"/>
          </p:cNvPicPr>
          <p:nvPr/>
        </p:nvPicPr>
        <p:blipFill>
          <a:blip r:embed="rId3"/>
          <a:stretch>
            <a:fillRect/>
          </a:stretch>
        </p:blipFill>
        <p:spPr>
          <a:xfrm>
            <a:off x="542683" y="1312979"/>
            <a:ext cx="8058633" cy="35979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a:off x="500024" y="817499"/>
            <a:ext cx="8143950" cy="4340200"/>
          </a:xfrm>
          <a:prstGeom prst="rect">
            <a:avLst/>
          </a:prstGeom>
          <a:noFill/>
          <a:ln>
            <a:noFill/>
          </a:ln>
        </p:spPr>
      </p:pic>
      <p:sp>
        <p:nvSpPr>
          <p:cNvPr id="2" name="TextBox 1">
            <a:extLst>
              <a:ext uri="{FF2B5EF4-FFF2-40B4-BE49-F238E27FC236}">
                <a16:creationId xmlns:a16="http://schemas.microsoft.com/office/drawing/2014/main" id="{8DD4EC1B-2731-E515-DE43-3181B4756A68}"/>
              </a:ext>
            </a:extLst>
          </p:cNvPr>
          <p:cNvSpPr txBox="1"/>
          <p:nvPr/>
        </p:nvSpPr>
        <p:spPr>
          <a:xfrm>
            <a:off x="7280477" y="2618267"/>
            <a:ext cx="1086862" cy="738664"/>
          </a:xfrm>
          <a:prstGeom prst="rect">
            <a:avLst/>
          </a:prstGeom>
          <a:noFill/>
        </p:spPr>
        <p:txBody>
          <a:bodyPr wrap="square" rtlCol="0">
            <a:spAutoFit/>
          </a:bodyPr>
          <a:lstStyle/>
          <a:p>
            <a:r>
              <a:rPr lang="en-US" dirty="0"/>
              <a:t>35 or more for EXS standard</a:t>
            </a:r>
            <a:endParaRPr lang="en-GB" dirty="0"/>
          </a:p>
        </p:txBody>
      </p:sp>
      <p:sp>
        <p:nvSpPr>
          <p:cNvPr id="3" name="TextBox 2">
            <a:extLst>
              <a:ext uri="{FF2B5EF4-FFF2-40B4-BE49-F238E27FC236}">
                <a16:creationId xmlns:a16="http://schemas.microsoft.com/office/drawing/2014/main" id="{1C6D9D83-6252-9748-5712-E7073E4CAD76}"/>
              </a:ext>
            </a:extLst>
          </p:cNvPr>
          <p:cNvSpPr txBox="1"/>
          <p:nvPr/>
        </p:nvSpPr>
        <p:spPr>
          <a:xfrm>
            <a:off x="7375003" y="1578475"/>
            <a:ext cx="1086862" cy="738664"/>
          </a:xfrm>
          <a:prstGeom prst="rect">
            <a:avLst/>
          </a:prstGeom>
          <a:noFill/>
        </p:spPr>
        <p:txBody>
          <a:bodyPr wrap="square" rtlCol="0">
            <a:spAutoFit/>
          </a:bodyPr>
          <a:lstStyle/>
          <a:p>
            <a:r>
              <a:rPr lang="en-US" dirty="0"/>
              <a:t>28 or more for EXS standard</a:t>
            </a:r>
            <a:endParaRPr lang="en-GB" dirty="0"/>
          </a:p>
        </p:txBody>
      </p:sp>
      <p:sp>
        <p:nvSpPr>
          <p:cNvPr id="6" name="TextBox 5">
            <a:extLst>
              <a:ext uri="{FF2B5EF4-FFF2-40B4-BE49-F238E27FC236}">
                <a16:creationId xmlns:a16="http://schemas.microsoft.com/office/drawing/2014/main" id="{C2784F7D-8624-22CE-05DF-21DDFB563F42}"/>
              </a:ext>
            </a:extLst>
          </p:cNvPr>
          <p:cNvSpPr txBox="1"/>
          <p:nvPr/>
        </p:nvSpPr>
        <p:spPr>
          <a:xfrm>
            <a:off x="6858000" y="4103426"/>
            <a:ext cx="1695691" cy="523220"/>
          </a:xfrm>
          <a:prstGeom prst="rect">
            <a:avLst/>
          </a:prstGeom>
          <a:noFill/>
        </p:spPr>
        <p:txBody>
          <a:bodyPr wrap="square">
            <a:spAutoFit/>
          </a:bodyPr>
          <a:lstStyle/>
          <a:p>
            <a:r>
              <a:rPr lang="en-GB" b="0" i="0" dirty="0">
                <a:solidFill>
                  <a:srgbClr val="0B0C0C"/>
                </a:solidFill>
                <a:effectLst/>
                <a:latin typeface="+mj-lt"/>
              </a:rPr>
              <a:t>58 </a:t>
            </a:r>
            <a:r>
              <a:rPr lang="en-US" dirty="0">
                <a:latin typeface="+mj-lt"/>
              </a:rPr>
              <a:t>or more for EXS standard</a:t>
            </a:r>
            <a:endParaRPr lang="en-GB" dirty="0">
              <a:latin typeface="+mj-lt"/>
            </a:endParaRPr>
          </a:p>
        </p:txBody>
      </p:sp>
      <p:sp>
        <p:nvSpPr>
          <p:cNvPr id="4" name="TextBox 3">
            <a:extLst>
              <a:ext uri="{FF2B5EF4-FFF2-40B4-BE49-F238E27FC236}">
                <a16:creationId xmlns:a16="http://schemas.microsoft.com/office/drawing/2014/main" id="{BD66BEB3-4B33-9505-4380-71346D928DE2}"/>
              </a:ext>
            </a:extLst>
          </p:cNvPr>
          <p:cNvSpPr txBox="1"/>
          <p:nvPr/>
        </p:nvSpPr>
        <p:spPr>
          <a:xfrm>
            <a:off x="4473677" y="5603066"/>
            <a:ext cx="4170297" cy="738664"/>
          </a:xfrm>
          <a:prstGeom prst="rect">
            <a:avLst/>
          </a:prstGeom>
          <a:noFill/>
        </p:spPr>
        <p:txBody>
          <a:bodyPr wrap="square">
            <a:spAutoFit/>
          </a:bodyPr>
          <a:lstStyle/>
          <a:p>
            <a:r>
              <a:rPr lang="en-US" dirty="0">
                <a:solidFill>
                  <a:schemeClr val="tx1"/>
                </a:solidFill>
                <a:latin typeface="Plus Jakarta Sans Medium" panose="020B0604020202020204" charset="0"/>
                <a:cs typeface="Plus Jakarta Sans Medium" panose="020B0604020202020204" charset="0"/>
              </a:rPr>
              <a:t>Boundary for expected level depends on yearly average scores. These ones are based on last year’s. </a:t>
            </a:r>
            <a:endParaRPr lang="en-GB" dirty="0">
              <a:solidFill>
                <a:schemeClr val="tx1"/>
              </a:solidFill>
              <a:latin typeface="Plus Jakarta Sans Medium" panose="020B0604020202020204" charset="0"/>
              <a:cs typeface="Plus Jakarta Sans Medium"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781291" y="1379618"/>
            <a:ext cx="8064896"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i="0" u="none" strike="noStrike" cap="none" dirty="0">
                <a:solidFill>
                  <a:schemeClr val="dk1"/>
                </a:solidFill>
                <a:latin typeface="Plus Jakarta Sans SemiBold"/>
                <a:ea typeface="Plus Jakarta Sans SemiBold"/>
                <a:cs typeface="Plus Jakarta Sans SemiBold"/>
                <a:sym typeface="Plus Jakarta Sans SemiBold"/>
              </a:rPr>
              <a:t>You will be given your child’s raw score (the actual number of marks they get), alongside their scaled score and whether they have reached the national average. </a:t>
            </a:r>
            <a:endParaRPr dirty="0">
              <a:latin typeface="Plus Jakarta Sans SemiBold"/>
              <a:ea typeface="Plus Jakarta Sans SemiBold"/>
              <a:cs typeface="Plus Jakarta Sans SemiBold"/>
              <a:sym typeface="Plus Jakarta Sans SemiBold"/>
            </a:endParaRPr>
          </a:p>
          <a:p>
            <a:pPr marL="0" marR="0" lvl="0" indent="0" algn="l" rtl="0">
              <a:spcBef>
                <a:spcPts val="0"/>
              </a:spcBef>
              <a:spcAft>
                <a:spcPts val="0"/>
              </a:spcAft>
              <a:buNone/>
            </a:pPr>
            <a:endParaRPr sz="2800" dirty="0">
              <a:solidFill>
                <a:schemeClr val="dk1"/>
              </a:solidFill>
              <a:latin typeface="Plus Jakarta Sans SemiBold"/>
              <a:ea typeface="Plus Jakarta Sans SemiBold"/>
              <a:cs typeface="Plus Jakarta Sans SemiBold"/>
              <a:sym typeface="Plus Jakarta Sans SemiBold"/>
            </a:endParaRPr>
          </a:p>
          <a:p>
            <a:pPr marL="0" marR="0" lvl="0" indent="0" algn="l" rtl="0">
              <a:spcBef>
                <a:spcPts val="0"/>
              </a:spcBef>
              <a:spcAft>
                <a:spcPts val="0"/>
              </a:spcAft>
              <a:buNone/>
            </a:pPr>
            <a:r>
              <a:rPr lang="en-GB" sz="2800" dirty="0">
                <a:solidFill>
                  <a:schemeClr val="dk1"/>
                </a:solidFill>
                <a:latin typeface="Plus Jakarta Sans SemiBold"/>
                <a:ea typeface="Plus Jakarta Sans SemiBold"/>
                <a:cs typeface="Plus Jakarta Sans SemiBold"/>
                <a:sym typeface="Plus Jakarta Sans SemiBold"/>
              </a:rPr>
              <a:t>The scaled score ranges from 80 – 120</a:t>
            </a:r>
            <a:endParaRPr dirty="0">
              <a:latin typeface="Plus Jakarta Sans SemiBold"/>
              <a:ea typeface="Plus Jakarta Sans SemiBold"/>
              <a:cs typeface="Plus Jakarta Sans SemiBold"/>
              <a:sym typeface="Plus Jakarta Sans SemiBold"/>
            </a:endParaRPr>
          </a:p>
          <a:p>
            <a:pPr marL="0" marR="0" lvl="0" indent="0" algn="l" rtl="0">
              <a:spcBef>
                <a:spcPts val="0"/>
              </a:spcBef>
              <a:spcAft>
                <a:spcPts val="0"/>
              </a:spcAft>
              <a:buNone/>
            </a:pPr>
            <a:r>
              <a:rPr lang="en-GB" sz="2800" dirty="0">
                <a:solidFill>
                  <a:schemeClr val="dk1"/>
                </a:solidFill>
                <a:latin typeface="Plus Jakarta Sans SemiBold"/>
                <a:ea typeface="Plus Jakarta Sans SemiBold"/>
                <a:cs typeface="Plus Jakarta Sans SemiBold"/>
                <a:sym typeface="Plus Jakarta Sans SemiBold"/>
              </a:rPr>
              <a:t>The average score is 100, if a child doesn’t meet 100 they will be recorded as HNM (has not met the end of Key Stage Standard)</a:t>
            </a:r>
          </a:p>
          <a:p>
            <a:pPr marL="0" marR="0" lvl="0" indent="0" algn="l" rtl="0">
              <a:spcBef>
                <a:spcPts val="0"/>
              </a:spcBef>
              <a:spcAft>
                <a:spcPts val="0"/>
              </a:spcAft>
              <a:buNone/>
            </a:pPr>
            <a:endParaRPr lang="en-GB" sz="2800" dirty="0">
              <a:solidFill>
                <a:schemeClr val="dk1"/>
              </a:solidFill>
              <a:latin typeface="Plus Jakarta Sans SemiBold"/>
              <a:ea typeface="Plus Jakarta Sans SemiBold"/>
              <a:cs typeface="Plus Jakarta Sans SemiBold"/>
              <a:sym typeface="Plus Jakarta Sans SemiBold"/>
            </a:endParaRPr>
          </a:p>
          <a:p>
            <a:pPr lvl="0"/>
            <a:r>
              <a:rPr lang="en-GB" dirty="0">
                <a:latin typeface="Plus Jakarta Sans SemiBold"/>
                <a:ea typeface="Plus Jakarta Sans SemiBold"/>
                <a:cs typeface="Plus Jakarta Sans SemiBold"/>
                <a:sym typeface="Plus Jakarta Sans SemiBold"/>
                <a:hlinkClick r:id="rId3"/>
              </a:rPr>
              <a:t>https://www.gov.uk/government/publications/key-stage-2-tests-2025-scaled-scores/2025-key-stage-2-scaled-score-conversion-tables</a:t>
            </a:r>
            <a:endParaRPr lang="en-GB" dirty="0">
              <a:latin typeface="Plus Jakarta Sans SemiBold"/>
              <a:ea typeface="Plus Jakarta Sans SemiBold"/>
              <a:cs typeface="Plus Jakarta Sans SemiBold"/>
              <a:sym typeface="Plus Jakarta Sans SemiBold"/>
            </a:endParaRPr>
          </a:p>
          <a:p>
            <a:pPr lvl="0"/>
            <a:endParaRPr dirty="0">
              <a:latin typeface="Plus Jakarta Sans SemiBold"/>
              <a:ea typeface="Plus Jakarta Sans SemiBold"/>
              <a:cs typeface="Plus Jakarta Sans SemiBold"/>
              <a:sym typeface="Plus Jakarta Sans SemiBold"/>
            </a:endParaRPr>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p:txBody>
      </p:sp>
      <p:sp>
        <p:nvSpPr>
          <p:cNvPr id="3" name="TextBox 2">
            <a:extLst>
              <a:ext uri="{FF2B5EF4-FFF2-40B4-BE49-F238E27FC236}">
                <a16:creationId xmlns:a16="http://schemas.microsoft.com/office/drawing/2014/main" id="{0840DA73-9282-67E8-50A6-CE2687C747B1}"/>
              </a:ext>
            </a:extLst>
          </p:cNvPr>
          <p:cNvSpPr txBox="1"/>
          <p:nvPr/>
        </p:nvSpPr>
        <p:spPr>
          <a:xfrm>
            <a:off x="781291" y="389017"/>
            <a:ext cx="4572000" cy="461665"/>
          </a:xfrm>
          <a:prstGeom prst="rect">
            <a:avLst/>
          </a:prstGeom>
          <a:noFill/>
        </p:spPr>
        <p:txBody>
          <a:bodyPr wrap="square">
            <a:spAutoFit/>
          </a:bodyPr>
          <a:lstStyle/>
          <a:p>
            <a:r>
              <a:rPr lang="en-GB" sz="2400" b="1" i="0" dirty="0">
                <a:solidFill>
                  <a:schemeClr val="tx1"/>
                </a:solidFill>
                <a:effectLst/>
                <a:latin typeface="Plus Jakarta Sans Medium" panose="020B0604020202020204" charset="0"/>
                <a:cs typeface="Plus Jakarta Sans Medium" panose="020B0604020202020204" charset="0"/>
              </a:rPr>
              <a:t>Tuesday 7 July</a:t>
            </a:r>
            <a:endParaRPr lang="en-GB" sz="2400" dirty="0">
              <a:solidFill>
                <a:schemeClr val="tx1"/>
              </a:solidFill>
              <a:latin typeface="Plus Jakarta Sans Medium" panose="020B0604020202020204" charset="0"/>
              <a:cs typeface="Plus Jakarta Sans Medium"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p:nvPr/>
        </p:nvSpPr>
        <p:spPr>
          <a:xfrm>
            <a:off x="741901" y="1116853"/>
            <a:ext cx="7560900" cy="489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Plus Jakarta Sans Medium"/>
                <a:ea typeface="Plus Jakarta Sans Medium"/>
                <a:cs typeface="Plus Jakarta Sans Medium"/>
                <a:sym typeface="Plus Jakarta Sans Medium"/>
              </a:rPr>
              <a:t>The grammar, punctuation and spelling test will consist of two parts: a grammar and punctuation paper requiring short answers, lasting 45 minutes and a spelling test of 20 words, lasting around 15 minutes.</a:t>
            </a:r>
            <a:endParaRPr sz="2400" dirty="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endParaRPr sz="2400" dirty="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400" dirty="0">
                <a:solidFill>
                  <a:schemeClr val="dk1"/>
                </a:solidFill>
                <a:latin typeface="Plus Jakarta Sans Medium"/>
                <a:ea typeface="Plus Jakarta Sans Medium"/>
                <a:cs typeface="Plus Jakarta Sans Medium"/>
                <a:sym typeface="Plus Jakarta Sans Medium"/>
              </a:rPr>
              <a:t>The grammar and punctuation test will include two sub-types of questions:</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400" dirty="0">
                <a:solidFill>
                  <a:schemeClr val="dk1"/>
                </a:solidFill>
                <a:latin typeface="Plus Jakarta Sans Medium"/>
                <a:ea typeface="Plus Jakarta Sans Medium"/>
                <a:cs typeface="Plus Jakarta Sans Medium"/>
                <a:sym typeface="Plus Jakarta Sans Medium"/>
              </a:rPr>
              <a:t>Selected response, e.g. ‘Identify the adjectives in the sentence below’</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400" dirty="0">
                <a:solidFill>
                  <a:schemeClr val="dk1"/>
                </a:solidFill>
                <a:latin typeface="Plus Jakarta Sans Medium"/>
                <a:ea typeface="Plus Jakarta Sans Medium"/>
                <a:cs typeface="Plus Jakarta Sans Medium"/>
                <a:sym typeface="Plus Jakarta Sans Medium"/>
              </a:rPr>
              <a:t>Constructed response, e.g. ‘Correct/complete/rewrite the sentence below,’ or, ‘The sentence below has an apostrophe missing. Explain why it needs an apostrophe.’</a:t>
            </a:r>
            <a:endParaRPr dirty="0">
              <a:latin typeface="Plus Jakarta Sans Medium"/>
              <a:ea typeface="Plus Jakarta Sans Medium"/>
              <a:cs typeface="Plus Jakarta Sans Medium"/>
              <a:sym typeface="Plus Jakarta Sans Medium"/>
            </a:endParaRPr>
          </a:p>
        </p:txBody>
      </p:sp>
      <p:sp>
        <p:nvSpPr>
          <p:cNvPr id="112" name="Google Shape;112;p7"/>
          <p:cNvSpPr txBox="1"/>
          <p:nvPr/>
        </p:nvSpPr>
        <p:spPr>
          <a:xfrm>
            <a:off x="841201" y="333925"/>
            <a:ext cx="7461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Plus Jakarta Sans SemiBold"/>
                <a:ea typeface="Plus Jakarta Sans SemiBold"/>
                <a:cs typeface="Plus Jakarta Sans SemiBold"/>
                <a:sym typeface="Plus Jakarta Sans SemiBold"/>
              </a:rPr>
              <a:t>Grammar, Punctuation and Spelling</a:t>
            </a:r>
            <a:endParaRPr>
              <a:latin typeface="Plus Jakarta Sans SemiBold"/>
              <a:ea typeface="Plus Jakarta Sans SemiBold"/>
              <a:cs typeface="Plus Jakarta Sans SemiBold"/>
              <a:sym typeface="Plus Jakarta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18" name="Google Shape;118;p8"/>
          <p:cNvPicPr preferRelativeResize="0">
            <a:picLocks noGrp="1"/>
          </p:cNvPicPr>
          <p:nvPr>
            <p:ph type="body" idx="1"/>
          </p:nvPr>
        </p:nvPicPr>
        <p:blipFill rotWithShape="1">
          <a:blip r:embed="rId3">
            <a:alphaModFix/>
          </a:blip>
          <a:srcRect l="33596" t="19724" r="36582" b="21408"/>
          <a:stretch/>
        </p:blipFill>
        <p:spPr>
          <a:xfrm>
            <a:off x="233878" y="74557"/>
            <a:ext cx="4536600" cy="6293400"/>
          </a:xfrm>
          <a:prstGeom prst="rect">
            <a:avLst/>
          </a:prstGeom>
          <a:noFill/>
          <a:ln>
            <a:noFill/>
          </a:ln>
        </p:spPr>
      </p:pic>
      <p:pic>
        <p:nvPicPr>
          <p:cNvPr id="119" name="Google Shape;119;p8"/>
          <p:cNvPicPr preferRelativeResize="0"/>
          <p:nvPr/>
        </p:nvPicPr>
        <p:blipFill rotWithShape="1">
          <a:blip r:embed="rId4">
            <a:alphaModFix/>
          </a:blip>
          <a:srcRect l="33759" t="21454" r="36908"/>
          <a:stretch/>
        </p:blipFill>
        <p:spPr>
          <a:xfrm>
            <a:off x="4770476" y="74549"/>
            <a:ext cx="4180127" cy="6293401"/>
          </a:xfrm>
          <a:prstGeom prst="rect">
            <a:avLst/>
          </a:prstGeom>
          <a:noFill/>
          <a:ln>
            <a:noFill/>
          </a:ln>
        </p:spPr>
      </p:pic>
      <p:pic>
        <p:nvPicPr>
          <p:cNvPr id="2" name="Google Shape;133;p9">
            <a:extLst>
              <a:ext uri="{FF2B5EF4-FFF2-40B4-BE49-F238E27FC236}">
                <a16:creationId xmlns:a16="http://schemas.microsoft.com/office/drawing/2014/main" id="{2A91EAC1-7057-F323-9A6A-4A0C000FD20F}"/>
              </a:ext>
            </a:extLst>
          </p:cNvPr>
          <p:cNvPicPr preferRelativeResize="0">
            <a:picLocks/>
          </p:cNvPicPr>
          <p:nvPr/>
        </p:nvPicPr>
        <p:blipFill rotWithShape="1">
          <a:blip r:embed="rId5">
            <a:alphaModFix/>
          </a:blip>
          <a:srcRect l="4472" t="19092" r="6077" b="7721"/>
          <a:stretch/>
        </p:blipFill>
        <p:spPr>
          <a:xfrm>
            <a:off x="249945" y="5179410"/>
            <a:ext cx="4407064" cy="1507306"/>
          </a:xfrm>
          <a:prstGeom prst="rect">
            <a:avLst/>
          </a:prstGeom>
          <a:noFill/>
          <a:ln>
            <a:noFill/>
          </a:ln>
        </p:spPr>
      </p:pic>
      <p:pic>
        <p:nvPicPr>
          <p:cNvPr id="3" name="Google Shape;134;p9">
            <a:extLst>
              <a:ext uri="{FF2B5EF4-FFF2-40B4-BE49-F238E27FC236}">
                <a16:creationId xmlns:a16="http://schemas.microsoft.com/office/drawing/2014/main" id="{67D758F4-5D08-740A-B2DC-C6A861226EDB}"/>
              </a:ext>
            </a:extLst>
          </p:cNvPr>
          <p:cNvPicPr preferRelativeResize="0"/>
          <p:nvPr/>
        </p:nvPicPr>
        <p:blipFill rotWithShape="1">
          <a:blip r:embed="rId6">
            <a:alphaModFix/>
          </a:blip>
          <a:srcRect l="4980" t="28344" r="5915" b="6515"/>
          <a:stretch/>
        </p:blipFill>
        <p:spPr>
          <a:xfrm>
            <a:off x="4905068" y="5350694"/>
            <a:ext cx="4005054" cy="15073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297b1cbadd_0_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125" name="Google Shape;125;g3297b1cbadd_0_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26" name="Google Shape;126;g3297b1cbadd_0_1"/>
          <p:cNvPicPr preferRelativeResize="0"/>
          <p:nvPr/>
        </p:nvPicPr>
        <p:blipFill>
          <a:blip r:embed="rId3">
            <a:alphaModFix/>
          </a:blip>
          <a:stretch>
            <a:fillRect/>
          </a:stretch>
        </p:blipFill>
        <p:spPr>
          <a:xfrm>
            <a:off x="2000250" y="530325"/>
            <a:ext cx="5143500" cy="2400300"/>
          </a:xfrm>
          <a:prstGeom prst="rect">
            <a:avLst/>
          </a:prstGeom>
          <a:noFill/>
          <a:ln>
            <a:noFill/>
          </a:ln>
        </p:spPr>
      </p:pic>
      <p:pic>
        <p:nvPicPr>
          <p:cNvPr id="127" name="Google Shape;127;g3297b1cbadd_0_1"/>
          <p:cNvPicPr preferRelativeResize="0"/>
          <p:nvPr/>
        </p:nvPicPr>
        <p:blipFill rotWithShape="1">
          <a:blip r:embed="rId4">
            <a:alphaModFix/>
          </a:blip>
          <a:srcRect t="50295"/>
          <a:stretch/>
        </p:blipFill>
        <p:spPr>
          <a:xfrm>
            <a:off x="1437600" y="3210844"/>
            <a:ext cx="6438900" cy="240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mic Sans MS"/>
              <a:buNone/>
            </a:pPr>
            <a:r>
              <a:rPr lang="en-GB" sz="3500" dirty="0">
                <a:latin typeface="Plus Jakarta Sans SemiBold"/>
                <a:ea typeface="Plus Jakarta Sans SemiBold"/>
                <a:cs typeface="Plus Jakarta Sans SemiBold"/>
                <a:sym typeface="Plus Jakarta Sans SemiBold"/>
              </a:rPr>
              <a:t>Reading Test</a:t>
            </a:r>
            <a:endParaRPr sz="3500" dirty="0">
              <a:latin typeface="Plus Jakarta Sans SemiBold"/>
              <a:ea typeface="Plus Jakarta Sans SemiBold"/>
              <a:cs typeface="Plus Jakarta Sans SemiBold"/>
              <a:sym typeface="Plus Jakarta Sans SemiBold"/>
            </a:endParaRPr>
          </a:p>
        </p:txBody>
      </p:sp>
      <p:sp>
        <p:nvSpPr>
          <p:cNvPr id="140" name="Google Shape;140;p10"/>
          <p:cNvSpPr/>
          <p:nvPr/>
        </p:nvSpPr>
        <p:spPr>
          <a:xfrm>
            <a:off x="395536" y="1484784"/>
            <a:ext cx="8064896"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The reading test will be a single paper with questions based on three passages of text. Your child will have one hour, including reading time, to complete the test.</a:t>
            </a:r>
            <a:endParaRPr sz="2000" dirty="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endParaRPr sz="2000" dirty="0">
              <a:solidFill>
                <a:schemeClr val="dk1"/>
              </a:solidFill>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There will be a selection of question types, including:</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-Ranking/ordering, e.g. ‘Number the events below to show the order in which they happen in the story’</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-Labelling, e.g. ‘Label the text to show the title of the story’</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Find and copy, e.g. ‘Find and copy one word that suggests what the weather is like in the story’</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-Short constructed response, e.g. ‘What does the bear eat?’</a:t>
            </a:r>
            <a:endParaRPr dirty="0">
              <a:latin typeface="Plus Jakarta Sans Medium"/>
              <a:ea typeface="Plus Jakarta Sans Medium"/>
              <a:cs typeface="Plus Jakarta Sans Medium"/>
              <a:sym typeface="Plus Jakarta Sans Medium"/>
            </a:endParaRPr>
          </a:p>
          <a:p>
            <a:pPr marL="0" marR="0" lvl="0" indent="0" algn="l" rtl="0">
              <a:spcBef>
                <a:spcPts val="0"/>
              </a:spcBef>
              <a:spcAft>
                <a:spcPts val="0"/>
              </a:spcAft>
              <a:buNone/>
            </a:pPr>
            <a:r>
              <a:rPr lang="en-GB" sz="2000" dirty="0">
                <a:solidFill>
                  <a:schemeClr val="dk1"/>
                </a:solidFill>
                <a:latin typeface="Plus Jakarta Sans Medium"/>
                <a:ea typeface="Plus Jakarta Sans Medium"/>
                <a:cs typeface="Plus Jakarta Sans Medium"/>
                <a:sym typeface="Plus Jakarta Sans Medium"/>
              </a:rPr>
              <a:t>Open-ended response, e.g. ‘Look at the sentence that begins </a:t>
            </a:r>
            <a:r>
              <a:rPr lang="en-GB" sz="2000" i="1" dirty="0">
                <a:solidFill>
                  <a:schemeClr val="dk1"/>
                </a:solidFill>
                <a:latin typeface="Plus Jakarta Sans Medium"/>
                <a:ea typeface="Plus Jakarta Sans Medium"/>
                <a:cs typeface="Plus Jakarta Sans Medium"/>
                <a:sym typeface="Plus Jakarta Sans Medium"/>
              </a:rPr>
              <a:t>Once upon a time</a:t>
            </a:r>
            <a:r>
              <a:rPr lang="en-GB" sz="2000" dirty="0">
                <a:solidFill>
                  <a:schemeClr val="dk1"/>
                </a:solidFill>
                <a:latin typeface="Plus Jakarta Sans Medium"/>
                <a:ea typeface="Plus Jakarta Sans Medium"/>
                <a:cs typeface="Plus Jakarta Sans Medium"/>
                <a:sym typeface="Plus Jakarta Sans Medium"/>
              </a:rPr>
              <a:t>. How does the writer increase the tension throughout this paragraph? Explain fully, referring to the text in your answer.’</a:t>
            </a:r>
            <a:endParaRPr dirty="0">
              <a:latin typeface="Plus Jakarta Sans Medium"/>
              <a:ea typeface="Plus Jakarta Sans Medium"/>
              <a:cs typeface="Plus Jakarta Sans Medium"/>
              <a:sym typeface="Plus Jakarta Sans Medium"/>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1090</Words>
  <Application>Microsoft Office PowerPoint</Application>
  <PresentationFormat>On-screen Show (4:3)</PresentationFormat>
  <Paragraphs>156</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Arial</vt:lpstr>
      <vt:lpstr>Comic Sans MS</vt:lpstr>
      <vt:lpstr>Plus Jakarta Sans SemiBold</vt:lpstr>
      <vt:lpstr>Bliss 2</vt:lpstr>
      <vt:lpstr>Plus Jakarta Sans Medium</vt:lpstr>
      <vt:lpstr>Office Theme</vt:lpstr>
      <vt:lpstr>PowerPoint Presentation</vt:lpstr>
      <vt:lpstr>  In the summer term children in Year 6 will sit the SATs papers.   Year 6 SATs will take place the week beginning Monday 11th May.  The aim is to assess English and maths objectives from across the primary national curriculum.  They are externally marked. </vt:lpstr>
      <vt:lpstr>PowerPoint Presentation</vt:lpstr>
      <vt:lpstr>PowerPoint Presentation</vt:lpstr>
      <vt:lpstr>PowerPoint Presentation</vt:lpstr>
      <vt:lpstr>PowerPoint Presentation</vt:lpstr>
      <vt:lpstr>PowerPoint Presentation</vt:lpstr>
      <vt:lpstr>PowerPoint Presentation</vt:lpstr>
      <vt:lpstr>Reading Test</vt:lpstr>
      <vt:lpstr>PowerPoint Presentation</vt:lpstr>
      <vt:lpstr>PowerPoint Presentation</vt:lpstr>
      <vt:lpstr>PowerPoint Presentation</vt:lpstr>
      <vt:lpst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Mrs Cartwright</dc:creator>
  <cp:lastModifiedBy>Beth Cartwright</cp:lastModifiedBy>
  <cp:revision>3</cp:revision>
  <dcterms:created xsi:type="dcterms:W3CDTF">2015-10-15T08:33:04Z</dcterms:created>
  <dcterms:modified xsi:type="dcterms:W3CDTF">2026-01-20T20:43:48Z</dcterms:modified>
</cp:coreProperties>
</file>