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AA9ACE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96" d="100"/>
          <a:sy n="196" d="100"/>
        </p:scale>
        <p:origin x="-1764" y="-4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211a6d11a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211a6d11a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2080" y="1813640"/>
            <a:ext cx="3422916" cy="3289514"/>
          </a:xfrm>
          <a:custGeom>
            <a:avLst/>
            <a:gdLst>
              <a:gd name="connsiteX0" fmla="*/ 0 w 3422916"/>
              <a:gd name="connsiteY0" fmla="*/ 0 h 3289514"/>
              <a:gd name="connsiteX1" fmla="*/ 638944 w 3422916"/>
              <a:gd name="connsiteY1" fmla="*/ 0 h 3289514"/>
              <a:gd name="connsiteX2" fmla="*/ 1175201 w 3422916"/>
              <a:gd name="connsiteY2" fmla="*/ 0 h 3289514"/>
              <a:gd name="connsiteX3" fmla="*/ 1677229 w 3422916"/>
              <a:gd name="connsiteY3" fmla="*/ 0 h 3289514"/>
              <a:gd name="connsiteX4" fmla="*/ 2145027 w 3422916"/>
              <a:gd name="connsiteY4" fmla="*/ 0 h 3289514"/>
              <a:gd name="connsiteX5" fmla="*/ 2783972 w 3422916"/>
              <a:gd name="connsiteY5" fmla="*/ 0 h 3289514"/>
              <a:gd name="connsiteX6" fmla="*/ 3422916 w 3422916"/>
              <a:gd name="connsiteY6" fmla="*/ 0 h 3289514"/>
              <a:gd name="connsiteX7" fmla="*/ 3422916 w 3422916"/>
              <a:gd name="connsiteY7" fmla="*/ 515357 h 3289514"/>
              <a:gd name="connsiteX8" fmla="*/ 3422916 w 3422916"/>
              <a:gd name="connsiteY8" fmla="*/ 1063610 h 3289514"/>
              <a:gd name="connsiteX9" fmla="*/ 3422916 w 3422916"/>
              <a:gd name="connsiteY9" fmla="*/ 1611862 h 3289514"/>
              <a:gd name="connsiteX10" fmla="*/ 3422916 w 3422916"/>
              <a:gd name="connsiteY10" fmla="*/ 2193009 h 3289514"/>
              <a:gd name="connsiteX11" fmla="*/ 3422916 w 3422916"/>
              <a:gd name="connsiteY11" fmla="*/ 2741262 h 3289514"/>
              <a:gd name="connsiteX12" fmla="*/ 3422916 w 3422916"/>
              <a:gd name="connsiteY12" fmla="*/ 3289514 h 3289514"/>
              <a:gd name="connsiteX13" fmla="*/ 2920888 w 3422916"/>
              <a:gd name="connsiteY13" fmla="*/ 3289514 h 3289514"/>
              <a:gd name="connsiteX14" fmla="*/ 2453090 w 3422916"/>
              <a:gd name="connsiteY14" fmla="*/ 3289514 h 3289514"/>
              <a:gd name="connsiteX15" fmla="*/ 1848375 w 3422916"/>
              <a:gd name="connsiteY15" fmla="*/ 3289514 h 3289514"/>
              <a:gd name="connsiteX16" fmla="*/ 1243659 w 3422916"/>
              <a:gd name="connsiteY16" fmla="*/ 3289514 h 3289514"/>
              <a:gd name="connsiteX17" fmla="*/ 741632 w 3422916"/>
              <a:gd name="connsiteY17" fmla="*/ 3289514 h 3289514"/>
              <a:gd name="connsiteX18" fmla="*/ 0 w 3422916"/>
              <a:gd name="connsiteY18" fmla="*/ 3289514 h 3289514"/>
              <a:gd name="connsiteX19" fmla="*/ 0 w 3422916"/>
              <a:gd name="connsiteY19" fmla="*/ 2741262 h 3289514"/>
              <a:gd name="connsiteX20" fmla="*/ 0 w 3422916"/>
              <a:gd name="connsiteY20" fmla="*/ 2291695 h 3289514"/>
              <a:gd name="connsiteX21" fmla="*/ 0 w 3422916"/>
              <a:gd name="connsiteY21" fmla="*/ 1809233 h 3289514"/>
              <a:gd name="connsiteX22" fmla="*/ 0 w 3422916"/>
              <a:gd name="connsiteY22" fmla="*/ 1260980 h 3289514"/>
              <a:gd name="connsiteX23" fmla="*/ 0 w 3422916"/>
              <a:gd name="connsiteY23" fmla="*/ 745623 h 3289514"/>
              <a:gd name="connsiteX24" fmla="*/ 0 w 3422916"/>
              <a:gd name="connsiteY24" fmla="*/ 0 h 3289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22916" h="3289514" fill="none" extrusionOk="0">
                <a:moveTo>
                  <a:pt x="0" y="0"/>
                </a:moveTo>
                <a:cubicBezTo>
                  <a:pt x="223247" y="-54967"/>
                  <a:pt x="432704" y="30936"/>
                  <a:pt x="638944" y="0"/>
                </a:cubicBezTo>
                <a:cubicBezTo>
                  <a:pt x="845184" y="-30936"/>
                  <a:pt x="1029840" y="44932"/>
                  <a:pt x="1175201" y="0"/>
                </a:cubicBezTo>
                <a:cubicBezTo>
                  <a:pt x="1320562" y="-44932"/>
                  <a:pt x="1451171" y="4226"/>
                  <a:pt x="1677229" y="0"/>
                </a:cubicBezTo>
                <a:cubicBezTo>
                  <a:pt x="1903287" y="-4226"/>
                  <a:pt x="1967068" y="14224"/>
                  <a:pt x="2145027" y="0"/>
                </a:cubicBezTo>
                <a:cubicBezTo>
                  <a:pt x="2322986" y="-14224"/>
                  <a:pt x="2580514" y="47835"/>
                  <a:pt x="2783972" y="0"/>
                </a:cubicBezTo>
                <a:cubicBezTo>
                  <a:pt x="2987431" y="-47835"/>
                  <a:pt x="3272332" y="75533"/>
                  <a:pt x="3422916" y="0"/>
                </a:cubicBezTo>
                <a:cubicBezTo>
                  <a:pt x="3464340" y="212073"/>
                  <a:pt x="3409133" y="266235"/>
                  <a:pt x="3422916" y="515357"/>
                </a:cubicBezTo>
                <a:cubicBezTo>
                  <a:pt x="3436699" y="764479"/>
                  <a:pt x="3359692" y="894282"/>
                  <a:pt x="3422916" y="1063610"/>
                </a:cubicBezTo>
                <a:cubicBezTo>
                  <a:pt x="3486140" y="1232938"/>
                  <a:pt x="3375643" y="1402395"/>
                  <a:pt x="3422916" y="1611862"/>
                </a:cubicBezTo>
                <a:cubicBezTo>
                  <a:pt x="3470189" y="1821329"/>
                  <a:pt x="3391798" y="1921160"/>
                  <a:pt x="3422916" y="2193009"/>
                </a:cubicBezTo>
                <a:cubicBezTo>
                  <a:pt x="3454034" y="2464858"/>
                  <a:pt x="3411964" y="2480990"/>
                  <a:pt x="3422916" y="2741262"/>
                </a:cubicBezTo>
                <a:cubicBezTo>
                  <a:pt x="3433868" y="3001534"/>
                  <a:pt x="3411060" y="3030216"/>
                  <a:pt x="3422916" y="3289514"/>
                </a:cubicBezTo>
                <a:cubicBezTo>
                  <a:pt x="3288853" y="3308204"/>
                  <a:pt x="3025999" y="3281251"/>
                  <a:pt x="2920888" y="3289514"/>
                </a:cubicBezTo>
                <a:cubicBezTo>
                  <a:pt x="2815777" y="3297777"/>
                  <a:pt x="2570162" y="3282827"/>
                  <a:pt x="2453090" y="3289514"/>
                </a:cubicBezTo>
                <a:cubicBezTo>
                  <a:pt x="2336018" y="3296201"/>
                  <a:pt x="2080012" y="3235484"/>
                  <a:pt x="1848375" y="3289514"/>
                </a:cubicBezTo>
                <a:cubicBezTo>
                  <a:pt x="1616738" y="3343544"/>
                  <a:pt x="1365617" y="3254906"/>
                  <a:pt x="1243659" y="3289514"/>
                </a:cubicBezTo>
                <a:cubicBezTo>
                  <a:pt x="1121701" y="3324122"/>
                  <a:pt x="949608" y="3288283"/>
                  <a:pt x="741632" y="3289514"/>
                </a:cubicBezTo>
                <a:cubicBezTo>
                  <a:pt x="533656" y="3290745"/>
                  <a:pt x="324816" y="3279528"/>
                  <a:pt x="0" y="3289514"/>
                </a:cubicBezTo>
                <a:cubicBezTo>
                  <a:pt x="-53371" y="3129292"/>
                  <a:pt x="25092" y="2871855"/>
                  <a:pt x="0" y="2741262"/>
                </a:cubicBezTo>
                <a:cubicBezTo>
                  <a:pt x="-25092" y="2610669"/>
                  <a:pt x="38267" y="2440601"/>
                  <a:pt x="0" y="2291695"/>
                </a:cubicBezTo>
                <a:cubicBezTo>
                  <a:pt x="-38267" y="2142789"/>
                  <a:pt x="14710" y="1935511"/>
                  <a:pt x="0" y="1809233"/>
                </a:cubicBezTo>
                <a:cubicBezTo>
                  <a:pt x="-14710" y="1682955"/>
                  <a:pt x="16547" y="1377037"/>
                  <a:pt x="0" y="1260980"/>
                </a:cubicBezTo>
                <a:cubicBezTo>
                  <a:pt x="-16547" y="1144923"/>
                  <a:pt x="34189" y="958936"/>
                  <a:pt x="0" y="745623"/>
                </a:cubicBezTo>
                <a:cubicBezTo>
                  <a:pt x="-34189" y="532310"/>
                  <a:pt x="35832" y="185804"/>
                  <a:pt x="0" y="0"/>
                </a:cubicBezTo>
                <a:close/>
              </a:path>
              <a:path w="3422916" h="3289514" stroke="0" extrusionOk="0">
                <a:moveTo>
                  <a:pt x="0" y="0"/>
                </a:moveTo>
                <a:cubicBezTo>
                  <a:pt x="220084" y="-40954"/>
                  <a:pt x="288922" y="8881"/>
                  <a:pt x="570486" y="0"/>
                </a:cubicBezTo>
                <a:cubicBezTo>
                  <a:pt x="852050" y="-8881"/>
                  <a:pt x="915756" y="36567"/>
                  <a:pt x="1175201" y="0"/>
                </a:cubicBezTo>
                <a:cubicBezTo>
                  <a:pt x="1434647" y="-36567"/>
                  <a:pt x="1534477" y="22901"/>
                  <a:pt x="1711458" y="0"/>
                </a:cubicBezTo>
                <a:cubicBezTo>
                  <a:pt x="1888439" y="-22901"/>
                  <a:pt x="2007808" y="32616"/>
                  <a:pt x="2213486" y="0"/>
                </a:cubicBezTo>
                <a:cubicBezTo>
                  <a:pt x="2419164" y="-32616"/>
                  <a:pt x="2654919" y="1369"/>
                  <a:pt x="2818201" y="0"/>
                </a:cubicBezTo>
                <a:cubicBezTo>
                  <a:pt x="2981483" y="-1369"/>
                  <a:pt x="3271641" y="53401"/>
                  <a:pt x="3422916" y="0"/>
                </a:cubicBezTo>
                <a:cubicBezTo>
                  <a:pt x="3437151" y="148808"/>
                  <a:pt x="3371265" y="383552"/>
                  <a:pt x="3422916" y="482462"/>
                </a:cubicBezTo>
                <a:cubicBezTo>
                  <a:pt x="3474567" y="581372"/>
                  <a:pt x="3410196" y="757845"/>
                  <a:pt x="3422916" y="932029"/>
                </a:cubicBezTo>
                <a:cubicBezTo>
                  <a:pt x="3435636" y="1106213"/>
                  <a:pt x="3404329" y="1287031"/>
                  <a:pt x="3422916" y="1546072"/>
                </a:cubicBezTo>
                <a:cubicBezTo>
                  <a:pt x="3441503" y="1805113"/>
                  <a:pt x="3415818" y="1815603"/>
                  <a:pt x="3422916" y="1995638"/>
                </a:cubicBezTo>
                <a:cubicBezTo>
                  <a:pt x="3430014" y="2175673"/>
                  <a:pt x="3390100" y="2378757"/>
                  <a:pt x="3422916" y="2543891"/>
                </a:cubicBezTo>
                <a:cubicBezTo>
                  <a:pt x="3455732" y="2709025"/>
                  <a:pt x="3340689" y="2988113"/>
                  <a:pt x="3422916" y="3289514"/>
                </a:cubicBezTo>
                <a:cubicBezTo>
                  <a:pt x="3262373" y="3345729"/>
                  <a:pt x="3080038" y="3234508"/>
                  <a:pt x="2886659" y="3289514"/>
                </a:cubicBezTo>
                <a:cubicBezTo>
                  <a:pt x="2693280" y="3344520"/>
                  <a:pt x="2450154" y="3267472"/>
                  <a:pt x="2281944" y="3289514"/>
                </a:cubicBezTo>
                <a:cubicBezTo>
                  <a:pt x="2113734" y="3311556"/>
                  <a:pt x="1884791" y="3268027"/>
                  <a:pt x="1779916" y="3289514"/>
                </a:cubicBezTo>
                <a:cubicBezTo>
                  <a:pt x="1675041" y="3311001"/>
                  <a:pt x="1471612" y="3226613"/>
                  <a:pt x="1209430" y="3289514"/>
                </a:cubicBezTo>
                <a:cubicBezTo>
                  <a:pt x="947248" y="3352415"/>
                  <a:pt x="770498" y="3218334"/>
                  <a:pt x="604715" y="3289514"/>
                </a:cubicBezTo>
                <a:cubicBezTo>
                  <a:pt x="438932" y="3360694"/>
                  <a:pt x="197731" y="3270071"/>
                  <a:pt x="0" y="3289514"/>
                </a:cubicBezTo>
                <a:cubicBezTo>
                  <a:pt x="-8385" y="3081654"/>
                  <a:pt x="5656" y="3051380"/>
                  <a:pt x="0" y="2839947"/>
                </a:cubicBezTo>
                <a:cubicBezTo>
                  <a:pt x="-5656" y="2628514"/>
                  <a:pt x="44349" y="2458902"/>
                  <a:pt x="0" y="2225904"/>
                </a:cubicBezTo>
                <a:cubicBezTo>
                  <a:pt x="-44349" y="1992906"/>
                  <a:pt x="45585" y="1907294"/>
                  <a:pt x="0" y="1743442"/>
                </a:cubicBezTo>
                <a:cubicBezTo>
                  <a:pt x="-45585" y="1579590"/>
                  <a:pt x="36122" y="1315568"/>
                  <a:pt x="0" y="1129400"/>
                </a:cubicBezTo>
                <a:cubicBezTo>
                  <a:pt x="-36122" y="943232"/>
                  <a:pt x="7170" y="755472"/>
                  <a:pt x="0" y="515357"/>
                </a:cubicBezTo>
                <a:cubicBezTo>
                  <a:pt x="-7170" y="275242"/>
                  <a:pt x="3639" y="246319"/>
                  <a:pt x="0" y="0"/>
                </a:cubicBezTo>
                <a:close/>
              </a:path>
            </a:pathLst>
          </a:custGeom>
          <a:solidFill>
            <a:srgbClr val="FFF2CC"/>
          </a:solidFill>
          <a:ln w="22225"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51700905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As Writers:</a:t>
            </a:r>
            <a:r>
              <a:rPr lang="en" sz="600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​</a:t>
            </a:r>
            <a:endParaRPr sz="600" b="1" u="sng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National curriculum skills: ​</a:t>
            </a:r>
            <a:endParaRPr sz="600" b="1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Identify the audience for and purpose of writing​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Note and develop initial ideas, drawing on reading and research​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Enhance meaning through selecting appropriate grammar and vocabulary​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Describe settings, characters and atmosphere​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Propose changes to vocabulary, grammar and punctuation to enhance effects and clarify meanings​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Use consistent and correct tense​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Précis longer passages 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Use organisational and presentational devices to structure text 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• Proof-read for spelling and punctuation errors​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Selfish Giant​ by Oscar Wilde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Year group expectation: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>
              <a:lnSpc>
                <a:spcPct val="115000"/>
              </a:lnSpc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Distinguish between the language of speech and writing</a:t>
            </a:r>
          </a:p>
          <a:p>
            <a:pPr>
              <a:lnSpc>
                <a:spcPct val="115000"/>
              </a:lnSpc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Recognise vocabulary and structures for formal speech and writing, including subjunctive forms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>
              <a:lnSpc>
                <a:spcPct val="115000"/>
              </a:lnSpc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Use passive verbs</a:t>
            </a:r>
          </a:p>
          <a:p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Use semi-colons to mark</a:t>
            </a:r>
          </a:p>
          <a:p>
            <a:r>
              <a:rPr lang="en-GB" sz="600" dirty="0">
                <a:latin typeface="+mj-lt"/>
              </a:rPr>
              <a:t>boundaries between independent clauses</a:t>
            </a:r>
          </a:p>
          <a:p>
            <a:endParaRPr lang="en-GB" sz="600" dirty="0">
              <a:latin typeface="+mj-lt"/>
            </a:endParaRPr>
          </a:p>
          <a:p>
            <a:pPr algn="ctr">
              <a:lnSpc>
                <a:spcPct val="115000"/>
              </a:lnSpc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ISLAND by Jason Chin</a:t>
            </a:r>
            <a:endParaRPr sz="600" b="1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Year group expectation: 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Use passive verbs</a:t>
            </a:r>
          </a:p>
          <a:p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Variety of verb forms used</a:t>
            </a:r>
          </a:p>
          <a:p>
            <a:r>
              <a:rPr lang="en-GB" sz="600" dirty="0">
                <a:latin typeface="+mj-lt"/>
              </a:rPr>
              <a:t>correctly and consistently including the progressive and the present perfect forms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</a:t>
            </a:r>
            <a:r>
              <a:rPr lang="en-GB" sz="600" dirty="0">
                <a:latin typeface="+mj-lt"/>
              </a:rPr>
              <a:t> Use a wide range of devices to build cohesion</a:t>
            </a:r>
          </a:p>
          <a:p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 </a:t>
            </a:r>
            <a:r>
              <a:rPr lang="en-GB" sz="600" dirty="0">
                <a:latin typeface="+mj-lt"/>
              </a:rPr>
              <a:t>Use organisational and presentational devices to structure text</a:t>
            </a:r>
          </a:p>
          <a:p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🔑 </a:t>
            </a:r>
            <a:r>
              <a:rPr lang="en-GB" sz="600" dirty="0">
                <a:latin typeface="+mj-lt"/>
              </a:rPr>
              <a:t>Use colons to mark boundaries between independent clauses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 dirty="0">
                <a:solidFill>
                  <a:schemeClr val="dk1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	​</a:t>
            </a:r>
            <a:endParaRPr sz="700" dirty="0">
              <a:solidFill>
                <a:schemeClr val="dk1"/>
              </a:solidFill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dirty="0">
                <a:solidFill>
                  <a:schemeClr val="dk1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​</a:t>
            </a:r>
            <a:endParaRPr sz="700" dirty="0">
              <a:solidFill>
                <a:schemeClr val="dk1"/>
              </a:solidFill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063297" y="2853294"/>
            <a:ext cx="2277894" cy="2095928"/>
          </a:xfrm>
          <a:custGeom>
            <a:avLst/>
            <a:gdLst>
              <a:gd name="connsiteX0" fmla="*/ 0 w 2277894"/>
              <a:gd name="connsiteY0" fmla="*/ 0 h 2095928"/>
              <a:gd name="connsiteX1" fmla="*/ 546695 w 2277894"/>
              <a:gd name="connsiteY1" fmla="*/ 0 h 2095928"/>
              <a:gd name="connsiteX2" fmla="*/ 1116168 w 2277894"/>
              <a:gd name="connsiteY2" fmla="*/ 0 h 2095928"/>
              <a:gd name="connsiteX3" fmla="*/ 1662863 w 2277894"/>
              <a:gd name="connsiteY3" fmla="*/ 0 h 2095928"/>
              <a:gd name="connsiteX4" fmla="*/ 2277894 w 2277894"/>
              <a:gd name="connsiteY4" fmla="*/ 0 h 2095928"/>
              <a:gd name="connsiteX5" fmla="*/ 2277894 w 2277894"/>
              <a:gd name="connsiteY5" fmla="*/ 544941 h 2095928"/>
              <a:gd name="connsiteX6" fmla="*/ 2277894 w 2277894"/>
              <a:gd name="connsiteY6" fmla="*/ 1027005 h 2095928"/>
              <a:gd name="connsiteX7" fmla="*/ 2277894 w 2277894"/>
              <a:gd name="connsiteY7" fmla="*/ 1571946 h 2095928"/>
              <a:gd name="connsiteX8" fmla="*/ 2277894 w 2277894"/>
              <a:gd name="connsiteY8" fmla="*/ 2095928 h 2095928"/>
              <a:gd name="connsiteX9" fmla="*/ 1685642 w 2277894"/>
              <a:gd name="connsiteY9" fmla="*/ 2095928 h 2095928"/>
              <a:gd name="connsiteX10" fmla="*/ 1116168 w 2277894"/>
              <a:gd name="connsiteY10" fmla="*/ 2095928 h 2095928"/>
              <a:gd name="connsiteX11" fmla="*/ 546695 w 2277894"/>
              <a:gd name="connsiteY11" fmla="*/ 2095928 h 2095928"/>
              <a:gd name="connsiteX12" fmla="*/ 0 w 2277894"/>
              <a:gd name="connsiteY12" fmla="*/ 2095928 h 2095928"/>
              <a:gd name="connsiteX13" fmla="*/ 0 w 2277894"/>
              <a:gd name="connsiteY13" fmla="*/ 1613865 h 2095928"/>
              <a:gd name="connsiteX14" fmla="*/ 0 w 2277894"/>
              <a:gd name="connsiteY14" fmla="*/ 1131801 h 2095928"/>
              <a:gd name="connsiteX15" fmla="*/ 0 w 2277894"/>
              <a:gd name="connsiteY15" fmla="*/ 565901 h 2095928"/>
              <a:gd name="connsiteX16" fmla="*/ 0 w 2277894"/>
              <a:gd name="connsiteY16" fmla="*/ 0 h 209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77894" h="2095928" fill="none" extrusionOk="0">
                <a:moveTo>
                  <a:pt x="0" y="0"/>
                </a:moveTo>
                <a:cubicBezTo>
                  <a:pt x="128228" y="-46948"/>
                  <a:pt x="368207" y="19639"/>
                  <a:pt x="546695" y="0"/>
                </a:cubicBezTo>
                <a:cubicBezTo>
                  <a:pt x="725183" y="-19639"/>
                  <a:pt x="976250" y="3023"/>
                  <a:pt x="1116168" y="0"/>
                </a:cubicBezTo>
                <a:cubicBezTo>
                  <a:pt x="1256086" y="-3023"/>
                  <a:pt x="1420701" y="58199"/>
                  <a:pt x="1662863" y="0"/>
                </a:cubicBezTo>
                <a:cubicBezTo>
                  <a:pt x="1905025" y="-58199"/>
                  <a:pt x="2133169" y="70245"/>
                  <a:pt x="2277894" y="0"/>
                </a:cubicBezTo>
                <a:cubicBezTo>
                  <a:pt x="2332582" y="165156"/>
                  <a:pt x="2270853" y="292075"/>
                  <a:pt x="2277894" y="544941"/>
                </a:cubicBezTo>
                <a:cubicBezTo>
                  <a:pt x="2284935" y="797807"/>
                  <a:pt x="2220150" y="831107"/>
                  <a:pt x="2277894" y="1027005"/>
                </a:cubicBezTo>
                <a:cubicBezTo>
                  <a:pt x="2335638" y="1222903"/>
                  <a:pt x="2266826" y="1372186"/>
                  <a:pt x="2277894" y="1571946"/>
                </a:cubicBezTo>
                <a:cubicBezTo>
                  <a:pt x="2288962" y="1771706"/>
                  <a:pt x="2230213" y="1840729"/>
                  <a:pt x="2277894" y="2095928"/>
                </a:cubicBezTo>
                <a:cubicBezTo>
                  <a:pt x="2078625" y="2145222"/>
                  <a:pt x="1878323" y="2067945"/>
                  <a:pt x="1685642" y="2095928"/>
                </a:cubicBezTo>
                <a:cubicBezTo>
                  <a:pt x="1492961" y="2123911"/>
                  <a:pt x="1296167" y="2092164"/>
                  <a:pt x="1116168" y="2095928"/>
                </a:cubicBezTo>
                <a:cubicBezTo>
                  <a:pt x="936169" y="2099692"/>
                  <a:pt x="701410" y="2045324"/>
                  <a:pt x="546695" y="2095928"/>
                </a:cubicBezTo>
                <a:cubicBezTo>
                  <a:pt x="391980" y="2146532"/>
                  <a:pt x="257239" y="2094445"/>
                  <a:pt x="0" y="2095928"/>
                </a:cubicBezTo>
                <a:cubicBezTo>
                  <a:pt x="-32531" y="1943227"/>
                  <a:pt x="49755" y="1828844"/>
                  <a:pt x="0" y="1613865"/>
                </a:cubicBezTo>
                <a:cubicBezTo>
                  <a:pt x="-49755" y="1398886"/>
                  <a:pt x="15959" y="1241836"/>
                  <a:pt x="0" y="1131801"/>
                </a:cubicBezTo>
                <a:cubicBezTo>
                  <a:pt x="-15959" y="1021766"/>
                  <a:pt x="24107" y="701748"/>
                  <a:pt x="0" y="565901"/>
                </a:cubicBezTo>
                <a:cubicBezTo>
                  <a:pt x="-24107" y="430054"/>
                  <a:pt x="51656" y="261327"/>
                  <a:pt x="0" y="0"/>
                </a:cubicBezTo>
                <a:close/>
              </a:path>
              <a:path w="2277894" h="2095928" stroke="0" extrusionOk="0">
                <a:moveTo>
                  <a:pt x="0" y="0"/>
                </a:moveTo>
                <a:cubicBezTo>
                  <a:pt x="146134" y="-38672"/>
                  <a:pt x="329993" y="62254"/>
                  <a:pt x="546695" y="0"/>
                </a:cubicBezTo>
                <a:cubicBezTo>
                  <a:pt x="763397" y="-62254"/>
                  <a:pt x="953806" y="54158"/>
                  <a:pt x="1138947" y="0"/>
                </a:cubicBezTo>
                <a:cubicBezTo>
                  <a:pt x="1324088" y="-54158"/>
                  <a:pt x="1473116" y="41999"/>
                  <a:pt x="1731199" y="0"/>
                </a:cubicBezTo>
                <a:cubicBezTo>
                  <a:pt x="1989282" y="-41999"/>
                  <a:pt x="2114685" y="58952"/>
                  <a:pt x="2277894" y="0"/>
                </a:cubicBezTo>
                <a:cubicBezTo>
                  <a:pt x="2313929" y="148028"/>
                  <a:pt x="2251408" y="362242"/>
                  <a:pt x="2277894" y="503023"/>
                </a:cubicBezTo>
                <a:cubicBezTo>
                  <a:pt x="2304380" y="643804"/>
                  <a:pt x="2277794" y="780464"/>
                  <a:pt x="2277894" y="964127"/>
                </a:cubicBezTo>
                <a:cubicBezTo>
                  <a:pt x="2277994" y="1147790"/>
                  <a:pt x="2235336" y="1325220"/>
                  <a:pt x="2277894" y="1425231"/>
                </a:cubicBezTo>
                <a:cubicBezTo>
                  <a:pt x="2320452" y="1525242"/>
                  <a:pt x="2213896" y="1763624"/>
                  <a:pt x="2277894" y="2095928"/>
                </a:cubicBezTo>
                <a:cubicBezTo>
                  <a:pt x="2016378" y="2161493"/>
                  <a:pt x="1972784" y="2067762"/>
                  <a:pt x="1731199" y="2095928"/>
                </a:cubicBezTo>
                <a:cubicBezTo>
                  <a:pt x="1489615" y="2124094"/>
                  <a:pt x="1271651" y="2045341"/>
                  <a:pt x="1116168" y="2095928"/>
                </a:cubicBezTo>
                <a:cubicBezTo>
                  <a:pt x="960685" y="2146515"/>
                  <a:pt x="821933" y="2062154"/>
                  <a:pt x="615031" y="2095928"/>
                </a:cubicBezTo>
                <a:cubicBezTo>
                  <a:pt x="408129" y="2129702"/>
                  <a:pt x="232116" y="2067778"/>
                  <a:pt x="0" y="2095928"/>
                </a:cubicBezTo>
                <a:cubicBezTo>
                  <a:pt x="-55260" y="1850509"/>
                  <a:pt x="11865" y="1733109"/>
                  <a:pt x="0" y="1530027"/>
                </a:cubicBezTo>
                <a:cubicBezTo>
                  <a:pt x="-11865" y="1326945"/>
                  <a:pt x="55593" y="1243931"/>
                  <a:pt x="0" y="964127"/>
                </a:cubicBezTo>
                <a:cubicBezTo>
                  <a:pt x="-55593" y="684323"/>
                  <a:pt x="69769" y="385964"/>
                  <a:pt x="0" y="0"/>
                </a:cubicBezTo>
                <a:close/>
              </a:path>
            </a:pathLst>
          </a:custGeom>
          <a:solidFill>
            <a:srgbClr val="D9EAD3"/>
          </a:solidFill>
          <a:ln w="22225">
            <a:solidFill>
              <a:srgbClr val="92D050">
                <a:alpha val="99000"/>
              </a:srgbClr>
            </a:solidFill>
            <a:extLst>
              <a:ext uri="{C807C97D-BFC1-408E-A445-0C87EB9F89A2}">
                <ask:lineSketchStyleProps xmlns:ask="http://schemas.microsoft.com/office/drawing/2018/sketchyshapes" sd="338012223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As Athletes:</a:t>
            </a:r>
            <a:r>
              <a:rPr lang="en" sz="600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​</a:t>
            </a:r>
            <a:endParaRPr sz="600" u="sng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Sportshall Athletics</a:t>
            </a: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​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latin typeface="+mj-lt"/>
                <a:cs typeface="Dreaming Outloud Pro" panose="03050502040302030504" pitchFamily="66" charset="0"/>
              </a:rPr>
              <a:t>Learn track events for speed, distance, obstacle and relay; develop skills jumping and throwing events.</a:t>
            </a: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Gymnastics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Apply learnt gymnastics skills to mirroring sequences; explore how apparatus can change and improve movements.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Leadership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latin typeface="+mj-lt"/>
                <a:cs typeface="Dreaming Outloud Pro" panose="03050502040302030504" pitchFamily="66" charset="0"/>
              </a:rPr>
              <a:t>Begin to understand what makes an effective leader; lead activities for small groups, develop effective communication and collaboration, adapt tasks for peers.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600" dirty="0"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b="1" dirty="0">
                <a:latin typeface="+mj-lt"/>
                <a:cs typeface="Dreaming Outloud Pro" panose="03050502040302030504" pitchFamily="66" charset="0"/>
              </a:rPr>
              <a:t>Basketball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latin typeface="+mj-lt"/>
              </a:rPr>
              <a:t>C</a:t>
            </a:r>
            <a:r>
              <a:rPr lang="en-GB" sz="600" b="0" i="0" dirty="0">
                <a:solidFill>
                  <a:srgbClr val="000000"/>
                </a:solidFill>
                <a:effectLst/>
                <a:latin typeface="+mj-lt"/>
              </a:rPr>
              <a:t>onsolidate passing, dribbling and moving skills; apply knowledge of basketball to mini games; refine knowledge of defending and attacking tactics. </a:t>
            </a:r>
            <a:endParaRPr sz="600" b="1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728266" y="3582938"/>
            <a:ext cx="2277894" cy="1352648"/>
          </a:xfrm>
          <a:custGeom>
            <a:avLst/>
            <a:gdLst>
              <a:gd name="connsiteX0" fmla="*/ 0 w 2277894"/>
              <a:gd name="connsiteY0" fmla="*/ 0 h 1352648"/>
              <a:gd name="connsiteX1" fmla="*/ 592252 w 2277894"/>
              <a:gd name="connsiteY1" fmla="*/ 0 h 1352648"/>
              <a:gd name="connsiteX2" fmla="*/ 1207284 w 2277894"/>
              <a:gd name="connsiteY2" fmla="*/ 0 h 1352648"/>
              <a:gd name="connsiteX3" fmla="*/ 1731199 w 2277894"/>
              <a:gd name="connsiteY3" fmla="*/ 0 h 1352648"/>
              <a:gd name="connsiteX4" fmla="*/ 2277894 w 2277894"/>
              <a:gd name="connsiteY4" fmla="*/ 0 h 1352648"/>
              <a:gd name="connsiteX5" fmla="*/ 2277894 w 2277894"/>
              <a:gd name="connsiteY5" fmla="*/ 464409 h 1352648"/>
              <a:gd name="connsiteX6" fmla="*/ 2277894 w 2277894"/>
              <a:gd name="connsiteY6" fmla="*/ 928818 h 1352648"/>
              <a:gd name="connsiteX7" fmla="*/ 2277894 w 2277894"/>
              <a:gd name="connsiteY7" fmla="*/ 1352648 h 1352648"/>
              <a:gd name="connsiteX8" fmla="*/ 1685642 w 2277894"/>
              <a:gd name="connsiteY8" fmla="*/ 1352648 h 1352648"/>
              <a:gd name="connsiteX9" fmla="*/ 1070610 w 2277894"/>
              <a:gd name="connsiteY9" fmla="*/ 1352648 h 1352648"/>
              <a:gd name="connsiteX10" fmla="*/ 0 w 2277894"/>
              <a:gd name="connsiteY10" fmla="*/ 1352648 h 1352648"/>
              <a:gd name="connsiteX11" fmla="*/ 0 w 2277894"/>
              <a:gd name="connsiteY11" fmla="*/ 928818 h 1352648"/>
              <a:gd name="connsiteX12" fmla="*/ 0 w 2277894"/>
              <a:gd name="connsiteY12" fmla="*/ 504989 h 1352648"/>
              <a:gd name="connsiteX13" fmla="*/ 0 w 2277894"/>
              <a:gd name="connsiteY13" fmla="*/ 0 h 135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77894" h="1352648" fill="none" extrusionOk="0">
                <a:moveTo>
                  <a:pt x="0" y="0"/>
                </a:moveTo>
                <a:cubicBezTo>
                  <a:pt x="137345" y="-8076"/>
                  <a:pt x="343580" y="53386"/>
                  <a:pt x="592252" y="0"/>
                </a:cubicBezTo>
                <a:cubicBezTo>
                  <a:pt x="840924" y="-53386"/>
                  <a:pt x="1023269" y="7835"/>
                  <a:pt x="1207284" y="0"/>
                </a:cubicBezTo>
                <a:cubicBezTo>
                  <a:pt x="1391299" y="-7835"/>
                  <a:pt x="1618651" y="32148"/>
                  <a:pt x="1731199" y="0"/>
                </a:cubicBezTo>
                <a:cubicBezTo>
                  <a:pt x="1843747" y="-32148"/>
                  <a:pt x="2086735" y="4229"/>
                  <a:pt x="2277894" y="0"/>
                </a:cubicBezTo>
                <a:cubicBezTo>
                  <a:pt x="2323973" y="153445"/>
                  <a:pt x="2242160" y="282681"/>
                  <a:pt x="2277894" y="464409"/>
                </a:cubicBezTo>
                <a:cubicBezTo>
                  <a:pt x="2313628" y="646137"/>
                  <a:pt x="2273860" y="828945"/>
                  <a:pt x="2277894" y="928818"/>
                </a:cubicBezTo>
                <a:cubicBezTo>
                  <a:pt x="2281928" y="1028691"/>
                  <a:pt x="2230788" y="1207513"/>
                  <a:pt x="2277894" y="1352648"/>
                </a:cubicBezTo>
                <a:cubicBezTo>
                  <a:pt x="2043837" y="1384642"/>
                  <a:pt x="1827359" y="1321672"/>
                  <a:pt x="1685642" y="1352648"/>
                </a:cubicBezTo>
                <a:cubicBezTo>
                  <a:pt x="1543925" y="1383624"/>
                  <a:pt x="1259529" y="1307148"/>
                  <a:pt x="1070610" y="1352648"/>
                </a:cubicBezTo>
                <a:cubicBezTo>
                  <a:pt x="881691" y="1398148"/>
                  <a:pt x="240293" y="1258402"/>
                  <a:pt x="0" y="1352648"/>
                </a:cubicBezTo>
                <a:cubicBezTo>
                  <a:pt x="-36896" y="1240563"/>
                  <a:pt x="4091" y="1093777"/>
                  <a:pt x="0" y="928818"/>
                </a:cubicBezTo>
                <a:cubicBezTo>
                  <a:pt x="-4091" y="763859"/>
                  <a:pt x="15923" y="620146"/>
                  <a:pt x="0" y="504989"/>
                </a:cubicBezTo>
                <a:cubicBezTo>
                  <a:pt x="-15923" y="389832"/>
                  <a:pt x="30351" y="129644"/>
                  <a:pt x="0" y="0"/>
                </a:cubicBezTo>
                <a:close/>
              </a:path>
              <a:path w="2277894" h="1352648" stroke="0" extrusionOk="0">
                <a:moveTo>
                  <a:pt x="0" y="0"/>
                </a:moveTo>
                <a:cubicBezTo>
                  <a:pt x="252304" y="-1725"/>
                  <a:pt x="326296" y="47838"/>
                  <a:pt x="569474" y="0"/>
                </a:cubicBezTo>
                <a:cubicBezTo>
                  <a:pt x="812652" y="-47838"/>
                  <a:pt x="978351" y="21188"/>
                  <a:pt x="1161726" y="0"/>
                </a:cubicBezTo>
                <a:cubicBezTo>
                  <a:pt x="1345101" y="-21188"/>
                  <a:pt x="1501171" y="29886"/>
                  <a:pt x="1708421" y="0"/>
                </a:cubicBezTo>
                <a:cubicBezTo>
                  <a:pt x="1915671" y="-29886"/>
                  <a:pt x="2077625" y="24423"/>
                  <a:pt x="2277894" y="0"/>
                </a:cubicBezTo>
                <a:cubicBezTo>
                  <a:pt x="2293941" y="98631"/>
                  <a:pt x="2261947" y="247066"/>
                  <a:pt x="2277894" y="410303"/>
                </a:cubicBezTo>
                <a:cubicBezTo>
                  <a:pt x="2293841" y="573540"/>
                  <a:pt x="2223356" y="678805"/>
                  <a:pt x="2277894" y="874712"/>
                </a:cubicBezTo>
                <a:cubicBezTo>
                  <a:pt x="2332432" y="1070619"/>
                  <a:pt x="2251854" y="1118715"/>
                  <a:pt x="2277894" y="1352648"/>
                </a:cubicBezTo>
                <a:cubicBezTo>
                  <a:pt x="2082468" y="1357837"/>
                  <a:pt x="1930799" y="1334610"/>
                  <a:pt x="1776757" y="1352648"/>
                </a:cubicBezTo>
                <a:cubicBezTo>
                  <a:pt x="1622715" y="1370686"/>
                  <a:pt x="1439485" y="1282803"/>
                  <a:pt x="1184505" y="1352648"/>
                </a:cubicBezTo>
                <a:cubicBezTo>
                  <a:pt x="929525" y="1422493"/>
                  <a:pt x="897524" y="1311747"/>
                  <a:pt x="637810" y="1352648"/>
                </a:cubicBezTo>
                <a:cubicBezTo>
                  <a:pt x="378097" y="1393549"/>
                  <a:pt x="314288" y="1332955"/>
                  <a:pt x="0" y="1352648"/>
                </a:cubicBezTo>
                <a:cubicBezTo>
                  <a:pt x="-45300" y="1176078"/>
                  <a:pt x="39493" y="1147417"/>
                  <a:pt x="0" y="942345"/>
                </a:cubicBezTo>
                <a:cubicBezTo>
                  <a:pt x="-39493" y="737273"/>
                  <a:pt x="41573" y="635973"/>
                  <a:pt x="0" y="504989"/>
                </a:cubicBezTo>
                <a:cubicBezTo>
                  <a:pt x="-41573" y="374005"/>
                  <a:pt x="26407" y="211089"/>
                  <a:pt x="0" y="0"/>
                </a:cubicBezTo>
                <a:close/>
              </a:path>
            </a:pathLst>
          </a:custGeom>
          <a:solidFill>
            <a:srgbClr val="F4CCCC"/>
          </a:solidFill>
          <a:ln w="158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3399819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u="sng" dirty="0">
                <a:solidFill>
                  <a:schemeClr val="tx1"/>
                </a:solidFill>
                <a:latin typeface="+mj-lt"/>
                <a:cs typeface="Dreaming Outloud Pro" panose="03050502040302030504" pitchFamily="66" charset="0"/>
              </a:rPr>
              <a:t>As  Geographers:</a:t>
            </a:r>
            <a:r>
              <a:rPr lang="en" sz="600" u="sng" dirty="0">
                <a:solidFill>
                  <a:schemeClr val="tx1"/>
                </a:solidFill>
                <a:latin typeface="+mj-lt"/>
                <a:cs typeface="Dreaming Outloud Pro" panose="03050502040302030504" pitchFamily="66" charset="0"/>
              </a:rPr>
              <a:t>​</a:t>
            </a:r>
            <a:endParaRPr sz="600" u="sng" dirty="0">
              <a:solidFill>
                <a:schemeClr val="tx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Explore local area and landmarks.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Draw and label sketch maps, using the eight points of a compass.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Use OS maps and interpret and write grid references.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Plan and carry out fieldwork to observe, measure and record the human and physical features in Frodsham. </a:t>
            </a:r>
            <a:endParaRPr sz="600" dirty="0">
              <a:solidFill>
                <a:schemeClr val="dk1"/>
              </a:solidFill>
              <a:latin typeface="+mj-lt"/>
              <a:cs typeface="Dreaming Outloud Pro" panose="03050502040302030504" pitchFamily="66" charset="0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247586" y="209804"/>
            <a:ext cx="2568628" cy="1297688"/>
          </a:xfrm>
          <a:custGeom>
            <a:avLst/>
            <a:gdLst>
              <a:gd name="connsiteX0" fmla="*/ 0 w 2568628"/>
              <a:gd name="connsiteY0" fmla="*/ 0 h 1297688"/>
              <a:gd name="connsiteX1" fmla="*/ 436667 w 2568628"/>
              <a:gd name="connsiteY1" fmla="*/ 0 h 1297688"/>
              <a:gd name="connsiteX2" fmla="*/ 950392 w 2568628"/>
              <a:gd name="connsiteY2" fmla="*/ 0 h 1297688"/>
              <a:gd name="connsiteX3" fmla="*/ 1489804 w 2568628"/>
              <a:gd name="connsiteY3" fmla="*/ 0 h 1297688"/>
              <a:gd name="connsiteX4" fmla="*/ 2003530 w 2568628"/>
              <a:gd name="connsiteY4" fmla="*/ 0 h 1297688"/>
              <a:gd name="connsiteX5" fmla="*/ 2568628 w 2568628"/>
              <a:gd name="connsiteY5" fmla="*/ 0 h 1297688"/>
              <a:gd name="connsiteX6" fmla="*/ 2568628 w 2568628"/>
              <a:gd name="connsiteY6" fmla="*/ 419586 h 1297688"/>
              <a:gd name="connsiteX7" fmla="*/ 2568628 w 2568628"/>
              <a:gd name="connsiteY7" fmla="*/ 813218 h 1297688"/>
              <a:gd name="connsiteX8" fmla="*/ 2568628 w 2568628"/>
              <a:gd name="connsiteY8" fmla="*/ 1297688 h 1297688"/>
              <a:gd name="connsiteX9" fmla="*/ 2029216 w 2568628"/>
              <a:gd name="connsiteY9" fmla="*/ 1297688 h 1297688"/>
              <a:gd name="connsiteX10" fmla="*/ 1592549 w 2568628"/>
              <a:gd name="connsiteY10" fmla="*/ 1297688 h 1297688"/>
              <a:gd name="connsiteX11" fmla="*/ 1155883 w 2568628"/>
              <a:gd name="connsiteY11" fmla="*/ 1297688 h 1297688"/>
              <a:gd name="connsiteX12" fmla="*/ 590784 w 2568628"/>
              <a:gd name="connsiteY12" fmla="*/ 1297688 h 1297688"/>
              <a:gd name="connsiteX13" fmla="*/ 0 w 2568628"/>
              <a:gd name="connsiteY13" fmla="*/ 1297688 h 1297688"/>
              <a:gd name="connsiteX14" fmla="*/ 0 w 2568628"/>
              <a:gd name="connsiteY14" fmla="*/ 839172 h 1297688"/>
              <a:gd name="connsiteX15" fmla="*/ 0 w 2568628"/>
              <a:gd name="connsiteY15" fmla="*/ 380655 h 1297688"/>
              <a:gd name="connsiteX16" fmla="*/ 0 w 2568628"/>
              <a:gd name="connsiteY16" fmla="*/ 0 h 129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68628" h="1297688" fill="none" extrusionOk="0">
                <a:moveTo>
                  <a:pt x="0" y="0"/>
                </a:moveTo>
                <a:cubicBezTo>
                  <a:pt x="96186" y="-30352"/>
                  <a:pt x="223324" y="30391"/>
                  <a:pt x="436667" y="0"/>
                </a:cubicBezTo>
                <a:cubicBezTo>
                  <a:pt x="650010" y="-30391"/>
                  <a:pt x="718845" y="21577"/>
                  <a:pt x="950392" y="0"/>
                </a:cubicBezTo>
                <a:cubicBezTo>
                  <a:pt x="1181940" y="-21577"/>
                  <a:pt x="1365479" y="28791"/>
                  <a:pt x="1489804" y="0"/>
                </a:cubicBezTo>
                <a:cubicBezTo>
                  <a:pt x="1614129" y="-28791"/>
                  <a:pt x="1813114" y="408"/>
                  <a:pt x="2003530" y="0"/>
                </a:cubicBezTo>
                <a:cubicBezTo>
                  <a:pt x="2193946" y="-408"/>
                  <a:pt x="2302574" y="5966"/>
                  <a:pt x="2568628" y="0"/>
                </a:cubicBezTo>
                <a:cubicBezTo>
                  <a:pt x="2613059" y="205954"/>
                  <a:pt x="2525018" y="290891"/>
                  <a:pt x="2568628" y="419586"/>
                </a:cubicBezTo>
                <a:cubicBezTo>
                  <a:pt x="2612238" y="548281"/>
                  <a:pt x="2533490" y="668884"/>
                  <a:pt x="2568628" y="813218"/>
                </a:cubicBezTo>
                <a:cubicBezTo>
                  <a:pt x="2603766" y="957552"/>
                  <a:pt x="2549895" y="1135919"/>
                  <a:pt x="2568628" y="1297688"/>
                </a:cubicBezTo>
                <a:cubicBezTo>
                  <a:pt x="2324763" y="1306789"/>
                  <a:pt x="2148277" y="1239517"/>
                  <a:pt x="2029216" y="1297688"/>
                </a:cubicBezTo>
                <a:cubicBezTo>
                  <a:pt x="1910155" y="1355859"/>
                  <a:pt x="1790179" y="1260776"/>
                  <a:pt x="1592549" y="1297688"/>
                </a:cubicBezTo>
                <a:cubicBezTo>
                  <a:pt x="1394919" y="1334600"/>
                  <a:pt x="1353487" y="1254914"/>
                  <a:pt x="1155883" y="1297688"/>
                </a:cubicBezTo>
                <a:cubicBezTo>
                  <a:pt x="958279" y="1340462"/>
                  <a:pt x="864517" y="1290109"/>
                  <a:pt x="590784" y="1297688"/>
                </a:cubicBezTo>
                <a:cubicBezTo>
                  <a:pt x="317051" y="1305267"/>
                  <a:pt x="150843" y="1270646"/>
                  <a:pt x="0" y="1297688"/>
                </a:cubicBezTo>
                <a:cubicBezTo>
                  <a:pt x="-44910" y="1163392"/>
                  <a:pt x="52841" y="1014794"/>
                  <a:pt x="0" y="839172"/>
                </a:cubicBezTo>
                <a:cubicBezTo>
                  <a:pt x="-52841" y="663550"/>
                  <a:pt x="24593" y="587206"/>
                  <a:pt x="0" y="380655"/>
                </a:cubicBezTo>
                <a:cubicBezTo>
                  <a:pt x="-24593" y="174104"/>
                  <a:pt x="33618" y="184802"/>
                  <a:pt x="0" y="0"/>
                </a:cubicBezTo>
                <a:close/>
              </a:path>
              <a:path w="2568628" h="1297688" stroke="0" extrusionOk="0">
                <a:moveTo>
                  <a:pt x="0" y="0"/>
                </a:moveTo>
                <a:cubicBezTo>
                  <a:pt x="89594" y="-12738"/>
                  <a:pt x="246808" y="18999"/>
                  <a:pt x="436667" y="0"/>
                </a:cubicBezTo>
                <a:cubicBezTo>
                  <a:pt x="626526" y="-18999"/>
                  <a:pt x="731340" y="39700"/>
                  <a:pt x="873334" y="0"/>
                </a:cubicBezTo>
                <a:cubicBezTo>
                  <a:pt x="1015328" y="-39700"/>
                  <a:pt x="1257114" y="38255"/>
                  <a:pt x="1387059" y="0"/>
                </a:cubicBezTo>
                <a:cubicBezTo>
                  <a:pt x="1517004" y="-38255"/>
                  <a:pt x="1700936" y="42858"/>
                  <a:pt x="1900785" y="0"/>
                </a:cubicBezTo>
                <a:cubicBezTo>
                  <a:pt x="2100634" y="-42858"/>
                  <a:pt x="2417568" y="262"/>
                  <a:pt x="2568628" y="0"/>
                </a:cubicBezTo>
                <a:cubicBezTo>
                  <a:pt x="2604037" y="94268"/>
                  <a:pt x="2540394" y="240495"/>
                  <a:pt x="2568628" y="432563"/>
                </a:cubicBezTo>
                <a:cubicBezTo>
                  <a:pt x="2596862" y="624631"/>
                  <a:pt x="2536711" y="756620"/>
                  <a:pt x="2568628" y="878102"/>
                </a:cubicBezTo>
                <a:cubicBezTo>
                  <a:pt x="2600545" y="999584"/>
                  <a:pt x="2519100" y="1107720"/>
                  <a:pt x="2568628" y="1297688"/>
                </a:cubicBezTo>
                <a:cubicBezTo>
                  <a:pt x="2376287" y="1362037"/>
                  <a:pt x="2154300" y="1250654"/>
                  <a:pt x="2029216" y="1297688"/>
                </a:cubicBezTo>
                <a:cubicBezTo>
                  <a:pt x="1904132" y="1344722"/>
                  <a:pt x="1648201" y="1246685"/>
                  <a:pt x="1515491" y="1297688"/>
                </a:cubicBezTo>
                <a:cubicBezTo>
                  <a:pt x="1382781" y="1348691"/>
                  <a:pt x="1264084" y="1267236"/>
                  <a:pt x="1053137" y="1297688"/>
                </a:cubicBezTo>
                <a:cubicBezTo>
                  <a:pt x="842190" y="1328140"/>
                  <a:pt x="644640" y="1295265"/>
                  <a:pt x="539412" y="1297688"/>
                </a:cubicBezTo>
                <a:cubicBezTo>
                  <a:pt x="434184" y="1300111"/>
                  <a:pt x="192538" y="1285131"/>
                  <a:pt x="0" y="1297688"/>
                </a:cubicBezTo>
                <a:cubicBezTo>
                  <a:pt x="-51766" y="1208429"/>
                  <a:pt x="46246" y="969025"/>
                  <a:pt x="0" y="852148"/>
                </a:cubicBezTo>
                <a:cubicBezTo>
                  <a:pt x="-46246" y="735271"/>
                  <a:pt x="12736" y="573450"/>
                  <a:pt x="0" y="393632"/>
                </a:cubicBezTo>
                <a:cubicBezTo>
                  <a:pt x="-12736" y="213814"/>
                  <a:pt x="35627" y="1893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413245715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As Scientists:</a:t>
            </a:r>
            <a:r>
              <a:rPr lang="en" sz="600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​</a:t>
            </a:r>
            <a:endParaRPr sz="600" u="sng" dirty="0">
              <a:solidFill>
                <a:schemeClr val="dk1"/>
              </a:solidFill>
              <a:latin typeface="+mj-lt"/>
              <a:ea typeface="Calibri"/>
              <a:cs typeface="Dreaming Outloud Pro" panose="03050502040302030504" pitchFamily="66" charset="0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Animals including Humans</a:t>
            </a:r>
            <a:r>
              <a:rPr lang="en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​ </a:t>
            </a:r>
          </a:p>
          <a:p>
            <a:pPr algn="ctr"/>
            <a:r>
              <a:rPr lang="en-US" sz="600" dirty="0">
                <a:latin typeface="+mj-lt"/>
                <a:cs typeface="Dreaming Outloud Pro" panose="03050502040302030504" pitchFamily="66" charset="0"/>
              </a:rPr>
              <a:t>Identify the main parts of the human circulatory system; describe the ways in which nutrients and water are transported; </a:t>
            </a:r>
            <a:r>
              <a:rPr lang="en-US" sz="600" dirty="0" err="1">
                <a:latin typeface="+mj-lt"/>
                <a:cs typeface="Dreaming Outloud Pro" panose="03050502040302030504" pitchFamily="66" charset="0"/>
              </a:rPr>
              <a:t>recognise</a:t>
            </a:r>
            <a:r>
              <a:rPr lang="en-US" sz="600" dirty="0">
                <a:latin typeface="+mj-lt"/>
                <a:cs typeface="Dreaming Outloud Pro" panose="03050502040302030504" pitchFamily="66" charset="0"/>
              </a:rPr>
              <a:t> the impact of diet, exercise, drugs and lifestyle.</a:t>
            </a:r>
          </a:p>
          <a:p>
            <a:pPr algn="ctr"/>
            <a:endParaRPr lang="en-US" sz="600" dirty="0">
              <a:latin typeface="+mj-lt"/>
              <a:cs typeface="Dreaming Outloud Pro" panose="03050502040302030504" pitchFamily="66" charset="0"/>
            </a:endParaRPr>
          </a:p>
          <a:p>
            <a:pPr algn="ctr"/>
            <a:endParaRPr lang="en-US" sz="600" dirty="0">
              <a:latin typeface="+mj-lt"/>
              <a:cs typeface="Dreaming Outloud Pro" panose="03050502040302030504" pitchFamily="66" charset="0"/>
            </a:endParaRPr>
          </a:p>
          <a:p>
            <a:pPr algn="ctr"/>
            <a:r>
              <a:rPr lang="en-US" sz="600" b="1" dirty="0">
                <a:latin typeface="+mj-lt"/>
                <a:cs typeface="Dreaming Outloud Pro" panose="03050502040302030504" pitchFamily="66" charset="0"/>
              </a:rPr>
              <a:t>Evolution and Inheritance </a:t>
            </a:r>
          </a:p>
          <a:p>
            <a:pPr algn="ctr"/>
            <a:r>
              <a:rPr lang="en-US" sz="600" dirty="0">
                <a:latin typeface="+mj-lt"/>
                <a:cs typeface="Dreaming Outloud Pro" panose="03050502040302030504" pitchFamily="66" charset="0"/>
              </a:rPr>
              <a:t>Explore how fossils are created and what we can learn from them; explore changes to the human skeleton; explore the theory of evolution and natural selection. </a:t>
            </a:r>
          </a:p>
        </p:txBody>
      </p:sp>
      <p:sp>
        <p:nvSpPr>
          <p:cNvPr id="59" name="Google Shape;59;p13"/>
          <p:cNvSpPr txBox="1"/>
          <p:nvPr/>
        </p:nvSpPr>
        <p:spPr>
          <a:xfrm>
            <a:off x="4063297" y="44927"/>
            <a:ext cx="2046228" cy="687850"/>
          </a:xfrm>
          <a:custGeom>
            <a:avLst/>
            <a:gdLst>
              <a:gd name="connsiteX0" fmla="*/ 0 w 2046228"/>
              <a:gd name="connsiteY0" fmla="*/ 0 h 687850"/>
              <a:gd name="connsiteX1" fmla="*/ 450170 w 2046228"/>
              <a:gd name="connsiteY1" fmla="*/ 0 h 687850"/>
              <a:gd name="connsiteX2" fmla="*/ 920803 w 2046228"/>
              <a:gd name="connsiteY2" fmla="*/ 0 h 687850"/>
              <a:gd name="connsiteX3" fmla="*/ 1473284 w 2046228"/>
              <a:gd name="connsiteY3" fmla="*/ 0 h 687850"/>
              <a:gd name="connsiteX4" fmla="*/ 2046228 w 2046228"/>
              <a:gd name="connsiteY4" fmla="*/ 0 h 687850"/>
              <a:gd name="connsiteX5" fmla="*/ 2046228 w 2046228"/>
              <a:gd name="connsiteY5" fmla="*/ 350804 h 687850"/>
              <a:gd name="connsiteX6" fmla="*/ 2046228 w 2046228"/>
              <a:gd name="connsiteY6" fmla="*/ 687850 h 687850"/>
              <a:gd name="connsiteX7" fmla="*/ 1575596 w 2046228"/>
              <a:gd name="connsiteY7" fmla="*/ 687850 h 687850"/>
              <a:gd name="connsiteX8" fmla="*/ 1043576 w 2046228"/>
              <a:gd name="connsiteY8" fmla="*/ 687850 h 687850"/>
              <a:gd name="connsiteX9" fmla="*/ 552482 w 2046228"/>
              <a:gd name="connsiteY9" fmla="*/ 687850 h 687850"/>
              <a:gd name="connsiteX10" fmla="*/ 0 w 2046228"/>
              <a:gd name="connsiteY10" fmla="*/ 687850 h 687850"/>
              <a:gd name="connsiteX11" fmla="*/ 0 w 2046228"/>
              <a:gd name="connsiteY11" fmla="*/ 330168 h 687850"/>
              <a:gd name="connsiteX12" fmla="*/ 0 w 2046228"/>
              <a:gd name="connsiteY12" fmla="*/ 0 h 68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46228" h="687850" fill="none" extrusionOk="0">
                <a:moveTo>
                  <a:pt x="0" y="0"/>
                </a:moveTo>
                <a:cubicBezTo>
                  <a:pt x="108606" y="-7560"/>
                  <a:pt x="359943" y="35971"/>
                  <a:pt x="450170" y="0"/>
                </a:cubicBezTo>
                <a:cubicBezTo>
                  <a:pt x="540397" y="-35971"/>
                  <a:pt x="781793" y="15416"/>
                  <a:pt x="920803" y="0"/>
                </a:cubicBezTo>
                <a:cubicBezTo>
                  <a:pt x="1059813" y="-15416"/>
                  <a:pt x="1336315" y="57175"/>
                  <a:pt x="1473284" y="0"/>
                </a:cubicBezTo>
                <a:cubicBezTo>
                  <a:pt x="1610253" y="-57175"/>
                  <a:pt x="1894095" y="51830"/>
                  <a:pt x="2046228" y="0"/>
                </a:cubicBezTo>
                <a:cubicBezTo>
                  <a:pt x="2077307" y="158212"/>
                  <a:pt x="2014290" y="217547"/>
                  <a:pt x="2046228" y="350804"/>
                </a:cubicBezTo>
                <a:cubicBezTo>
                  <a:pt x="2078166" y="484061"/>
                  <a:pt x="2024149" y="605942"/>
                  <a:pt x="2046228" y="687850"/>
                </a:cubicBezTo>
                <a:cubicBezTo>
                  <a:pt x="1820492" y="739702"/>
                  <a:pt x="1766472" y="632241"/>
                  <a:pt x="1575596" y="687850"/>
                </a:cubicBezTo>
                <a:cubicBezTo>
                  <a:pt x="1384720" y="743459"/>
                  <a:pt x="1268255" y="686082"/>
                  <a:pt x="1043576" y="687850"/>
                </a:cubicBezTo>
                <a:cubicBezTo>
                  <a:pt x="818897" y="689618"/>
                  <a:pt x="654322" y="633953"/>
                  <a:pt x="552482" y="687850"/>
                </a:cubicBezTo>
                <a:cubicBezTo>
                  <a:pt x="450642" y="741747"/>
                  <a:pt x="273933" y="678834"/>
                  <a:pt x="0" y="687850"/>
                </a:cubicBezTo>
                <a:cubicBezTo>
                  <a:pt x="-3704" y="520326"/>
                  <a:pt x="38335" y="459383"/>
                  <a:pt x="0" y="330168"/>
                </a:cubicBezTo>
                <a:cubicBezTo>
                  <a:pt x="-38335" y="200953"/>
                  <a:pt x="21743" y="99469"/>
                  <a:pt x="0" y="0"/>
                </a:cubicBezTo>
                <a:close/>
              </a:path>
              <a:path w="2046228" h="687850" stroke="0" extrusionOk="0">
                <a:moveTo>
                  <a:pt x="0" y="0"/>
                </a:moveTo>
                <a:cubicBezTo>
                  <a:pt x="224540" y="-22057"/>
                  <a:pt x="249059" y="34254"/>
                  <a:pt x="470632" y="0"/>
                </a:cubicBezTo>
                <a:cubicBezTo>
                  <a:pt x="692205" y="-34254"/>
                  <a:pt x="766313" y="14518"/>
                  <a:pt x="982189" y="0"/>
                </a:cubicBezTo>
                <a:cubicBezTo>
                  <a:pt x="1198065" y="-14518"/>
                  <a:pt x="1275832" y="3017"/>
                  <a:pt x="1432360" y="0"/>
                </a:cubicBezTo>
                <a:cubicBezTo>
                  <a:pt x="1588888" y="-3017"/>
                  <a:pt x="1775426" y="14744"/>
                  <a:pt x="2046228" y="0"/>
                </a:cubicBezTo>
                <a:cubicBezTo>
                  <a:pt x="2074726" y="100341"/>
                  <a:pt x="2022853" y="231046"/>
                  <a:pt x="2046228" y="350804"/>
                </a:cubicBezTo>
                <a:cubicBezTo>
                  <a:pt x="2069603" y="470562"/>
                  <a:pt x="2035644" y="607461"/>
                  <a:pt x="2046228" y="687850"/>
                </a:cubicBezTo>
                <a:cubicBezTo>
                  <a:pt x="1927356" y="738577"/>
                  <a:pt x="1662982" y="642645"/>
                  <a:pt x="1514209" y="687850"/>
                </a:cubicBezTo>
                <a:cubicBezTo>
                  <a:pt x="1365436" y="733055"/>
                  <a:pt x="1222516" y="659466"/>
                  <a:pt x="1064039" y="687850"/>
                </a:cubicBezTo>
                <a:cubicBezTo>
                  <a:pt x="905562" y="716234"/>
                  <a:pt x="655451" y="668072"/>
                  <a:pt x="511557" y="687850"/>
                </a:cubicBezTo>
                <a:cubicBezTo>
                  <a:pt x="367663" y="707628"/>
                  <a:pt x="245719" y="635057"/>
                  <a:pt x="0" y="687850"/>
                </a:cubicBezTo>
                <a:cubicBezTo>
                  <a:pt x="-31355" y="579569"/>
                  <a:pt x="8948" y="473186"/>
                  <a:pt x="0" y="330168"/>
                </a:cubicBezTo>
                <a:cubicBezTo>
                  <a:pt x="-8948" y="187150"/>
                  <a:pt x="17212" y="143396"/>
                  <a:pt x="0" y="0"/>
                </a:cubicBezTo>
                <a:close/>
              </a:path>
            </a:pathLst>
          </a:custGeom>
          <a:solidFill>
            <a:srgbClr val="EAD1DC"/>
          </a:solidFill>
          <a:ln w="22225">
            <a:solidFill>
              <a:srgbClr val="FF66FF">
                <a:alpha val="92000"/>
              </a:srgbClr>
            </a:solidFill>
            <a:extLst>
              <a:ext uri="{C807C97D-BFC1-408E-A445-0C87EB9F89A2}">
                <ask:lineSketchStyleProps xmlns:ask="http://schemas.microsoft.com/office/drawing/2018/sketchyshapes" sd="8699415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In RE: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Sikhism </a:t>
            </a:r>
          </a:p>
          <a:p>
            <a:pPr lvl="0" algn="ctr">
              <a:lnSpc>
                <a:spcPct val="115000"/>
              </a:lnSpc>
            </a:pP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How do Sikhs worship?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Christianity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Is death an end or a beginning? </a:t>
            </a:r>
          </a:p>
        </p:txBody>
      </p:sp>
      <p:sp>
        <p:nvSpPr>
          <p:cNvPr id="60" name="Google Shape;60;p13"/>
          <p:cNvSpPr txBox="1"/>
          <p:nvPr/>
        </p:nvSpPr>
        <p:spPr>
          <a:xfrm>
            <a:off x="6428005" y="1732006"/>
            <a:ext cx="2579815" cy="1671196"/>
          </a:xfrm>
          <a:custGeom>
            <a:avLst/>
            <a:gdLst>
              <a:gd name="connsiteX0" fmla="*/ 0 w 2579815"/>
              <a:gd name="connsiteY0" fmla="*/ 0 h 1671196"/>
              <a:gd name="connsiteX1" fmla="*/ 490165 w 2579815"/>
              <a:gd name="connsiteY1" fmla="*/ 0 h 1671196"/>
              <a:gd name="connsiteX2" fmla="*/ 954532 w 2579815"/>
              <a:gd name="connsiteY2" fmla="*/ 0 h 1671196"/>
              <a:gd name="connsiteX3" fmla="*/ 1470495 w 2579815"/>
              <a:gd name="connsiteY3" fmla="*/ 0 h 1671196"/>
              <a:gd name="connsiteX4" fmla="*/ 1909063 w 2579815"/>
              <a:gd name="connsiteY4" fmla="*/ 0 h 1671196"/>
              <a:gd name="connsiteX5" fmla="*/ 2579815 w 2579815"/>
              <a:gd name="connsiteY5" fmla="*/ 0 h 1671196"/>
              <a:gd name="connsiteX6" fmla="*/ 2579815 w 2579815"/>
              <a:gd name="connsiteY6" fmla="*/ 523641 h 1671196"/>
              <a:gd name="connsiteX7" fmla="*/ 2579815 w 2579815"/>
              <a:gd name="connsiteY7" fmla="*/ 1030571 h 1671196"/>
              <a:gd name="connsiteX8" fmla="*/ 2579815 w 2579815"/>
              <a:gd name="connsiteY8" fmla="*/ 1671196 h 1671196"/>
              <a:gd name="connsiteX9" fmla="*/ 2038054 w 2579815"/>
              <a:gd name="connsiteY9" fmla="*/ 1671196 h 1671196"/>
              <a:gd name="connsiteX10" fmla="*/ 1599485 w 2579815"/>
              <a:gd name="connsiteY10" fmla="*/ 1671196 h 1671196"/>
              <a:gd name="connsiteX11" fmla="*/ 1135119 w 2579815"/>
              <a:gd name="connsiteY11" fmla="*/ 1671196 h 1671196"/>
              <a:gd name="connsiteX12" fmla="*/ 619156 w 2579815"/>
              <a:gd name="connsiteY12" fmla="*/ 1671196 h 1671196"/>
              <a:gd name="connsiteX13" fmla="*/ 0 w 2579815"/>
              <a:gd name="connsiteY13" fmla="*/ 1671196 h 1671196"/>
              <a:gd name="connsiteX14" fmla="*/ 0 w 2579815"/>
              <a:gd name="connsiteY14" fmla="*/ 1080707 h 1671196"/>
              <a:gd name="connsiteX15" fmla="*/ 0 w 2579815"/>
              <a:gd name="connsiteY15" fmla="*/ 540353 h 1671196"/>
              <a:gd name="connsiteX16" fmla="*/ 0 w 2579815"/>
              <a:gd name="connsiteY16" fmla="*/ 0 h 167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79815" h="1671196" fill="none" extrusionOk="0">
                <a:moveTo>
                  <a:pt x="0" y="0"/>
                </a:moveTo>
                <a:cubicBezTo>
                  <a:pt x="178785" y="-39091"/>
                  <a:pt x="373665" y="8852"/>
                  <a:pt x="490165" y="0"/>
                </a:cubicBezTo>
                <a:cubicBezTo>
                  <a:pt x="606666" y="-8852"/>
                  <a:pt x="789466" y="33122"/>
                  <a:pt x="954532" y="0"/>
                </a:cubicBezTo>
                <a:cubicBezTo>
                  <a:pt x="1119598" y="-33122"/>
                  <a:pt x="1327925" y="29430"/>
                  <a:pt x="1470495" y="0"/>
                </a:cubicBezTo>
                <a:cubicBezTo>
                  <a:pt x="1613065" y="-29430"/>
                  <a:pt x="1811997" y="33059"/>
                  <a:pt x="1909063" y="0"/>
                </a:cubicBezTo>
                <a:cubicBezTo>
                  <a:pt x="2006129" y="-33059"/>
                  <a:pt x="2336084" y="25527"/>
                  <a:pt x="2579815" y="0"/>
                </a:cubicBezTo>
                <a:cubicBezTo>
                  <a:pt x="2639285" y="250774"/>
                  <a:pt x="2541793" y="403201"/>
                  <a:pt x="2579815" y="523641"/>
                </a:cubicBezTo>
                <a:cubicBezTo>
                  <a:pt x="2617837" y="644081"/>
                  <a:pt x="2547633" y="864098"/>
                  <a:pt x="2579815" y="1030571"/>
                </a:cubicBezTo>
                <a:cubicBezTo>
                  <a:pt x="2611997" y="1197044"/>
                  <a:pt x="2529818" y="1363368"/>
                  <a:pt x="2579815" y="1671196"/>
                </a:cubicBezTo>
                <a:cubicBezTo>
                  <a:pt x="2427755" y="1683794"/>
                  <a:pt x="2306453" y="1615167"/>
                  <a:pt x="2038054" y="1671196"/>
                </a:cubicBezTo>
                <a:cubicBezTo>
                  <a:pt x="1769655" y="1727225"/>
                  <a:pt x="1696898" y="1658444"/>
                  <a:pt x="1599485" y="1671196"/>
                </a:cubicBezTo>
                <a:cubicBezTo>
                  <a:pt x="1502072" y="1683948"/>
                  <a:pt x="1366086" y="1669457"/>
                  <a:pt x="1135119" y="1671196"/>
                </a:cubicBezTo>
                <a:cubicBezTo>
                  <a:pt x="904152" y="1672935"/>
                  <a:pt x="814592" y="1669611"/>
                  <a:pt x="619156" y="1671196"/>
                </a:cubicBezTo>
                <a:cubicBezTo>
                  <a:pt x="423720" y="1672781"/>
                  <a:pt x="167805" y="1630696"/>
                  <a:pt x="0" y="1671196"/>
                </a:cubicBezTo>
                <a:cubicBezTo>
                  <a:pt x="-42143" y="1523059"/>
                  <a:pt x="33178" y="1254442"/>
                  <a:pt x="0" y="1080707"/>
                </a:cubicBezTo>
                <a:cubicBezTo>
                  <a:pt x="-33178" y="906972"/>
                  <a:pt x="48401" y="758178"/>
                  <a:pt x="0" y="540353"/>
                </a:cubicBezTo>
                <a:cubicBezTo>
                  <a:pt x="-48401" y="322528"/>
                  <a:pt x="20602" y="215527"/>
                  <a:pt x="0" y="0"/>
                </a:cubicBezTo>
                <a:close/>
              </a:path>
              <a:path w="2579815" h="1671196" stroke="0" extrusionOk="0">
                <a:moveTo>
                  <a:pt x="0" y="0"/>
                </a:moveTo>
                <a:cubicBezTo>
                  <a:pt x="122581" y="-31145"/>
                  <a:pt x="371919" y="30547"/>
                  <a:pt x="490165" y="0"/>
                </a:cubicBezTo>
                <a:cubicBezTo>
                  <a:pt x="608412" y="-30547"/>
                  <a:pt x="767282" y="46077"/>
                  <a:pt x="928733" y="0"/>
                </a:cubicBezTo>
                <a:cubicBezTo>
                  <a:pt x="1090184" y="-46077"/>
                  <a:pt x="1251493" y="3960"/>
                  <a:pt x="1418898" y="0"/>
                </a:cubicBezTo>
                <a:cubicBezTo>
                  <a:pt x="1586304" y="-3960"/>
                  <a:pt x="1702823" y="24724"/>
                  <a:pt x="1934861" y="0"/>
                </a:cubicBezTo>
                <a:cubicBezTo>
                  <a:pt x="2166899" y="-24724"/>
                  <a:pt x="2439410" y="6322"/>
                  <a:pt x="2579815" y="0"/>
                </a:cubicBezTo>
                <a:cubicBezTo>
                  <a:pt x="2597069" y="234862"/>
                  <a:pt x="2549872" y="412666"/>
                  <a:pt x="2579815" y="523641"/>
                </a:cubicBezTo>
                <a:cubicBezTo>
                  <a:pt x="2609758" y="634616"/>
                  <a:pt x="2551520" y="960447"/>
                  <a:pt x="2579815" y="1114131"/>
                </a:cubicBezTo>
                <a:cubicBezTo>
                  <a:pt x="2608110" y="1267815"/>
                  <a:pt x="2516982" y="1499442"/>
                  <a:pt x="2579815" y="1671196"/>
                </a:cubicBezTo>
                <a:cubicBezTo>
                  <a:pt x="2373707" y="1711135"/>
                  <a:pt x="2260420" y="1638654"/>
                  <a:pt x="2115448" y="1671196"/>
                </a:cubicBezTo>
                <a:cubicBezTo>
                  <a:pt x="1970476" y="1703738"/>
                  <a:pt x="1751931" y="1612692"/>
                  <a:pt x="1573687" y="1671196"/>
                </a:cubicBezTo>
                <a:cubicBezTo>
                  <a:pt x="1395443" y="1729700"/>
                  <a:pt x="1308441" y="1647359"/>
                  <a:pt x="1109320" y="1671196"/>
                </a:cubicBezTo>
                <a:cubicBezTo>
                  <a:pt x="910199" y="1695033"/>
                  <a:pt x="739528" y="1620848"/>
                  <a:pt x="593357" y="1671196"/>
                </a:cubicBezTo>
                <a:cubicBezTo>
                  <a:pt x="447186" y="1721544"/>
                  <a:pt x="266148" y="1643132"/>
                  <a:pt x="0" y="1671196"/>
                </a:cubicBezTo>
                <a:cubicBezTo>
                  <a:pt x="-41775" y="1564805"/>
                  <a:pt x="27464" y="1396006"/>
                  <a:pt x="0" y="1147555"/>
                </a:cubicBezTo>
                <a:cubicBezTo>
                  <a:pt x="-27464" y="899104"/>
                  <a:pt x="30836" y="768127"/>
                  <a:pt x="0" y="590489"/>
                </a:cubicBezTo>
                <a:cubicBezTo>
                  <a:pt x="-30836" y="412851"/>
                  <a:pt x="46482" y="206631"/>
                  <a:pt x="0" y="0"/>
                </a:cubicBezTo>
                <a:close/>
              </a:path>
            </a:pathLst>
          </a:custGeom>
          <a:solidFill>
            <a:srgbClr val="D9D2E9"/>
          </a:solidFill>
          <a:ln w="19050">
            <a:solidFill>
              <a:srgbClr val="AA9ACE"/>
            </a:solidFill>
            <a:extLst>
              <a:ext uri="{C807C97D-BFC1-408E-A445-0C87EB9F89A2}">
                <ask:lineSketchStyleProps xmlns:ask="http://schemas.microsoft.com/office/drawing/2018/sketchyshapes" sd="46960153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In Art and DT: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Structures - </a:t>
            </a: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Create frame structures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Art – </a:t>
            </a: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Sculpture and 3D; manipulate cardboard to create 3D forms; make cardboard relief sculptures; use learnt techniques </a:t>
            </a:r>
            <a:r>
              <a:rPr lang="en-US" sz="60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to create </a:t>
            </a: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scrapbook. 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In Computing: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Programming (variables in games); Data handling (spreadsheets).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In French: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Talk about sport, including verb ‘to play’; use present tense to share opinions; write simple instructions; review talking about our </a:t>
            </a:r>
            <a:r>
              <a:rPr lang="en-US" sz="600" dirty="0" err="1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favourite</a:t>
            </a:r>
            <a:r>
              <a:rPr lang="en-US" sz="600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 things.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In Music: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Baroque; define key features including recitative, canon, ground bass and fugue; compose music; discover composers. </a:t>
            </a:r>
          </a:p>
        </p:txBody>
      </p:sp>
      <p:sp>
        <p:nvSpPr>
          <p:cNvPr id="61" name="Google Shape;61;p13"/>
          <p:cNvSpPr txBox="1"/>
          <p:nvPr/>
        </p:nvSpPr>
        <p:spPr>
          <a:xfrm>
            <a:off x="3772319" y="1957728"/>
            <a:ext cx="2530274" cy="615523"/>
          </a:xfrm>
          <a:custGeom>
            <a:avLst/>
            <a:gdLst>
              <a:gd name="connsiteX0" fmla="*/ 0 w 2530274"/>
              <a:gd name="connsiteY0" fmla="*/ 0 h 615523"/>
              <a:gd name="connsiteX1" fmla="*/ 531358 w 2530274"/>
              <a:gd name="connsiteY1" fmla="*/ 0 h 615523"/>
              <a:gd name="connsiteX2" fmla="*/ 1088018 w 2530274"/>
              <a:gd name="connsiteY2" fmla="*/ 0 h 615523"/>
              <a:gd name="connsiteX3" fmla="*/ 1568770 w 2530274"/>
              <a:gd name="connsiteY3" fmla="*/ 0 h 615523"/>
              <a:gd name="connsiteX4" fmla="*/ 2530274 w 2530274"/>
              <a:gd name="connsiteY4" fmla="*/ 0 h 615523"/>
              <a:gd name="connsiteX5" fmla="*/ 2530274 w 2530274"/>
              <a:gd name="connsiteY5" fmla="*/ 301606 h 615523"/>
              <a:gd name="connsiteX6" fmla="*/ 2530274 w 2530274"/>
              <a:gd name="connsiteY6" fmla="*/ 615523 h 615523"/>
              <a:gd name="connsiteX7" fmla="*/ 2049522 w 2530274"/>
              <a:gd name="connsiteY7" fmla="*/ 615523 h 615523"/>
              <a:gd name="connsiteX8" fmla="*/ 1568770 w 2530274"/>
              <a:gd name="connsiteY8" fmla="*/ 615523 h 615523"/>
              <a:gd name="connsiteX9" fmla="*/ 1062715 w 2530274"/>
              <a:gd name="connsiteY9" fmla="*/ 615523 h 615523"/>
              <a:gd name="connsiteX10" fmla="*/ 581963 w 2530274"/>
              <a:gd name="connsiteY10" fmla="*/ 615523 h 615523"/>
              <a:gd name="connsiteX11" fmla="*/ 0 w 2530274"/>
              <a:gd name="connsiteY11" fmla="*/ 615523 h 615523"/>
              <a:gd name="connsiteX12" fmla="*/ 0 w 2530274"/>
              <a:gd name="connsiteY12" fmla="*/ 320072 h 615523"/>
              <a:gd name="connsiteX13" fmla="*/ 0 w 2530274"/>
              <a:gd name="connsiteY13" fmla="*/ 0 h 61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30274" h="615523" extrusionOk="0">
                <a:moveTo>
                  <a:pt x="0" y="0"/>
                </a:moveTo>
                <a:cubicBezTo>
                  <a:pt x="141721" y="-58304"/>
                  <a:pt x="288090" y="55278"/>
                  <a:pt x="531358" y="0"/>
                </a:cubicBezTo>
                <a:cubicBezTo>
                  <a:pt x="774626" y="-55278"/>
                  <a:pt x="827930" y="47496"/>
                  <a:pt x="1088018" y="0"/>
                </a:cubicBezTo>
                <a:cubicBezTo>
                  <a:pt x="1348106" y="-47496"/>
                  <a:pt x="1381073" y="35910"/>
                  <a:pt x="1568770" y="0"/>
                </a:cubicBezTo>
                <a:cubicBezTo>
                  <a:pt x="1756467" y="-35910"/>
                  <a:pt x="2081788" y="44456"/>
                  <a:pt x="2530274" y="0"/>
                </a:cubicBezTo>
                <a:cubicBezTo>
                  <a:pt x="2530966" y="70454"/>
                  <a:pt x="2526087" y="213476"/>
                  <a:pt x="2530274" y="301606"/>
                </a:cubicBezTo>
                <a:cubicBezTo>
                  <a:pt x="2534461" y="389736"/>
                  <a:pt x="2499525" y="532080"/>
                  <a:pt x="2530274" y="615523"/>
                </a:cubicBezTo>
                <a:cubicBezTo>
                  <a:pt x="2372572" y="651565"/>
                  <a:pt x="2215011" y="602303"/>
                  <a:pt x="2049522" y="615523"/>
                </a:cubicBezTo>
                <a:cubicBezTo>
                  <a:pt x="1884033" y="628743"/>
                  <a:pt x="1788310" y="560270"/>
                  <a:pt x="1568770" y="615523"/>
                </a:cubicBezTo>
                <a:cubicBezTo>
                  <a:pt x="1349230" y="670776"/>
                  <a:pt x="1219446" y="560390"/>
                  <a:pt x="1062715" y="615523"/>
                </a:cubicBezTo>
                <a:cubicBezTo>
                  <a:pt x="905984" y="670656"/>
                  <a:pt x="685490" y="595971"/>
                  <a:pt x="581963" y="615523"/>
                </a:cubicBezTo>
                <a:cubicBezTo>
                  <a:pt x="478436" y="635075"/>
                  <a:pt x="237470" y="566145"/>
                  <a:pt x="0" y="615523"/>
                </a:cubicBezTo>
                <a:cubicBezTo>
                  <a:pt x="-4250" y="469804"/>
                  <a:pt x="20283" y="428368"/>
                  <a:pt x="0" y="320072"/>
                </a:cubicBezTo>
                <a:cubicBezTo>
                  <a:pt x="-20283" y="211776"/>
                  <a:pt x="31354" y="109969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85296045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What are we learning about in Year 6 this term?</a:t>
            </a:r>
            <a:r>
              <a:rPr lang="en" dirty="0">
                <a:solidFill>
                  <a:schemeClr val="tx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​</a:t>
            </a:r>
            <a:endParaRPr dirty="0">
              <a:solidFill>
                <a:schemeClr val="tx1"/>
              </a:solidFill>
              <a:latin typeface="+mj-lt"/>
              <a:cs typeface="Dreaming Outloud Pro" panose="03050502040302030504" pitchFamily="66" charset="0"/>
            </a:endParaRPr>
          </a:p>
        </p:txBody>
      </p:sp>
      <p:sp>
        <p:nvSpPr>
          <p:cNvPr id="54" name="Google Shape;54;p13"/>
          <p:cNvSpPr txBox="1"/>
          <p:nvPr/>
        </p:nvSpPr>
        <p:spPr>
          <a:xfrm>
            <a:off x="4063297" y="802110"/>
            <a:ext cx="2025886" cy="1050389"/>
          </a:xfrm>
          <a:custGeom>
            <a:avLst/>
            <a:gdLst>
              <a:gd name="connsiteX0" fmla="*/ 0 w 2025886"/>
              <a:gd name="connsiteY0" fmla="*/ 0 h 1050389"/>
              <a:gd name="connsiteX1" fmla="*/ 486213 w 2025886"/>
              <a:gd name="connsiteY1" fmla="*/ 0 h 1050389"/>
              <a:gd name="connsiteX2" fmla="*/ 992684 w 2025886"/>
              <a:gd name="connsiteY2" fmla="*/ 0 h 1050389"/>
              <a:gd name="connsiteX3" fmla="*/ 1519415 w 2025886"/>
              <a:gd name="connsiteY3" fmla="*/ 0 h 1050389"/>
              <a:gd name="connsiteX4" fmla="*/ 2025886 w 2025886"/>
              <a:gd name="connsiteY4" fmla="*/ 0 h 1050389"/>
              <a:gd name="connsiteX5" fmla="*/ 2025886 w 2025886"/>
              <a:gd name="connsiteY5" fmla="*/ 535698 h 1050389"/>
              <a:gd name="connsiteX6" fmla="*/ 2025886 w 2025886"/>
              <a:gd name="connsiteY6" fmla="*/ 1050389 h 1050389"/>
              <a:gd name="connsiteX7" fmla="*/ 1478897 w 2025886"/>
              <a:gd name="connsiteY7" fmla="*/ 1050389 h 1050389"/>
              <a:gd name="connsiteX8" fmla="*/ 931908 w 2025886"/>
              <a:gd name="connsiteY8" fmla="*/ 1050389 h 1050389"/>
              <a:gd name="connsiteX9" fmla="*/ 0 w 2025886"/>
              <a:gd name="connsiteY9" fmla="*/ 1050389 h 1050389"/>
              <a:gd name="connsiteX10" fmla="*/ 0 w 2025886"/>
              <a:gd name="connsiteY10" fmla="*/ 535698 h 1050389"/>
              <a:gd name="connsiteX11" fmla="*/ 0 w 2025886"/>
              <a:gd name="connsiteY11" fmla="*/ 0 h 1050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25886" h="1050389" fill="none" extrusionOk="0">
                <a:moveTo>
                  <a:pt x="0" y="0"/>
                </a:moveTo>
                <a:cubicBezTo>
                  <a:pt x="137084" y="-47685"/>
                  <a:pt x="360115" y="32931"/>
                  <a:pt x="486213" y="0"/>
                </a:cubicBezTo>
                <a:cubicBezTo>
                  <a:pt x="612311" y="-32931"/>
                  <a:pt x="802828" y="5391"/>
                  <a:pt x="992684" y="0"/>
                </a:cubicBezTo>
                <a:cubicBezTo>
                  <a:pt x="1182540" y="-5391"/>
                  <a:pt x="1268478" y="19605"/>
                  <a:pt x="1519415" y="0"/>
                </a:cubicBezTo>
                <a:cubicBezTo>
                  <a:pt x="1770352" y="-19605"/>
                  <a:pt x="1826486" y="12863"/>
                  <a:pt x="2025886" y="0"/>
                </a:cubicBezTo>
                <a:cubicBezTo>
                  <a:pt x="2034376" y="116962"/>
                  <a:pt x="1968551" y="270140"/>
                  <a:pt x="2025886" y="535698"/>
                </a:cubicBezTo>
                <a:cubicBezTo>
                  <a:pt x="2083221" y="801256"/>
                  <a:pt x="1978489" y="850692"/>
                  <a:pt x="2025886" y="1050389"/>
                </a:cubicBezTo>
                <a:cubicBezTo>
                  <a:pt x="1799761" y="1082010"/>
                  <a:pt x="1619054" y="1048740"/>
                  <a:pt x="1478897" y="1050389"/>
                </a:cubicBezTo>
                <a:cubicBezTo>
                  <a:pt x="1338740" y="1052038"/>
                  <a:pt x="1059566" y="1033139"/>
                  <a:pt x="931908" y="1050389"/>
                </a:cubicBezTo>
                <a:cubicBezTo>
                  <a:pt x="804250" y="1067639"/>
                  <a:pt x="259099" y="999080"/>
                  <a:pt x="0" y="1050389"/>
                </a:cubicBezTo>
                <a:cubicBezTo>
                  <a:pt x="-57493" y="863526"/>
                  <a:pt x="9049" y="724977"/>
                  <a:pt x="0" y="535698"/>
                </a:cubicBezTo>
                <a:cubicBezTo>
                  <a:pt x="-9049" y="346419"/>
                  <a:pt x="43109" y="195212"/>
                  <a:pt x="0" y="0"/>
                </a:cubicBezTo>
                <a:close/>
              </a:path>
              <a:path w="2025886" h="1050389" stroke="0" extrusionOk="0">
                <a:moveTo>
                  <a:pt x="0" y="0"/>
                </a:moveTo>
                <a:cubicBezTo>
                  <a:pt x="117533" y="-15722"/>
                  <a:pt x="363918" y="14651"/>
                  <a:pt x="486213" y="0"/>
                </a:cubicBezTo>
                <a:cubicBezTo>
                  <a:pt x="608508" y="-14651"/>
                  <a:pt x="834593" y="44510"/>
                  <a:pt x="931908" y="0"/>
                </a:cubicBezTo>
                <a:cubicBezTo>
                  <a:pt x="1029224" y="-44510"/>
                  <a:pt x="1217457" y="62253"/>
                  <a:pt x="1478897" y="0"/>
                </a:cubicBezTo>
                <a:cubicBezTo>
                  <a:pt x="1740337" y="-62253"/>
                  <a:pt x="1908713" y="56347"/>
                  <a:pt x="2025886" y="0"/>
                </a:cubicBezTo>
                <a:cubicBezTo>
                  <a:pt x="2055790" y="223962"/>
                  <a:pt x="1987125" y="270066"/>
                  <a:pt x="2025886" y="514691"/>
                </a:cubicBezTo>
                <a:cubicBezTo>
                  <a:pt x="2064647" y="759316"/>
                  <a:pt x="2006640" y="913677"/>
                  <a:pt x="2025886" y="1050389"/>
                </a:cubicBezTo>
                <a:cubicBezTo>
                  <a:pt x="1860225" y="1109383"/>
                  <a:pt x="1720283" y="1000963"/>
                  <a:pt x="1519415" y="1050389"/>
                </a:cubicBezTo>
                <a:cubicBezTo>
                  <a:pt x="1318547" y="1099815"/>
                  <a:pt x="1207373" y="1019902"/>
                  <a:pt x="972425" y="1050389"/>
                </a:cubicBezTo>
                <a:cubicBezTo>
                  <a:pt x="737477" y="1080876"/>
                  <a:pt x="622699" y="1025972"/>
                  <a:pt x="526730" y="1050389"/>
                </a:cubicBezTo>
                <a:cubicBezTo>
                  <a:pt x="430762" y="1074806"/>
                  <a:pt x="176196" y="996345"/>
                  <a:pt x="0" y="1050389"/>
                </a:cubicBezTo>
                <a:cubicBezTo>
                  <a:pt x="-55870" y="853655"/>
                  <a:pt x="33525" y="737016"/>
                  <a:pt x="0" y="525195"/>
                </a:cubicBezTo>
                <a:cubicBezTo>
                  <a:pt x="-33525" y="313374"/>
                  <a:pt x="8090" y="199348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b="1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As Mathematicians:</a:t>
            </a:r>
            <a:r>
              <a:rPr lang="en" sz="600" u="sng" dirty="0">
                <a:solidFill>
                  <a:schemeClr val="dk1"/>
                </a:solidFill>
                <a:latin typeface="+mj-lt"/>
                <a:ea typeface="Calibri"/>
                <a:cs typeface="Dreaming Outloud Pro" panose="03050502040302030504" pitchFamily="66" charset="0"/>
                <a:sym typeface="Calibri"/>
              </a:rPr>
              <a:t>​</a:t>
            </a:r>
            <a:r>
              <a:rPr lang="en" sz="6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​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latin typeface="+mj-lt"/>
                <a:cs typeface="Calibri"/>
                <a:sym typeface="Calibri"/>
              </a:rPr>
              <a:t>Ratio and Proportion 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Algebra</a:t>
            </a:r>
            <a:endParaRPr lang="en-GB" sz="600" dirty="0">
              <a:latin typeface="+mj-lt"/>
              <a:cs typeface="Dreaming Outloud Pro" panose="03050502040302030504" pitchFamily="66" charset="0"/>
            </a:endParaRPr>
          </a:p>
          <a:p>
            <a:pPr lvl="0"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GB" sz="600" dirty="0">
                <a:latin typeface="+mj-lt"/>
                <a:cs typeface="Dreaming Outloud Pro" panose="03050502040302030504" pitchFamily="66" charset="0"/>
              </a:rPr>
              <a:t>Decimals and Percentages</a:t>
            </a:r>
            <a:endParaRPr lang="en" sz="600" dirty="0">
              <a:solidFill>
                <a:schemeClr val="dk1"/>
              </a:solidFill>
              <a:latin typeface="+mj-lt"/>
              <a:cs typeface="Calibri"/>
              <a:sym typeface="Calibri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latin typeface="+mj-lt"/>
                <a:cs typeface="Calibri"/>
                <a:sym typeface="Calibri"/>
              </a:rPr>
              <a:t>Measure 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Geometry 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dirty="0">
                <a:latin typeface="+mj-lt"/>
                <a:cs typeface="Calibri"/>
                <a:sym typeface="Calibri"/>
              </a:rPr>
              <a:t>Statistics</a:t>
            </a:r>
            <a:endParaRPr sz="600" dirty="0">
              <a:solidFill>
                <a:schemeClr val="dk1"/>
              </a:solidFill>
              <a:latin typeface="+mj-lt"/>
            </a:endParaRP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8EF7500E-0D4A-9C23-E3B7-21A1A6166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87" y="1352737"/>
            <a:ext cx="516042" cy="54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 descr="Boy wearing backpack">
            <a:extLst>
              <a:ext uri="{FF2B5EF4-FFF2-40B4-BE49-F238E27FC236}">
                <a16:creationId xmlns:a16="http://schemas.microsoft.com/office/drawing/2014/main" id="{8B868028-EC33-5A04-C138-BA190FCD3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69762" y="3728102"/>
            <a:ext cx="545566" cy="1354881"/>
          </a:xfrm>
          <a:prstGeom prst="rect">
            <a:avLst/>
          </a:prstGeom>
        </p:spPr>
      </p:pic>
      <p:pic>
        <p:nvPicPr>
          <p:cNvPr id="10" name="Picture 9" descr="Reading cartoon bee">
            <a:extLst>
              <a:ext uri="{FF2B5EF4-FFF2-40B4-BE49-F238E27FC236}">
                <a16:creationId xmlns:a16="http://schemas.microsoft.com/office/drawing/2014/main" id="{D8DE09B6-816C-D74A-C90A-9AE0474EB9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215015">
            <a:off x="5875081" y="2131892"/>
            <a:ext cx="709884" cy="944053"/>
          </a:xfrm>
          <a:prstGeom prst="rect">
            <a:avLst/>
          </a:prstGeom>
        </p:spPr>
      </p:pic>
      <p:pic>
        <p:nvPicPr>
          <p:cNvPr id="12" name="Graphic 11" descr="Handprint outline">
            <a:extLst>
              <a:ext uri="{FF2B5EF4-FFF2-40B4-BE49-F238E27FC236}">
                <a16:creationId xmlns:a16="http://schemas.microsoft.com/office/drawing/2014/main" id="{82DF9C95-4930-57C7-5735-CDAF0DF699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793192">
            <a:off x="5793132" y="1188424"/>
            <a:ext cx="744946" cy="7449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44B9C9-9B8F-6310-FBC9-7E5C6729A6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0673" y="388852"/>
            <a:ext cx="961653" cy="934563"/>
          </a:xfrm>
          <a:prstGeom prst="rect">
            <a:avLst/>
          </a:prstGeom>
        </p:spPr>
      </p:pic>
      <p:pic>
        <p:nvPicPr>
          <p:cNvPr id="2" name="Picture 1" descr="A sign with a building in the background&#10;&#10;Description automatically generated with low confidence">
            <a:extLst>
              <a:ext uri="{FF2B5EF4-FFF2-40B4-BE49-F238E27FC236}">
                <a16:creationId xmlns:a16="http://schemas.microsoft.com/office/drawing/2014/main" id="{2A723100-A84C-15A1-E265-688DC80370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67010" y="2571750"/>
            <a:ext cx="833890" cy="10111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1CC59B-D5B9-9E3E-7522-B61BABF0559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9519" y="3648919"/>
            <a:ext cx="798814" cy="1011188"/>
          </a:xfrm>
          <a:prstGeom prst="rect">
            <a:avLst/>
          </a:prstGeom>
        </p:spPr>
      </p:pic>
      <p:sp>
        <p:nvSpPr>
          <p:cNvPr id="4" name="Google Shape;59;p13">
            <a:extLst>
              <a:ext uri="{FF2B5EF4-FFF2-40B4-BE49-F238E27FC236}">
                <a16:creationId xmlns:a16="http://schemas.microsoft.com/office/drawing/2014/main" id="{B1586F07-30AF-A372-BAD1-75C4E838A0C4}"/>
              </a:ext>
            </a:extLst>
          </p:cNvPr>
          <p:cNvSpPr txBox="1"/>
          <p:nvPr/>
        </p:nvSpPr>
        <p:spPr>
          <a:xfrm>
            <a:off x="1155705" y="174256"/>
            <a:ext cx="2798337" cy="1481914"/>
          </a:xfrm>
          <a:custGeom>
            <a:avLst/>
            <a:gdLst>
              <a:gd name="connsiteX0" fmla="*/ 0 w 2798337"/>
              <a:gd name="connsiteY0" fmla="*/ 0 h 1481914"/>
              <a:gd name="connsiteX1" fmla="*/ 503701 w 2798337"/>
              <a:gd name="connsiteY1" fmla="*/ 0 h 1481914"/>
              <a:gd name="connsiteX2" fmla="*/ 1119335 w 2798337"/>
              <a:gd name="connsiteY2" fmla="*/ 0 h 1481914"/>
              <a:gd name="connsiteX3" fmla="*/ 1706986 w 2798337"/>
              <a:gd name="connsiteY3" fmla="*/ 0 h 1481914"/>
              <a:gd name="connsiteX4" fmla="*/ 2798337 w 2798337"/>
              <a:gd name="connsiteY4" fmla="*/ 0 h 1481914"/>
              <a:gd name="connsiteX5" fmla="*/ 2798337 w 2798337"/>
              <a:gd name="connsiteY5" fmla="*/ 523610 h 1481914"/>
              <a:gd name="connsiteX6" fmla="*/ 2798337 w 2798337"/>
              <a:gd name="connsiteY6" fmla="*/ 987943 h 1481914"/>
              <a:gd name="connsiteX7" fmla="*/ 2798337 w 2798337"/>
              <a:gd name="connsiteY7" fmla="*/ 1481914 h 1481914"/>
              <a:gd name="connsiteX8" fmla="*/ 2266653 w 2798337"/>
              <a:gd name="connsiteY8" fmla="*/ 1481914 h 1481914"/>
              <a:gd name="connsiteX9" fmla="*/ 1734969 w 2798337"/>
              <a:gd name="connsiteY9" fmla="*/ 1481914 h 1481914"/>
              <a:gd name="connsiteX10" fmla="*/ 1259252 w 2798337"/>
              <a:gd name="connsiteY10" fmla="*/ 1481914 h 1481914"/>
              <a:gd name="connsiteX11" fmla="*/ 699584 w 2798337"/>
              <a:gd name="connsiteY11" fmla="*/ 1481914 h 1481914"/>
              <a:gd name="connsiteX12" fmla="*/ 0 w 2798337"/>
              <a:gd name="connsiteY12" fmla="*/ 1481914 h 1481914"/>
              <a:gd name="connsiteX13" fmla="*/ 0 w 2798337"/>
              <a:gd name="connsiteY13" fmla="*/ 1017581 h 1481914"/>
              <a:gd name="connsiteX14" fmla="*/ 0 w 2798337"/>
              <a:gd name="connsiteY14" fmla="*/ 508790 h 1481914"/>
              <a:gd name="connsiteX15" fmla="*/ 0 w 2798337"/>
              <a:gd name="connsiteY15" fmla="*/ 0 h 1481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8337" h="1481914" fill="none" extrusionOk="0">
                <a:moveTo>
                  <a:pt x="0" y="0"/>
                </a:moveTo>
                <a:cubicBezTo>
                  <a:pt x="170722" y="-4556"/>
                  <a:pt x="352859" y="51871"/>
                  <a:pt x="503701" y="0"/>
                </a:cubicBezTo>
                <a:cubicBezTo>
                  <a:pt x="654543" y="-51871"/>
                  <a:pt x="836689" y="60035"/>
                  <a:pt x="1119335" y="0"/>
                </a:cubicBezTo>
                <a:cubicBezTo>
                  <a:pt x="1401981" y="-60035"/>
                  <a:pt x="1499382" y="1045"/>
                  <a:pt x="1706986" y="0"/>
                </a:cubicBezTo>
                <a:cubicBezTo>
                  <a:pt x="1914590" y="-1045"/>
                  <a:pt x="2358289" y="100448"/>
                  <a:pt x="2798337" y="0"/>
                </a:cubicBezTo>
                <a:cubicBezTo>
                  <a:pt x="2833501" y="193462"/>
                  <a:pt x="2738498" y="347486"/>
                  <a:pt x="2798337" y="523610"/>
                </a:cubicBezTo>
                <a:cubicBezTo>
                  <a:pt x="2858176" y="699734"/>
                  <a:pt x="2755319" y="828554"/>
                  <a:pt x="2798337" y="987943"/>
                </a:cubicBezTo>
                <a:cubicBezTo>
                  <a:pt x="2841355" y="1147332"/>
                  <a:pt x="2742092" y="1322834"/>
                  <a:pt x="2798337" y="1481914"/>
                </a:cubicBezTo>
                <a:cubicBezTo>
                  <a:pt x="2539286" y="1506545"/>
                  <a:pt x="2376492" y="1481183"/>
                  <a:pt x="2266653" y="1481914"/>
                </a:cubicBezTo>
                <a:cubicBezTo>
                  <a:pt x="2156814" y="1482645"/>
                  <a:pt x="1929102" y="1471983"/>
                  <a:pt x="1734969" y="1481914"/>
                </a:cubicBezTo>
                <a:cubicBezTo>
                  <a:pt x="1540836" y="1491845"/>
                  <a:pt x="1425370" y="1445549"/>
                  <a:pt x="1259252" y="1481914"/>
                </a:cubicBezTo>
                <a:cubicBezTo>
                  <a:pt x="1093134" y="1518279"/>
                  <a:pt x="974741" y="1470065"/>
                  <a:pt x="699584" y="1481914"/>
                </a:cubicBezTo>
                <a:cubicBezTo>
                  <a:pt x="424427" y="1493763"/>
                  <a:pt x="191614" y="1430076"/>
                  <a:pt x="0" y="1481914"/>
                </a:cubicBezTo>
                <a:cubicBezTo>
                  <a:pt x="-43307" y="1387553"/>
                  <a:pt x="26463" y="1117942"/>
                  <a:pt x="0" y="1017581"/>
                </a:cubicBezTo>
                <a:cubicBezTo>
                  <a:pt x="-26463" y="917220"/>
                  <a:pt x="16915" y="684815"/>
                  <a:pt x="0" y="508790"/>
                </a:cubicBezTo>
                <a:cubicBezTo>
                  <a:pt x="-16915" y="332765"/>
                  <a:pt x="48681" y="173473"/>
                  <a:pt x="0" y="0"/>
                </a:cubicBezTo>
                <a:close/>
              </a:path>
              <a:path w="2798337" h="1481914" stroke="0" extrusionOk="0">
                <a:moveTo>
                  <a:pt x="0" y="0"/>
                </a:moveTo>
                <a:cubicBezTo>
                  <a:pt x="163873" y="-44837"/>
                  <a:pt x="312009" y="51427"/>
                  <a:pt x="503701" y="0"/>
                </a:cubicBezTo>
                <a:cubicBezTo>
                  <a:pt x="695393" y="-51427"/>
                  <a:pt x="862185" y="61158"/>
                  <a:pt x="1063368" y="0"/>
                </a:cubicBezTo>
                <a:cubicBezTo>
                  <a:pt x="1264551" y="-61158"/>
                  <a:pt x="1441353" y="1800"/>
                  <a:pt x="1539085" y="0"/>
                </a:cubicBezTo>
                <a:cubicBezTo>
                  <a:pt x="1636817" y="-1800"/>
                  <a:pt x="1877716" y="1184"/>
                  <a:pt x="2098753" y="0"/>
                </a:cubicBezTo>
                <a:cubicBezTo>
                  <a:pt x="2319790" y="-1184"/>
                  <a:pt x="2609879" y="20751"/>
                  <a:pt x="2798337" y="0"/>
                </a:cubicBezTo>
                <a:cubicBezTo>
                  <a:pt x="2840721" y="124425"/>
                  <a:pt x="2747285" y="245733"/>
                  <a:pt x="2798337" y="464333"/>
                </a:cubicBezTo>
                <a:cubicBezTo>
                  <a:pt x="2849389" y="682933"/>
                  <a:pt x="2754238" y="834072"/>
                  <a:pt x="2798337" y="973124"/>
                </a:cubicBezTo>
                <a:cubicBezTo>
                  <a:pt x="2842436" y="1112176"/>
                  <a:pt x="2760077" y="1297295"/>
                  <a:pt x="2798337" y="1481914"/>
                </a:cubicBezTo>
                <a:cubicBezTo>
                  <a:pt x="2644775" y="1502179"/>
                  <a:pt x="2400998" y="1462994"/>
                  <a:pt x="2266653" y="1481914"/>
                </a:cubicBezTo>
                <a:cubicBezTo>
                  <a:pt x="2132308" y="1500834"/>
                  <a:pt x="1972043" y="1446190"/>
                  <a:pt x="1790936" y="1481914"/>
                </a:cubicBezTo>
                <a:cubicBezTo>
                  <a:pt x="1609829" y="1517638"/>
                  <a:pt x="1362621" y="1480973"/>
                  <a:pt x="1175302" y="1481914"/>
                </a:cubicBezTo>
                <a:cubicBezTo>
                  <a:pt x="987983" y="1482855"/>
                  <a:pt x="753775" y="1445255"/>
                  <a:pt x="587651" y="1481914"/>
                </a:cubicBezTo>
                <a:cubicBezTo>
                  <a:pt x="421527" y="1518573"/>
                  <a:pt x="182287" y="1465128"/>
                  <a:pt x="0" y="1481914"/>
                </a:cubicBezTo>
                <a:cubicBezTo>
                  <a:pt x="-25937" y="1272353"/>
                  <a:pt x="42499" y="1116644"/>
                  <a:pt x="0" y="1002762"/>
                </a:cubicBezTo>
                <a:cubicBezTo>
                  <a:pt x="-42499" y="888880"/>
                  <a:pt x="7916" y="729403"/>
                  <a:pt x="0" y="538429"/>
                </a:cubicBezTo>
                <a:cubicBezTo>
                  <a:pt x="-7916" y="347455"/>
                  <a:pt x="10835" y="190470"/>
                  <a:pt x="0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FFFF00">
                <a:alpha val="92000"/>
              </a:srgbClr>
            </a:solidFill>
            <a:extLst>
              <a:ext uri="{C807C97D-BFC1-408E-A445-0C87EB9F89A2}">
                <ask:lineSketchStyleProps xmlns:ask="http://schemas.microsoft.com/office/drawing/2018/sketchyshapes" sd="8699415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u="sng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In PSHE: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Health and Wellbeing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Emotional regulation; managing change; managing time online.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Keeping Safe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Personal information; media; drug use.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Digital literacy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Evaluating media sources; sharing online.</a:t>
            </a:r>
          </a:p>
          <a:p>
            <a:pPr algn="ctr"/>
            <a:r>
              <a:rPr lang="en-US" sz="600" b="1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No Outsiders: </a:t>
            </a:r>
          </a:p>
          <a:p>
            <a:pPr algn="ctr"/>
            <a:r>
              <a:rPr lang="en-GB" sz="600" dirty="0">
                <a:latin typeface="+mj-lt"/>
              </a:rPr>
              <a:t>The only way is badger by Stella J. Jones and Carmen Saldana</a:t>
            </a:r>
          </a:p>
          <a:p>
            <a:pPr algn="ctr"/>
            <a:r>
              <a:rPr lang="en-GB" sz="600" dirty="0">
                <a:latin typeface="+mj-lt"/>
              </a:rPr>
              <a:t>Diversity and difference.</a:t>
            </a:r>
          </a:p>
          <a:p>
            <a:pPr algn="ctr"/>
            <a:r>
              <a:rPr lang="en-GB" sz="600" dirty="0">
                <a:latin typeface="+mj-lt"/>
              </a:rPr>
              <a:t> </a:t>
            </a:r>
          </a:p>
          <a:p>
            <a:pPr algn="ctr"/>
            <a:r>
              <a:rPr lang="en-GB" sz="600" dirty="0">
                <a:latin typeface="+mj-lt"/>
              </a:rPr>
              <a:t>Day in the life of Marlon </a:t>
            </a:r>
            <a:r>
              <a:rPr lang="en-GB" sz="600" dirty="0" err="1">
                <a:latin typeface="+mj-lt"/>
              </a:rPr>
              <a:t>Bundo</a:t>
            </a:r>
            <a:r>
              <a:rPr lang="en-GB" sz="600" dirty="0">
                <a:latin typeface="+mj-lt"/>
              </a:rPr>
              <a:t> by Marlon </a:t>
            </a:r>
            <a:r>
              <a:rPr lang="en-GB" sz="600" dirty="0" err="1">
                <a:latin typeface="+mj-lt"/>
              </a:rPr>
              <a:t>Bundo</a:t>
            </a:r>
            <a:r>
              <a:rPr lang="en-GB" sz="600" dirty="0">
                <a:latin typeface="+mj-lt"/>
              </a:rPr>
              <a:t> and Jill Twiss</a:t>
            </a:r>
          </a:p>
          <a:p>
            <a:pPr algn="ctr"/>
            <a:r>
              <a:rPr lang="en-GB" sz="600" dirty="0">
                <a:latin typeface="+mj-lt"/>
              </a:rPr>
              <a:t>Democracy and prejudice.</a:t>
            </a:r>
            <a:r>
              <a:rPr lang="en-US" sz="600" dirty="0">
                <a:solidFill>
                  <a:schemeClr val="dk1"/>
                </a:solidFill>
                <a:latin typeface="+mj-lt"/>
                <a:cs typeface="Dreaming Outloud Pro" panose="03050502040302030504" pitchFamily="66" charset="0"/>
              </a:rPr>
              <a:t>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74E8F4DC-1F71-9A0E-C666-76647BD01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926" y="1448971"/>
            <a:ext cx="588742" cy="494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A3BA641-94B4-4451-BD96-10CF31994439}">
  <we:reference id="wa200005566" version="3.0.0.2" store="en-US" storeType="OMEX"/>
  <we:alternateReferences>
    <we:reference id="WA200005566" version="3.0.0.2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645</Words>
  <Application>Microsoft Office PowerPoint</Application>
  <PresentationFormat>On-screen Show (16:9)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Dreaming Outloud Pro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Cartwright</dc:creator>
  <cp:lastModifiedBy>Beth Cartwright</cp:lastModifiedBy>
  <cp:revision>10</cp:revision>
  <dcterms:modified xsi:type="dcterms:W3CDTF">2026-01-08T16:18:35Z</dcterms:modified>
</cp:coreProperties>
</file>