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DFBB-3C30-96C1-CA30-814E91916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03827-3293-BB9C-F077-40A532453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6C3E4-5576-CE46-233A-DFE66FFB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1237-4A68-6B49-EDAE-64884CE6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3700-8012-D4AB-C939-4C79E74D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1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8816-97FF-24BE-AE65-62A4606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C190E-AACC-1F49-F0A5-8918C6AEE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C71B-82C3-676E-DFB1-EAFF89A4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9B383-4EDD-6728-EE6A-B6849E74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38C1-395F-F35B-53A2-F331EE63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3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147EA3-DC0D-A39D-59B8-1146683EF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A8D40-B738-5E35-E1D5-04F04C252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F7C31-D740-9C69-3452-5B854EBA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94C53-B2B6-DF20-8157-FB3E0AF9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56B3-40E0-9E75-9D5C-7D8CD160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5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B645-F721-E1BA-2986-136CE51F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A5CE-7EE6-F345-68E4-EFE708BC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1D04-60C0-0840-04AB-0AFBFD91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5322-E864-7410-54C1-9CEEE02E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19E0-6A7D-B2AB-8C3C-47AAB9C9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3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4943-835C-104A-EB42-53193CC0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11AD-A815-BAFD-E1EC-77A08331D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3B286-5614-6DEA-89E6-E1AA2989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6E192-2EFE-8D85-A823-60BB51A0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35A38-B608-2AA3-9A62-989C117F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084-9063-1E23-DA3D-ECBEA0F5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F530-EC2D-0D7C-8993-63C005B71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94F55-2565-7A77-B170-B11DC6FBA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639A3-DD0E-1158-DEC7-61CE5BB7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5CCF3-D33D-A24D-F8F7-5BF34CA0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5C6A7-FA6B-8869-EC4D-9B5806EF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2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FD2-3309-D2F3-B12D-7BFC66A9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B951-5540-6BEC-0C72-2318A61C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7C4EC-251A-DF24-386A-4B60602CE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2E1EB-B86D-ABA3-DE65-6650062E2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FAA44-E298-47A8-3034-B9111528C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9AF36-BDAE-2EF5-F123-590D4E2B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AA007-AFB6-6819-C592-22DEF90D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F44F2-C0A7-6BE2-91D4-33882C83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2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92917-9610-493B-3654-AD796AC9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867E9-C844-4777-155E-ECC46EC8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467A7-B13E-3F9E-84A7-F9321D712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ED99C-92E1-5E7C-8A59-09717364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9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74658-CD95-0FC2-6B19-55A09792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53952-EDD2-DB58-CCF6-D2252B95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A7547-8BF7-BDA9-9C3B-77BD80CC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9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5CD0-1088-9256-4A8E-8B8027DC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2CE1F-BFE4-BE3F-7E51-AA4F31B3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F6856-30EC-ACF9-9740-890CE7CD4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86F9B-1BD2-9D3A-1E91-B6E05ABC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AF762-4258-11A5-B337-106E9651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5717B-69C7-A546-DBDB-96F6C52B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5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19D8-1168-C2AD-8D04-324AFF47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F0E8E-73EF-01D3-BBE0-B6F567128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41187-3990-53F6-F435-101170C56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C865C-FC74-FA0C-78E0-498CFDD4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96AB4-820C-29E0-E5C2-18ECF9CA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B8E33-B15A-FE32-37F2-B6203074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5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5FB5D5-F87A-E3D5-5685-21C876CE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6CCD2-DFBF-7BFB-A2B1-D172F68BD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2690-BAFF-C8C4-7599-AA2330C43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C722C-92C1-4131-85FB-462F8A167F29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96E9-7083-6281-270E-8A4872A3B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0ECC-0646-3BC2-7F70-935E512A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87EB65-35FD-49E4-AA9D-5521B7BA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7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dshamce.cheshire.sch.uk/class/year-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lobe and a plant next to a clipboard&#10;&#10;AI-generated content may be incorrect.">
            <a:extLst>
              <a:ext uri="{FF2B5EF4-FFF2-40B4-BE49-F238E27FC236}">
                <a16:creationId xmlns:a16="http://schemas.microsoft.com/office/drawing/2014/main" id="{98EA65CC-AFDC-1D4E-B33C-B0EBAC27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52AD8C-7DE1-CBE0-3A43-B482EC1FF3A3}"/>
              </a:ext>
            </a:extLst>
          </p:cNvPr>
          <p:cNvSpPr txBox="1"/>
          <p:nvPr/>
        </p:nvSpPr>
        <p:spPr>
          <a:xfrm>
            <a:off x="2841523" y="867554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effectLst/>
                <a:latin typeface="XCCW Joined 4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 the Teacher</a:t>
            </a:r>
          </a:p>
          <a:p>
            <a:pPr algn="ctr"/>
            <a:endParaRPr lang="en-GB" sz="4800" dirty="0">
              <a:latin typeface="CCW Cursive Writing 4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latin typeface="CCW Cursive Writing 4" panose="03050602040000000000" pitchFamily="66" charset="0"/>
              </a:rPr>
              <a:t>Year 6 – Miss Cartwright </a:t>
            </a:r>
            <a:endParaRPr lang="en-GB" sz="4800" dirty="0">
              <a:latin typeface="CCW Cursive Writing 4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1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B8EA6-08C8-E1F6-2437-8BCA4DF77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3A73F1-AA02-7DF0-EFCC-41B49D384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lobe and a plant next to a clipboard&#10;&#10;AI-generated content may be incorrect.">
            <a:extLst>
              <a:ext uri="{FF2B5EF4-FFF2-40B4-BE49-F238E27FC236}">
                <a16:creationId xmlns:a16="http://schemas.microsoft.com/office/drawing/2014/main" id="{5F3A2EC7-0298-EF30-757E-BFA09D46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D99974-E21A-F21B-E8C7-F265156D675E}"/>
              </a:ext>
            </a:extLst>
          </p:cNvPr>
          <p:cNvSpPr txBox="1"/>
          <p:nvPr/>
        </p:nvSpPr>
        <p:spPr>
          <a:xfrm>
            <a:off x="240354" y="169333"/>
            <a:ext cx="1171129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6 Staff </a:t>
            </a:r>
          </a:p>
          <a:p>
            <a:pPr algn="ctr"/>
            <a:endParaRPr lang="en-US" sz="2800" dirty="0">
              <a:latin typeface="CCW Cursive Writing 4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Cartwright</a:t>
            </a:r>
          </a:p>
          <a:p>
            <a:pPr algn="ctr"/>
            <a:r>
              <a:rPr lang="en-US" sz="20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err="1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20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Gardiner (mornings and Tuesday pm) </a:t>
            </a:r>
          </a:p>
          <a:p>
            <a:pPr algn="ctr"/>
            <a:r>
              <a:rPr lang="en-US" sz="20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 Forster (some afternoons) </a:t>
            </a:r>
          </a:p>
          <a:p>
            <a:pPr algn="ctr"/>
            <a:endParaRPr lang="en-US" sz="2000" dirty="0">
              <a:latin typeface="CCW Cursive Writing 4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20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Palfreyman – Science</a:t>
            </a:r>
          </a:p>
          <a:p>
            <a:pPr algn="ctr"/>
            <a:endParaRPr lang="en-US" sz="2000" dirty="0">
              <a:latin typeface="CCW Cursive Writing 4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20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Williams – PE </a:t>
            </a:r>
            <a:endParaRPr lang="en-GB" sz="2000" dirty="0">
              <a:latin typeface="CCW Cursive Writing 4" panose="03050602040000000000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9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4E9D1-381B-5259-7026-595EEFEEC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7D470E-8FEE-BFA4-B93D-CBA63D833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8" y="0"/>
            <a:ext cx="12188952" cy="68502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E5A1C1-A6D5-A539-3769-C5463CD87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5B2A6-E931-5D6A-920E-A1321291E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718" y="487682"/>
            <a:ext cx="8119109" cy="49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55D2B8-A2A5-64FF-7D5B-AE027D15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28"/>
            <a:ext cx="12192000" cy="6884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97E8C3-BF7E-C5B8-CC6E-A43906E7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sz="32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Routines</a:t>
            </a:r>
            <a:br>
              <a:rPr lang="en-US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650F1-2E59-8FB4-B51F-CA3F9C2B4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CW Cursive Writing 4" panose="03050602040000000000" pitchFamily="66" charset="0"/>
              </a:rPr>
              <a:t>Morning spelling</a:t>
            </a:r>
          </a:p>
          <a:p>
            <a:pPr marL="0" indent="0">
              <a:buNone/>
            </a:pPr>
            <a:endParaRPr lang="en-GB" sz="2000" dirty="0">
              <a:latin typeface="CCW Cursive Writing 4" panose="03050602040000000000" pitchFamily="66" charset="0"/>
            </a:endParaRPr>
          </a:p>
          <a:p>
            <a:r>
              <a:rPr lang="en-GB" sz="2000" dirty="0">
                <a:latin typeface="CCW Cursive Writing 4" panose="03050602040000000000" pitchFamily="66" charset="0"/>
              </a:rPr>
              <a:t>Water bottles</a:t>
            </a:r>
          </a:p>
          <a:p>
            <a:pPr marL="0" indent="0">
              <a:buNone/>
            </a:pPr>
            <a:endParaRPr lang="en-GB" sz="2000" dirty="0">
              <a:latin typeface="CCW Cursive Writing 4" panose="03050602040000000000" pitchFamily="66" charset="0"/>
            </a:endParaRPr>
          </a:p>
          <a:p>
            <a:r>
              <a:rPr lang="en-GB" sz="2000" dirty="0">
                <a:latin typeface="CCW Cursive Writing 4" panose="03050602040000000000" pitchFamily="66" charset="0"/>
              </a:rPr>
              <a:t>Snacks</a:t>
            </a:r>
          </a:p>
          <a:p>
            <a:pPr marL="0" indent="0">
              <a:buNone/>
            </a:pPr>
            <a:endParaRPr lang="en-GB" sz="2000" dirty="0">
              <a:latin typeface="CCW Cursive Writing 4" panose="03050602040000000000" pitchFamily="66" charset="0"/>
            </a:endParaRPr>
          </a:p>
          <a:p>
            <a:r>
              <a:rPr lang="en-GB" sz="2000" dirty="0">
                <a:latin typeface="CCW Cursive Writing 4" panose="03050602040000000000" pitchFamily="66" charset="0"/>
              </a:rPr>
              <a:t>PE kits (Wednesday and clubs)</a:t>
            </a:r>
          </a:p>
          <a:p>
            <a:pPr marL="0" indent="0">
              <a:buNone/>
            </a:pPr>
            <a:endParaRPr lang="en-GB" sz="2000" dirty="0">
              <a:latin typeface="CCW Cursive Writing 4" panose="03050602040000000000" pitchFamily="66" charset="0"/>
            </a:endParaRPr>
          </a:p>
          <a:p>
            <a:r>
              <a:rPr lang="en-GB" sz="2000" dirty="0">
                <a:latin typeface="CCW Cursive Writing 4" panose="03050602040000000000" pitchFamily="66" charset="0"/>
              </a:rPr>
              <a:t>Reading books and diaries (Monday)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EE64-E28D-8186-D6A4-FA2BB50AE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B1485-9222-871A-4BDD-82FDF7B2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28"/>
            <a:ext cx="12192000" cy="6884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C2938-93AE-0BD7-8CDD-64413641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sz="4000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br>
              <a:rPr lang="en-US" dirty="0">
                <a:latin typeface="CCW Cursive Writing 4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3DC7-D2F3-AEA7-52F7-67721F4DE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CW Cursive Writing 4" panose="03050602040000000000" pitchFamily="66" charset="0"/>
              </a:rPr>
              <a:t>Personal spelling grid (practice little and often)</a:t>
            </a:r>
          </a:p>
          <a:p>
            <a:pPr marL="0" indent="0">
              <a:buNone/>
            </a:pPr>
            <a:endParaRPr lang="en-GB" sz="2000" dirty="0">
              <a:latin typeface="CCW Cursive Writing 4" panose="03050602040000000000" pitchFamily="66" charset="0"/>
            </a:endParaRPr>
          </a:p>
          <a:p>
            <a:r>
              <a:rPr lang="en-GB" sz="2000" dirty="0">
                <a:latin typeface="CCW Cursive Writing 4" panose="03050602040000000000" pitchFamily="66" charset="0"/>
              </a:rPr>
              <a:t>Maths and English homework (set Friday and due Wednesday) </a:t>
            </a:r>
          </a:p>
          <a:p>
            <a:pPr marL="0" indent="0">
              <a:buNone/>
            </a:pPr>
            <a:endParaRPr lang="en-GB" sz="2000" dirty="0">
              <a:latin typeface="CCW Cursive Writing 4" panose="03050602040000000000" pitchFamily="66" charset="0"/>
            </a:endParaRPr>
          </a:p>
          <a:p>
            <a:r>
              <a:rPr lang="en-GB" sz="2000" dirty="0" err="1">
                <a:latin typeface="CCW Cursive Writing 4" panose="03050602040000000000" pitchFamily="66" charset="0"/>
              </a:rPr>
              <a:t>TTRockstars</a:t>
            </a:r>
            <a:r>
              <a:rPr lang="en-GB" sz="2000" dirty="0">
                <a:latin typeface="CCW Cursive Writing 4" panose="03050602040000000000" pitchFamily="66" charset="0"/>
              </a:rPr>
              <a:t> practice</a:t>
            </a:r>
          </a:p>
          <a:p>
            <a:endParaRPr lang="en-GB" sz="2000" dirty="0">
              <a:latin typeface="CCW Cursive Writing 4" panose="03050602040000000000" pitchFamily="66" charset="0"/>
            </a:endParaRPr>
          </a:p>
          <a:p>
            <a:r>
              <a:rPr lang="en-GB" sz="2000" dirty="0">
                <a:latin typeface="CCW Cursive Writing 4" panose="03050602040000000000" pitchFamily="66" charset="0"/>
              </a:rPr>
              <a:t>Reading</a:t>
            </a:r>
          </a:p>
        </p:txBody>
      </p:sp>
      <p:pic>
        <p:nvPicPr>
          <p:cNvPr id="1026" name="Picture 2" descr="Scarborough's Reading Rope Explained | Edmentum">
            <a:extLst>
              <a:ext uri="{FF2B5EF4-FFF2-40B4-BE49-F238E27FC236}">
                <a16:creationId xmlns:a16="http://schemas.microsoft.com/office/drawing/2014/main" id="{C7081980-F089-03DE-B9A0-32D80C94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28" y="3640295"/>
            <a:ext cx="5498772" cy="35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5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9C49EB-32F3-6CCB-33C1-7C145E9E3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328"/>
            <a:ext cx="12192000" cy="6884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6DF1E-52E7-CC6F-90D3-14ECC5E7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CW Cursive Writing 4" panose="03050602040000000000" pitchFamily="66" charset="0"/>
                <a:cs typeface="Times New Roman" panose="02020603050405020304" pitchFamily="18" charset="0"/>
              </a:rPr>
              <a:t>Behaviour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CE7E-ACE4-8622-3F8C-7ECF8697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CW Cursive Writing 4" panose="03050602040000000000" pitchFamily="66" charset="0"/>
              </a:rPr>
              <a:t>Simple, clear and consistent expectations</a:t>
            </a:r>
          </a:p>
          <a:p>
            <a:pPr marL="0" indent="0">
              <a:buNone/>
            </a:pPr>
            <a:r>
              <a:rPr lang="en-US" sz="2000" dirty="0">
                <a:latin typeface="CCW Cursive Writing 4" panose="03050602040000000000" pitchFamily="66" charset="0"/>
              </a:rPr>
              <a:t> </a:t>
            </a:r>
          </a:p>
          <a:p>
            <a:r>
              <a:rPr lang="en-US" sz="2000" dirty="0">
                <a:latin typeface="CCW Cursive Writing 4" panose="03050602040000000000" pitchFamily="66" charset="0"/>
              </a:rPr>
              <a:t>Ready. Respectful. Safe </a:t>
            </a:r>
          </a:p>
          <a:p>
            <a:pPr marL="0" indent="0">
              <a:buNone/>
            </a:pPr>
            <a:endParaRPr lang="en-US" sz="2000" dirty="0">
              <a:latin typeface="CCW Cursive Writing 4" panose="03050602040000000000" pitchFamily="66" charset="0"/>
            </a:endParaRPr>
          </a:p>
          <a:p>
            <a:r>
              <a:rPr lang="en-US" sz="2000" dirty="0">
                <a:latin typeface="CCW Cursive Writing 4" panose="03050602040000000000" pitchFamily="66" charset="0"/>
              </a:rPr>
              <a:t>Reminder, warning, consequence</a:t>
            </a:r>
          </a:p>
          <a:p>
            <a:endParaRPr lang="en-US" sz="2000" dirty="0">
              <a:latin typeface="CCW Cursive Writing 4" panose="03050602040000000000" pitchFamily="66" charset="0"/>
            </a:endParaRPr>
          </a:p>
          <a:p>
            <a:r>
              <a:rPr lang="en-US" sz="2000" dirty="0">
                <a:latin typeface="CCW Cursive Writing 4" panose="03050602040000000000" pitchFamily="66" charset="0"/>
              </a:rPr>
              <a:t>Parent communication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Zones of Regulation Display, Self Regulation Cards, Chart, Printable,  Feelings, Emotions Bundle - Etsy UK">
            <a:extLst>
              <a:ext uri="{FF2B5EF4-FFF2-40B4-BE49-F238E27FC236}">
                <a16:creationId xmlns:a16="http://schemas.microsoft.com/office/drawing/2014/main" id="{A0BE3152-B0FC-6E4A-8A78-BF604F51E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6590" r="34675" b="8659"/>
          <a:stretch>
            <a:fillRect/>
          </a:stretch>
        </p:blipFill>
        <p:spPr bwMode="auto">
          <a:xfrm>
            <a:off x="9020954" y="2506663"/>
            <a:ext cx="31710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6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7C863-F1D4-9CD6-FD0F-EF55C8D1B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7A0FF5-B932-9C13-84ED-6EAC6CDC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20246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CW Cursive Writing 4" panose="03050602040000000000" pitchFamily="66" charset="0"/>
                <a:cs typeface="Times New Roman" panose="02020603050405020304" pitchFamily="18" charset="0"/>
              </a:rPr>
              <a:t>What makes Year 6 special?</a:t>
            </a:r>
            <a:endParaRPr lang="en-GB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EA672E-0191-44BF-FA85-25A419373436}"/>
              </a:ext>
            </a:extLst>
          </p:cNvPr>
          <p:cNvSpPr txBox="1">
            <a:spLocks/>
          </p:cNvSpPr>
          <p:nvPr/>
        </p:nvSpPr>
        <p:spPr>
          <a:xfrm>
            <a:off x="240276" y="1526961"/>
            <a:ext cx="8795569" cy="2966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CCW Cursive Writing 4" panose="03050602040000000000" pitchFamily="66" charset="0"/>
              </a:rPr>
              <a:t>Buddies and play leaders </a:t>
            </a:r>
          </a:p>
          <a:p>
            <a:pPr marL="0" indent="0">
              <a:buNone/>
            </a:pPr>
            <a:r>
              <a:rPr lang="en-US" sz="2200" dirty="0">
                <a:latin typeface="CCW Cursive Writing 4" panose="03050602040000000000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CCW Cursive Writing 4" panose="03050602040000000000" pitchFamily="66" charset="0"/>
              </a:rPr>
              <a:t>Trips/visits (Western Approaches, Remembrance service, Greenacres, VR WW2 day, Gurdwara, Conway)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latin typeface="CCW Cursive Writing 4" panose="03050602040000000000" pitchFamily="66" charset="0"/>
            </a:endParaRPr>
          </a:p>
          <a:p>
            <a:r>
              <a:rPr lang="en-US" sz="2200" dirty="0">
                <a:latin typeface="CCW Cursive Writing 4" panose="03050602040000000000" pitchFamily="66" charset="0"/>
              </a:rPr>
              <a:t>Broad curriculum</a:t>
            </a:r>
          </a:p>
          <a:p>
            <a:endParaRPr lang="en-US" sz="2000" dirty="0">
              <a:latin typeface="CCW Cursive Writing 4" panose="03050602040000000000" pitchFamily="66" charset="0"/>
            </a:endParaRPr>
          </a:p>
          <a:p>
            <a:pPr lvl="8"/>
            <a:r>
              <a:rPr lang="en-US" sz="100" dirty="0">
                <a:latin typeface="CCW Cursive Writing 4" panose="03050602040000000000" pitchFamily="66" charset="0"/>
              </a:rPr>
              <a:t>h</a:t>
            </a:r>
          </a:p>
          <a:p>
            <a:endParaRPr lang="en-US" sz="2000" dirty="0">
              <a:latin typeface="CCW Cursive Writing 4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86AE6-87F4-5530-D017-07CA8EE4E430}"/>
              </a:ext>
            </a:extLst>
          </p:cNvPr>
          <p:cNvSpPr txBox="1"/>
          <p:nvPr/>
        </p:nvSpPr>
        <p:spPr>
          <a:xfrm>
            <a:off x="4011561" y="4669319"/>
            <a:ext cx="78068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CW Cursive Writing 4" panose="03050602040000000000" pitchFamily="66" charset="0"/>
              </a:rPr>
              <a:t>Year 6 show/leaving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CW Cursive Writing 4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CW Cursive Writing 4" panose="03050602040000000000" pitchFamily="66" charset="0"/>
              </a:rPr>
              <a:t>End of year transition to secondary school </a:t>
            </a:r>
          </a:p>
        </p:txBody>
      </p:sp>
      <p:pic>
        <p:nvPicPr>
          <p:cNvPr id="3" name="Picture 2" descr="A group of kids posing for a picture&#10;&#10;AI-generated content may be incorrect.">
            <a:extLst>
              <a:ext uri="{FF2B5EF4-FFF2-40B4-BE49-F238E27FC236}">
                <a16:creationId xmlns:a16="http://schemas.microsoft.com/office/drawing/2014/main" id="{5F363DA3-A18E-FAE9-C9A2-9165B95F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1349" y="95208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8348E-F6B9-5425-94AC-4FF06A1A2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743007-DCFF-1AE8-0AAE-7937BF10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D56EF7-EA30-01DC-EAFA-7CF20001F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3D9AD7-CF7D-A7D0-A81B-2FBB4715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7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CW Cursive Writing 4" panose="03050602040000000000" pitchFamily="66" charset="0"/>
              </a:rPr>
              <a:t>Communication</a:t>
            </a:r>
            <a:endParaRPr lang="en-GB" sz="4000" dirty="0">
              <a:latin typeface="CCW Cursive Writing 4" panose="03050602040000000000" pitchFamily="66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88D71B-465A-4746-C104-B856FD1AB116}"/>
              </a:ext>
            </a:extLst>
          </p:cNvPr>
          <p:cNvSpPr txBox="1">
            <a:spLocks/>
          </p:cNvSpPr>
          <p:nvPr/>
        </p:nvSpPr>
        <p:spPr>
          <a:xfrm>
            <a:off x="838200" y="1576235"/>
            <a:ext cx="10734368" cy="3094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CCW Cursive Writing 4" panose="03050602040000000000" pitchFamily="66" charset="0"/>
              </a:rPr>
              <a:t>School Spider/emails</a:t>
            </a:r>
          </a:p>
          <a:p>
            <a:pPr marL="0" indent="0">
              <a:buNone/>
            </a:pPr>
            <a:endParaRPr lang="en-GB" sz="2200" dirty="0">
              <a:latin typeface="CCW Cursive Writing 4" panose="03050602040000000000" pitchFamily="66" charset="0"/>
            </a:endParaRPr>
          </a:p>
          <a:p>
            <a:r>
              <a:rPr lang="en-GB" sz="2200" dirty="0">
                <a:latin typeface="CCW Cursive Writing 4" panose="03050602040000000000" pitchFamily="66" charset="0"/>
              </a:rPr>
              <a:t>Mrs Singer in the office</a:t>
            </a:r>
          </a:p>
          <a:p>
            <a:pPr marL="0" indent="0">
              <a:buNone/>
            </a:pPr>
            <a:endParaRPr lang="en-GB" sz="2200" dirty="0">
              <a:latin typeface="CCW Cursive Writing 4" panose="03050602040000000000" pitchFamily="66" charset="0"/>
            </a:endParaRPr>
          </a:p>
          <a:p>
            <a:r>
              <a:rPr lang="en-GB" sz="2200" dirty="0">
                <a:latin typeface="CCW Cursive Writing 4" panose="03050602040000000000" pitchFamily="66" charset="0"/>
              </a:rPr>
              <a:t>Termly class newsletters and topic webs</a:t>
            </a:r>
          </a:p>
          <a:p>
            <a:pPr marL="0" indent="0">
              <a:buNone/>
            </a:pPr>
            <a:endParaRPr lang="en-GB" sz="2200" dirty="0">
              <a:latin typeface="CCW Cursive Writing 4" panose="03050602040000000000" pitchFamily="66" charset="0"/>
            </a:endParaRPr>
          </a:p>
          <a:p>
            <a:r>
              <a:rPr lang="en-GB" sz="2200" dirty="0">
                <a:latin typeface="CCW Cursive Writing 4" panose="03050602040000000000" pitchFamily="66" charset="0"/>
              </a:rPr>
              <a:t>Fortnightly school newsletters</a:t>
            </a:r>
          </a:p>
          <a:p>
            <a:endParaRPr lang="en-US" sz="2000" dirty="0">
              <a:latin typeface="CCW Cursive Writing 4" panose="03050602040000000000" pitchFamily="66" charset="0"/>
            </a:endParaRPr>
          </a:p>
          <a:p>
            <a:pPr lvl="8"/>
            <a:r>
              <a:rPr lang="en-US" sz="100" dirty="0">
                <a:latin typeface="CCW Cursive Writing 4" panose="03050602040000000000" pitchFamily="66" charset="0"/>
              </a:rPr>
              <a:t>h</a:t>
            </a:r>
          </a:p>
          <a:p>
            <a:endParaRPr lang="en-US" sz="2000" dirty="0">
              <a:latin typeface="CCW Cursive Writing 4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B654F-06B6-7685-D573-F7371611A3F3}"/>
              </a:ext>
            </a:extLst>
          </p:cNvPr>
          <p:cNvSpPr txBox="1"/>
          <p:nvPr/>
        </p:nvSpPr>
        <p:spPr>
          <a:xfrm>
            <a:off x="3962399" y="4620045"/>
            <a:ext cx="7806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CW Cursive Writing 4" panose="03050602040000000000" pitchFamily="66" charset="0"/>
              </a:rPr>
              <a:t>I will be on the playground after school, everyday except Wednesday</a:t>
            </a:r>
          </a:p>
        </p:txBody>
      </p:sp>
    </p:spTree>
    <p:extLst>
      <p:ext uri="{BB962C8B-B14F-4D97-AF65-F5344CB8AC3E}">
        <p14:creationId xmlns:p14="http://schemas.microsoft.com/office/powerpoint/2010/main" val="248764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7B8C1F-11CC-D3FA-0D39-EC1F8A76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0155" cy="68671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8600B-D51D-7C50-1837-74088842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31" y="1178510"/>
            <a:ext cx="10501640" cy="4500980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CCW Cursive Writing 4" panose="03050602040000000000" pitchFamily="66" charset="0"/>
              </a:rPr>
              <a:t>European Day of Languages- 26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September </a:t>
            </a:r>
          </a:p>
          <a:p>
            <a:r>
              <a:rPr lang="en-GB" dirty="0">
                <a:latin typeface="CCW Cursive Writing 4" panose="03050602040000000000" pitchFamily="66" charset="0"/>
              </a:rPr>
              <a:t>Harvest Service- 7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October 9.30am </a:t>
            </a:r>
          </a:p>
          <a:p>
            <a:r>
              <a:rPr lang="en-GB" b="1" dirty="0">
                <a:latin typeface="CCW Cursive Writing 4" panose="03050602040000000000" pitchFamily="66" charset="0"/>
              </a:rPr>
              <a:t>Parents’ Evening- 15</a:t>
            </a:r>
            <a:r>
              <a:rPr lang="en-GB" b="1" baseline="30000" dirty="0">
                <a:latin typeface="CCW Cursive Writing 4" panose="03050602040000000000" pitchFamily="66" charset="0"/>
              </a:rPr>
              <a:t>th</a:t>
            </a:r>
            <a:r>
              <a:rPr lang="en-GB" b="1" dirty="0">
                <a:latin typeface="CCW Cursive Writing 4" panose="03050602040000000000" pitchFamily="66" charset="0"/>
              </a:rPr>
              <a:t> &amp; 16</a:t>
            </a:r>
            <a:r>
              <a:rPr lang="en-GB" b="1" baseline="30000" dirty="0">
                <a:latin typeface="CCW Cursive Writing 4" panose="03050602040000000000" pitchFamily="66" charset="0"/>
              </a:rPr>
              <a:t>th</a:t>
            </a:r>
            <a:r>
              <a:rPr lang="en-GB" b="1" dirty="0">
                <a:latin typeface="CCW Cursive Writing 4" panose="03050602040000000000" pitchFamily="66" charset="0"/>
              </a:rPr>
              <a:t> October </a:t>
            </a:r>
          </a:p>
          <a:p>
            <a:r>
              <a:rPr lang="en-GB" b="1" dirty="0">
                <a:latin typeface="CCW Cursive Writing 4" panose="03050602040000000000" pitchFamily="66" charset="0"/>
              </a:rPr>
              <a:t>Individual School Photos- 17</a:t>
            </a:r>
            <a:r>
              <a:rPr lang="en-GB" b="1" baseline="30000" dirty="0">
                <a:latin typeface="CCW Cursive Writing 4" panose="03050602040000000000" pitchFamily="66" charset="0"/>
              </a:rPr>
              <a:t>th</a:t>
            </a:r>
            <a:r>
              <a:rPr lang="en-GB" b="1" dirty="0">
                <a:latin typeface="CCW Cursive Writing 4" panose="03050602040000000000" pitchFamily="66" charset="0"/>
              </a:rPr>
              <a:t> October </a:t>
            </a:r>
          </a:p>
          <a:p>
            <a:pPr marL="0" indent="0">
              <a:buFont typeface="Wingdings 3" charset="2"/>
              <a:buNone/>
            </a:pPr>
            <a:r>
              <a:rPr lang="en-GB" dirty="0">
                <a:solidFill>
                  <a:srgbClr val="FF0000"/>
                </a:solidFill>
                <a:latin typeface="CCW Cursive Writing 4" panose="03050602040000000000" pitchFamily="66" charset="0"/>
              </a:rPr>
              <a:t>Half Term: Friday 24</a:t>
            </a:r>
            <a:r>
              <a:rPr lang="en-GB" baseline="30000" dirty="0">
                <a:solidFill>
                  <a:srgbClr val="FF0000"/>
                </a:solidFill>
                <a:latin typeface="CCW Cursive Writing 4" panose="03050602040000000000" pitchFamily="66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CCW Cursive Writing 4" panose="03050602040000000000" pitchFamily="66" charset="0"/>
              </a:rPr>
              <a:t> October- Tuesday 4</a:t>
            </a:r>
            <a:r>
              <a:rPr lang="en-GB" baseline="30000" dirty="0">
                <a:solidFill>
                  <a:srgbClr val="FF0000"/>
                </a:solidFill>
                <a:latin typeface="CCW Cursive Writing 4" panose="03050602040000000000" pitchFamily="66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CCW Cursive Writing 4" panose="03050602040000000000" pitchFamily="66" charset="0"/>
              </a:rPr>
              <a:t> November </a:t>
            </a:r>
          </a:p>
          <a:p>
            <a:r>
              <a:rPr lang="en-GB" dirty="0">
                <a:latin typeface="CCW Cursive Writing 4" panose="03050602040000000000" pitchFamily="66" charset="0"/>
              </a:rPr>
              <a:t>Anti Bullying Week- 10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November- Odd Socks Day</a:t>
            </a:r>
          </a:p>
          <a:p>
            <a:r>
              <a:rPr lang="en-GB" dirty="0">
                <a:latin typeface="CCW Cursive Writing 4" panose="03050602040000000000" pitchFamily="66" charset="0"/>
              </a:rPr>
              <a:t>Advent Spiral- 28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November</a:t>
            </a:r>
          </a:p>
          <a:p>
            <a:r>
              <a:rPr lang="en-GB" dirty="0">
                <a:latin typeface="CCW Cursive Writing 4" panose="03050602040000000000" pitchFamily="66" charset="0"/>
              </a:rPr>
              <a:t>Frodsham Christmas Festival- 29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November</a:t>
            </a:r>
          </a:p>
          <a:p>
            <a:r>
              <a:rPr lang="en-GB" b="1" dirty="0">
                <a:latin typeface="CCW Cursive Writing 4" panose="03050602040000000000" pitchFamily="66" charset="0"/>
              </a:rPr>
              <a:t>Year 6 Class Assembly – 5</a:t>
            </a:r>
            <a:r>
              <a:rPr lang="en-GB" b="1" baseline="30000" dirty="0">
                <a:latin typeface="CCW Cursive Writing 4" panose="03050602040000000000" pitchFamily="66" charset="0"/>
              </a:rPr>
              <a:t>th</a:t>
            </a:r>
            <a:r>
              <a:rPr lang="en-GB" b="1" dirty="0">
                <a:latin typeface="CCW Cursive Writing 4" panose="03050602040000000000" pitchFamily="66" charset="0"/>
              </a:rPr>
              <a:t> December </a:t>
            </a:r>
          </a:p>
          <a:p>
            <a:r>
              <a:rPr lang="en-GB" dirty="0">
                <a:latin typeface="CCW Cursive Writing 4" panose="03050602040000000000" pitchFamily="66" charset="0"/>
              </a:rPr>
              <a:t>Nativity Play- 10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December 2.00pm &amp; 11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December 6pm</a:t>
            </a:r>
          </a:p>
          <a:p>
            <a:r>
              <a:rPr lang="en-GB" b="1" dirty="0">
                <a:latin typeface="CCW Cursive Writing 4" panose="03050602040000000000" pitchFamily="66" charset="0"/>
              </a:rPr>
              <a:t>KS2 Carol Service- 15</a:t>
            </a:r>
            <a:r>
              <a:rPr lang="en-GB" b="1" baseline="30000" dirty="0">
                <a:latin typeface="CCW Cursive Writing 4" panose="03050602040000000000" pitchFamily="66" charset="0"/>
              </a:rPr>
              <a:t>th</a:t>
            </a:r>
            <a:r>
              <a:rPr lang="en-GB" b="1" dirty="0">
                <a:latin typeface="CCW Cursive Writing 4" panose="03050602040000000000" pitchFamily="66" charset="0"/>
              </a:rPr>
              <a:t> December 6pm </a:t>
            </a:r>
          </a:p>
          <a:p>
            <a:r>
              <a:rPr lang="en-GB" dirty="0">
                <a:latin typeface="CCW Cursive Writing 4" panose="03050602040000000000" pitchFamily="66" charset="0"/>
              </a:rPr>
              <a:t>Christmas Party Day- 17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December</a:t>
            </a:r>
          </a:p>
          <a:p>
            <a:r>
              <a:rPr lang="en-GB" dirty="0" err="1">
                <a:latin typeface="CCW Cursive Writing 4" panose="03050602040000000000" pitchFamily="66" charset="0"/>
              </a:rPr>
              <a:t>Storyhouse</a:t>
            </a:r>
            <a:r>
              <a:rPr lang="en-GB" dirty="0">
                <a:latin typeface="CCW Cursive Writing 4" panose="03050602040000000000" pitchFamily="66" charset="0"/>
              </a:rPr>
              <a:t> Theatre Visit- 18</a:t>
            </a:r>
            <a:r>
              <a:rPr lang="en-GB" baseline="30000" dirty="0">
                <a:latin typeface="CCW Cursive Writing 4" panose="03050602040000000000" pitchFamily="66" charset="0"/>
              </a:rPr>
              <a:t>th</a:t>
            </a:r>
            <a:r>
              <a:rPr lang="en-GB" dirty="0">
                <a:latin typeface="CCW Cursive Writing 4" panose="03050602040000000000" pitchFamily="66" charset="0"/>
              </a:rPr>
              <a:t> December </a:t>
            </a:r>
          </a:p>
          <a:p>
            <a:pPr marL="0" indent="0">
              <a:buFont typeface="Wingdings 3" charset="2"/>
              <a:buNone/>
            </a:pPr>
            <a:r>
              <a:rPr lang="en-GB" dirty="0">
                <a:solidFill>
                  <a:srgbClr val="FF0000"/>
                </a:solidFill>
                <a:latin typeface="CCW Cursive Writing 4" panose="03050602040000000000" pitchFamily="66" charset="0"/>
              </a:rPr>
              <a:t>Christmas Holidays: Friday 19</a:t>
            </a:r>
            <a:r>
              <a:rPr lang="en-GB" baseline="30000" dirty="0">
                <a:solidFill>
                  <a:srgbClr val="FF0000"/>
                </a:solidFill>
                <a:latin typeface="CCW Cursive Writing 4" panose="03050602040000000000" pitchFamily="66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CCW Cursive Writing 4" panose="03050602040000000000" pitchFamily="66" charset="0"/>
              </a:rPr>
              <a:t>- Monday 5</a:t>
            </a:r>
            <a:r>
              <a:rPr lang="en-GB" baseline="30000" dirty="0">
                <a:solidFill>
                  <a:srgbClr val="FF0000"/>
                </a:solidFill>
                <a:latin typeface="CCW Cursive Writing 4" panose="03050602040000000000" pitchFamily="66" charset="0"/>
              </a:rPr>
              <a:t>th</a:t>
            </a:r>
            <a:r>
              <a:rPr lang="en-GB" dirty="0">
                <a:solidFill>
                  <a:srgbClr val="FF0000"/>
                </a:solidFill>
                <a:latin typeface="CCW Cursive Writing 4" panose="03050602040000000000" pitchFamily="66" charset="0"/>
              </a:rPr>
              <a:t> January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E5AAD-3D49-E685-D147-79619414F5F6}"/>
              </a:ext>
            </a:extLst>
          </p:cNvPr>
          <p:cNvSpPr txBox="1"/>
          <p:nvPr/>
        </p:nvSpPr>
        <p:spPr>
          <a:xfrm>
            <a:off x="9741735" y="116676"/>
            <a:ext cx="24502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https://www.frodshamce.cheshire.sch.uk/class/year-6</a:t>
            </a:r>
            <a:endParaRPr lang="en-GB" dirty="0"/>
          </a:p>
          <a:p>
            <a:endParaRPr lang="en-GB" dirty="0"/>
          </a:p>
          <a:p>
            <a:pPr algn="ctr"/>
            <a:r>
              <a:rPr lang="en-GB" dirty="0">
                <a:latin typeface="CCW Cursive Writing 4" panose="03050602040000000000" pitchFamily="66" charset="0"/>
              </a:rPr>
              <a:t>I will update class page with dates relevant to Year 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8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298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CCW Cursive Writing 4</vt:lpstr>
      <vt:lpstr>Wingdings 3</vt:lpstr>
      <vt:lpstr>XCCW Joined 4a</vt:lpstr>
      <vt:lpstr>Office Theme</vt:lpstr>
      <vt:lpstr>PowerPoint Presentation</vt:lpstr>
      <vt:lpstr>PowerPoint Presentation</vt:lpstr>
      <vt:lpstr>PowerPoint Presentation</vt:lpstr>
      <vt:lpstr>Routines </vt:lpstr>
      <vt:lpstr>Homework </vt:lpstr>
      <vt:lpstr>Behaviour</vt:lpstr>
      <vt:lpstr>What makes Year 6 special?</vt:lpstr>
      <vt:lpstr>Communication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Cartwright</dc:creator>
  <cp:lastModifiedBy>Beth Cartwright</cp:lastModifiedBy>
  <cp:revision>3</cp:revision>
  <dcterms:created xsi:type="dcterms:W3CDTF">2025-09-10T13:07:36Z</dcterms:created>
  <dcterms:modified xsi:type="dcterms:W3CDTF">2025-09-15T16:16:18Z</dcterms:modified>
</cp:coreProperties>
</file>