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4" r:id="rId11"/>
    <p:sldId id="263" r:id="rId12"/>
    <p:sldId id="269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uDOYAocVhlzEaQMM/w0w6IdD6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frodshamce.Cheshire.sch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4900972" y="5053490"/>
            <a:ext cx="653175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sng" strike="noStrike" cap="none" dirty="0">
                <a:solidFill>
                  <a:srgbClr val="00B050"/>
                </a:solidFill>
                <a:latin typeface="XCCW Joined 4a" panose="03050602040000000000" pitchFamily="66" charset="0"/>
                <a:ea typeface="Calibri"/>
                <a:cs typeface="Calibri"/>
                <a:sym typeface="Calibri"/>
              </a:rPr>
              <a:t>Year 3 </a:t>
            </a:r>
            <a:endParaRPr u="sng" dirty="0">
              <a:latin typeface="XCCW Joined 4a" panose="03050602040000000000" pitchFamily="66" charset="0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51014" y="5115046"/>
            <a:ext cx="447074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XCCW Joined 4a" panose="03050602040000000000" pitchFamily="66" charset="0"/>
                <a:ea typeface="Calibri"/>
                <a:cs typeface="Calibri"/>
                <a:sym typeface="Calibri"/>
              </a:rPr>
              <a:t>Meet the teacher information evening 2025-2026</a:t>
            </a:r>
            <a:endParaRPr sz="1200" u="sng" dirty="0">
              <a:latin typeface="XCCW Joined 4a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6B6A3-DBB8-4740-BBC9-93D763F22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11" t="52288" r="23309" b="11242"/>
          <a:stretch/>
        </p:blipFill>
        <p:spPr>
          <a:xfrm>
            <a:off x="1677095" y="1007849"/>
            <a:ext cx="8837810" cy="3468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>
                <a:latin typeface="Comic Sans MS" panose="030F0702030302020204" pitchFamily="66" charset="0"/>
              </a:rPr>
              <a:t>Communication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Any messages from myself will be sent via School Spider (text)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If you need to get in contact with myself – email via </a:t>
            </a:r>
            <a:r>
              <a:rPr lang="en-US" sz="2200" u="sng" dirty="0">
                <a:solidFill>
                  <a:schemeClr val="hlink"/>
                </a:solidFill>
                <a:latin typeface="Comic Sans MS" panose="030F0702030302020204" pitchFamily="66" charset="0"/>
                <a:hlinkClick r:id="rId3"/>
              </a:rPr>
              <a:t>admin@frodshamce.Cheshire.sch.uk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The office pass on any emails, however if you could put your </a:t>
            </a:r>
            <a:r>
              <a:rPr lang="en-US" sz="2200" b="1" u="sng" dirty="0">
                <a:latin typeface="Comic Sans MS" panose="030F0702030302020204" pitchFamily="66" charset="0"/>
              </a:rPr>
              <a:t>child’s name and year group</a:t>
            </a:r>
            <a:r>
              <a:rPr lang="en-US" sz="2200" dirty="0">
                <a:latin typeface="Comic Sans MS" panose="030F0702030302020204" pitchFamily="66" charset="0"/>
              </a:rPr>
              <a:t> in the subject line that would be great.  e.g. </a:t>
            </a:r>
            <a:r>
              <a:rPr lang="en-US" sz="2200" i="1" dirty="0">
                <a:latin typeface="Comic Sans MS" panose="030F0702030302020204" pitchFamily="66" charset="0"/>
              </a:rPr>
              <a:t>J Kelly, Y3. 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I usually try and check emails first thing, at lunch and once the children have gone home – if you have not heard back from me either in person, via spider or email within 2 days then it may have got lost and just remind me at pick up/ email again. 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Any urgent messages can be passed on via the gate. 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I am also happy to have a quick chat afterschool if anything has cropped up. </a:t>
            </a:r>
            <a:endParaRPr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8667-66FF-F05F-5D3A-F9CB242F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777181" cy="1009651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Dates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F2F0-875F-03B8-471D-E07822810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806245"/>
            <a:ext cx="5899355" cy="6051755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Comic Sans MS" panose="030F0702030302020204" pitchFamily="66" charset="0"/>
              </a:rPr>
              <a:t>European Day of Languages- 26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September 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Harvest Service- 7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October 9.30am 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Parents’ Evening- 15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&amp; 16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October 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Individual School Photos- 17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October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Half Term: Friday 24</a:t>
            </a:r>
            <a:r>
              <a:rPr lang="en-GB" sz="1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October- Tuesday 4</a:t>
            </a:r>
            <a:r>
              <a:rPr lang="en-GB" sz="1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November 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Anti Bullying Week- 10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November- Odd Socks Day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Advent Spiral- 28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November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Frodsham Christmas Festival- 29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November 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Nativity Play- 10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December 2.00pm &amp; 11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December 6pm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KS2 Carol Service- 15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December 6pm 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Christmas Party Day- 17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December</a:t>
            </a:r>
          </a:p>
          <a:p>
            <a:r>
              <a:rPr lang="en-GB" sz="1800" dirty="0" err="1">
                <a:latin typeface="Comic Sans MS" panose="030F0702030302020204" pitchFamily="66" charset="0"/>
              </a:rPr>
              <a:t>Storyhouse</a:t>
            </a:r>
            <a:r>
              <a:rPr lang="en-GB" sz="1800" dirty="0">
                <a:latin typeface="Comic Sans MS" panose="030F0702030302020204" pitchFamily="66" charset="0"/>
              </a:rPr>
              <a:t> Theatre Visit- 18</a:t>
            </a:r>
            <a:r>
              <a:rPr lang="en-GB" sz="1800" baseline="30000" dirty="0">
                <a:latin typeface="Comic Sans MS" panose="030F0702030302020204" pitchFamily="66" charset="0"/>
              </a:rPr>
              <a:t>th</a:t>
            </a:r>
            <a:r>
              <a:rPr lang="en-GB" sz="1800" dirty="0">
                <a:latin typeface="Comic Sans MS" panose="030F0702030302020204" pitchFamily="66" charset="0"/>
              </a:rPr>
              <a:t> December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Christmas Holidays: Friday 19</a:t>
            </a:r>
            <a:r>
              <a:rPr lang="en-GB" sz="1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- Monday 5</a:t>
            </a:r>
            <a:r>
              <a:rPr lang="en-GB" sz="1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January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65A2D-1BC4-2544-1AD7-E8996252BD44}"/>
              </a:ext>
            </a:extLst>
          </p:cNvPr>
          <p:cNvSpPr txBox="1"/>
          <p:nvPr/>
        </p:nvSpPr>
        <p:spPr>
          <a:xfrm>
            <a:off x="5987845" y="806245"/>
            <a:ext cx="659744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Comic Sans MS" panose="030F0702030302020204" pitchFamily="66" charset="0"/>
              </a:rPr>
              <a:t>Deadline Reception applications- 15</a:t>
            </a:r>
            <a:r>
              <a:rPr lang="en-GB" sz="1700" baseline="30000" dirty="0">
                <a:latin typeface="Comic Sans MS" panose="030F0702030302020204" pitchFamily="66" charset="0"/>
              </a:rPr>
              <a:t>th</a:t>
            </a:r>
            <a:r>
              <a:rPr lang="en-GB" sz="1700" dirty="0">
                <a:latin typeface="Comic Sans MS" panose="030F0702030302020204" pitchFamily="66" charset="0"/>
              </a:rPr>
              <a:t> January</a:t>
            </a:r>
          </a:p>
          <a:p>
            <a:endParaRPr lang="en-GB" sz="1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Half Term: Friday 13</a:t>
            </a:r>
            <a:r>
              <a:rPr lang="en-GB" sz="17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 – Monday 23</a:t>
            </a:r>
            <a:r>
              <a:rPr lang="en-GB" sz="17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rd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 February </a:t>
            </a:r>
          </a:p>
          <a:p>
            <a:pPr marL="0" indent="0">
              <a:buNone/>
            </a:pPr>
            <a:endParaRPr lang="en-GB" sz="17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700" dirty="0">
                <a:latin typeface="Comic Sans MS" panose="030F0702030302020204" pitchFamily="66" charset="0"/>
              </a:rPr>
              <a:t>World Book Day- 5</a:t>
            </a:r>
            <a:r>
              <a:rPr lang="en-GB" sz="1700" baseline="30000" dirty="0">
                <a:latin typeface="Comic Sans MS" panose="030F0702030302020204" pitchFamily="66" charset="0"/>
              </a:rPr>
              <a:t>th</a:t>
            </a:r>
            <a:r>
              <a:rPr lang="en-GB" sz="1700" dirty="0">
                <a:latin typeface="Comic Sans MS" panose="030F0702030302020204" pitchFamily="66" charset="0"/>
              </a:rPr>
              <a:t> March </a:t>
            </a:r>
          </a:p>
          <a:p>
            <a:r>
              <a:rPr lang="en-GB" sz="1700" dirty="0">
                <a:latin typeface="Comic Sans MS" panose="030F0702030302020204" pitchFamily="66" charset="0"/>
              </a:rPr>
              <a:t>Parents’ Evening 19</a:t>
            </a:r>
            <a:r>
              <a:rPr lang="en-GB" sz="1700" baseline="30000" dirty="0">
                <a:latin typeface="Comic Sans MS" panose="030F0702030302020204" pitchFamily="66" charset="0"/>
              </a:rPr>
              <a:t>th</a:t>
            </a:r>
            <a:r>
              <a:rPr lang="en-GB" sz="1700" dirty="0">
                <a:latin typeface="Comic Sans MS" panose="030F0702030302020204" pitchFamily="66" charset="0"/>
              </a:rPr>
              <a:t> &amp; 20</a:t>
            </a:r>
            <a:r>
              <a:rPr lang="en-GB" sz="1700" baseline="30000" dirty="0">
                <a:latin typeface="Comic Sans MS" panose="030F0702030302020204" pitchFamily="66" charset="0"/>
              </a:rPr>
              <a:t>th</a:t>
            </a:r>
            <a:r>
              <a:rPr lang="en-GB" sz="1700" dirty="0">
                <a:latin typeface="Comic Sans MS" panose="030F0702030302020204" pitchFamily="66" charset="0"/>
              </a:rPr>
              <a:t> March</a:t>
            </a:r>
          </a:p>
          <a:p>
            <a:r>
              <a:rPr lang="en-GB" sz="1700" dirty="0">
                <a:latin typeface="Comic Sans MS" panose="030F0702030302020204" pitchFamily="66" charset="0"/>
              </a:rPr>
              <a:t>Easter Service- 31</a:t>
            </a:r>
            <a:r>
              <a:rPr lang="en-GB" sz="1700" baseline="30000" dirty="0">
                <a:latin typeface="Comic Sans MS" panose="030F0702030302020204" pitchFamily="66" charset="0"/>
              </a:rPr>
              <a:t>st</a:t>
            </a:r>
            <a:r>
              <a:rPr lang="en-GB" sz="1700" dirty="0">
                <a:latin typeface="Comic Sans MS" panose="030F0702030302020204" pitchFamily="66" charset="0"/>
              </a:rPr>
              <a:t> March 9.15am </a:t>
            </a:r>
          </a:p>
          <a:p>
            <a:endParaRPr lang="en-GB" sz="1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Spring Break: Thursday 2</a:t>
            </a:r>
            <a:r>
              <a:rPr lang="en-GB" sz="17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 April- Monday 20</a:t>
            </a:r>
            <a:r>
              <a:rPr lang="en-GB" sz="17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 April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1700" dirty="0">
                <a:latin typeface="Comic Sans MS" panose="030F0702030302020204" pitchFamily="66" charset="0"/>
              </a:rPr>
              <a:t>Class Photos- 8</a:t>
            </a:r>
            <a:r>
              <a:rPr lang="en-GB" sz="1700" baseline="30000" dirty="0">
                <a:latin typeface="Comic Sans MS" panose="030F0702030302020204" pitchFamily="66" charset="0"/>
              </a:rPr>
              <a:t>th</a:t>
            </a:r>
            <a:r>
              <a:rPr lang="en-GB" sz="1700" dirty="0">
                <a:latin typeface="Comic Sans MS" panose="030F0702030302020204" pitchFamily="66" charset="0"/>
              </a:rPr>
              <a:t> May </a:t>
            </a:r>
          </a:p>
          <a:p>
            <a:pPr marL="0" indent="0">
              <a:buNone/>
            </a:pPr>
            <a:endParaRPr lang="en-GB" sz="1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Half Term: Friday 22</a:t>
            </a:r>
            <a:r>
              <a:rPr lang="en-GB" sz="17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 May- Monday 1</a:t>
            </a:r>
            <a:r>
              <a:rPr lang="en-GB" sz="17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 June</a:t>
            </a:r>
          </a:p>
          <a:p>
            <a:pPr marL="0" indent="0">
              <a:buNone/>
            </a:pPr>
            <a:endParaRPr lang="en-GB" sz="17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700" dirty="0">
                <a:latin typeface="Comic Sans MS" panose="030F0702030302020204" pitchFamily="66" charset="0"/>
              </a:rPr>
              <a:t>Sports Day- 26</a:t>
            </a:r>
            <a:r>
              <a:rPr lang="en-GB" sz="1700" baseline="30000" dirty="0">
                <a:latin typeface="Comic Sans MS" panose="030F0702030302020204" pitchFamily="66" charset="0"/>
              </a:rPr>
              <a:t>th</a:t>
            </a:r>
            <a:r>
              <a:rPr lang="en-GB" sz="1700" dirty="0">
                <a:latin typeface="Comic Sans MS" panose="030F0702030302020204" pitchFamily="66" charset="0"/>
              </a:rPr>
              <a:t> June (Reserve: 1</a:t>
            </a:r>
            <a:r>
              <a:rPr lang="en-GB" sz="1700" baseline="30000" dirty="0">
                <a:latin typeface="Comic Sans MS" panose="030F0702030302020204" pitchFamily="66" charset="0"/>
              </a:rPr>
              <a:t>st</a:t>
            </a:r>
            <a:r>
              <a:rPr lang="en-GB" sz="1700" dirty="0">
                <a:latin typeface="Comic Sans MS" panose="030F0702030302020204" pitchFamily="66" charset="0"/>
              </a:rPr>
              <a:t> July) </a:t>
            </a:r>
          </a:p>
          <a:p>
            <a:pPr marL="0" indent="0">
              <a:buNone/>
            </a:pPr>
            <a:endParaRPr lang="en-GB" sz="1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Summer Holidays- Friday 17</a:t>
            </a:r>
            <a:r>
              <a:rPr lang="en-GB" sz="17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 July- Tuesday 1</a:t>
            </a:r>
            <a:r>
              <a:rPr lang="en-GB" sz="17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 September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40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2" descr="Different coloured question marks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</a:pPr>
            <a:r>
              <a:rPr lang="en-US" sz="8800" b="1">
                <a:solidFill>
                  <a:srgbClr val="FFFFFF"/>
                </a:solidFill>
              </a:rPr>
              <a:t>Thank you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3200" b="1">
                <a:solidFill>
                  <a:srgbClr val="FFFFFF"/>
                </a:solidFill>
              </a:rPr>
              <a:t>Any questions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1525" y="-3345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>
                <a:latin typeface="Comic Sans MS" panose="030F0702030302020204" pitchFamily="66" charset="0"/>
              </a:rPr>
              <a:t>Who works with us…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838200" y="1929375"/>
            <a:ext cx="10982498" cy="4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rPr lang="en-US" sz="2600" dirty="0">
                <a:latin typeface="Comic Sans MS" panose="030F0702030302020204" pitchFamily="66" charset="0"/>
              </a:rPr>
              <a:t>We are very lucky to have Mrs. Barlow working with us throughout the week supporting small group learning and providing interventions, </a:t>
            </a:r>
            <a:r>
              <a:rPr lang="en-US" sz="2600" dirty="0" err="1">
                <a:latin typeface="Comic Sans MS" panose="030F0702030302020204" pitchFamily="66" charset="0"/>
              </a:rPr>
              <a:t>Mrs</a:t>
            </a:r>
            <a:r>
              <a:rPr lang="en-US" sz="2600" dirty="0">
                <a:latin typeface="Comic Sans MS" panose="030F0702030302020204" pitchFamily="66" charset="0"/>
              </a:rPr>
              <a:t> Barlow works in class every morning and 3 afternoons a week.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endParaRPr sz="2600"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rPr lang="en-US" sz="2600" dirty="0">
                <a:latin typeface="Comic Sans MS" panose="030F0702030302020204" pitchFamily="66" charset="0"/>
              </a:rPr>
              <a:t>We also have Mrs. Williams lead our PE on Tuesday afternoons. </a:t>
            </a:r>
            <a:endParaRPr sz="2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44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week </a:t>
            </a:r>
            <a:endParaRPr dirty="0"/>
          </a:p>
        </p:txBody>
      </p:sp>
      <p:sp>
        <p:nvSpPr>
          <p:cNvPr id="115" name="Google Shape;115;p3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48887-7AD2-77AB-4642-619F3F5F9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2" y="2025999"/>
            <a:ext cx="9198137" cy="36655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>
                <a:latin typeface="Comic Sans MS" panose="030F0702030302020204" pitchFamily="66" charset="0"/>
              </a:rPr>
              <a:t>Routines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08155" y="1690688"/>
            <a:ext cx="11985522" cy="514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Every morning the children come in and are reminded to bring water bottles reading diaries and guided reading books into the classroom. All have a home in class and are used as and when needed. 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We then do the register and the children select their lunches on the screen. 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sz="2200"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Whilst children are picking lunch we have a morning challenge that they complete independently everyday, this varies from numeracy/ spelling/ handwriting etc. 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The children have all become very used to our routine and are excellent at coming in and getting themselves ready for the day.  </a:t>
            </a:r>
            <a:endParaRPr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of numbers and symbols&#10;&#10;AI-generated content may be incorrect.">
            <a:extLst>
              <a:ext uri="{FF2B5EF4-FFF2-40B4-BE49-F238E27FC236}">
                <a16:creationId xmlns:a16="http://schemas.microsoft.com/office/drawing/2014/main" id="{17A1CAEC-1FFF-AB33-2FAB-84EAF11E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6"/>
          <a:stretch>
            <a:fillRect/>
          </a:stretch>
        </p:blipFill>
        <p:spPr>
          <a:xfrm>
            <a:off x="9957735" y="0"/>
            <a:ext cx="2145497" cy="3483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0D3FD-0C85-D095-48A0-D32C4E9595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55" r="1815"/>
          <a:stretch>
            <a:fillRect/>
          </a:stretch>
        </p:blipFill>
        <p:spPr>
          <a:xfrm>
            <a:off x="0" y="-2"/>
            <a:ext cx="4418291" cy="3158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7448D-8BBE-1994-4514-395DB483FC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663"/>
          <a:stretch>
            <a:fillRect/>
          </a:stretch>
        </p:blipFill>
        <p:spPr>
          <a:xfrm>
            <a:off x="4462811" y="138786"/>
            <a:ext cx="5450404" cy="2970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8F28A1-F231-5A93-48A5-FC32B4D11F63}"/>
              </a:ext>
            </a:extLst>
          </p:cNvPr>
          <p:cNvSpPr txBox="1"/>
          <p:nvPr/>
        </p:nvSpPr>
        <p:spPr>
          <a:xfrm>
            <a:off x="1376516" y="4326194"/>
            <a:ext cx="9547123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The morning challenge is an independent activity; the children may have a slightly differentiated activity based on key learning recap. This is a warm up for our day and is focused on revisiting key skills</a:t>
            </a:r>
            <a:r>
              <a:rPr lang="en-US" sz="1600" dirty="0">
                <a:latin typeface="Comic Sans MS" panose="030F0702030302020204" pitchFamily="66" charset="0"/>
              </a:rPr>
              <a:t>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1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>
                <a:latin typeface="Comic Sans MS" panose="030F0702030302020204" pitchFamily="66" charset="0"/>
              </a:rPr>
              <a:t>Homework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137653" y="1745553"/>
            <a:ext cx="11956024" cy="493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Comic Sans MS" panose="030F0702030302020204" pitchFamily="66" charset="0"/>
              </a:rPr>
              <a:t> Homework will be </a:t>
            </a:r>
            <a:r>
              <a:rPr lang="en-US" sz="2400" b="0" i="0" dirty="0">
                <a:latin typeface="Comic Sans MS" panose="030F0702030302020204" pitchFamily="66" charset="0"/>
              </a:rPr>
              <a:t>set every Friday and returned the following Wednesday. We would like to ask for prompt and punctual hand-ins to help us mark and provide productive feedback before the next set is handed out. 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Comic Sans MS" panose="030F0702030302020204" pitchFamily="66" charset="0"/>
              </a:rPr>
              <a:t>Alongside formal homework there will be weekly spellings – these are tested on a Friday and given out at the start of the half term, in the back of the reading record. 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Comic Sans MS" panose="030F0702030302020204" pitchFamily="66" charset="0"/>
              </a:rPr>
              <a:t>When creative homework is set this will be the only ‘formal’ piece. 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>
                <a:latin typeface="Comic Sans MS" panose="030F0702030302020204" pitchFamily="66" charset="0"/>
              </a:rPr>
              <a:t>Timetables Rockstars is part of the homework expectation in Y3 and we encourage all children to be playing for a minimum of 20 minutes a week. </a:t>
            </a:r>
            <a:endParaRPr sz="24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Comic Sans MS" panose="030F0702030302020204" pitchFamily="66" charset="0"/>
              </a:rPr>
              <a:t>We really appreciate your ongoing support and if you ever need anything from us please don’t hesitate to get in contact. </a:t>
            </a:r>
            <a:endParaRPr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/>
              <a:t>Behaviour and character traits 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643278" y="2573756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This year we are focusing on character traits and strengths and encourage the children to show these everyday – even when we aren’t looking for it!  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mic Sans MS" panose="030F0702030302020204" pitchFamily="66" charset="0"/>
              </a:rPr>
              <a:t>The home school agreement.. 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pic>
        <p:nvPicPr>
          <p:cNvPr id="141" name="Google Shape;1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991" y="517883"/>
            <a:ext cx="7726149" cy="5662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l="20508" t="24257" r="6010" b="9930"/>
          <a:stretch/>
        </p:blipFill>
        <p:spPr>
          <a:xfrm>
            <a:off x="278775" y="285475"/>
            <a:ext cx="11528227" cy="580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/>
          <p:nvPr/>
        </p:nvSpPr>
        <p:spPr>
          <a:xfrm>
            <a:off x="-1" y="-71718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>
                <a:latin typeface="Comic Sans MS" panose="030F0702030302020204" pitchFamily="66" charset="0"/>
              </a:rPr>
              <a:t>What makes Year 3 special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-1" y="1891912"/>
            <a:ext cx="12073631" cy="515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r>
              <a:rPr lang="en-GB" sz="1800" dirty="0"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‘We get to learn French!’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endParaRPr lang="en-GB" sz="1800" dirty="0"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r>
              <a:rPr lang="en-GB" sz="1800" dirty="0"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‘Meeting a new teacher is fun’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endParaRPr lang="en-GB" sz="1800" dirty="0"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r>
              <a:rPr lang="en-GB" sz="1800" dirty="0"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‘ We get to have longer playtime because go out straight away at lunch’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endParaRPr lang="en-GB" sz="1800" dirty="0"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r>
              <a:rPr lang="en-GB" sz="1800" dirty="0"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’we get to earn golden time’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endParaRPr lang="en-GB" sz="1800" dirty="0"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r>
              <a:rPr lang="en-GB" sz="1800" dirty="0"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‘we learn about cave men on the stone age’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endParaRPr lang="en-GB" sz="1800" dirty="0"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None/>
            </a:pPr>
            <a:r>
              <a:rPr lang="en-GB" sz="1800" dirty="0"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‘ I like year 3 because we learn about the stone age’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757</Words>
  <Application>Microsoft Office PowerPoint</Application>
  <PresentationFormat>Widescreen</PresentationFormat>
  <Paragraphs>79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XCCW Joined 4a</vt:lpstr>
      <vt:lpstr>Office Theme</vt:lpstr>
      <vt:lpstr>Office Theme</vt:lpstr>
      <vt:lpstr>PowerPoint Presentation</vt:lpstr>
      <vt:lpstr>Who works with us…</vt:lpstr>
      <vt:lpstr>Our week </vt:lpstr>
      <vt:lpstr>Routines </vt:lpstr>
      <vt:lpstr>PowerPoint Presentation</vt:lpstr>
      <vt:lpstr>Homework </vt:lpstr>
      <vt:lpstr>Behaviour and character traits </vt:lpstr>
      <vt:lpstr>PowerPoint Presentation</vt:lpstr>
      <vt:lpstr>What makes Year 3 special </vt:lpstr>
      <vt:lpstr>Communication</vt:lpstr>
      <vt:lpstr>Dates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cain kelly</dc:creator>
  <cp:lastModifiedBy>Jessica Kelly</cp:lastModifiedBy>
  <cp:revision>16</cp:revision>
  <dcterms:created xsi:type="dcterms:W3CDTF">2023-09-11T17:10:04Z</dcterms:created>
  <dcterms:modified xsi:type="dcterms:W3CDTF">2025-09-16T06:44:23Z</dcterms:modified>
</cp:coreProperties>
</file>