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6" r:id="rId5"/>
    <p:sldId id="260" r:id="rId6"/>
    <p:sldId id="262" r:id="rId7"/>
    <p:sldId id="263" r:id="rId8"/>
    <p:sldId id="264" r:id="rId9"/>
    <p:sldId id="25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834" autoAdjust="0"/>
  </p:normalViewPr>
  <p:slideViewPr>
    <p:cSldViewPr snapToGrid="0">
      <p:cViewPr varScale="1">
        <p:scale>
          <a:sx n="103" d="100"/>
          <a:sy n="103" d="100"/>
        </p:scale>
        <p:origin x="8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68741-B2A6-4BEF-970F-936C1AD669BA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1B058-AC20-4CFC-B0DC-34083FB760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008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B058-AC20-4CFC-B0DC-34083FB760B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94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D1B058-AC20-4CFC-B0DC-34083FB760B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973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03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28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05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73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6395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452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09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14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12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98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484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60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24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9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0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27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3ED94-DAA2-46C9-BE93-4500652F1825}" type="datetimeFigureOut">
              <a:rPr lang="en-GB" smtClean="0"/>
              <a:t>15/09/2025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B9B4AA-FAE1-4F16-9DF2-A75F00329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94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246-B9FF-4948-8D04-2C16A4A821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Meet the Teacher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397919-B53A-496D-8D5B-A9DEDF3793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Year 5</a:t>
            </a:r>
          </a:p>
        </p:txBody>
      </p:sp>
    </p:spTree>
    <p:extLst>
      <p:ext uri="{BB962C8B-B14F-4D97-AF65-F5344CB8AC3E}">
        <p14:creationId xmlns:p14="http://schemas.microsoft.com/office/powerpoint/2010/main" val="2008644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5356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Year 5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F55B-651D-4A74-A715-68387AF9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Mrs Edge</a:t>
            </a:r>
          </a:p>
          <a:p>
            <a:r>
              <a:rPr lang="en-GB" dirty="0"/>
              <a:t>Mrs Fray – mornings</a:t>
            </a:r>
          </a:p>
          <a:p>
            <a:r>
              <a:rPr lang="en-GB" dirty="0"/>
              <a:t>Miss Forster – some afternoons</a:t>
            </a:r>
          </a:p>
          <a:p>
            <a:r>
              <a:rPr lang="en-GB" dirty="0"/>
              <a:t>Mrs Williams – PE</a:t>
            </a:r>
          </a:p>
          <a:p>
            <a:r>
              <a:rPr lang="en-GB" dirty="0"/>
              <a:t>Mr Keelan</a:t>
            </a:r>
          </a:p>
        </p:txBody>
      </p:sp>
    </p:spTree>
    <p:extLst>
      <p:ext uri="{BB962C8B-B14F-4D97-AF65-F5344CB8AC3E}">
        <p14:creationId xmlns:p14="http://schemas.microsoft.com/office/powerpoint/2010/main" val="49558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F55B-651D-4A74-A715-68387AF9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Mornings – English and Maths, Worship</a:t>
            </a:r>
          </a:p>
          <a:p>
            <a:r>
              <a:rPr lang="en-GB" dirty="0"/>
              <a:t>Afternoons – RE, Geography/History, Science, PE (usually Thursdays)</a:t>
            </a:r>
          </a:p>
          <a:p>
            <a:r>
              <a:rPr lang="en-GB" dirty="0"/>
              <a:t>French, PSHE </a:t>
            </a:r>
          </a:p>
          <a:p>
            <a:r>
              <a:rPr lang="en-GB" dirty="0"/>
              <a:t>Spellings, Guided Reading, Handwriting</a:t>
            </a:r>
          </a:p>
          <a:p>
            <a:r>
              <a:rPr lang="en-GB" dirty="0"/>
              <a:t>Computing, Art, DT</a:t>
            </a:r>
          </a:p>
          <a:p>
            <a:r>
              <a:rPr lang="en-GB" dirty="0"/>
              <a:t>Music</a:t>
            </a:r>
          </a:p>
          <a:p>
            <a:r>
              <a:rPr lang="en-GB" dirty="0"/>
              <a:t>Forest school – twice a half term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4209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Routines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F55B-651D-4A74-A715-68387AF9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Class equipment</a:t>
            </a:r>
          </a:p>
          <a:p>
            <a:r>
              <a:rPr lang="en-GB" dirty="0"/>
              <a:t>Water bottles</a:t>
            </a:r>
          </a:p>
          <a:p>
            <a:r>
              <a:rPr lang="en-GB" dirty="0"/>
              <a:t>Snacks</a:t>
            </a:r>
          </a:p>
          <a:p>
            <a:r>
              <a:rPr lang="en-GB" dirty="0"/>
              <a:t>PE kits</a:t>
            </a:r>
          </a:p>
          <a:p>
            <a:r>
              <a:rPr lang="en-GB" dirty="0"/>
              <a:t>Reading books and diaries</a:t>
            </a:r>
          </a:p>
          <a:p>
            <a:r>
              <a:rPr lang="en-GB" dirty="0"/>
              <a:t>(Instruments)</a:t>
            </a:r>
          </a:p>
        </p:txBody>
      </p:sp>
    </p:spTree>
    <p:extLst>
      <p:ext uri="{BB962C8B-B14F-4D97-AF65-F5344CB8AC3E}">
        <p14:creationId xmlns:p14="http://schemas.microsoft.com/office/powerpoint/2010/main" val="187473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F55B-651D-4A74-A715-68387AF9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Reading at home as often as possible – at least 3 times a week</a:t>
            </a:r>
          </a:p>
          <a:p>
            <a:r>
              <a:rPr lang="en-GB" dirty="0"/>
              <a:t>Homework:</a:t>
            </a:r>
          </a:p>
          <a:p>
            <a:pPr lvl="1"/>
            <a:r>
              <a:rPr lang="en-GB" dirty="0"/>
              <a:t>Weekly: reading, spellings, </a:t>
            </a:r>
            <a:r>
              <a:rPr lang="en-GB" dirty="0" err="1"/>
              <a:t>TTRockstars</a:t>
            </a:r>
            <a:r>
              <a:rPr lang="en-GB" dirty="0"/>
              <a:t>, maths or English</a:t>
            </a:r>
          </a:p>
          <a:p>
            <a:pPr lvl="1"/>
            <a:r>
              <a:rPr lang="en-GB" dirty="0"/>
              <a:t>Monthly: </a:t>
            </a:r>
            <a:r>
              <a:rPr lang="en-GB" dirty="0" err="1"/>
              <a:t>TTRockstars</a:t>
            </a:r>
            <a:r>
              <a:rPr lang="en-GB" dirty="0"/>
              <a:t> gigs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67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1FB5D7-0227-4836-BDD3-27498BA424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94"/>
          <a:stretch/>
        </p:blipFill>
        <p:spPr>
          <a:xfrm>
            <a:off x="677334" y="1270000"/>
            <a:ext cx="6074797" cy="41366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3519DD6-E19E-48A4-8094-A1DB65216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9402" y="1268963"/>
            <a:ext cx="502920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373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makes Year 5 special?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F55B-651D-4A74-A715-68387AF9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year strings tuition (hopefully!)</a:t>
            </a:r>
          </a:p>
          <a:p>
            <a:r>
              <a:rPr lang="en-GB" dirty="0"/>
              <a:t>Trips/Visits such as VR day, Weaver Hall, special visitors, mosque, Bridgewater Hall</a:t>
            </a:r>
          </a:p>
          <a:p>
            <a:r>
              <a:rPr lang="en-GB" dirty="0"/>
              <a:t>The big classroom!</a:t>
            </a:r>
          </a:p>
          <a:p>
            <a:r>
              <a:rPr lang="en-GB" dirty="0"/>
              <a:t>Walking home</a:t>
            </a:r>
          </a:p>
          <a:p>
            <a:r>
              <a:rPr lang="en-GB" dirty="0"/>
              <a:t>Preparing for our roles as Big Buddies at the end of the year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518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AFFCB-37C0-4510-A92F-BB0A1E4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F55B-651D-4A74-A715-68387AF9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School Spider emails</a:t>
            </a:r>
          </a:p>
          <a:p>
            <a:r>
              <a:rPr lang="en-GB" dirty="0"/>
              <a:t>Mrs Singer in the office</a:t>
            </a:r>
          </a:p>
          <a:p>
            <a:r>
              <a:rPr lang="en-GB" dirty="0"/>
              <a:t>Termly class newsletters and topic webs</a:t>
            </a:r>
          </a:p>
          <a:p>
            <a:r>
              <a:rPr lang="en-GB" dirty="0"/>
              <a:t>Fortnightly school newsletters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284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440BB-823B-4925-ADEF-0E11AFD3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40" y="-87881"/>
            <a:ext cx="10515600" cy="1325563"/>
          </a:xfrm>
        </p:spPr>
        <p:txBody>
          <a:bodyPr/>
          <a:lstStyle/>
          <a:p>
            <a:r>
              <a:rPr lang="en-GB" dirty="0"/>
              <a:t>School Diary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5FD95-F244-4CE6-8D73-2992E8624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640" y="847288"/>
            <a:ext cx="10515600" cy="59226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7CD779-9A87-4542-A00C-0F8A9B77B4E8}"/>
              </a:ext>
            </a:extLst>
          </p:cNvPr>
          <p:cNvSpPr txBox="1">
            <a:spLocks/>
          </p:cNvSpPr>
          <p:nvPr/>
        </p:nvSpPr>
        <p:spPr>
          <a:xfrm>
            <a:off x="655040" y="999688"/>
            <a:ext cx="10515600" cy="5922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/>
              <a:t>European Day of Languages- 26</a:t>
            </a:r>
            <a:r>
              <a:rPr lang="en-GB" sz="4000" baseline="30000" dirty="0"/>
              <a:t>th</a:t>
            </a:r>
            <a:r>
              <a:rPr lang="en-GB" sz="4000" dirty="0"/>
              <a:t> September </a:t>
            </a:r>
          </a:p>
          <a:p>
            <a:r>
              <a:rPr lang="en-GB" sz="4000" dirty="0"/>
              <a:t>Harvest Service- 7</a:t>
            </a:r>
            <a:r>
              <a:rPr lang="en-GB" sz="4000" baseline="30000" dirty="0"/>
              <a:t>th</a:t>
            </a:r>
            <a:r>
              <a:rPr lang="en-GB" sz="4000" dirty="0"/>
              <a:t> October 9.30am </a:t>
            </a:r>
          </a:p>
          <a:p>
            <a:r>
              <a:rPr lang="en-GB" sz="4000" dirty="0"/>
              <a:t>Parents’ Evening- 15</a:t>
            </a:r>
            <a:r>
              <a:rPr lang="en-GB" sz="4000" baseline="30000" dirty="0"/>
              <a:t>th</a:t>
            </a:r>
            <a:r>
              <a:rPr lang="en-GB" sz="4000" dirty="0"/>
              <a:t> &amp; 16</a:t>
            </a:r>
            <a:r>
              <a:rPr lang="en-GB" sz="4000" baseline="30000" dirty="0"/>
              <a:t>th</a:t>
            </a:r>
            <a:r>
              <a:rPr lang="en-GB" sz="4000" dirty="0"/>
              <a:t> October </a:t>
            </a:r>
          </a:p>
          <a:p>
            <a:r>
              <a:rPr lang="en-GB" sz="4000" dirty="0"/>
              <a:t>Individual School Photos- 17</a:t>
            </a:r>
            <a:r>
              <a:rPr lang="en-GB" sz="4000" baseline="30000" dirty="0"/>
              <a:t>th</a:t>
            </a:r>
            <a:r>
              <a:rPr lang="en-GB" sz="4000" dirty="0"/>
              <a:t> October </a:t>
            </a:r>
          </a:p>
          <a:p>
            <a:pPr marL="0" indent="0">
              <a:buFont typeface="Wingdings 3" charset="2"/>
              <a:buNone/>
            </a:pPr>
            <a:r>
              <a:rPr lang="en-GB" sz="4000" dirty="0">
                <a:solidFill>
                  <a:srgbClr val="FF0000"/>
                </a:solidFill>
              </a:rPr>
              <a:t>Half Term: Friday 24</a:t>
            </a:r>
            <a:r>
              <a:rPr lang="en-GB" sz="4000" baseline="30000" dirty="0">
                <a:solidFill>
                  <a:srgbClr val="FF0000"/>
                </a:solidFill>
              </a:rPr>
              <a:t>th</a:t>
            </a:r>
            <a:r>
              <a:rPr lang="en-GB" sz="4000" dirty="0">
                <a:solidFill>
                  <a:srgbClr val="FF0000"/>
                </a:solidFill>
              </a:rPr>
              <a:t> October- Tuesday 4</a:t>
            </a:r>
            <a:r>
              <a:rPr lang="en-GB" sz="4000" baseline="30000" dirty="0">
                <a:solidFill>
                  <a:srgbClr val="FF0000"/>
                </a:solidFill>
              </a:rPr>
              <a:t>th</a:t>
            </a:r>
            <a:r>
              <a:rPr lang="en-GB" sz="4000" dirty="0">
                <a:solidFill>
                  <a:srgbClr val="FF0000"/>
                </a:solidFill>
              </a:rPr>
              <a:t> November </a:t>
            </a:r>
          </a:p>
          <a:p>
            <a:r>
              <a:rPr lang="en-GB" sz="4000" dirty="0"/>
              <a:t>Anti Bullying Week- 10</a:t>
            </a:r>
            <a:r>
              <a:rPr lang="en-GB" sz="4000" baseline="30000" dirty="0"/>
              <a:t>th</a:t>
            </a:r>
            <a:r>
              <a:rPr lang="en-GB" sz="4000" dirty="0"/>
              <a:t> November- Odd Socks Day</a:t>
            </a:r>
          </a:p>
          <a:p>
            <a:r>
              <a:rPr lang="en-GB" sz="4000" dirty="0"/>
              <a:t>Advent Spiral- 28</a:t>
            </a:r>
            <a:r>
              <a:rPr lang="en-GB" sz="4000" baseline="30000" dirty="0"/>
              <a:t>th</a:t>
            </a:r>
            <a:r>
              <a:rPr lang="en-GB" sz="4000" dirty="0"/>
              <a:t> November</a:t>
            </a:r>
          </a:p>
          <a:p>
            <a:r>
              <a:rPr lang="en-GB" sz="4000" dirty="0"/>
              <a:t>Frodsham Christmas Festival- 29</a:t>
            </a:r>
            <a:r>
              <a:rPr lang="en-GB" sz="4000" baseline="30000" dirty="0"/>
              <a:t>th</a:t>
            </a:r>
            <a:r>
              <a:rPr lang="en-GB" sz="4000" dirty="0"/>
              <a:t> November </a:t>
            </a:r>
          </a:p>
          <a:p>
            <a:r>
              <a:rPr lang="en-GB" sz="4000" dirty="0"/>
              <a:t>Nativity Play- 10</a:t>
            </a:r>
            <a:r>
              <a:rPr lang="en-GB" sz="4000" baseline="30000" dirty="0"/>
              <a:t>th</a:t>
            </a:r>
            <a:r>
              <a:rPr lang="en-GB" sz="4000" dirty="0"/>
              <a:t> December 2.00pm &amp; 11</a:t>
            </a:r>
            <a:r>
              <a:rPr lang="en-GB" sz="4000" baseline="30000" dirty="0"/>
              <a:t>th</a:t>
            </a:r>
            <a:r>
              <a:rPr lang="en-GB" sz="4000" dirty="0"/>
              <a:t> December 6pm</a:t>
            </a:r>
          </a:p>
          <a:p>
            <a:r>
              <a:rPr lang="en-GB" sz="4000" dirty="0"/>
              <a:t>KS2 Carol Service- 15</a:t>
            </a:r>
            <a:r>
              <a:rPr lang="en-GB" sz="4000" baseline="30000" dirty="0"/>
              <a:t>th</a:t>
            </a:r>
            <a:r>
              <a:rPr lang="en-GB" sz="4000" dirty="0"/>
              <a:t> December 6pm </a:t>
            </a:r>
          </a:p>
          <a:p>
            <a:r>
              <a:rPr lang="en-GB" sz="4000" dirty="0"/>
              <a:t>Christmas Party Day- 17</a:t>
            </a:r>
            <a:r>
              <a:rPr lang="en-GB" sz="4000" baseline="30000" dirty="0"/>
              <a:t>th</a:t>
            </a:r>
            <a:r>
              <a:rPr lang="en-GB" sz="4000" dirty="0"/>
              <a:t> December</a:t>
            </a:r>
          </a:p>
          <a:p>
            <a:r>
              <a:rPr lang="en-GB" sz="4000" dirty="0" err="1"/>
              <a:t>Storyhouse</a:t>
            </a:r>
            <a:r>
              <a:rPr lang="en-GB" sz="4000" dirty="0"/>
              <a:t> Theatre Visit- 18</a:t>
            </a:r>
            <a:r>
              <a:rPr lang="en-GB" sz="4000" baseline="30000" dirty="0"/>
              <a:t>th</a:t>
            </a:r>
            <a:r>
              <a:rPr lang="en-GB" sz="4000" dirty="0"/>
              <a:t> December </a:t>
            </a:r>
          </a:p>
          <a:p>
            <a:pPr marL="0" indent="0">
              <a:buFont typeface="Wingdings 3" charset="2"/>
              <a:buNone/>
            </a:pPr>
            <a:r>
              <a:rPr lang="en-GB" sz="4000" dirty="0">
                <a:solidFill>
                  <a:srgbClr val="FF0000"/>
                </a:solidFill>
              </a:rPr>
              <a:t>Christmas Holidays: Friday 19</a:t>
            </a:r>
            <a:r>
              <a:rPr lang="en-GB" sz="4000" baseline="30000" dirty="0">
                <a:solidFill>
                  <a:srgbClr val="FF0000"/>
                </a:solidFill>
              </a:rPr>
              <a:t>th</a:t>
            </a:r>
            <a:r>
              <a:rPr lang="en-GB" sz="4000" dirty="0">
                <a:solidFill>
                  <a:srgbClr val="FF0000"/>
                </a:solidFill>
              </a:rPr>
              <a:t>- Monday 5</a:t>
            </a:r>
            <a:r>
              <a:rPr lang="en-GB" sz="4000" baseline="30000" dirty="0">
                <a:solidFill>
                  <a:srgbClr val="FF0000"/>
                </a:solidFill>
              </a:rPr>
              <a:t>th</a:t>
            </a:r>
            <a:r>
              <a:rPr lang="en-GB" sz="4000" dirty="0">
                <a:solidFill>
                  <a:srgbClr val="FF0000"/>
                </a:solidFill>
              </a:rPr>
              <a:t> January </a:t>
            </a:r>
          </a:p>
          <a:p>
            <a:r>
              <a:rPr lang="en-GB" sz="4000" dirty="0"/>
              <a:t>Deadline Reception applications- 15</a:t>
            </a:r>
            <a:r>
              <a:rPr lang="en-GB" sz="4000" baseline="30000" dirty="0"/>
              <a:t>th</a:t>
            </a:r>
            <a:r>
              <a:rPr lang="en-GB" sz="4000" dirty="0"/>
              <a:t> January</a:t>
            </a:r>
          </a:p>
          <a:p>
            <a:pPr marL="0" indent="0">
              <a:buFont typeface="Wingdings 3" charset="2"/>
              <a:buNone/>
            </a:pPr>
            <a:r>
              <a:rPr lang="en-GB" sz="4000" dirty="0">
                <a:solidFill>
                  <a:srgbClr val="FF0000"/>
                </a:solidFill>
              </a:rPr>
              <a:t>Half Term: Friday 13</a:t>
            </a:r>
            <a:r>
              <a:rPr lang="en-GB" sz="4000" baseline="30000" dirty="0">
                <a:solidFill>
                  <a:srgbClr val="FF0000"/>
                </a:solidFill>
              </a:rPr>
              <a:t>th</a:t>
            </a:r>
            <a:r>
              <a:rPr lang="en-GB" sz="4000" dirty="0">
                <a:solidFill>
                  <a:srgbClr val="FF0000"/>
                </a:solidFill>
              </a:rPr>
              <a:t> – Monday 23</a:t>
            </a:r>
            <a:r>
              <a:rPr lang="en-GB" sz="4000" baseline="30000" dirty="0">
                <a:solidFill>
                  <a:srgbClr val="FF0000"/>
                </a:solidFill>
              </a:rPr>
              <a:t>rd</a:t>
            </a:r>
            <a:r>
              <a:rPr lang="en-GB" sz="4000" dirty="0">
                <a:solidFill>
                  <a:srgbClr val="FF0000"/>
                </a:solidFill>
              </a:rPr>
              <a:t> February </a:t>
            </a:r>
          </a:p>
          <a:p>
            <a:r>
              <a:rPr lang="en-GB" sz="4000" dirty="0"/>
              <a:t>World Book Day- 5</a:t>
            </a:r>
            <a:r>
              <a:rPr lang="en-GB" sz="4000" baseline="30000" dirty="0"/>
              <a:t>th</a:t>
            </a:r>
            <a:r>
              <a:rPr lang="en-GB" sz="4000" dirty="0"/>
              <a:t> March </a:t>
            </a:r>
          </a:p>
          <a:p>
            <a:r>
              <a:rPr lang="en-GB" sz="4000" dirty="0"/>
              <a:t>Parents’ Evening 18</a:t>
            </a:r>
            <a:r>
              <a:rPr lang="en-GB" sz="4000" baseline="30000" dirty="0"/>
              <a:t>th</a:t>
            </a:r>
            <a:r>
              <a:rPr lang="en-GB" sz="4000" dirty="0"/>
              <a:t> &amp; 19</a:t>
            </a:r>
            <a:r>
              <a:rPr lang="en-GB" sz="4000" baseline="30000" dirty="0"/>
              <a:t>th</a:t>
            </a:r>
            <a:r>
              <a:rPr lang="en-GB" sz="4000" dirty="0"/>
              <a:t> March</a:t>
            </a:r>
          </a:p>
          <a:p>
            <a:r>
              <a:rPr lang="en-GB" sz="4000" dirty="0"/>
              <a:t>Easter Service- 31</a:t>
            </a:r>
            <a:r>
              <a:rPr lang="en-GB" sz="4000" baseline="30000" dirty="0"/>
              <a:t>st</a:t>
            </a:r>
            <a:r>
              <a:rPr lang="en-GB" sz="4000" dirty="0"/>
              <a:t> March 9.15am </a:t>
            </a:r>
          </a:p>
          <a:p>
            <a:pPr marL="0" indent="0">
              <a:buFont typeface="Wingdings 3" charset="2"/>
              <a:buNone/>
            </a:pPr>
            <a:r>
              <a:rPr lang="en-GB" sz="4000" dirty="0">
                <a:solidFill>
                  <a:srgbClr val="FF0000"/>
                </a:solidFill>
              </a:rPr>
              <a:t>Spring Break: Thursday 2</a:t>
            </a:r>
            <a:r>
              <a:rPr lang="en-GB" sz="4000" baseline="30000" dirty="0">
                <a:solidFill>
                  <a:srgbClr val="FF0000"/>
                </a:solidFill>
              </a:rPr>
              <a:t>nd</a:t>
            </a:r>
            <a:r>
              <a:rPr lang="en-GB" sz="4000" dirty="0">
                <a:solidFill>
                  <a:srgbClr val="FF0000"/>
                </a:solidFill>
              </a:rPr>
              <a:t> April- Monday 20</a:t>
            </a:r>
            <a:r>
              <a:rPr lang="en-GB" sz="4000" baseline="30000" dirty="0">
                <a:solidFill>
                  <a:srgbClr val="FF0000"/>
                </a:solidFill>
              </a:rPr>
              <a:t>th</a:t>
            </a:r>
            <a:r>
              <a:rPr lang="en-GB" sz="4000" dirty="0">
                <a:solidFill>
                  <a:srgbClr val="FF0000"/>
                </a:solidFill>
              </a:rPr>
              <a:t> April </a:t>
            </a:r>
          </a:p>
          <a:p>
            <a:pPr marL="0" indent="0">
              <a:buFont typeface="Wingdings 3" charset="2"/>
              <a:buNone/>
            </a:pPr>
            <a:r>
              <a:rPr lang="en-GB" sz="4000" dirty="0"/>
              <a:t>Class Photos- 8</a:t>
            </a:r>
            <a:r>
              <a:rPr lang="en-GB" sz="4000" baseline="30000" dirty="0"/>
              <a:t>th</a:t>
            </a:r>
            <a:r>
              <a:rPr lang="en-GB" sz="4000" dirty="0"/>
              <a:t> May </a:t>
            </a:r>
          </a:p>
          <a:p>
            <a:pPr marL="0" indent="0">
              <a:buFont typeface="Wingdings 3" charset="2"/>
              <a:buNone/>
            </a:pPr>
            <a:r>
              <a:rPr lang="en-GB" sz="4000" dirty="0">
                <a:solidFill>
                  <a:srgbClr val="FF0000"/>
                </a:solidFill>
              </a:rPr>
              <a:t>Half Term: Friday 22</a:t>
            </a:r>
            <a:r>
              <a:rPr lang="en-GB" sz="4000" baseline="30000" dirty="0">
                <a:solidFill>
                  <a:srgbClr val="FF0000"/>
                </a:solidFill>
              </a:rPr>
              <a:t>nd</a:t>
            </a:r>
            <a:r>
              <a:rPr lang="en-GB" sz="4000" dirty="0">
                <a:solidFill>
                  <a:srgbClr val="FF0000"/>
                </a:solidFill>
              </a:rPr>
              <a:t> May- Monday 1</a:t>
            </a:r>
            <a:r>
              <a:rPr lang="en-GB" sz="4000" baseline="30000" dirty="0">
                <a:solidFill>
                  <a:srgbClr val="FF0000"/>
                </a:solidFill>
              </a:rPr>
              <a:t>st</a:t>
            </a:r>
            <a:r>
              <a:rPr lang="en-GB" sz="4000" dirty="0">
                <a:solidFill>
                  <a:srgbClr val="FF0000"/>
                </a:solidFill>
              </a:rPr>
              <a:t> June</a:t>
            </a:r>
          </a:p>
          <a:p>
            <a:pPr marL="0" indent="0">
              <a:buFont typeface="Wingdings 3" charset="2"/>
              <a:buNone/>
            </a:pPr>
            <a:r>
              <a:rPr lang="en-GB" sz="4000" dirty="0"/>
              <a:t>Sports Day- 26</a:t>
            </a:r>
            <a:r>
              <a:rPr lang="en-GB" sz="4000" baseline="30000" dirty="0"/>
              <a:t>th</a:t>
            </a:r>
            <a:r>
              <a:rPr lang="en-GB" sz="4000" dirty="0"/>
              <a:t> June (Reserve: 1</a:t>
            </a:r>
            <a:r>
              <a:rPr lang="en-GB" sz="4000" baseline="30000" dirty="0"/>
              <a:t>st</a:t>
            </a:r>
            <a:r>
              <a:rPr lang="en-GB" sz="4000" dirty="0"/>
              <a:t> July) </a:t>
            </a:r>
          </a:p>
          <a:p>
            <a:pPr marL="0" indent="0">
              <a:buFont typeface="Wingdings 3" charset="2"/>
              <a:buNone/>
            </a:pPr>
            <a:r>
              <a:rPr lang="en-GB" sz="4000" dirty="0">
                <a:solidFill>
                  <a:srgbClr val="FF0000"/>
                </a:solidFill>
              </a:rPr>
              <a:t>Summer Holidays- Friday 17</a:t>
            </a:r>
            <a:r>
              <a:rPr lang="en-GB" sz="4000" baseline="30000" dirty="0">
                <a:solidFill>
                  <a:srgbClr val="FF0000"/>
                </a:solidFill>
              </a:rPr>
              <a:t>th</a:t>
            </a:r>
            <a:r>
              <a:rPr lang="en-GB" sz="4000" dirty="0">
                <a:solidFill>
                  <a:srgbClr val="FF0000"/>
                </a:solidFill>
              </a:rPr>
              <a:t> July- Tuesday 1</a:t>
            </a:r>
            <a:r>
              <a:rPr lang="en-GB" sz="4000" baseline="30000" dirty="0">
                <a:solidFill>
                  <a:srgbClr val="FF0000"/>
                </a:solidFill>
              </a:rPr>
              <a:t>st</a:t>
            </a:r>
            <a:r>
              <a:rPr lang="en-GB" sz="4000" dirty="0">
                <a:solidFill>
                  <a:srgbClr val="FF0000"/>
                </a:solidFill>
              </a:rPr>
              <a:t> September </a:t>
            </a:r>
          </a:p>
          <a:p>
            <a:pPr marL="0" indent="0">
              <a:buFont typeface="Wingdings 3" charset="2"/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3FD9F-3CF0-4260-8069-4F381F30CF95}"/>
              </a:ext>
            </a:extLst>
          </p:cNvPr>
          <p:cNvSpPr txBox="1"/>
          <p:nvPr/>
        </p:nvSpPr>
        <p:spPr>
          <a:xfrm>
            <a:off x="4999312" y="2253095"/>
            <a:ext cx="6690048" cy="211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Wednesday 24th September – Forest School 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Thursday 2nd October – KS2 VR workshops 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Tuesday 21st October – Life Education workshops 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Wednesday 22nd October – Forest School </a:t>
            </a:r>
          </a:p>
          <a:p>
            <a:pPr>
              <a:lnSpc>
                <a:spcPct val="150000"/>
              </a:lnSpc>
            </a:pPr>
            <a:r>
              <a:rPr lang="en-GB" sz="1800" dirty="0">
                <a:solidFill>
                  <a:schemeClr val="bg2">
                    <a:lumMod val="2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Friday 21st November – Y5 class worship </a:t>
            </a:r>
          </a:p>
        </p:txBody>
      </p:sp>
    </p:spTree>
    <p:extLst>
      <p:ext uri="{BB962C8B-B14F-4D97-AF65-F5344CB8AC3E}">
        <p14:creationId xmlns:p14="http://schemas.microsoft.com/office/powerpoint/2010/main" val="120951010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</TotalTime>
  <Words>379</Words>
  <Application>Microsoft Office PowerPoint</Application>
  <PresentationFormat>Widescreen</PresentationFormat>
  <Paragraphs>73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</vt:lpstr>
      <vt:lpstr>Meet the Teacher</vt:lpstr>
      <vt:lpstr>Year 5 staff</vt:lpstr>
      <vt:lpstr>Timetable</vt:lpstr>
      <vt:lpstr>Routines</vt:lpstr>
      <vt:lpstr>Homework</vt:lpstr>
      <vt:lpstr>Behaviour</vt:lpstr>
      <vt:lpstr>What makes Year 5 special?</vt:lpstr>
      <vt:lpstr>Communication</vt:lpstr>
      <vt:lpstr>School Diary Dates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Frodsham CE Head</dc:creator>
  <cp:lastModifiedBy>Megan Edge</cp:lastModifiedBy>
  <cp:revision>16</cp:revision>
  <dcterms:created xsi:type="dcterms:W3CDTF">2023-09-11T12:43:09Z</dcterms:created>
  <dcterms:modified xsi:type="dcterms:W3CDTF">2025-09-15T14:42:32Z</dcterms:modified>
</cp:coreProperties>
</file>