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notesMasterIdLst>
    <p:notesMasterId r:id="rId12"/>
  </p:notesMasterIdLst>
  <p:sldIdLst>
    <p:sldId id="256" r:id="rId2"/>
    <p:sldId id="1013" r:id="rId3"/>
    <p:sldId id="1018" r:id="rId4"/>
    <p:sldId id="1014" r:id="rId5"/>
    <p:sldId id="1020" r:id="rId6"/>
    <p:sldId id="1019" r:id="rId7"/>
    <p:sldId id="1011" r:id="rId8"/>
    <p:sldId id="956" r:id="rId9"/>
    <p:sldId id="290" r:id="rId10"/>
    <p:sldId id="101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DB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26"/>
    <p:restoredTop sz="76563" autoAdjust="0"/>
  </p:normalViewPr>
  <p:slideViewPr>
    <p:cSldViewPr snapToGrid="0" snapToObjects="1">
      <p:cViewPr varScale="1">
        <p:scale>
          <a:sx n="88" d="100"/>
          <a:sy n="88" d="100"/>
        </p:scale>
        <p:origin x="187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F3A82-F637-1543-8C13-D12BDF0F499A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67F53-BA33-7E40-958D-01A6607E9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515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Approximately 10 </a:t>
            </a:r>
            <a:r>
              <a:rPr lang="en-US" dirty="0"/>
              <a:t>minutes is needed for this session.</a:t>
            </a:r>
          </a:p>
          <a:p>
            <a:endParaRPr lang="en-US" i="1" dirty="0"/>
          </a:p>
          <a:p>
            <a:r>
              <a:rPr lang="en-US" i="1" dirty="0"/>
              <a:t>Notes</a:t>
            </a:r>
            <a:r>
              <a:rPr lang="en-US" i="1" baseline="0" dirty="0"/>
              <a:t> are provided to help you lead the presentation.</a:t>
            </a:r>
          </a:p>
          <a:p>
            <a:r>
              <a:rPr lang="en-US" i="1" baseline="0" dirty="0"/>
              <a:t>Notes in italics are for your attention only.</a:t>
            </a:r>
            <a:endParaRPr lang="en-US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87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Remember that all parents have the power to change outcomes for their children.</a:t>
            </a:r>
            <a:endParaRPr lang="en-US" dirty="0">
              <a:solidFill>
                <a:srgbClr val="FF0000"/>
              </a:solidFill>
            </a:endParaRPr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0C2BD-ABBD-1C45-BDAB-44A2829FA13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061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baseline="0" dirty="0"/>
              <a:t>Read quote.</a:t>
            </a:r>
          </a:p>
          <a:p>
            <a:endParaRPr lang="en-US" i="1" baseline="0" dirty="0"/>
          </a:p>
          <a:p>
            <a:r>
              <a:rPr lang="en-US" i="0" baseline="0" dirty="0"/>
              <a:t>Today I want to help you understand more about the Phonics Screening Check – a word reading test that all Year 1s undertake in June.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Accurate word-reading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six is a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good predictor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future reading success.</a:t>
            </a:r>
            <a:endParaRPr lang="en-US" i="0" baseline="0" dirty="0"/>
          </a:p>
          <a:p>
            <a:endParaRPr lang="en-US" i="0" baseline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0" baseline="0" dirty="0"/>
              <a:t>In December 2018, research found that nearly 90% of children who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passed the phonics check taken in Year 1 reached or exceeded the expected standard in reading in Year 6.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GB" dirty="0"/>
            </a:br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0C2BD-ABBD-1C45-BDAB-44A2829FA1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27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 complete a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word-reading check at the end of Year 1 so that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parents can be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confident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 children are being taught to read successfully.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 read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 words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It takes between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 and five minutes.</a:t>
            </a:r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they do not manage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read </a:t>
            </a:r>
            <a:r>
              <a:rPr lang="en-US" sz="1400" b="1" i="1" u="sng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32</a:t>
            </a:r>
            <a:r>
              <a:rPr lang="en-US" sz="1200" b="1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the words, they are given extra support, and repeat the check at the end of Year 2.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means that all children will be able to read accurately before they begin Year 3.</a:t>
            </a: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our school, we aim to make sure that every child learns to read accurately by the end of Year 1 so they are set up for success in school and in life.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soon as we spot a child who needs extra practice learning to read sounds and words, we teach them one-to-one for a few minutes every day.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61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teach children sounds using a picture phrases to help them remember.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example, ay, may I play? aw, yawn at dawn.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Many sounds have two or more letters making one sound. We call these ‘Special Friends’.</a:t>
            </a:r>
          </a:p>
          <a:p>
            <a:endParaRPr lang="en-GB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68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teach children to read both real and nonsense words using the routine ‘Special Friends’, ‘Fred Talk’, read the word’.</a:t>
            </a:r>
          </a:p>
          <a:p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Children spot the ‘Special Friends’ (two letters that make one sound), Fred talk the word, and then read the word as a whole. </a:t>
            </a:r>
          </a:p>
          <a:p>
            <a:endParaRPr lang="en-US" dirty="0"/>
          </a:p>
          <a:p>
            <a:r>
              <a:rPr lang="en-US" dirty="0"/>
              <a:t>For example, ‘</a:t>
            </a:r>
            <a:r>
              <a:rPr lang="en-US" dirty="0" err="1"/>
              <a:t>sh</a:t>
            </a:r>
            <a:r>
              <a:rPr lang="en-US" dirty="0"/>
              <a:t>’, </a:t>
            </a:r>
            <a:r>
              <a:rPr lang="en-US" dirty="0" err="1"/>
              <a:t>sh</a:t>
            </a:r>
            <a:r>
              <a:rPr lang="en-US" dirty="0"/>
              <a:t>-</a:t>
            </a:r>
            <a:r>
              <a:rPr lang="en-US" dirty="0" err="1"/>
              <a:t>i</a:t>
            </a:r>
            <a:r>
              <a:rPr lang="en-US" dirty="0"/>
              <a:t>-p, ship.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56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Half of the words in the check are real words.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Half are nonsense words.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example, ‘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’, ‘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’, ‘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’, ‘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is a picture of an alien next to each word to remind the children that it isn’t a real word.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Nonsense words check that children will be able to read sounds they know in unfamiliar words.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 who can read nonsense words will, very soon, be able to read any new word – for example – gargantuan, flailing, raucous, anticipation;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Reading new words increases children’s vocabulary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rapidly.</a:t>
            </a:r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858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Watch these video tutorials on the Ruth </a:t>
            </a:r>
            <a:r>
              <a:rPr lang="en-US" dirty="0" err="1"/>
              <a:t>Miskin</a:t>
            </a:r>
            <a:r>
              <a:rPr lang="en-US" dirty="0"/>
              <a:t> website to find out more about the PSC:</a:t>
            </a:r>
          </a:p>
          <a:p>
            <a:endParaRPr lang="en-US" dirty="0"/>
          </a:p>
          <a:p>
            <a:r>
              <a:rPr lang="en-US" dirty="0"/>
              <a:t>Understanding Phonics</a:t>
            </a:r>
          </a:p>
          <a:p>
            <a:r>
              <a:rPr lang="en-US" dirty="0"/>
              <a:t>The Phonics Screening Check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255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 how to use Set 2/3 cards if you send these home.</a:t>
            </a:r>
            <a:endParaRPr lang="en-US" i="1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can purchase Set 2/3 flashcards or My Reading and Writing Kit ages 5-7 becoming a reader to support your child with Set 2 sounds at home.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I will give you a copy of ‘Reading at Home Booklet 2’ from Oxford Owl.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62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E07CC-6AAD-1047-BB31-41E7C9B8EA1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75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powerpoint-cover-template-blank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067944" y="4221088"/>
            <a:ext cx="5076056" cy="1181993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1037735"/>
      </p:ext>
    </p:extLst>
  </p:cSld>
  <p:clrMapOvr>
    <a:masterClrMapping/>
  </p:clrMapOvr>
  <p:hf sldNum="0"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_RM_pag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340" y="0"/>
            <a:ext cx="9180512" cy="6858000"/>
          </a:xfrm>
          <a:prstGeom prst="rect">
            <a:avLst/>
          </a:prstGeom>
        </p:spPr>
      </p:pic>
      <p:sp>
        <p:nvSpPr>
          <p:cNvPr id="7" name="Rectangle 3"/>
          <p:cNvSpPr/>
          <p:nvPr userDrawn="1"/>
        </p:nvSpPr>
        <p:spPr>
          <a:xfrm>
            <a:off x="323527" y="1151032"/>
            <a:ext cx="8640961" cy="45719"/>
          </a:xfrm>
          <a:prstGeom prst="rect">
            <a:avLst/>
          </a:prstGeom>
          <a:solidFill>
            <a:srgbClr val="3B9E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260649"/>
            <a:ext cx="7478713" cy="864096"/>
          </a:xfrm>
        </p:spPr>
        <p:txBody>
          <a:bodyPr anchor="b"/>
          <a:lstStyle/>
          <a:p>
            <a:br>
              <a:rPr lang="en-GB" dirty="0"/>
            </a:br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639175" cy="504056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04DBCEF-19A6-4004-B125-9F3899656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62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_RM_pag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340" y="0"/>
            <a:ext cx="9180512" cy="6858000"/>
          </a:xfrm>
          <a:prstGeom prst="rect">
            <a:avLst/>
          </a:prstGeom>
        </p:spPr>
      </p:pic>
      <p:sp>
        <p:nvSpPr>
          <p:cNvPr id="7" name="Rectangle 3"/>
          <p:cNvSpPr/>
          <p:nvPr userDrawn="1"/>
        </p:nvSpPr>
        <p:spPr>
          <a:xfrm>
            <a:off x="323527" y="1151032"/>
            <a:ext cx="8640961" cy="45719"/>
          </a:xfrm>
          <a:prstGeom prst="rect">
            <a:avLst/>
          </a:prstGeom>
          <a:solidFill>
            <a:srgbClr val="3B9E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260649"/>
            <a:ext cx="7478713" cy="864096"/>
          </a:xfrm>
        </p:spPr>
        <p:txBody>
          <a:bodyPr anchor="b"/>
          <a:lstStyle/>
          <a:p>
            <a:br>
              <a:rPr lang="en-GB" dirty="0"/>
            </a:br>
            <a:r>
              <a:rPr lang="en-GB" dirty="0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04DBCEF-19A6-4004-B125-9F3899656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268760"/>
            <a:ext cx="4246885" cy="496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268760"/>
            <a:ext cx="4254624" cy="496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4975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/>
          <p:cNvSpPr>
            <a:spLocks noGrp="1"/>
          </p:cNvSpPr>
          <p:nvPr>
            <p:ph type="title"/>
          </p:nvPr>
        </p:nvSpPr>
        <p:spPr bwMode="auto">
          <a:xfrm>
            <a:off x="323850" y="333375"/>
            <a:ext cx="747871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23850" y="1495425"/>
            <a:ext cx="8639175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288" y="6356350"/>
            <a:ext cx="21955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2D2D2D">
                    <a:tint val="75000"/>
                  </a:srgbClr>
                </a:solidFill>
                <a:latin typeface="Garamond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DF6C09D9-D1B6-4568-8B87-5A6249D0DBD1}" type="datetime1">
              <a:rPr lang="en-US"/>
              <a:pPr>
                <a:defRPr/>
              </a:pPr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2D2D2D">
                    <a:tint val="75000"/>
                  </a:srgbClr>
                </a:solidFill>
                <a:latin typeface="Garamond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409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2D2D2D">
                    <a:tint val="75000"/>
                  </a:srgbClr>
                </a:solidFill>
                <a:latin typeface="Garamond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D366FC25-FCA6-4D86-A84B-F6C8160D7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15368" name="Picture 9" descr="RM_shap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0" name="Picture 9" descr="PPT_RM_page.jp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71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rgbClr val="787878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thmiskin.com/en/parents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oxfordowl.co.uk/Reading/" TargetMode="External"/><Relationship Id="rId4" Type="http://schemas.openxmlformats.org/officeDocument/2006/relationships/hyperlink" Target="https://www.facebook.com/miskin.educati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Read Write Inc. </a:t>
            </a:r>
            <a:r>
              <a:rPr lang="en-US" dirty="0"/>
              <a:t>Phonics </a:t>
            </a:r>
            <a:br>
              <a:rPr lang="en-US" dirty="0"/>
            </a:br>
            <a:r>
              <a:rPr lang="en-US" dirty="0"/>
              <a:t>Parents’ Meeting – </a:t>
            </a:r>
            <a:br>
              <a:rPr lang="en-US" dirty="0"/>
            </a:br>
            <a:r>
              <a:rPr lang="en-US" dirty="0"/>
              <a:t>Phonics Screening Check</a:t>
            </a:r>
          </a:p>
        </p:txBody>
      </p:sp>
    </p:spTree>
    <p:extLst>
      <p:ext uri="{BB962C8B-B14F-4D97-AF65-F5344CB8AC3E}">
        <p14:creationId xmlns:p14="http://schemas.microsoft.com/office/powerpoint/2010/main" val="1449078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36" y="260649"/>
            <a:ext cx="8640951" cy="864096"/>
          </a:xfrm>
        </p:spPr>
        <p:txBody>
          <a:bodyPr/>
          <a:lstStyle/>
          <a:p>
            <a:r>
              <a:rPr lang="en-US" dirty="0"/>
              <a:t>Reading </a:t>
            </a:r>
            <a:r>
              <a:rPr lang="en-GB" dirty="0"/>
              <a:t>changes everything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rgbClr val="5A5A5A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5A5A5A"/>
                </a:solidFill>
              </a:rPr>
              <a:t>Teach a child to read and keep that child reading and we will change everything.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And I mean everything.</a:t>
            </a:r>
          </a:p>
          <a:p>
            <a:endParaRPr lang="en-US" b="1" dirty="0">
              <a:solidFill>
                <a:schemeClr val="accent1"/>
              </a:solidFill>
            </a:endParaRPr>
          </a:p>
          <a:p>
            <a:pPr marL="0" indent="0" algn="r">
              <a:buNone/>
            </a:pPr>
            <a:r>
              <a:rPr lang="en-US" sz="2400" i="1" dirty="0"/>
              <a:t>Jeanette Winterson</a:t>
            </a:r>
            <a:endParaRPr lang="en-US" sz="2400" b="1" i="1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750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36" y="260649"/>
            <a:ext cx="8640951" cy="864096"/>
          </a:xfrm>
        </p:spPr>
        <p:txBody>
          <a:bodyPr/>
          <a:lstStyle/>
          <a:p>
            <a:r>
              <a:rPr lang="en-US" dirty="0"/>
              <a:t>Reading </a:t>
            </a:r>
            <a:r>
              <a:rPr lang="en-GB" dirty="0"/>
              <a:t>changes everything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rgbClr val="5A5A5A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5A5A5A"/>
                </a:solidFill>
              </a:rPr>
              <a:t>Teach a child to read and keep that child reading and we will change everything.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And I mean everything.</a:t>
            </a:r>
          </a:p>
          <a:p>
            <a:endParaRPr lang="en-US" b="1" dirty="0">
              <a:solidFill>
                <a:schemeClr val="accent1"/>
              </a:solidFill>
            </a:endParaRPr>
          </a:p>
          <a:p>
            <a:pPr marL="0" indent="0" algn="r">
              <a:buNone/>
            </a:pPr>
            <a:r>
              <a:rPr lang="en-US" sz="2400" i="1" dirty="0"/>
              <a:t>Jeanette Winterson</a:t>
            </a:r>
            <a:endParaRPr lang="en-US" sz="2400" b="1" i="1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882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D1930-DA65-1D4E-8A1A-8B2F9CEA7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Phonics Screening Check?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85F38-98DE-4746-A2A4-771CDD0D9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 word-reading test at the end of Year 1 and this year during the end of Autumn term for Y2.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Children read 40 words</a:t>
            </a:r>
          </a:p>
        </p:txBody>
      </p:sp>
    </p:spTree>
    <p:extLst>
      <p:ext uri="{BB962C8B-B14F-4D97-AF65-F5344CB8AC3E}">
        <p14:creationId xmlns:p14="http://schemas.microsoft.com/office/powerpoint/2010/main" val="365296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3494B-1487-5449-8C15-049D3B543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Picture Phrases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30FA77-7827-2F4D-B53F-6699012E5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1164" y="1689916"/>
            <a:ext cx="1879538" cy="26756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D0D21F-A000-0C45-A327-4C6AC6B07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689916"/>
            <a:ext cx="1879538" cy="26756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C50EC1-C679-5D49-A563-0BB2F1B100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5209" y="1689916"/>
            <a:ext cx="1914064" cy="26756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BF6E4B-1433-0A41-BCCA-3E2E67AA41C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328" r="3881"/>
          <a:stretch/>
        </p:blipFill>
        <p:spPr>
          <a:xfrm>
            <a:off x="4877573" y="1689916"/>
            <a:ext cx="1879299" cy="26756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7583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1469F-21DD-8648-90F1-2E26C8476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0649"/>
            <a:ext cx="8205617" cy="864096"/>
          </a:xfrm>
        </p:spPr>
        <p:txBody>
          <a:bodyPr/>
          <a:lstStyle/>
          <a:p>
            <a:r>
              <a:rPr lang="en-US" dirty="0"/>
              <a:t>‘Special Friends’, ‘Fred Talk’, read the word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978140-5EAA-1D40-BB07-5D4020AE85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649" y="1828800"/>
            <a:ext cx="7512701" cy="35527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06368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D0C9C-3D1A-1B43-89FB-E992F8876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Nonsense words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F3701B-E3AE-3643-B41D-8D2F98D69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680" y="1731717"/>
            <a:ext cx="3878316" cy="15180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83FF7B-A559-5041-BADD-DDD84C8E16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832" y="3493582"/>
            <a:ext cx="3878317" cy="15180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363FE7-69DB-F341-B5ED-51227FAD8B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731717"/>
            <a:ext cx="3878316" cy="15180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BAF87B-3D93-8545-A864-2482BDC970C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377"/>
          <a:stretch/>
        </p:blipFill>
        <p:spPr>
          <a:xfrm>
            <a:off x="4572000" y="3493582"/>
            <a:ext cx="3881645" cy="15180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75336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883CF-ABF9-984B-9FFC-62BB643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Video Tutorials (</a:t>
            </a:r>
            <a:r>
              <a:rPr lang="en-US" dirty="0" err="1"/>
              <a:t>ruthmiskin.com</a:t>
            </a:r>
            <a:r>
              <a:rPr lang="en-US" dirty="0"/>
              <a:t>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4A43B0-25A7-0949-9BF1-25899EF557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92265" y="1317246"/>
            <a:ext cx="6759469" cy="4904277"/>
          </a:xfrm>
        </p:spPr>
      </p:pic>
    </p:spTree>
    <p:extLst>
      <p:ext uri="{BB962C8B-B14F-4D97-AF65-F5344CB8AC3E}">
        <p14:creationId xmlns:p14="http://schemas.microsoft.com/office/powerpoint/2010/main" val="4285222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F2CC8-DE15-654D-9D80-DC0A17065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you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6C960-CBF0-1745-812E-85F7F7488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1. Use </a:t>
            </a:r>
            <a:r>
              <a:rPr lang="en-US" dirty="0"/>
              <a:t>‘Special Friends’, ‘Fred Talk’, </a:t>
            </a:r>
          </a:p>
          <a:p>
            <a:r>
              <a:rPr lang="en-US" dirty="0"/>
              <a:t>     read the word’ to read words</a:t>
            </a:r>
          </a:p>
          <a:p>
            <a:r>
              <a:rPr lang="en-US" dirty="0"/>
              <a:t>2.  </a:t>
            </a:r>
            <a:r>
              <a:rPr lang="en-GB" dirty="0"/>
              <a:t>Practise reading sounds speedily -                 </a:t>
            </a:r>
          </a:p>
          <a:p>
            <a:r>
              <a:rPr lang="en-GB" dirty="0"/>
              <a:t>    ‘review, review, review’</a:t>
            </a:r>
          </a:p>
          <a:p>
            <a:pPr marL="514350" indent="-514350">
              <a:buAutoNum type="arabicPeriod" startAt="3"/>
            </a:pPr>
            <a:r>
              <a:rPr lang="en-US" dirty="0"/>
              <a:t>Listen to your child read their Storybook   </a:t>
            </a:r>
          </a:p>
          <a:p>
            <a:r>
              <a:rPr lang="en-US" dirty="0"/>
              <a:t>    every day</a:t>
            </a:r>
          </a:p>
        </p:txBody>
      </p:sp>
    </p:spTree>
    <p:extLst>
      <p:ext uri="{BB962C8B-B14F-4D97-AF65-F5344CB8AC3E}">
        <p14:creationId xmlns:p14="http://schemas.microsoft.com/office/powerpoint/2010/main" val="254120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resources available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Ruth Miskin Parents’ Page:</a:t>
            </a:r>
          </a:p>
          <a:p>
            <a:r>
              <a:rPr lang="en-US" dirty="0">
                <a:hlinkClick r:id="rId3"/>
              </a:rPr>
              <a:t>http://www.ruthmiskin.com/en/parents/</a:t>
            </a:r>
            <a:endParaRPr lang="en-US" dirty="0"/>
          </a:p>
          <a:p>
            <a:endParaRPr lang="en-US" dirty="0"/>
          </a:p>
          <a:p>
            <a:r>
              <a:rPr lang="en-US" dirty="0"/>
              <a:t>Ruth Miskin Facebook:</a:t>
            </a:r>
          </a:p>
          <a:p>
            <a:r>
              <a:rPr lang="en-US" dirty="0">
                <a:hlinkClick r:id="rId4"/>
              </a:rPr>
              <a:t>https://www.facebook.com/miskin.education</a:t>
            </a:r>
            <a:endParaRPr lang="en-US" dirty="0"/>
          </a:p>
          <a:p>
            <a:endParaRPr lang="en-US" dirty="0"/>
          </a:p>
          <a:p>
            <a:r>
              <a:rPr lang="en-US" dirty="0"/>
              <a:t>Free e-books for home reading:</a:t>
            </a:r>
          </a:p>
          <a:p>
            <a:r>
              <a:rPr lang="en-US" dirty="0">
                <a:hlinkClick r:id="rId5"/>
              </a:rPr>
              <a:t>http://www.oxfordowl.co.uk/Reading/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024438"/>
      </p:ext>
    </p:extLst>
  </p:cSld>
  <p:clrMapOvr>
    <a:masterClrMapping/>
  </p:clrMapOvr>
</p:sld>
</file>

<file path=ppt/theme/theme1.xml><?xml version="1.0" encoding="utf-8"?>
<a:theme xmlns:a="http://schemas.openxmlformats.org/drawingml/2006/main" name="NEW Phonics Template">
  <a:themeElements>
    <a:clrScheme name="Custom 4">
      <a:dk1>
        <a:srgbClr val="2D2D2D"/>
      </a:dk1>
      <a:lt1>
        <a:sysClr val="window" lastClr="FFFFFF"/>
      </a:lt1>
      <a:dk2>
        <a:srgbClr val="5A5A5A"/>
      </a:dk2>
      <a:lt2>
        <a:srgbClr val="EEECE1"/>
      </a:lt2>
      <a:accent1>
        <a:srgbClr val="FFC000"/>
      </a:accent1>
      <a:accent2>
        <a:srgbClr val="FFD200"/>
      </a:accent2>
      <a:accent3>
        <a:srgbClr val="CF9C00"/>
      </a:accent3>
      <a:accent4>
        <a:srgbClr val="A0A0A0"/>
      </a:accent4>
      <a:accent5>
        <a:srgbClr val="787878"/>
      </a:accent5>
      <a:accent6>
        <a:srgbClr val="5A5A5A"/>
      </a:accent6>
      <a:hlink>
        <a:srgbClr val="CF9C00"/>
      </a:hlink>
      <a:folHlink>
        <a:srgbClr val="787878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Presentation1.potx</Template>
  <TotalTime>687</TotalTime>
  <Words>805</Words>
  <Application>Microsoft Office PowerPoint</Application>
  <PresentationFormat>On-screen Show (4:3)</PresentationFormat>
  <Paragraphs>98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Garamond</vt:lpstr>
      <vt:lpstr>NEW Phonics Template</vt:lpstr>
      <vt:lpstr>Read Write Inc. Phonics  Parents’ Meeting –  Phonics Screening Check</vt:lpstr>
      <vt:lpstr>Reading changes everything</vt:lpstr>
      <vt:lpstr>What is the Phonics Screening Check?</vt:lpstr>
      <vt:lpstr>Picture Phrases</vt:lpstr>
      <vt:lpstr>‘Special Friends’, ‘Fred Talk’, read the word</vt:lpstr>
      <vt:lpstr>Nonsense words</vt:lpstr>
      <vt:lpstr>Free Video Tutorials (ruthmiskin.com)</vt:lpstr>
      <vt:lpstr>What can you do?</vt:lpstr>
      <vt:lpstr>Online resources available</vt:lpstr>
      <vt:lpstr>Reading changes everything</vt:lpstr>
    </vt:vector>
  </TitlesOfParts>
  <Company>Ruth Miskin Literacy Limited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Cannon</dc:creator>
  <cp:lastModifiedBy>michael hurst</cp:lastModifiedBy>
  <cp:revision>130</cp:revision>
  <dcterms:created xsi:type="dcterms:W3CDTF">2015-11-23T14:36:59Z</dcterms:created>
  <dcterms:modified xsi:type="dcterms:W3CDTF">2020-11-17T08:47:28Z</dcterms:modified>
</cp:coreProperties>
</file>