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60" r:id="rId5"/>
    <p:sldId id="261" r:id="rId6"/>
    <p:sldId id="262" r:id="rId7"/>
    <p:sldId id="263" r:id="rId8"/>
    <p:sldId id="264" r:id="rId9"/>
    <p:sldId id="265" r:id="rId10"/>
    <p:sldId id="266" r:id="rId11"/>
    <p:sldId id="267" r:id="rId12"/>
    <p:sldId id="268" r:id="rId13"/>
    <p:sldId id="269" r:id="rId14"/>
    <p:sldId id="271" r:id="rId15"/>
    <p:sldId id="270" r:id="rId16"/>
    <p:sldId id="273" r:id="rId17"/>
    <p:sldId id="274" r:id="rId18"/>
    <p:sldId id="275" r:id="rId19"/>
    <p:sldId id="276" r:id="rId20"/>
  </p:sldIdLst>
  <p:sldSz cx="9144000" cy="6858000" type="screen4x3"/>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8" d="100"/>
          <a:sy n="108" d="100"/>
        </p:scale>
        <p:origin x="1704" y="10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06F29155-0401-434F-B279-E26AE6F73BCC}" type="datetimeFigureOut">
              <a:rPr lang="en-GB" smtClean="0"/>
              <a:t>07/12/2017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8EC1960-E862-4D0A-81BD-8A1C49664BCE}" type="slidenum">
              <a:rPr lang="en-GB" smtClean="0"/>
              <a:t>‹#›</a:t>
            </a:fld>
            <a:endParaRPr lang="en-GB"/>
          </a:p>
        </p:txBody>
      </p:sp>
    </p:spTree>
    <p:extLst>
      <p:ext uri="{BB962C8B-B14F-4D97-AF65-F5344CB8AC3E}">
        <p14:creationId xmlns:p14="http://schemas.microsoft.com/office/powerpoint/2010/main" val="1971467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06F29155-0401-434F-B279-E26AE6F73BCC}" type="datetimeFigureOut">
              <a:rPr lang="en-GB" smtClean="0"/>
              <a:t>07/12/2017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8EC1960-E862-4D0A-81BD-8A1C49664BCE}" type="slidenum">
              <a:rPr lang="en-GB" smtClean="0"/>
              <a:t>‹#›</a:t>
            </a:fld>
            <a:endParaRPr lang="en-GB"/>
          </a:p>
        </p:txBody>
      </p:sp>
    </p:spTree>
    <p:extLst>
      <p:ext uri="{BB962C8B-B14F-4D97-AF65-F5344CB8AC3E}">
        <p14:creationId xmlns:p14="http://schemas.microsoft.com/office/powerpoint/2010/main" val="261848434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06F29155-0401-434F-B279-E26AE6F73BCC}" type="datetimeFigureOut">
              <a:rPr lang="en-GB" smtClean="0"/>
              <a:t>07/12/2017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8EC1960-E862-4D0A-81BD-8A1C49664BCE}" type="slidenum">
              <a:rPr lang="en-GB" smtClean="0"/>
              <a:t>‹#›</a:t>
            </a:fld>
            <a:endParaRPr lang="en-GB"/>
          </a:p>
        </p:txBody>
      </p:sp>
    </p:spTree>
    <p:extLst>
      <p:ext uri="{BB962C8B-B14F-4D97-AF65-F5344CB8AC3E}">
        <p14:creationId xmlns:p14="http://schemas.microsoft.com/office/powerpoint/2010/main" val="41274423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06F29155-0401-434F-B279-E26AE6F73BCC}" type="datetimeFigureOut">
              <a:rPr lang="en-GB" smtClean="0"/>
              <a:t>07/12/2017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8EC1960-E862-4D0A-81BD-8A1C49664BCE}" type="slidenum">
              <a:rPr lang="en-GB" smtClean="0"/>
              <a:t>‹#›</a:t>
            </a:fld>
            <a:endParaRPr lang="en-GB"/>
          </a:p>
        </p:txBody>
      </p:sp>
    </p:spTree>
    <p:extLst>
      <p:ext uri="{BB962C8B-B14F-4D97-AF65-F5344CB8AC3E}">
        <p14:creationId xmlns:p14="http://schemas.microsoft.com/office/powerpoint/2010/main" val="22981806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6F29155-0401-434F-B279-E26AE6F73BCC}" type="datetimeFigureOut">
              <a:rPr lang="en-GB" smtClean="0"/>
              <a:t>07/12/2017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8EC1960-E862-4D0A-81BD-8A1C49664BCE}" type="slidenum">
              <a:rPr lang="en-GB" smtClean="0"/>
              <a:t>‹#›</a:t>
            </a:fld>
            <a:endParaRPr lang="en-GB"/>
          </a:p>
        </p:txBody>
      </p:sp>
    </p:spTree>
    <p:extLst>
      <p:ext uri="{BB962C8B-B14F-4D97-AF65-F5344CB8AC3E}">
        <p14:creationId xmlns:p14="http://schemas.microsoft.com/office/powerpoint/2010/main" val="28222907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06F29155-0401-434F-B279-E26AE6F73BCC}" type="datetimeFigureOut">
              <a:rPr lang="en-GB" smtClean="0"/>
              <a:t>07/12/2017</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D8EC1960-E862-4D0A-81BD-8A1C49664BCE}" type="slidenum">
              <a:rPr lang="en-GB" smtClean="0"/>
              <a:t>‹#›</a:t>
            </a:fld>
            <a:endParaRPr lang="en-GB"/>
          </a:p>
        </p:txBody>
      </p:sp>
    </p:spTree>
    <p:extLst>
      <p:ext uri="{BB962C8B-B14F-4D97-AF65-F5344CB8AC3E}">
        <p14:creationId xmlns:p14="http://schemas.microsoft.com/office/powerpoint/2010/main" val="194476909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06F29155-0401-434F-B279-E26AE6F73BCC}" type="datetimeFigureOut">
              <a:rPr lang="en-GB" smtClean="0"/>
              <a:t>07/12/2017</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D8EC1960-E862-4D0A-81BD-8A1C49664BCE}" type="slidenum">
              <a:rPr lang="en-GB" smtClean="0"/>
              <a:t>‹#›</a:t>
            </a:fld>
            <a:endParaRPr lang="en-GB"/>
          </a:p>
        </p:txBody>
      </p:sp>
    </p:spTree>
    <p:extLst>
      <p:ext uri="{BB962C8B-B14F-4D97-AF65-F5344CB8AC3E}">
        <p14:creationId xmlns:p14="http://schemas.microsoft.com/office/powerpoint/2010/main" val="266417318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06F29155-0401-434F-B279-E26AE6F73BCC}" type="datetimeFigureOut">
              <a:rPr lang="en-GB" smtClean="0"/>
              <a:t>07/12/2017</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D8EC1960-E862-4D0A-81BD-8A1C49664BCE}" type="slidenum">
              <a:rPr lang="en-GB" smtClean="0"/>
              <a:t>‹#›</a:t>
            </a:fld>
            <a:endParaRPr lang="en-GB"/>
          </a:p>
        </p:txBody>
      </p:sp>
    </p:spTree>
    <p:extLst>
      <p:ext uri="{BB962C8B-B14F-4D97-AF65-F5344CB8AC3E}">
        <p14:creationId xmlns:p14="http://schemas.microsoft.com/office/powerpoint/2010/main" val="13137506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F29155-0401-434F-B279-E26AE6F73BCC}" type="datetimeFigureOut">
              <a:rPr lang="en-GB" smtClean="0"/>
              <a:t>07/12/2017</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D8EC1960-E862-4D0A-81BD-8A1C49664BCE}" type="slidenum">
              <a:rPr lang="en-GB" smtClean="0"/>
              <a:t>‹#›</a:t>
            </a:fld>
            <a:endParaRPr lang="en-GB"/>
          </a:p>
        </p:txBody>
      </p:sp>
    </p:spTree>
    <p:extLst>
      <p:ext uri="{BB962C8B-B14F-4D97-AF65-F5344CB8AC3E}">
        <p14:creationId xmlns:p14="http://schemas.microsoft.com/office/powerpoint/2010/main" val="269958796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6F29155-0401-434F-B279-E26AE6F73BCC}" type="datetimeFigureOut">
              <a:rPr lang="en-GB" smtClean="0"/>
              <a:t>07/12/2017</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D8EC1960-E862-4D0A-81BD-8A1C49664BCE}" type="slidenum">
              <a:rPr lang="en-GB" smtClean="0"/>
              <a:t>‹#›</a:t>
            </a:fld>
            <a:endParaRPr lang="en-GB"/>
          </a:p>
        </p:txBody>
      </p:sp>
    </p:spTree>
    <p:extLst>
      <p:ext uri="{BB962C8B-B14F-4D97-AF65-F5344CB8AC3E}">
        <p14:creationId xmlns:p14="http://schemas.microsoft.com/office/powerpoint/2010/main" val="336575982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6F29155-0401-434F-B279-E26AE6F73BCC}" type="datetimeFigureOut">
              <a:rPr lang="en-GB" smtClean="0"/>
              <a:t>07/12/2017</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D8EC1960-E862-4D0A-81BD-8A1C49664BCE}" type="slidenum">
              <a:rPr lang="en-GB" smtClean="0"/>
              <a:t>‹#›</a:t>
            </a:fld>
            <a:endParaRPr lang="en-GB"/>
          </a:p>
        </p:txBody>
      </p:sp>
    </p:spTree>
    <p:extLst>
      <p:ext uri="{BB962C8B-B14F-4D97-AF65-F5344CB8AC3E}">
        <p14:creationId xmlns:p14="http://schemas.microsoft.com/office/powerpoint/2010/main" val="24877461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F29155-0401-434F-B279-E26AE6F73BCC}" type="datetimeFigureOut">
              <a:rPr lang="en-GB" smtClean="0"/>
              <a:t>07/12/2017</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8EC1960-E862-4D0A-81BD-8A1C49664BCE}" type="slidenum">
              <a:rPr lang="en-GB" smtClean="0"/>
              <a:t>‹#›</a:t>
            </a:fld>
            <a:endParaRPr lang="en-GB"/>
          </a:p>
        </p:txBody>
      </p:sp>
    </p:spTree>
    <p:extLst>
      <p:ext uri="{BB962C8B-B14F-4D97-AF65-F5344CB8AC3E}">
        <p14:creationId xmlns:p14="http://schemas.microsoft.com/office/powerpoint/2010/main" val="97849172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hyperlink" Target="http://curriculum.qcda.gov.uk/key-stages-1-and-2/subjects/design-and-technology/keystage2/index.aspx#note2_4_a#note2_4_a" TargetMode="External"/><Relationship Id="rId2" Type="http://schemas.openxmlformats.org/officeDocument/2006/relationships/hyperlink" Target="http://curriculum.qcda.gov.uk/key-stages-1-and-2/subjects/design-and-technology/keystage2/index.aspx#note2_3_a#note2_3_a" TargetMode="External"/><Relationship Id="rId1" Type="http://schemas.openxmlformats.org/officeDocument/2006/relationships/slideLayout" Target="../slideLayouts/slideLayout2.xml"/><Relationship Id="rId6" Type="http://schemas.openxmlformats.org/officeDocument/2006/relationships/hyperlink" Target="http://curriculum.qcda.gov.uk/key-stages-1-and-2/subjects/design-and-technology/keystage2/index.aspx#note2_6_a#note2_6_a" TargetMode="External"/><Relationship Id="rId5" Type="http://schemas.openxmlformats.org/officeDocument/2006/relationships/hyperlink" Target="http://curriculum.qcda.gov.uk/key-stages-1-and-2/subjects/design-and-technology/keystage2/index.aspx#note2_2_a#note2_2_a" TargetMode="External"/><Relationship Id="rId4" Type="http://schemas.openxmlformats.org/officeDocument/2006/relationships/hyperlink" Target="http://curriculum.qcda.gov.uk/key-stages-1-and-2/subjects/design-and-technology/keystage2/index.aspx#note2_1_a#note2_1_a" TargetMode="Externa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3886200"/>
            <a:ext cx="6400800" cy="2639144"/>
          </a:xfrm>
        </p:spPr>
        <p:txBody>
          <a:bodyPr>
            <a:normAutofit fontScale="32500" lnSpcReduction="20000"/>
          </a:bodyPr>
          <a:lstStyle/>
          <a:p>
            <a:r>
              <a:rPr lang="en-GB" sz="8600" b="1" dirty="0">
                <a:solidFill>
                  <a:schemeClr val="tx1"/>
                </a:solidFill>
                <a:latin typeface="+mj-lt"/>
              </a:rPr>
              <a:t>Our </a:t>
            </a:r>
            <a:r>
              <a:rPr lang="en-GB" sz="8600" b="1" dirty="0" smtClean="0">
                <a:solidFill>
                  <a:schemeClr val="tx1"/>
                </a:solidFill>
                <a:latin typeface="+mj-lt"/>
              </a:rPr>
              <a:t>Curriculum</a:t>
            </a:r>
            <a:endParaRPr lang="en-GB" sz="8600" dirty="0">
              <a:solidFill>
                <a:schemeClr val="tx1"/>
              </a:solidFill>
              <a:latin typeface="+mj-lt"/>
            </a:endParaRPr>
          </a:p>
          <a:p>
            <a:r>
              <a:rPr lang="en-GB" sz="6200" dirty="0">
                <a:solidFill>
                  <a:schemeClr val="tx1"/>
                </a:solidFill>
                <a:latin typeface="+mj-lt"/>
              </a:rPr>
              <a:t> </a:t>
            </a:r>
          </a:p>
          <a:p>
            <a:r>
              <a:rPr lang="en-GB" sz="6200" dirty="0">
                <a:solidFill>
                  <a:schemeClr val="tx1"/>
                </a:solidFill>
                <a:latin typeface="+mj-lt"/>
              </a:rPr>
              <a:t> </a:t>
            </a:r>
          </a:p>
          <a:p>
            <a:r>
              <a:rPr lang="en-GB" sz="6200" smtClean="0">
                <a:solidFill>
                  <a:schemeClr val="tx1"/>
                </a:solidFill>
                <a:latin typeface="+mj-lt"/>
              </a:rPr>
              <a:t>The </a:t>
            </a:r>
            <a:r>
              <a:rPr lang="en-GB" sz="6200" dirty="0">
                <a:solidFill>
                  <a:schemeClr val="tx1"/>
                </a:solidFill>
                <a:latin typeface="+mj-lt"/>
              </a:rPr>
              <a:t>National Curriculum is concise and sets out the core knowledge that pupils should acquire.  It states that pupils need to be ‘ready for the next level of their learning at secondary school’.</a:t>
            </a:r>
          </a:p>
          <a:p>
            <a:r>
              <a:rPr lang="en-GB" sz="6200" dirty="0">
                <a:solidFill>
                  <a:schemeClr val="tx1"/>
                </a:solidFill>
                <a:latin typeface="+mj-lt"/>
              </a:rPr>
              <a:t> </a:t>
            </a:r>
          </a:p>
          <a:p>
            <a:endParaRPr lang="en-GB" dirty="0"/>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536087" y="1228396"/>
            <a:ext cx="2353004" cy="2353004"/>
          </a:xfrm>
          <a:prstGeom prst="rect">
            <a:avLst/>
          </a:prstGeom>
        </p:spPr>
      </p:pic>
    </p:spTree>
    <p:extLst>
      <p:ext uri="{BB962C8B-B14F-4D97-AF65-F5344CB8AC3E}">
        <p14:creationId xmlns:p14="http://schemas.microsoft.com/office/powerpoint/2010/main" val="322274502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467544" y="476672"/>
            <a:ext cx="8496944" cy="648072"/>
          </a:xfrm>
        </p:spPr>
        <p:txBody>
          <a:bodyPr>
            <a:noAutofit/>
          </a:bodyPr>
          <a:lstStyle/>
          <a:p>
            <a:r>
              <a:rPr lang="en-GB" sz="2800" b="1" dirty="0">
                <a:latin typeface="Century Gothic" panose="020B0502020202020204" pitchFamily="34" charset="0"/>
              </a:rPr>
              <a:t>Assessment: Meeting Year 3</a:t>
            </a:r>
            <a:r>
              <a:rPr lang="en-GB" sz="2800" b="1" dirty="0" smtClean="0">
                <a:latin typeface="Century Gothic" panose="020B0502020202020204" pitchFamily="34" charset="0"/>
              </a:rPr>
              <a:t> </a:t>
            </a:r>
            <a:r>
              <a:rPr lang="en-GB" sz="2800" b="1" dirty="0">
                <a:latin typeface="Century Gothic" panose="020B0502020202020204" pitchFamily="34" charset="0"/>
              </a:rPr>
              <a:t>Expectations</a:t>
            </a:r>
            <a:endParaRPr lang="en-GB" sz="2800" dirty="0"/>
          </a:p>
        </p:txBody>
      </p:sp>
      <p:graphicFrame>
        <p:nvGraphicFramePr>
          <p:cNvPr id="9" name="Content Placeholder 7"/>
          <p:cNvGraphicFramePr>
            <a:graphicFrameLocks/>
          </p:cNvGraphicFramePr>
          <p:nvPr>
            <p:extLst>
              <p:ext uri="{D42A27DB-BD31-4B8C-83A1-F6EECF244321}">
                <p14:modId xmlns:p14="http://schemas.microsoft.com/office/powerpoint/2010/main" val="1882049771"/>
              </p:ext>
            </p:extLst>
          </p:nvPr>
        </p:nvGraphicFramePr>
        <p:xfrm>
          <a:off x="448796" y="1124744"/>
          <a:ext cx="4038600" cy="5130800"/>
        </p:xfrm>
        <a:graphic>
          <a:graphicData uri="http://schemas.openxmlformats.org/drawingml/2006/table">
            <a:tbl>
              <a:tblPr firstRow="1" bandRow="1">
                <a:tableStyleId>{5C22544A-7EE6-4342-B048-85BDC9FD1C3A}</a:tableStyleId>
              </a:tblPr>
              <a:tblGrid>
                <a:gridCol w="4038600"/>
              </a:tblGrid>
              <a:tr h="370840">
                <a:tc>
                  <a:txBody>
                    <a:bodyPr/>
                    <a:lstStyle/>
                    <a:p>
                      <a:pPr marL="0" lvl="0" indent="0" algn="l">
                        <a:buSzPct val="100000"/>
                        <a:buFont typeface="Arial" pitchFamily="34"/>
                        <a:buNone/>
                      </a:pPr>
                      <a:r>
                        <a:rPr lang="en-GB" sz="1600" b="1" dirty="0" smtClean="0">
                          <a:solidFill>
                            <a:schemeClr val="tx1"/>
                          </a:solidFill>
                          <a:latin typeface="Century Gothic" pitchFamily="34"/>
                        </a:rPr>
                        <a:t>Year 3 Expectations: Number</a:t>
                      </a:r>
                      <a:endParaRPr lang="en-GB" sz="1600" b="1" dirty="0">
                        <a:solidFill>
                          <a:schemeClr val="tx1"/>
                        </a:solidFill>
                        <a:latin typeface="Century Gothic" pitchFamily="34"/>
                      </a:endParaRPr>
                    </a:p>
                  </a:txBody>
                  <a:tcPr>
                    <a:solidFill>
                      <a:schemeClr val="tx2">
                        <a:lumMod val="40000"/>
                        <a:lumOff val="60000"/>
                      </a:schemeClr>
                    </a:solidFill>
                  </a:tcPr>
                </a:tc>
              </a:tr>
              <a:tr h="370840">
                <a:tc>
                  <a:txBody>
                    <a:bodyPr/>
                    <a:lstStyle/>
                    <a:p>
                      <a:pPr marL="171450" lvl="0" indent="-171450" algn="l">
                        <a:buSzPct val="100000"/>
                        <a:buFont typeface="Arial" pitchFamily="34"/>
                        <a:buChar char="•"/>
                      </a:pPr>
                      <a:r>
                        <a:rPr lang="en-GB" sz="1200" b="1" dirty="0" smtClean="0">
                          <a:solidFill>
                            <a:schemeClr val="tx1"/>
                          </a:solidFill>
                          <a:latin typeface="Century Gothic" pitchFamily="34"/>
                        </a:rPr>
                        <a:t>Compare and order numbers to 1000 and read and write numbers to 1000 in numerals and words</a:t>
                      </a:r>
                      <a:endParaRPr lang="en-GB" sz="1200" b="1" dirty="0">
                        <a:solidFill>
                          <a:schemeClr val="tx1"/>
                        </a:solidFill>
                        <a:latin typeface="Century Gothic" pitchFamily="34"/>
                      </a:endParaRPr>
                    </a:p>
                  </a:txBody>
                  <a:tcPr>
                    <a:solidFill>
                      <a:schemeClr val="accent1">
                        <a:lumMod val="20000"/>
                        <a:lumOff val="80000"/>
                      </a:schemeClr>
                    </a:solidFill>
                  </a:tcPr>
                </a:tc>
              </a:tr>
              <a:tr h="370840">
                <a:tc>
                  <a:txBody>
                    <a:bodyPr/>
                    <a:lstStyle/>
                    <a:p>
                      <a:pPr marL="171450" lvl="0" indent="-171450">
                        <a:buSzPct val="100000"/>
                        <a:buFont typeface="Arial" pitchFamily="34"/>
                        <a:buChar char="•"/>
                      </a:pPr>
                      <a:r>
                        <a:rPr lang="en-GB" sz="1200" b="1" dirty="0" smtClean="0">
                          <a:latin typeface="Century Gothic" pitchFamily="34"/>
                        </a:rPr>
                        <a:t>Count from 0 in</a:t>
                      </a:r>
                      <a:r>
                        <a:rPr lang="en-GB" sz="1200" b="1" baseline="0" dirty="0" smtClean="0">
                          <a:latin typeface="Century Gothic" pitchFamily="34"/>
                        </a:rPr>
                        <a:t> multiples of 4, 8, 50 and 100</a:t>
                      </a:r>
                      <a:endParaRPr lang="en-GB" sz="1200" b="1" dirty="0">
                        <a:latin typeface="Century Gothic" pitchFamily="34"/>
                      </a:endParaRPr>
                    </a:p>
                  </a:txBody>
                  <a:tcPr/>
                </a:tc>
              </a:tr>
              <a:tr h="370840">
                <a:tc>
                  <a:txBody>
                    <a:bodyPr/>
                    <a:lstStyle/>
                    <a:p>
                      <a:pPr marL="171450" lvl="0" indent="-171450">
                        <a:buSzPct val="100000"/>
                        <a:buFont typeface="Arial" pitchFamily="34"/>
                        <a:buChar char="•"/>
                      </a:pPr>
                      <a:r>
                        <a:rPr lang="en-GB" sz="1200" b="1" dirty="0" smtClean="0">
                          <a:latin typeface="Century Gothic" pitchFamily="34"/>
                        </a:rPr>
                        <a:t>Recognise the value of each digit in a 3-digit number</a:t>
                      </a:r>
                      <a:endParaRPr lang="en-GB" sz="1200" b="1" dirty="0">
                        <a:latin typeface="Century Gothic" pitchFamily="34"/>
                      </a:endParaRPr>
                    </a:p>
                  </a:txBody>
                  <a:tcPr/>
                </a:tc>
              </a:tr>
              <a:tr h="370840">
                <a:tc>
                  <a:txBody>
                    <a:bodyPr/>
                    <a:lstStyle/>
                    <a:p>
                      <a:pPr marL="171450" lvl="0" indent="-171450">
                        <a:buSzPct val="100000"/>
                        <a:buFont typeface="Arial" pitchFamily="34"/>
                        <a:buChar char="•"/>
                      </a:pPr>
                      <a:r>
                        <a:rPr lang="en-GB" sz="1200" b="1" dirty="0" smtClean="0">
                          <a:latin typeface="Century Gothic" pitchFamily="34"/>
                        </a:rPr>
                        <a:t>Understand and count in tenths, and find</a:t>
                      </a:r>
                      <a:r>
                        <a:rPr lang="en-GB" sz="1200" b="1" baseline="0" dirty="0" smtClean="0">
                          <a:latin typeface="Century Gothic" pitchFamily="34"/>
                        </a:rPr>
                        <a:t> the fractional value of a given set</a:t>
                      </a:r>
                      <a:endParaRPr lang="en-GB" sz="1200" b="1" dirty="0">
                        <a:latin typeface="Century Gothic" pitchFamily="34"/>
                      </a:endParaRPr>
                    </a:p>
                  </a:txBody>
                  <a:tcPr/>
                </a:tc>
              </a:tr>
              <a:tr h="370840">
                <a:tc>
                  <a:txBody>
                    <a:bodyPr/>
                    <a:lstStyle/>
                    <a:p>
                      <a:pPr marL="171450" lvl="0" indent="-171450">
                        <a:buSzPct val="100000"/>
                        <a:buFont typeface="Arial" pitchFamily="34"/>
                        <a:buChar char="•"/>
                      </a:pPr>
                      <a:r>
                        <a:rPr lang="en-GB" sz="1200" b="1" dirty="0" smtClean="0">
                          <a:latin typeface="Century Gothic" pitchFamily="34"/>
                        </a:rPr>
                        <a:t>Add and subtract fractions with a common denominator</a:t>
                      </a:r>
                      <a:endParaRPr lang="en-GB" sz="1200" b="1" dirty="0">
                        <a:latin typeface="Century Gothic" pitchFamily="34"/>
                      </a:endParaRPr>
                    </a:p>
                  </a:txBody>
                  <a:tcPr/>
                </a:tc>
              </a:tr>
              <a:tr h="370840">
                <a:tc>
                  <a:txBody>
                    <a:bodyPr/>
                    <a:lstStyle/>
                    <a:p>
                      <a:pPr marL="171450" lvl="0" indent="-171450">
                        <a:buSzPct val="100000"/>
                        <a:buFont typeface="Arial" pitchFamily="34"/>
                        <a:buChar char="•"/>
                      </a:pPr>
                      <a:r>
                        <a:rPr lang="en-GB" sz="1200" b="1" dirty="0" smtClean="0">
                          <a:latin typeface="Century Gothic" pitchFamily="34"/>
                        </a:rPr>
                        <a:t>Derive and recall multiplication facts for 3, 4 and 8x multiplication tables </a:t>
                      </a:r>
                      <a:endParaRPr lang="en-GB" sz="1200" b="1" dirty="0">
                        <a:latin typeface="Century Gothic" pitchFamily="34"/>
                      </a:endParaRPr>
                    </a:p>
                  </a:txBody>
                  <a:tcPr/>
                </a:tc>
              </a:tr>
              <a:tr h="370840">
                <a:tc>
                  <a:txBody>
                    <a:bodyPr/>
                    <a:lstStyle/>
                    <a:p>
                      <a:pPr marL="171450" lvl="0" indent="-171450">
                        <a:buSzPct val="100000"/>
                        <a:buFont typeface="Arial" pitchFamily="34"/>
                        <a:buChar char="•"/>
                      </a:pPr>
                      <a:r>
                        <a:rPr lang="en-GB" sz="1200" b="1" dirty="0" smtClean="0">
                          <a:latin typeface="Century Gothic" pitchFamily="34"/>
                        </a:rPr>
                        <a:t>Add and subtract mentally combinations of 1-digit and 2-digit numbers</a:t>
                      </a:r>
                      <a:endParaRPr lang="en-GB" sz="1200" b="1" dirty="0">
                        <a:latin typeface="Century Gothic" pitchFamily="34"/>
                      </a:endParaRPr>
                    </a:p>
                  </a:txBody>
                  <a:tcPr/>
                </a:tc>
              </a:tr>
              <a:tr h="370840">
                <a:tc>
                  <a:txBody>
                    <a:bodyPr/>
                    <a:lstStyle/>
                    <a:p>
                      <a:pPr marL="171450" lvl="0" indent="-171450">
                        <a:buSzPct val="100000"/>
                        <a:buFont typeface="Arial" pitchFamily="34"/>
                        <a:buChar char="•"/>
                      </a:pPr>
                      <a:r>
                        <a:rPr lang="en-GB" sz="1200" b="1" dirty="0" smtClean="0">
                          <a:latin typeface="Century Gothic" pitchFamily="34"/>
                        </a:rPr>
                        <a:t>Add and subtract numbers with up to 3-digits using formal written methods</a:t>
                      </a:r>
                      <a:endParaRPr lang="en-GB" sz="1200" b="1" dirty="0">
                        <a:latin typeface="Century Gothic" pitchFamily="34"/>
                      </a:endParaRPr>
                    </a:p>
                  </a:txBody>
                  <a:tcPr/>
                </a:tc>
              </a:tr>
              <a:tr h="370840">
                <a:tc>
                  <a:txBody>
                    <a:bodyPr/>
                    <a:lstStyle/>
                    <a:p>
                      <a:pPr marL="171450" lvl="0" indent="-171450">
                        <a:buSzPct val="100000"/>
                        <a:buFont typeface="Arial" pitchFamily="34"/>
                        <a:buChar char="•"/>
                      </a:pPr>
                      <a:r>
                        <a:rPr lang="en-GB" sz="1100" b="1" dirty="0" smtClean="0">
                          <a:latin typeface="Century Gothic" pitchFamily="34"/>
                        </a:rPr>
                        <a:t>Write and calculate mathematical statements for multiplication and division;</a:t>
                      </a:r>
                      <a:r>
                        <a:rPr lang="en-GB" sz="1100" b="1" baseline="0" dirty="0" smtClean="0">
                          <a:latin typeface="Century Gothic" pitchFamily="34"/>
                        </a:rPr>
                        <a:t> including 2-digit number with a 1-digit number (from multiplication tables they know, </a:t>
                      </a:r>
                      <a:r>
                        <a:rPr lang="en-GB" sz="1100" b="1" baseline="0" dirty="0" err="1" smtClean="0">
                          <a:latin typeface="Century Gothic" pitchFamily="34"/>
                        </a:rPr>
                        <a:t>ie</a:t>
                      </a:r>
                      <a:r>
                        <a:rPr lang="en-GB" sz="1100" b="1" baseline="0" dirty="0" smtClean="0">
                          <a:latin typeface="Century Gothic" pitchFamily="34"/>
                        </a:rPr>
                        <a:t>, 2, 3, 4, 5, 8 and 10)</a:t>
                      </a:r>
                      <a:endParaRPr lang="en-GB" sz="1100" b="1" dirty="0">
                        <a:latin typeface="Century Gothic" pitchFamily="34"/>
                      </a:endParaRPr>
                    </a:p>
                  </a:txBody>
                  <a:tcPr/>
                </a:tc>
              </a:tr>
              <a:tr h="370840">
                <a:tc>
                  <a:txBody>
                    <a:bodyPr/>
                    <a:lstStyle/>
                    <a:p>
                      <a:pPr marL="171450" marR="0" lvl="0" indent="-171450" algn="l" defTabSz="914400" rtl="0" fontAlgn="auto" hangingPunct="1">
                        <a:lnSpc>
                          <a:spcPct val="100000"/>
                        </a:lnSpc>
                        <a:spcBef>
                          <a:spcPts val="0"/>
                        </a:spcBef>
                        <a:spcAft>
                          <a:spcPts val="0"/>
                        </a:spcAft>
                        <a:buSzPct val="100000"/>
                        <a:buFont typeface="Arial" pitchFamily="34"/>
                        <a:buChar char="•"/>
                        <a:tabLst/>
                      </a:pPr>
                      <a:r>
                        <a:rPr lang="en-GB" sz="1100" b="1" dirty="0" smtClean="0">
                          <a:latin typeface="Century Gothic" pitchFamily="34"/>
                        </a:rPr>
                        <a:t>Solve number problems using one and two step operations</a:t>
                      </a:r>
                      <a:endParaRPr lang="en-GB" sz="1100" b="1" dirty="0">
                        <a:latin typeface="Century Gothic" pitchFamily="34"/>
                      </a:endParaRPr>
                    </a:p>
                  </a:txBody>
                  <a:tcPr/>
                </a:tc>
              </a:tr>
            </a:tbl>
          </a:graphicData>
        </a:graphic>
      </p:graphicFrame>
      <p:graphicFrame>
        <p:nvGraphicFramePr>
          <p:cNvPr id="10" name="Content Placeholder 7"/>
          <p:cNvGraphicFramePr>
            <a:graphicFrameLocks/>
          </p:cNvGraphicFramePr>
          <p:nvPr>
            <p:extLst>
              <p:ext uri="{D42A27DB-BD31-4B8C-83A1-F6EECF244321}">
                <p14:modId xmlns:p14="http://schemas.microsoft.com/office/powerpoint/2010/main" val="1963679988"/>
              </p:ext>
            </p:extLst>
          </p:nvPr>
        </p:nvGraphicFramePr>
        <p:xfrm>
          <a:off x="4682728" y="1124744"/>
          <a:ext cx="4038600" cy="3048000"/>
        </p:xfrm>
        <a:graphic>
          <a:graphicData uri="http://schemas.openxmlformats.org/drawingml/2006/table">
            <a:tbl>
              <a:tblPr firstRow="1" bandRow="1">
                <a:tableStyleId>{5C22544A-7EE6-4342-B048-85BDC9FD1C3A}</a:tableStyleId>
              </a:tblPr>
              <a:tblGrid>
                <a:gridCol w="4038600"/>
              </a:tblGrid>
              <a:tr h="370840">
                <a:tc>
                  <a:txBody>
                    <a:bodyPr/>
                    <a:lstStyle/>
                    <a:p>
                      <a:pPr marL="0" lvl="0" indent="0" algn="l">
                        <a:buSzPct val="100000"/>
                        <a:buFont typeface="Arial" pitchFamily="34"/>
                        <a:buNone/>
                      </a:pPr>
                      <a:r>
                        <a:rPr lang="en-GB" sz="1600" b="1" dirty="0" smtClean="0">
                          <a:solidFill>
                            <a:schemeClr val="tx1"/>
                          </a:solidFill>
                          <a:latin typeface="Century Gothic" pitchFamily="34"/>
                        </a:rPr>
                        <a:t>Year 3 Expectations: Measurement, Geometry and Statistics</a:t>
                      </a:r>
                      <a:endParaRPr lang="en-GB" sz="1600" b="1" dirty="0">
                        <a:solidFill>
                          <a:schemeClr val="tx1"/>
                        </a:solidFill>
                        <a:latin typeface="Century Gothic" pitchFamily="34"/>
                      </a:endParaRPr>
                    </a:p>
                  </a:txBody>
                  <a:tcPr>
                    <a:solidFill>
                      <a:schemeClr val="tx2">
                        <a:lumMod val="40000"/>
                        <a:lumOff val="60000"/>
                      </a:schemeClr>
                    </a:solidFill>
                  </a:tcPr>
                </a:tc>
              </a:tr>
              <a:tr h="370840">
                <a:tc>
                  <a:txBody>
                    <a:bodyPr/>
                    <a:lstStyle/>
                    <a:p>
                      <a:pPr marL="171450" lvl="0" indent="-171450" algn="l">
                        <a:buSzPct val="100000"/>
                        <a:buFont typeface="Arial" pitchFamily="34"/>
                        <a:buChar char="•"/>
                      </a:pPr>
                      <a:r>
                        <a:rPr lang="en-GB" sz="1200" b="1" dirty="0" smtClean="0">
                          <a:solidFill>
                            <a:schemeClr val="tx1"/>
                          </a:solidFill>
                          <a:latin typeface="Century Gothic" pitchFamily="34"/>
                        </a:rPr>
                        <a:t>Identify right angles; compare other angles to being greater or smaller than a right angle</a:t>
                      </a:r>
                      <a:endParaRPr lang="en-GB" sz="1200" b="1" dirty="0">
                        <a:solidFill>
                          <a:schemeClr val="tx1"/>
                        </a:solidFill>
                        <a:latin typeface="Century Gothic" pitchFamily="34"/>
                      </a:endParaRPr>
                    </a:p>
                  </a:txBody>
                  <a:tcPr>
                    <a:solidFill>
                      <a:schemeClr val="accent1">
                        <a:lumMod val="20000"/>
                        <a:lumOff val="80000"/>
                      </a:schemeClr>
                    </a:solidFill>
                  </a:tcPr>
                </a:tc>
              </a:tr>
              <a:tr h="370840">
                <a:tc>
                  <a:txBody>
                    <a:bodyPr/>
                    <a:lstStyle/>
                    <a:p>
                      <a:pPr marL="171450" lvl="0" indent="-171450">
                        <a:buSzPct val="100000"/>
                        <a:buFont typeface="Arial" pitchFamily="34"/>
                        <a:buChar char="•"/>
                      </a:pPr>
                      <a:r>
                        <a:rPr lang="en-GB" sz="1200" b="1" dirty="0" smtClean="0">
                          <a:latin typeface="Century Gothic" pitchFamily="34"/>
                        </a:rPr>
                        <a:t>Identify horizontal and vertical lines and pairs of perpendicular and parallel lines</a:t>
                      </a:r>
                      <a:endParaRPr lang="en-GB" sz="1200" b="1" dirty="0">
                        <a:latin typeface="Century Gothic" pitchFamily="34"/>
                      </a:endParaRPr>
                    </a:p>
                  </a:txBody>
                  <a:tcPr/>
                </a:tc>
              </a:tr>
              <a:tr h="370840">
                <a:tc>
                  <a:txBody>
                    <a:bodyPr/>
                    <a:lstStyle/>
                    <a:p>
                      <a:pPr marL="171450" lvl="0" indent="-171450">
                        <a:buSzPct val="100000"/>
                        <a:buFont typeface="Arial" pitchFamily="34"/>
                        <a:buChar char="•"/>
                      </a:pPr>
                      <a:r>
                        <a:rPr lang="en-GB" sz="1200" b="1" dirty="0" smtClean="0">
                          <a:latin typeface="Century Gothic" pitchFamily="34"/>
                        </a:rPr>
                        <a:t>Tell time to nearest minute and use specific vocabulary: seconds, am and pm</a:t>
                      </a:r>
                      <a:endParaRPr lang="en-GB" sz="1200" b="1" dirty="0">
                        <a:latin typeface="Century Gothic" pitchFamily="34"/>
                      </a:endParaRPr>
                    </a:p>
                  </a:txBody>
                  <a:tcPr/>
                </a:tc>
              </a:tr>
              <a:tr h="370840">
                <a:tc>
                  <a:txBody>
                    <a:bodyPr/>
                    <a:lstStyle/>
                    <a:p>
                      <a:pPr marL="171450" lvl="0" indent="-171450">
                        <a:buSzPct val="100000"/>
                        <a:buFont typeface="Arial" pitchFamily="34"/>
                        <a:buChar char="•"/>
                      </a:pPr>
                      <a:r>
                        <a:rPr lang="en-GB" sz="1200" b="1" dirty="0" smtClean="0">
                          <a:latin typeface="Century Gothic" pitchFamily="34"/>
                        </a:rPr>
                        <a:t>Measure,</a:t>
                      </a:r>
                      <a:r>
                        <a:rPr lang="en-GB" sz="1200" b="1" baseline="0" dirty="0" smtClean="0">
                          <a:latin typeface="Century Gothic" pitchFamily="34"/>
                        </a:rPr>
                        <a:t> compare, add and subtract using common metric measures</a:t>
                      </a:r>
                      <a:endParaRPr lang="en-GB" sz="1200" b="1" dirty="0">
                        <a:latin typeface="Century Gothic" pitchFamily="34"/>
                      </a:endParaRPr>
                    </a:p>
                  </a:txBody>
                  <a:tcPr/>
                </a:tc>
              </a:tr>
              <a:tr h="370840">
                <a:tc>
                  <a:txBody>
                    <a:bodyPr/>
                    <a:lstStyle/>
                    <a:p>
                      <a:pPr marL="171450" lvl="0" indent="-171450">
                        <a:buSzPct val="100000"/>
                        <a:buFont typeface="Arial" pitchFamily="34"/>
                        <a:buChar char="•"/>
                      </a:pPr>
                      <a:r>
                        <a:rPr lang="en-GB" sz="1200" b="1" dirty="0" smtClean="0">
                          <a:latin typeface="Century Gothic" pitchFamily="34"/>
                        </a:rPr>
                        <a:t>Solve one-step and two step problems using information presented in scaled bar charts,</a:t>
                      </a:r>
                      <a:r>
                        <a:rPr lang="en-GB" sz="1200" b="1" baseline="0" dirty="0" smtClean="0">
                          <a:latin typeface="Century Gothic" pitchFamily="34"/>
                        </a:rPr>
                        <a:t> pictograms and tables</a:t>
                      </a:r>
                      <a:endParaRPr lang="en-GB" sz="1200" b="1" dirty="0">
                        <a:latin typeface="Century Gothic" pitchFamily="34"/>
                      </a:endParaRPr>
                    </a:p>
                  </a:txBody>
                  <a:tcPr/>
                </a:tc>
              </a:tr>
            </a:tbl>
          </a:graphicData>
        </a:graphic>
      </p:graphicFrame>
      <p:pic>
        <p:nvPicPr>
          <p:cNvPr id="3" name="Picture 2"/>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79512" y="188640"/>
            <a:ext cx="864096" cy="864096"/>
          </a:xfrm>
          <a:prstGeom prst="rect">
            <a:avLst/>
          </a:prstGeom>
        </p:spPr>
      </p:pic>
    </p:spTree>
    <p:extLst>
      <p:ext uri="{BB962C8B-B14F-4D97-AF65-F5344CB8AC3E}">
        <p14:creationId xmlns:p14="http://schemas.microsoft.com/office/powerpoint/2010/main" val="166748957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467544" y="476672"/>
            <a:ext cx="8496944" cy="648072"/>
          </a:xfrm>
        </p:spPr>
        <p:txBody>
          <a:bodyPr>
            <a:noAutofit/>
          </a:bodyPr>
          <a:lstStyle/>
          <a:p>
            <a:r>
              <a:rPr lang="en-GB" sz="2800" b="1" dirty="0" smtClean="0">
                <a:latin typeface="Century Gothic" panose="020B0502020202020204" pitchFamily="34" charset="0"/>
              </a:rPr>
              <a:t>      Assessment</a:t>
            </a:r>
            <a:r>
              <a:rPr lang="en-GB" sz="2800" b="1" dirty="0">
                <a:latin typeface="Century Gothic" panose="020B0502020202020204" pitchFamily="34" charset="0"/>
              </a:rPr>
              <a:t>: </a:t>
            </a:r>
            <a:r>
              <a:rPr lang="en-GB" sz="2800" b="1" dirty="0" smtClean="0">
                <a:latin typeface="Century Gothic" panose="020B0502020202020204" pitchFamily="34" charset="0"/>
              </a:rPr>
              <a:t>Exceeding </a:t>
            </a:r>
            <a:r>
              <a:rPr lang="en-GB" sz="2800" b="1" dirty="0">
                <a:latin typeface="Century Gothic" panose="020B0502020202020204" pitchFamily="34" charset="0"/>
              </a:rPr>
              <a:t>Year 3</a:t>
            </a:r>
            <a:r>
              <a:rPr lang="en-GB" sz="2800" b="1" dirty="0" smtClean="0">
                <a:latin typeface="Century Gothic" panose="020B0502020202020204" pitchFamily="34" charset="0"/>
              </a:rPr>
              <a:t> </a:t>
            </a:r>
            <a:r>
              <a:rPr lang="en-GB" sz="2800" b="1" dirty="0">
                <a:latin typeface="Century Gothic" panose="020B0502020202020204" pitchFamily="34" charset="0"/>
              </a:rPr>
              <a:t>Expectations</a:t>
            </a:r>
            <a:endParaRPr lang="en-GB" sz="2800" dirty="0"/>
          </a:p>
        </p:txBody>
      </p:sp>
      <p:graphicFrame>
        <p:nvGraphicFramePr>
          <p:cNvPr id="9" name="Content Placeholder 7"/>
          <p:cNvGraphicFramePr>
            <a:graphicFrameLocks/>
          </p:cNvGraphicFramePr>
          <p:nvPr>
            <p:extLst>
              <p:ext uri="{D42A27DB-BD31-4B8C-83A1-F6EECF244321}">
                <p14:modId xmlns:p14="http://schemas.microsoft.com/office/powerpoint/2010/main" val="3697929782"/>
              </p:ext>
            </p:extLst>
          </p:nvPr>
        </p:nvGraphicFramePr>
        <p:xfrm>
          <a:off x="2123728" y="1301328"/>
          <a:ext cx="4968552" cy="5080000"/>
        </p:xfrm>
        <a:graphic>
          <a:graphicData uri="http://schemas.openxmlformats.org/drawingml/2006/table">
            <a:tbl>
              <a:tblPr firstRow="1" bandRow="1">
                <a:tableStyleId>{5C22544A-7EE6-4342-B048-85BDC9FD1C3A}</a:tableStyleId>
              </a:tblPr>
              <a:tblGrid>
                <a:gridCol w="4968552"/>
              </a:tblGrid>
              <a:tr h="370840">
                <a:tc>
                  <a:txBody>
                    <a:bodyPr/>
                    <a:lstStyle/>
                    <a:p>
                      <a:pPr marL="0" lvl="0" indent="0" algn="l">
                        <a:buSzPct val="100000"/>
                        <a:buFont typeface="Arial" pitchFamily="34"/>
                        <a:buNone/>
                      </a:pPr>
                      <a:r>
                        <a:rPr lang="en-GB" sz="1600" b="1" dirty="0" smtClean="0">
                          <a:solidFill>
                            <a:schemeClr val="tx1"/>
                          </a:solidFill>
                          <a:latin typeface="Century Gothic" pitchFamily="34"/>
                        </a:rPr>
                        <a:t>Year 3 Exceeding Expectations</a:t>
                      </a:r>
                      <a:endParaRPr lang="en-GB" sz="1600" b="1" dirty="0">
                        <a:solidFill>
                          <a:schemeClr val="tx1"/>
                        </a:solidFill>
                        <a:latin typeface="Century Gothic" pitchFamily="34"/>
                      </a:endParaRPr>
                    </a:p>
                  </a:txBody>
                  <a:tcPr>
                    <a:solidFill>
                      <a:schemeClr val="tx2">
                        <a:lumMod val="40000"/>
                        <a:lumOff val="60000"/>
                      </a:schemeClr>
                    </a:solidFill>
                  </a:tcPr>
                </a:tc>
              </a:tr>
              <a:tr h="370840">
                <a:tc>
                  <a:txBody>
                    <a:bodyPr/>
                    <a:lstStyle/>
                    <a:p>
                      <a:pPr marL="171450" marR="0" lvl="0" indent="-171450" algn="l" defTabSz="914400" rtl="0" eaLnBrk="1" fontAlgn="auto" latinLnBrk="0" hangingPunct="1">
                        <a:lnSpc>
                          <a:spcPct val="100000"/>
                        </a:lnSpc>
                        <a:spcBef>
                          <a:spcPts val="0"/>
                        </a:spcBef>
                        <a:spcAft>
                          <a:spcPts val="0"/>
                        </a:spcAft>
                        <a:buClrTx/>
                        <a:buSzPct val="100000"/>
                        <a:buFont typeface="Arial" pitchFamily="34"/>
                        <a:buChar char="•"/>
                        <a:tabLst/>
                        <a:defRPr/>
                      </a:pPr>
                      <a:r>
                        <a:rPr lang="en-GB" sz="1200" b="1" dirty="0" smtClean="0">
                          <a:latin typeface="Century Gothic" pitchFamily="34"/>
                        </a:rPr>
                        <a:t>Recognise the value of each digit in a 4-digit number and the value of a tenth</a:t>
                      </a:r>
                    </a:p>
                  </a:txBody>
                  <a:tcPr>
                    <a:solidFill>
                      <a:schemeClr val="accent1">
                        <a:lumMod val="20000"/>
                        <a:lumOff val="80000"/>
                      </a:schemeClr>
                    </a:solidFill>
                  </a:tcPr>
                </a:tc>
              </a:tr>
              <a:tr h="370840">
                <a:tc>
                  <a:txBody>
                    <a:bodyPr/>
                    <a:lstStyle/>
                    <a:p>
                      <a:pPr marL="171450" marR="0" lvl="0" indent="-171450" algn="l" defTabSz="914400" rtl="0" eaLnBrk="1" fontAlgn="auto" latinLnBrk="0" hangingPunct="1">
                        <a:lnSpc>
                          <a:spcPct val="100000"/>
                        </a:lnSpc>
                        <a:spcBef>
                          <a:spcPts val="0"/>
                        </a:spcBef>
                        <a:spcAft>
                          <a:spcPts val="0"/>
                        </a:spcAft>
                        <a:buClrTx/>
                        <a:buSzPct val="100000"/>
                        <a:buFont typeface="Arial" pitchFamily="34"/>
                        <a:buChar char="•"/>
                        <a:tabLst/>
                        <a:defRPr/>
                      </a:pPr>
                      <a:r>
                        <a:rPr lang="en-GB" sz="1200" b="1" dirty="0" smtClean="0">
                          <a:latin typeface="Century Gothic" pitchFamily="34"/>
                        </a:rPr>
                        <a:t>Know all multiplication facts up to 10 x 10 and be able to instantaneously answer questions such as,</a:t>
                      </a:r>
                      <a:r>
                        <a:rPr lang="en-GB" sz="1200" b="1" baseline="0" dirty="0" smtClean="0">
                          <a:latin typeface="Century Gothic" pitchFamily="34"/>
                        </a:rPr>
                        <a:t> how many 7s in 42?</a:t>
                      </a:r>
                      <a:endParaRPr lang="en-GB" sz="1200" b="1" dirty="0" smtClean="0">
                        <a:latin typeface="Century Gothic" pitchFamily="34"/>
                      </a:endParaRPr>
                    </a:p>
                  </a:txBody>
                  <a:tcPr/>
                </a:tc>
              </a:tr>
              <a:tr h="370840">
                <a:tc>
                  <a:txBody>
                    <a:bodyPr/>
                    <a:lstStyle/>
                    <a:p>
                      <a:pPr marL="171450" marR="0" lvl="0" indent="-171450" algn="l" defTabSz="914400" rtl="0" eaLnBrk="1" fontAlgn="auto" latinLnBrk="0" hangingPunct="1">
                        <a:lnSpc>
                          <a:spcPct val="100000"/>
                        </a:lnSpc>
                        <a:spcBef>
                          <a:spcPts val="0"/>
                        </a:spcBef>
                        <a:spcAft>
                          <a:spcPts val="0"/>
                        </a:spcAft>
                        <a:buClrTx/>
                        <a:buSzPct val="100000"/>
                        <a:buFont typeface="Arial" pitchFamily="34"/>
                        <a:buChar char="•"/>
                        <a:tabLst/>
                        <a:defRPr/>
                      </a:pPr>
                      <a:r>
                        <a:rPr lang="en-GB" sz="1200" b="1" dirty="0" smtClean="0">
                          <a:latin typeface="Century Gothic" pitchFamily="34"/>
                        </a:rPr>
                        <a:t>Add and subtract numbers with any</a:t>
                      </a:r>
                      <a:r>
                        <a:rPr lang="en-GB" sz="1200" b="1" baseline="0" dirty="0" smtClean="0">
                          <a:latin typeface="Century Gothic" pitchFamily="34"/>
                        </a:rPr>
                        <a:t> number of </a:t>
                      </a:r>
                      <a:r>
                        <a:rPr lang="en-GB" sz="1200" b="1" dirty="0" smtClean="0">
                          <a:latin typeface="Century Gothic" pitchFamily="34"/>
                        </a:rPr>
                        <a:t>digits using formal written methods</a:t>
                      </a:r>
                    </a:p>
                  </a:txBody>
                  <a:tcPr/>
                </a:tc>
              </a:tr>
              <a:tr h="370840">
                <a:tc>
                  <a:txBody>
                    <a:bodyPr/>
                    <a:lstStyle/>
                    <a:p>
                      <a:pPr marL="171450" lvl="0" indent="-171450">
                        <a:buSzPct val="100000"/>
                        <a:buFont typeface="Arial" pitchFamily="34"/>
                        <a:buChar char="•"/>
                      </a:pPr>
                      <a:r>
                        <a:rPr lang="en-GB" sz="1200" b="1" dirty="0" smtClean="0">
                          <a:latin typeface="Century Gothic" pitchFamily="34"/>
                        </a:rPr>
                        <a:t>Begin to have an understanding about negative numbers recognising they are smaller than zero</a:t>
                      </a:r>
                      <a:endParaRPr lang="en-GB" sz="1200" b="1" dirty="0">
                        <a:latin typeface="Century Gothic" pitchFamily="34"/>
                      </a:endParaRPr>
                    </a:p>
                  </a:txBody>
                  <a:tcPr/>
                </a:tc>
              </a:tr>
              <a:tr h="370840">
                <a:tc>
                  <a:txBody>
                    <a:bodyPr/>
                    <a:lstStyle/>
                    <a:p>
                      <a:pPr marL="171450" marR="0" lvl="0" indent="-171450" algn="l" defTabSz="914400" rtl="0" eaLnBrk="1" fontAlgn="auto" latinLnBrk="0" hangingPunct="1">
                        <a:lnSpc>
                          <a:spcPct val="100000"/>
                        </a:lnSpc>
                        <a:spcBef>
                          <a:spcPts val="0"/>
                        </a:spcBef>
                        <a:spcAft>
                          <a:spcPts val="0"/>
                        </a:spcAft>
                        <a:buClrTx/>
                        <a:buSzPct val="100000"/>
                        <a:buFont typeface="Arial" pitchFamily="34"/>
                        <a:buChar char="•"/>
                        <a:tabLst/>
                        <a:defRPr/>
                      </a:pPr>
                      <a:r>
                        <a:rPr lang="en-GB" sz="1200" b="1" dirty="0" smtClean="0">
                          <a:latin typeface="Century Gothic" pitchFamily="34"/>
                        </a:rPr>
                        <a:t>Multiply and divide any 2-digit</a:t>
                      </a:r>
                      <a:r>
                        <a:rPr lang="en-GB" sz="1200" b="1" baseline="0" dirty="0" smtClean="0">
                          <a:latin typeface="Century Gothic" pitchFamily="34"/>
                        </a:rPr>
                        <a:t> number by a single digit number and have an understanding of ‘remainder’</a:t>
                      </a:r>
                      <a:endParaRPr lang="en-GB" sz="1200" b="1" dirty="0" smtClean="0">
                        <a:latin typeface="Century Gothic" pitchFamily="34"/>
                      </a:endParaRPr>
                    </a:p>
                  </a:txBody>
                  <a:tcPr/>
                </a:tc>
              </a:tr>
              <a:tr h="370840">
                <a:tc>
                  <a:txBody>
                    <a:bodyPr/>
                    <a:lstStyle/>
                    <a:p>
                      <a:pPr marL="171450" marR="0" lvl="0" indent="-171450" algn="l" defTabSz="914400" rtl="0" eaLnBrk="1" fontAlgn="auto" latinLnBrk="0" hangingPunct="1">
                        <a:lnSpc>
                          <a:spcPct val="100000"/>
                        </a:lnSpc>
                        <a:spcBef>
                          <a:spcPts val="0"/>
                        </a:spcBef>
                        <a:spcAft>
                          <a:spcPts val="0"/>
                        </a:spcAft>
                        <a:buClrTx/>
                        <a:buSzPct val="100000"/>
                        <a:buFont typeface="Arial" pitchFamily="34"/>
                        <a:buChar char="•"/>
                        <a:tabLst/>
                        <a:defRPr/>
                      </a:pPr>
                      <a:r>
                        <a:rPr lang="en-GB" sz="1200" b="1" dirty="0" smtClean="0">
                          <a:latin typeface="Century Gothic" pitchFamily="34"/>
                        </a:rPr>
                        <a:t>Can find fractional</a:t>
                      </a:r>
                      <a:r>
                        <a:rPr lang="en-GB" sz="1200" b="1" baseline="0" dirty="0" smtClean="0">
                          <a:latin typeface="Century Gothic" pitchFamily="34"/>
                        </a:rPr>
                        <a:t> values (from </a:t>
                      </a:r>
                      <a:r>
                        <a:rPr lang="en-GB" sz="1200" kern="1200" dirty="0" smtClean="0">
                          <a:solidFill>
                            <a:schemeClr val="tx1"/>
                          </a:solidFill>
                          <a:effectLst/>
                          <a:latin typeface="Century Gothic" pitchFamily="34" charset="0"/>
                          <a:ea typeface="+mn-ea"/>
                          <a:cs typeface="+mn-cs"/>
                        </a:rPr>
                        <a:t>½ </a:t>
                      </a:r>
                      <a:r>
                        <a:rPr lang="en-GB" sz="1200" b="1" kern="1200" dirty="0" smtClean="0">
                          <a:solidFill>
                            <a:schemeClr val="tx1"/>
                          </a:solidFill>
                          <a:effectLst/>
                          <a:latin typeface="Century Gothic" pitchFamily="34" charset="0"/>
                          <a:ea typeface="+mn-ea"/>
                          <a:cs typeface="+mn-cs"/>
                        </a:rPr>
                        <a:t>to</a:t>
                      </a:r>
                      <a:r>
                        <a:rPr lang="en-GB" sz="1200" kern="1200" dirty="0" smtClean="0">
                          <a:solidFill>
                            <a:schemeClr val="tx1"/>
                          </a:solidFill>
                          <a:effectLst/>
                          <a:latin typeface="Century Gothic" pitchFamily="34" charset="0"/>
                          <a:ea typeface="+mn-ea"/>
                          <a:cs typeface="+mn-cs"/>
                        </a:rPr>
                        <a:t> </a:t>
                      </a:r>
                      <a:r>
                        <a:rPr lang="en-GB" sz="1000" kern="1200" dirty="0" smtClean="0">
                          <a:solidFill>
                            <a:schemeClr val="tx1"/>
                          </a:solidFill>
                          <a:effectLst/>
                          <a:latin typeface="Century Gothic" pitchFamily="34" charset="0"/>
                          <a:ea typeface="+mn-ea"/>
                          <a:cs typeface="+mn-cs"/>
                        </a:rPr>
                        <a:t>1/10 </a:t>
                      </a:r>
                      <a:r>
                        <a:rPr lang="en-GB" sz="1200" kern="1200" dirty="0" smtClean="0">
                          <a:solidFill>
                            <a:schemeClr val="tx1"/>
                          </a:solidFill>
                          <a:effectLst/>
                          <a:latin typeface="Century Gothic" pitchFamily="34" charset="0"/>
                          <a:ea typeface="+mn-ea"/>
                          <a:cs typeface="+mn-cs"/>
                        </a:rPr>
                        <a:t>)</a:t>
                      </a:r>
                      <a:r>
                        <a:rPr lang="en-GB" sz="1200" b="1" baseline="0" dirty="0" smtClean="0">
                          <a:latin typeface="Century Gothic" pitchFamily="34"/>
                        </a:rPr>
                        <a:t>of amounts up to 1000</a:t>
                      </a:r>
                      <a:endParaRPr lang="en-GB" sz="1200" b="1" dirty="0" smtClean="0">
                        <a:latin typeface="Century Gothic" pitchFamily="34"/>
                      </a:endParaRPr>
                    </a:p>
                  </a:txBody>
                  <a:tcPr/>
                </a:tc>
              </a:tr>
              <a:tr h="370840">
                <a:tc>
                  <a:txBody>
                    <a:bodyPr/>
                    <a:lstStyle/>
                    <a:p>
                      <a:pPr marL="171450" lvl="0" indent="-171450">
                        <a:buSzPct val="100000"/>
                        <a:buFont typeface="Arial" pitchFamily="34"/>
                        <a:buChar char="•"/>
                      </a:pPr>
                      <a:r>
                        <a:rPr lang="en-GB" sz="1200" b="1" dirty="0" smtClean="0">
                          <a:latin typeface="Century Gothic" pitchFamily="34"/>
                        </a:rPr>
                        <a:t>Use knowledge of number to solve problems related to money,</a:t>
                      </a:r>
                      <a:r>
                        <a:rPr lang="en-GB" sz="1200" b="1" baseline="0" dirty="0" smtClean="0">
                          <a:latin typeface="Century Gothic" pitchFamily="34"/>
                        </a:rPr>
                        <a:t> time and measures</a:t>
                      </a:r>
                      <a:endParaRPr lang="en-GB" sz="1200" b="1" dirty="0">
                        <a:latin typeface="Century Gothic" pitchFamily="34"/>
                      </a:endParaRPr>
                    </a:p>
                  </a:txBody>
                  <a:tcPr/>
                </a:tc>
              </a:tr>
              <a:tr h="370840">
                <a:tc>
                  <a:txBody>
                    <a:bodyPr/>
                    <a:lstStyle/>
                    <a:p>
                      <a:pPr marL="171450" lvl="0" indent="-171450" algn="l">
                        <a:buSzPct val="100000"/>
                        <a:buFont typeface="Arial" pitchFamily="34"/>
                        <a:buChar char="•"/>
                      </a:pPr>
                      <a:r>
                        <a:rPr lang="en-GB" sz="1200" b="1" dirty="0" smtClean="0">
                          <a:solidFill>
                            <a:schemeClr val="tx1"/>
                          </a:solidFill>
                          <a:latin typeface="Century Gothic" pitchFamily="34"/>
                        </a:rPr>
                        <a:t>Know that the total</a:t>
                      </a:r>
                      <a:r>
                        <a:rPr lang="en-GB" sz="1200" b="1" baseline="0" dirty="0" smtClean="0">
                          <a:solidFill>
                            <a:schemeClr val="tx1"/>
                          </a:solidFill>
                          <a:latin typeface="Century Gothic" pitchFamily="34"/>
                        </a:rPr>
                        <a:t> internal angles of a triangle measure 180° and can measure each</a:t>
                      </a:r>
                      <a:endParaRPr lang="en-GB" sz="1200" b="1" dirty="0">
                        <a:solidFill>
                          <a:schemeClr val="tx1"/>
                        </a:solidFill>
                        <a:latin typeface="Century Gothic" pitchFamily="34"/>
                      </a:endParaRPr>
                    </a:p>
                  </a:txBody>
                  <a:tcPr/>
                </a:tc>
              </a:tr>
              <a:tr h="370840">
                <a:tc>
                  <a:txBody>
                    <a:bodyPr/>
                    <a:lstStyle/>
                    <a:p>
                      <a:pPr marL="171450" lvl="0" indent="-171450">
                        <a:buSzPct val="100000"/>
                        <a:buFont typeface="Arial" pitchFamily="34"/>
                        <a:buChar char="•"/>
                      </a:pPr>
                      <a:r>
                        <a:rPr lang="en-GB" sz="1200" b="1" dirty="0" smtClean="0">
                          <a:latin typeface="Century Gothic" pitchFamily="34"/>
                        </a:rPr>
                        <a:t>Can relate knowledge of time to problems related to timetables</a:t>
                      </a:r>
                      <a:endParaRPr lang="en-GB" sz="1200" b="1" dirty="0">
                        <a:latin typeface="Century Gothic" pitchFamily="34"/>
                      </a:endParaRPr>
                    </a:p>
                  </a:txBody>
                  <a:tcPr/>
                </a:tc>
              </a:tr>
              <a:tr h="482912">
                <a:tc>
                  <a:txBody>
                    <a:bodyPr/>
                    <a:lstStyle/>
                    <a:p>
                      <a:pPr marL="171450" marR="0" lvl="0" indent="-171450" algn="l" defTabSz="914400" rtl="0" eaLnBrk="1" fontAlgn="auto" latinLnBrk="0" hangingPunct="1">
                        <a:lnSpc>
                          <a:spcPct val="100000"/>
                        </a:lnSpc>
                        <a:spcBef>
                          <a:spcPts val="0"/>
                        </a:spcBef>
                        <a:spcAft>
                          <a:spcPts val="0"/>
                        </a:spcAft>
                        <a:buClrTx/>
                        <a:buSzPct val="100000"/>
                        <a:buFont typeface="Arial" pitchFamily="34"/>
                        <a:buChar char="•"/>
                        <a:tabLst/>
                        <a:defRPr/>
                      </a:pPr>
                      <a:r>
                        <a:rPr lang="en-GB" sz="1100" b="1" dirty="0" smtClean="0">
                          <a:latin typeface="Century Gothic" pitchFamily="34"/>
                        </a:rPr>
                        <a:t>Measure,</a:t>
                      </a:r>
                      <a:r>
                        <a:rPr lang="en-GB" sz="1100" b="1" baseline="0" dirty="0" smtClean="0">
                          <a:latin typeface="Century Gothic" pitchFamily="34"/>
                        </a:rPr>
                        <a:t> compare, add and subtract more complex problems using common metric measures set out in Kg, g; Kl, l; Km and m, etc.</a:t>
                      </a:r>
                      <a:endParaRPr lang="en-GB" sz="1100" b="1" dirty="0" smtClean="0">
                        <a:latin typeface="Century Gothic" pitchFamily="34"/>
                      </a:endParaRPr>
                    </a:p>
                  </a:txBody>
                  <a:tcPr/>
                </a:tc>
              </a:tr>
            </a:tbl>
          </a:graphicData>
        </a:graphic>
      </p:graphicFrame>
      <p:pic>
        <p:nvPicPr>
          <p:cNvPr id="8" name="Picture 7"/>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79512" y="188640"/>
            <a:ext cx="864096" cy="864096"/>
          </a:xfrm>
          <a:prstGeom prst="rect">
            <a:avLst/>
          </a:prstGeom>
        </p:spPr>
      </p:pic>
    </p:spTree>
    <p:extLst>
      <p:ext uri="{BB962C8B-B14F-4D97-AF65-F5344CB8AC3E}">
        <p14:creationId xmlns:p14="http://schemas.microsoft.com/office/powerpoint/2010/main" val="254622929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836713"/>
            <a:ext cx="8229600" cy="799092"/>
          </a:xfrm>
        </p:spPr>
        <p:txBody>
          <a:bodyPr>
            <a:normAutofit fontScale="90000"/>
          </a:bodyPr>
          <a:lstStyle/>
          <a:p>
            <a:r>
              <a:rPr lang="en-GB" sz="2800" b="1" dirty="0" smtClean="0">
                <a:latin typeface="Century Gothic" pitchFamily="34" charset="0"/>
              </a:rPr>
              <a:t>Assessing Maths</a:t>
            </a:r>
            <a:br>
              <a:rPr lang="en-GB" sz="2800" b="1" dirty="0" smtClean="0">
                <a:latin typeface="Century Gothic" pitchFamily="34" charset="0"/>
              </a:rPr>
            </a:br>
            <a:r>
              <a:rPr lang="en-GB" sz="2800" b="1" dirty="0" smtClean="0">
                <a:latin typeface="Century Gothic" pitchFamily="34" charset="0"/>
              </a:rPr>
              <a:t>‘MUST Dos’ </a:t>
            </a:r>
            <a:r>
              <a:rPr lang="en-GB" sz="2800" b="1" smtClean="0">
                <a:latin typeface="Century Gothic" pitchFamily="34" charset="0"/>
              </a:rPr>
              <a:t>by the end of Y3</a:t>
            </a:r>
            <a:endParaRPr lang="en-GB" sz="2800" b="1" dirty="0">
              <a:latin typeface="Century Gothic" pitchFamily="34" charset="0"/>
            </a:endParaRPr>
          </a:p>
        </p:txBody>
      </p:sp>
      <p:sp>
        <p:nvSpPr>
          <p:cNvPr id="3" name="Content Placeholder 2"/>
          <p:cNvSpPr>
            <a:spLocks noGrp="1"/>
          </p:cNvSpPr>
          <p:nvPr>
            <p:ph sz="half" idx="1"/>
          </p:nvPr>
        </p:nvSpPr>
        <p:spPr>
          <a:xfrm>
            <a:off x="457200" y="1600200"/>
            <a:ext cx="4038600" cy="4925144"/>
          </a:xfrm>
        </p:spPr>
        <p:txBody>
          <a:bodyPr>
            <a:normAutofit fontScale="92500" lnSpcReduction="20000"/>
          </a:bodyPr>
          <a:lstStyle/>
          <a:p>
            <a:endParaRPr lang="en-GB" sz="1600" dirty="0" smtClean="0">
              <a:latin typeface="Century Gothic" pitchFamily="34" charset="0"/>
            </a:endParaRPr>
          </a:p>
          <a:p>
            <a:endParaRPr lang="en-GB" sz="1600" dirty="0" smtClean="0">
              <a:latin typeface="Century Gothic" pitchFamily="34" charset="0"/>
            </a:endParaRPr>
          </a:p>
          <a:p>
            <a:r>
              <a:rPr lang="en-GB" sz="1600" dirty="0" smtClean="0">
                <a:latin typeface="Century Gothic" pitchFamily="34" charset="0"/>
              </a:rPr>
              <a:t>Write down all numbers said to them up to 1000</a:t>
            </a:r>
          </a:p>
          <a:p>
            <a:r>
              <a:rPr lang="en-GB" sz="1600" dirty="0" smtClean="0">
                <a:latin typeface="Century Gothic" pitchFamily="34" charset="0"/>
              </a:rPr>
              <a:t>Know place value of each digit in a 3-digit number</a:t>
            </a:r>
          </a:p>
          <a:p>
            <a:r>
              <a:rPr lang="en-GB" sz="1600" dirty="0" smtClean="0">
                <a:latin typeface="Century Gothic" pitchFamily="34" charset="0"/>
              </a:rPr>
              <a:t>Order a set of 3-digit numbers: greatest first, smallest first</a:t>
            </a:r>
          </a:p>
          <a:p>
            <a:r>
              <a:rPr lang="en-GB" sz="1600" dirty="0" smtClean="0">
                <a:latin typeface="Century Gothic" pitchFamily="34" charset="0"/>
              </a:rPr>
              <a:t>Count on and back from any number in 2s, 3s, 4s, 5s, 8s, 10s, 50s, and 100s up to 1000</a:t>
            </a:r>
          </a:p>
          <a:p>
            <a:r>
              <a:rPr lang="en-GB" sz="1600" dirty="0" smtClean="0">
                <a:latin typeface="Century Gothic" pitchFamily="34" charset="0"/>
              </a:rPr>
              <a:t>Know 100 more than a given number to 1000</a:t>
            </a:r>
          </a:p>
          <a:p>
            <a:r>
              <a:rPr lang="en-GB" sz="1600" dirty="0" smtClean="0">
                <a:latin typeface="Century Gothic" pitchFamily="34" charset="0"/>
              </a:rPr>
              <a:t>Know 100 less than a given number to 1000</a:t>
            </a:r>
          </a:p>
          <a:p>
            <a:r>
              <a:rPr lang="en-GB" sz="1600" dirty="0" smtClean="0">
                <a:latin typeface="Century Gothic" pitchFamily="34" charset="0"/>
              </a:rPr>
              <a:t>Add 2 or 3 numbers with 3-digits, using column addition</a:t>
            </a:r>
          </a:p>
          <a:p>
            <a:r>
              <a:rPr lang="en-GB" sz="1600" dirty="0" smtClean="0">
                <a:latin typeface="Century Gothic" pitchFamily="34" charset="0"/>
              </a:rPr>
              <a:t>Subtract 2 numbers with 3-digits using column subtraction</a:t>
            </a:r>
          </a:p>
          <a:p>
            <a:r>
              <a:rPr lang="en-GB" sz="1600" dirty="0">
                <a:latin typeface="Century Gothic" pitchFamily="34" charset="0"/>
              </a:rPr>
              <a:t>Rapid recall: Add rapidly a 3-digit number to a 1-digit number; to a 10s number; and to a 100s number</a:t>
            </a:r>
          </a:p>
          <a:p>
            <a:endParaRPr lang="en-GB" sz="1600" dirty="0" smtClean="0">
              <a:latin typeface="Century Gothic" pitchFamily="34" charset="0"/>
            </a:endParaRPr>
          </a:p>
          <a:p>
            <a:endParaRPr lang="en-GB" sz="1600" dirty="0">
              <a:latin typeface="Century Gothic" pitchFamily="34" charset="0"/>
            </a:endParaRPr>
          </a:p>
        </p:txBody>
      </p:sp>
      <p:sp>
        <p:nvSpPr>
          <p:cNvPr id="4" name="Content Placeholder 3"/>
          <p:cNvSpPr>
            <a:spLocks noGrp="1"/>
          </p:cNvSpPr>
          <p:nvPr>
            <p:ph sz="half" idx="2"/>
          </p:nvPr>
        </p:nvSpPr>
        <p:spPr>
          <a:xfrm>
            <a:off x="4648200" y="1600200"/>
            <a:ext cx="4038600" cy="5069160"/>
          </a:xfrm>
        </p:spPr>
        <p:txBody>
          <a:bodyPr>
            <a:normAutofit fontScale="92500" lnSpcReduction="20000"/>
          </a:bodyPr>
          <a:lstStyle/>
          <a:p>
            <a:endParaRPr lang="en-GB" sz="1600" dirty="0" smtClean="0">
              <a:latin typeface="Century Gothic" pitchFamily="34" charset="0"/>
            </a:endParaRPr>
          </a:p>
          <a:p>
            <a:endParaRPr lang="en-GB" sz="1600" dirty="0" smtClean="0">
              <a:latin typeface="Century Gothic" pitchFamily="34" charset="0"/>
            </a:endParaRPr>
          </a:p>
          <a:p>
            <a:r>
              <a:rPr lang="en-GB" sz="1600" dirty="0" smtClean="0">
                <a:latin typeface="Century Gothic" pitchFamily="34" charset="0"/>
              </a:rPr>
              <a:t>Subtract rapidly a 1-digit number from a 3-digit number; a 10s number and a 100s number</a:t>
            </a:r>
          </a:p>
          <a:p>
            <a:r>
              <a:rPr lang="en-GB" sz="1600" dirty="0" smtClean="0">
                <a:latin typeface="Century Gothic" pitchFamily="34" charset="0"/>
              </a:rPr>
              <a:t>Rapid Recall: 2x, 3x, 4x, 5x, 8x, 10s tables and their inverses</a:t>
            </a:r>
          </a:p>
          <a:p>
            <a:r>
              <a:rPr lang="en-GB" sz="1600" dirty="0" smtClean="0">
                <a:latin typeface="Century Gothic" pitchFamily="34" charset="0"/>
              </a:rPr>
              <a:t>Multiply a 2-digit number by a 1-digit number</a:t>
            </a:r>
          </a:p>
          <a:p>
            <a:r>
              <a:rPr lang="en-GB" sz="1600" dirty="0" smtClean="0">
                <a:latin typeface="Century Gothic" pitchFamily="34" charset="0"/>
              </a:rPr>
              <a:t>Divide 2, 3, 4, 5, 8 and 10 into a 2-digit number (no remainder)</a:t>
            </a:r>
          </a:p>
          <a:p>
            <a:r>
              <a:rPr lang="en-GB" sz="1600" dirty="0" smtClean="0">
                <a:latin typeface="Century Gothic" pitchFamily="34" charset="0"/>
              </a:rPr>
              <a:t>Fractions: Find </a:t>
            </a:r>
            <a:r>
              <a:rPr lang="en-GB" sz="1600" dirty="0" smtClean="0">
                <a:solidFill>
                  <a:schemeClr val="dk1"/>
                </a:solidFill>
                <a:latin typeface="Century Gothic" pitchFamily="34" charset="0"/>
              </a:rPr>
              <a:t>½,¼, 1/5 of a 2-digit number</a:t>
            </a:r>
            <a:r>
              <a:rPr lang="en-GB" sz="1600" dirty="0" smtClean="0">
                <a:latin typeface="Century Gothic" pitchFamily="34" charset="0"/>
              </a:rPr>
              <a:t> </a:t>
            </a:r>
          </a:p>
          <a:p>
            <a:r>
              <a:rPr lang="en-GB" sz="1600" dirty="0" smtClean="0">
                <a:latin typeface="Century Gothic" pitchFamily="34" charset="0"/>
              </a:rPr>
              <a:t>Order fractions from </a:t>
            </a:r>
            <a:r>
              <a:rPr lang="en-GB" sz="1600" dirty="0" smtClean="0">
                <a:solidFill>
                  <a:schemeClr val="dk1"/>
                </a:solidFill>
                <a:latin typeface="Century Gothic" pitchFamily="34" charset="0"/>
              </a:rPr>
              <a:t>½ to 1/12</a:t>
            </a:r>
          </a:p>
          <a:p>
            <a:r>
              <a:rPr lang="en-GB" sz="1600" dirty="0" smtClean="0">
                <a:solidFill>
                  <a:schemeClr val="dk1"/>
                </a:solidFill>
                <a:latin typeface="Century Gothic" pitchFamily="34" charset="0"/>
              </a:rPr>
              <a:t>Know pairs of fractions that make up 1 whole</a:t>
            </a:r>
          </a:p>
          <a:p>
            <a:r>
              <a:rPr lang="en-GB" sz="1600" dirty="0" smtClean="0">
                <a:solidFill>
                  <a:schemeClr val="dk1"/>
                </a:solidFill>
                <a:latin typeface="Century Gothic" pitchFamily="34" charset="0"/>
              </a:rPr>
              <a:t>Know equivalent fractions of </a:t>
            </a:r>
            <a:r>
              <a:rPr lang="en-GB" sz="1600" dirty="0">
                <a:solidFill>
                  <a:schemeClr val="dk1"/>
                </a:solidFill>
                <a:latin typeface="Century Gothic" pitchFamily="34" charset="0"/>
              </a:rPr>
              <a:t>½,¼,</a:t>
            </a:r>
            <a:r>
              <a:rPr lang="en-GB" sz="1600" dirty="0" smtClean="0">
                <a:solidFill>
                  <a:schemeClr val="dk1"/>
                </a:solidFill>
                <a:latin typeface="Century Gothic" pitchFamily="34" charset="0"/>
              </a:rPr>
              <a:t>⅕ and 1/10</a:t>
            </a:r>
          </a:p>
          <a:p>
            <a:r>
              <a:rPr lang="en-GB" sz="1600" dirty="0" smtClean="0">
                <a:solidFill>
                  <a:schemeClr val="dk1"/>
                </a:solidFill>
                <a:latin typeface="Century Gothic" pitchFamily="34" charset="0"/>
              </a:rPr>
              <a:t>Add 2 fractions with same denominator</a:t>
            </a:r>
          </a:p>
          <a:p>
            <a:r>
              <a:rPr lang="en-GB" sz="1600" dirty="0" smtClean="0">
                <a:solidFill>
                  <a:schemeClr val="dk1"/>
                </a:solidFill>
                <a:latin typeface="Century Gothic" pitchFamily="34" charset="0"/>
              </a:rPr>
              <a:t>Subtract 1 fraction from another with same denominator </a:t>
            </a:r>
            <a:endParaRPr lang="en-GB" sz="1600" dirty="0">
              <a:latin typeface="Century Gothic" pitchFamily="34" charset="0"/>
            </a:endParaRPr>
          </a:p>
        </p:txBody>
      </p:sp>
      <p:pic>
        <p:nvPicPr>
          <p:cNvPr id="8" name="Picture 7"/>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39552" y="404664"/>
            <a:ext cx="1368152" cy="1368152"/>
          </a:xfrm>
          <a:prstGeom prst="rect">
            <a:avLst/>
          </a:prstGeom>
        </p:spPr>
      </p:pic>
    </p:spTree>
    <p:extLst>
      <p:ext uri="{BB962C8B-B14F-4D97-AF65-F5344CB8AC3E}">
        <p14:creationId xmlns:p14="http://schemas.microsoft.com/office/powerpoint/2010/main" val="294411066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9552" y="332656"/>
            <a:ext cx="8147248" cy="6336704"/>
          </a:xfrm>
        </p:spPr>
        <p:txBody>
          <a:bodyPr>
            <a:normAutofit fontScale="40000" lnSpcReduction="20000"/>
          </a:bodyPr>
          <a:lstStyle/>
          <a:p>
            <a:pPr marL="0" indent="0" algn="ctr">
              <a:buNone/>
            </a:pPr>
            <a:endParaRPr lang="en-GB" b="1" u="sng" dirty="0" smtClean="0"/>
          </a:p>
          <a:p>
            <a:pPr marL="0" indent="0" algn="ctr">
              <a:buNone/>
            </a:pPr>
            <a:endParaRPr lang="en-GB" b="1" u="sng" dirty="0" smtClean="0"/>
          </a:p>
          <a:p>
            <a:pPr marL="0" indent="0" algn="ctr">
              <a:buNone/>
            </a:pPr>
            <a:endParaRPr lang="en-GB" b="1" u="sng" dirty="0" smtClean="0">
              <a:latin typeface="Century Gothic" panose="020B0502020202020204" pitchFamily="34" charset="0"/>
            </a:endParaRPr>
          </a:p>
          <a:p>
            <a:pPr marL="0" indent="0" algn="ctr">
              <a:buNone/>
            </a:pPr>
            <a:r>
              <a:rPr lang="en-GB" b="1" u="sng" dirty="0" smtClean="0">
                <a:latin typeface="Century Gothic" panose="020B0502020202020204" pitchFamily="34" charset="0"/>
              </a:rPr>
              <a:t>Year </a:t>
            </a:r>
            <a:r>
              <a:rPr lang="en-GB" b="1" u="sng" dirty="0">
                <a:latin typeface="Century Gothic" panose="020B0502020202020204" pitchFamily="34" charset="0"/>
              </a:rPr>
              <a:t>3 Geography </a:t>
            </a:r>
            <a:r>
              <a:rPr lang="en-GB" b="1" u="sng" dirty="0" smtClean="0">
                <a:latin typeface="Century Gothic" panose="020B0502020202020204" pitchFamily="34" charset="0"/>
              </a:rPr>
              <a:t>knowledge, skills and understanding</a:t>
            </a:r>
          </a:p>
          <a:p>
            <a:pPr marL="0" indent="0" algn="ctr">
              <a:buNone/>
            </a:pPr>
            <a:endParaRPr lang="en-GB" dirty="0">
              <a:latin typeface="Century Gothic" panose="020B0502020202020204" pitchFamily="34" charset="0"/>
            </a:endParaRPr>
          </a:p>
          <a:p>
            <a:r>
              <a:rPr lang="en-GB" b="1" dirty="0">
                <a:latin typeface="Century Gothic" panose="020B0502020202020204" pitchFamily="34" charset="0"/>
              </a:rPr>
              <a:t>LK1</a:t>
            </a:r>
            <a:r>
              <a:rPr lang="en-GB" dirty="0">
                <a:latin typeface="Century Gothic" panose="020B0502020202020204" pitchFamily="34" charset="0"/>
              </a:rPr>
              <a:t> Locate the world’s countries, using maps and concentrating on environmental regions, key physical and human characteristics, countries and major cities</a:t>
            </a:r>
          </a:p>
          <a:p>
            <a:r>
              <a:rPr lang="en-GB" b="1" dirty="0">
                <a:latin typeface="Century Gothic" panose="020B0502020202020204" pitchFamily="34" charset="0"/>
              </a:rPr>
              <a:t>LK3</a:t>
            </a:r>
            <a:r>
              <a:rPr lang="en-GB" dirty="0">
                <a:latin typeface="Century Gothic" panose="020B0502020202020204" pitchFamily="34" charset="0"/>
              </a:rPr>
              <a:t> Identify the position and significance of latitude, longitude, Equator, Northern/Southern Hemispheres, Tropics of Cancer and Capricorn, Arctic and Antarctic Circles, Prime/Greenwich Meridian and time zones</a:t>
            </a:r>
          </a:p>
          <a:p>
            <a:r>
              <a:rPr lang="en-GB" b="1" dirty="0">
                <a:latin typeface="Century Gothic" panose="020B0502020202020204" pitchFamily="34" charset="0"/>
              </a:rPr>
              <a:t>HPG2</a:t>
            </a:r>
            <a:r>
              <a:rPr lang="en-GB" dirty="0">
                <a:latin typeface="Century Gothic" panose="020B0502020202020204" pitchFamily="34" charset="0"/>
              </a:rPr>
              <a:t> Physical geography including climate zones, volcanoes and earthquakes</a:t>
            </a:r>
          </a:p>
          <a:p>
            <a:r>
              <a:rPr lang="en-GB" b="1" dirty="0">
                <a:latin typeface="Century Gothic" panose="020B0502020202020204" pitchFamily="34" charset="0"/>
              </a:rPr>
              <a:t>GSF1 </a:t>
            </a:r>
            <a:r>
              <a:rPr lang="en-GB" dirty="0">
                <a:latin typeface="Century Gothic" panose="020B0502020202020204" pitchFamily="34" charset="0"/>
              </a:rPr>
              <a:t>Use maps, atlases, globes and digital/computer mapping to locate countries and describe features studied</a:t>
            </a:r>
          </a:p>
          <a:p>
            <a:r>
              <a:rPr lang="en-GB" b="1" dirty="0">
                <a:latin typeface="Century Gothic" panose="020B0502020202020204" pitchFamily="34" charset="0"/>
              </a:rPr>
              <a:t>PK2</a:t>
            </a:r>
            <a:r>
              <a:rPr lang="en-GB" dirty="0">
                <a:latin typeface="Century Gothic" panose="020B0502020202020204" pitchFamily="34" charset="0"/>
              </a:rPr>
              <a:t>: Understand geographical similarities and differences through the study of places linked to other topic areas, i.e. Stone Age British settlements, Volcanic/earthquake settlements (Ring of fire areas).</a:t>
            </a:r>
          </a:p>
          <a:p>
            <a:r>
              <a:rPr lang="en-GB" b="1" dirty="0">
                <a:latin typeface="Century Gothic" panose="020B0502020202020204" pitchFamily="34" charset="0"/>
              </a:rPr>
              <a:t>HPG3</a:t>
            </a:r>
            <a:r>
              <a:rPr lang="en-GB" dirty="0">
                <a:latin typeface="Century Gothic" panose="020B0502020202020204" pitchFamily="34" charset="0"/>
              </a:rPr>
              <a:t>: Human geography, including: types of settlement and land use, and the distribution of natural resources</a:t>
            </a:r>
          </a:p>
          <a:p>
            <a:r>
              <a:rPr lang="en-GB" b="1" dirty="0">
                <a:latin typeface="Century Gothic" panose="020B0502020202020204" pitchFamily="34" charset="0"/>
              </a:rPr>
              <a:t>GES9</a:t>
            </a:r>
            <a:r>
              <a:rPr lang="en-GB" dirty="0">
                <a:latin typeface="Century Gothic" panose="020B0502020202020204" pitchFamily="34" charset="0"/>
              </a:rPr>
              <a:t>: Use secondary sources of information</a:t>
            </a:r>
          </a:p>
          <a:p>
            <a:r>
              <a:rPr lang="en-GB" b="1" dirty="0">
                <a:latin typeface="Century Gothic" panose="020B0502020202020204" pitchFamily="34" charset="0"/>
              </a:rPr>
              <a:t>GSF2: </a:t>
            </a:r>
            <a:r>
              <a:rPr lang="en-GB" dirty="0">
                <a:latin typeface="Century Gothic" panose="020B0502020202020204" pitchFamily="34" charset="0"/>
              </a:rPr>
              <a:t>Use the eight points of a compass, four and six-figure grid references, symbols and key (including the use of OS maps) to build their knowledge of the UK and the wider world </a:t>
            </a:r>
          </a:p>
          <a:p>
            <a:r>
              <a:rPr lang="en-GB" b="1" dirty="0">
                <a:latin typeface="Century Gothic" panose="020B0502020202020204" pitchFamily="34" charset="0"/>
              </a:rPr>
              <a:t>GES2: </a:t>
            </a:r>
            <a:r>
              <a:rPr lang="en-GB" dirty="0">
                <a:latin typeface="Century Gothic" panose="020B0502020202020204" pitchFamily="34" charset="0"/>
              </a:rPr>
              <a:t>Observe and record</a:t>
            </a:r>
          </a:p>
          <a:p>
            <a:r>
              <a:rPr lang="en-GB" b="1" dirty="0">
                <a:latin typeface="Century Gothic" panose="020B0502020202020204" pitchFamily="34" charset="0"/>
              </a:rPr>
              <a:t>GES10: </a:t>
            </a:r>
            <a:r>
              <a:rPr lang="en-GB" dirty="0">
                <a:latin typeface="Century Gothic" panose="020B0502020202020204" pitchFamily="34" charset="0"/>
              </a:rPr>
              <a:t>Make maps and plans</a:t>
            </a:r>
          </a:p>
          <a:p>
            <a:r>
              <a:rPr lang="en-GB" b="1" dirty="0">
                <a:latin typeface="Century Gothic" panose="020B0502020202020204" pitchFamily="34" charset="0"/>
              </a:rPr>
              <a:t>GSF3:</a:t>
            </a:r>
            <a:r>
              <a:rPr lang="en-GB" dirty="0">
                <a:latin typeface="Century Gothic" panose="020B0502020202020204" pitchFamily="34" charset="0"/>
              </a:rPr>
              <a:t> Use fieldwork to observe, measure, record and present the human and physical features in the local area</a:t>
            </a:r>
          </a:p>
          <a:p>
            <a:r>
              <a:rPr lang="en-GB" b="1" dirty="0">
                <a:latin typeface="Century Gothic" panose="020B0502020202020204" pitchFamily="34" charset="0"/>
              </a:rPr>
              <a:t>GES2: </a:t>
            </a:r>
            <a:r>
              <a:rPr lang="en-GB" dirty="0">
                <a:latin typeface="Century Gothic" panose="020B0502020202020204" pitchFamily="34" charset="0"/>
              </a:rPr>
              <a:t>Observe and record [i.e. identify buildings in street and complete a chart] </a:t>
            </a:r>
          </a:p>
          <a:p>
            <a:r>
              <a:rPr lang="en-GB" b="1" dirty="0">
                <a:latin typeface="Century Gothic" panose="020B0502020202020204" pitchFamily="34" charset="0"/>
              </a:rPr>
              <a:t>GES3: </a:t>
            </a:r>
            <a:r>
              <a:rPr lang="en-GB" dirty="0">
                <a:latin typeface="Century Gothic" panose="020B0502020202020204" pitchFamily="34" charset="0"/>
              </a:rPr>
              <a:t>Express their own views about people, places and environments </a:t>
            </a:r>
          </a:p>
          <a:p>
            <a:r>
              <a:rPr lang="en-GB" b="1" dirty="0">
                <a:latin typeface="Century Gothic" panose="020B0502020202020204" pitchFamily="34" charset="0"/>
              </a:rPr>
              <a:t>GES4</a:t>
            </a:r>
            <a:r>
              <a:rPr lang="en-GB" dirty="0">
                <a:latin typeface="Century Gothic" panose="020B0502020202020204" pitchFamily="34" charset="0"/>
              </a:rPr>
              <a:t>: Communicate in different ways including through numerical and quantitative skills, maps and pictures. </a:t>
            </a:r>
          </a:p>
          <a:p>
            <a:r>
              <a:rPr lang="en-GB" b="1" dirty="0">
                <a:latin typeface="Century Gothic" panose="020B0502020202020204" pitchFamily="34" charset="0"/>
              </a:rPr>
              <a:t>GES5</a:t>
            </a:r>
            <a:r>
              <a:rPr lang="en-GB" dirty="0">
                <a:latin typeface="Century Gothic" panose="020B0502020202020204" pitchFamily="34" charset="0"/>
              </a:rPr>
              <a:t>: Communicate understanding through writing at length. </a:t>
            </a:r>
          </a:p>
          <a:p>
            <a:r>
              <a:rPr lang="en-GB" b="1" dirty="0">
                <a:latin typeface="Century Gothic" panose="020B0502020202020204" pitchFamily="34" charset="0"/>
              </a:rPr>
              <a:t>GES6: </a:t>
            </a:r>
            <a:r>
              <a:rPr lang="en-GB" dirty="0">
                <a:latin typeface="Century Gothic" panose="020B0502020202020204" pitchFamily="34" charset="0"/>
              </a:rPr>
              <a:t>Use geographical vocabulary </a:t>
            </a:r>
          </a:p>
          <a:p>
            <a:pPr marL="0" indent="0">
              <a:buNone/>
            </a:pPr>
            <a:endParaRPr lang="en-GB" dirty="0"/>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139952" y="188640"/>
            <a:ext cx="672446" cy="672446"/>
          </a:xfrm>
          <a:prstGeom prst="rect">
            <a:avLst/>
          </a:prstGeom>
        </p:spPr>
      </p:pic>
    </p:spTree>
    <p:extLst>
      <p:ext uri="{BB962C8B-B14F-4D97-AF65-F5344CB8AC3E}">
        <p14:creationId xmlns:p14="http://schemas.microsoft.com/office/powerpoint/2010/main" val="170738549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4034789098"/>
              </p:ext>
            </p:extLst>
          </p:nvPr>
        </p:nvGraphicFramePr>
        <p:xfrm>
          <a:off x="323528" y="116632"/>
          <a:ext cx="8280920" cy="6632826"/>
        </p:xfrm>
        <a:graphic>
          <a:graphicData uri="http://schemas.openxmlformats.org/drawingml/2006/table">
            <a:tbl>
              <a:tblPr firstRow="1" firstCol="1" bandRow="1">
                <a:tableStyleId>{5C22544A-7EE6-4342-B048-85BDC9FD1C3A}</a:tableStyleId>
              </a:tblPr>
              <a:tblGrid>
                <a:gridCol w="2947446"/>
                <a:gridCol w="5333474"/>
              </a:tblGrid>
              <a:tr h="370486">
                <a:tc gridSpan="2">
                  <a:txBody>
                    <a:bodyPr/>
                    <a:lstStyle/>
                    <a:p>
                      <a:pPr algn="l">
                        <a:lnSpc>
                          <a:spcPct val="107000"/>
                        </a:lnSpc>
                        <a:spcAft>
                          <a:spcPts val="0"/>
                        </a:spcAft>
                      </a:pPr>
                      <a:r>
                        <a:rPr lang="en-GB" sz="1600" dirty="0">
                          <a:solidFill>
                            <a:schemeClr val="tx1"/>
                          </a:solidFill>
                          <a:effectLst/>
                          <a:latin typeface="Century Gothic" panose="020B0502020202020204" pitchFamily="34" charset="0"/>
                        </a:rPr>
                        <a:t>History progression of </a:t>
                      </a:r>
                      <a:r>
                        <a:rPr lang="en-GB" sz="1600" dirty="0" smtClean="0">
                          <a:solidFill>
                            <a:schemeClr val="tx1"/>
                          </a:solidFill>
                          <a:effectLst/>
                          <a:latin typeface="Century Gothic" panose="020B0502020202020204" pitchFamily="34" charset="0"/>
                        </a:rPr>
                        <a:t>knowledge, skills and understanding - Year </a:t>
                      </a:r>
                      <a:r>
                        <a:rPr lang="en-GB" sz="1600" dirty="0">
                          <a:solidFill>
                            <a:schemeClr val="tx1"/>
                          </a:solidFill>
                          <a:effectLst/>
                          <a:latin typeface="Century Gothic" panose="020B0502020202020204" pitchFamily="34" charset="0"/>
                        </a:rPr>
                        <a:t>3</a:t>
                      </a:r>
                    </a:p>
                    <a:p>
                      <a:pPr algn="l">
                        <a:lnSpc>
                          <a:spcPct val="107000"/>
                        </a:lnSpc>
                        <a:spcAft>
                          <a:spcPts val="0"/>
                        </a:spcAft>
                      </a:pPr>
                      <a:r>
                        <a:rPr lang="en-GB" sz="700" dirty="0">
                          <a:solidFill>
                            <a:schemeClr val="tx1"/>
                          </a:solidFill>
                          <a:effectLst/>
                          <a:latin typeface="Century Gothic" panose="020B0502020202020204" pitchFamily="34" charset="0"/>
                        </a:rPr>
                        <a:t> </a:t>
                      </a:r>
                      <a:endParaRPr lang="en-GB" sz="7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43754" marR="43754" marT="0" marB="0">
                    <a:solidFill>
                      <a:schemeClr val="tx2">
                        <a:lumMod val="20000"/>
                        <a:lumOff val="80000"/>
                      </a:schemeClr>
                    </a:solidFill>
                  </a:tcPr>
                </a:tc>
                <a:tc hMerge="1">
                  <a:txBody>
                    <a:bodyPr/>
                    <a:lstStyle/>
                    <a:p>
                      <a:endParaRPr lang="en-GB"/>
                    </a:p>
                  </a:txBody>
                  <a:tcPr/>
                </a:tc>
              </a:tr>
              <a:tr h="1385355">
                <a:tc gridSpan="2">
                  <a:txBody>
                    <a:bodyPr/>
                    <a:lstStyle/>
                    <a:p>
                      <a:pPr algn="l">
                        <a:lnSpc>
                          <a:spcPct val="107000"/>
                        </a:lnSpc>
                        <a:spcAft>
                          <a:spcPts val="0"/>
                        </a:spcAft>
                      </a:pPr>
                      <a:r>
                        <a:rPr lang="en-GB" sz="1200" u="sng" dirty="0">
                          <a:solidFill>
                            <a:schemeClr val="tx1"/>
                          </a:solidFill>
                          <a:effectLst/>
                          <a:latin typeface="Century Gothic" panose="020B0502020202020204" pitchFamily="34" charset="0"/>
                        </a:rPr>
                        <a:t>Areas of study</a:t>
                      </a:r>
                      <a:endParaRPr lang="en-GB" sz="1200" dirty="0">
                        <a:solidFill>
                          <a:schemeClr val="tx1"/>
                        </a:solidFill>
                        <a:effectLst/>
                        <a:latin typeface="Century Gothic" panose="020B0502020202020204" pitchFamily="34" charset="0"/>
                      </a:endParaRPr>
                    </a:p>
                    <a:p>
                      <a:pPr algn="l">
                        <a:lnSpc>
                          <a:spcPct val="107000"/>
                        </a:lnSpc>
                        <a:spcAft>
                          <a:spcPts val="0"/>
                        </a:spcAft>
                      </a:pPr>
                      <a:r>
                        <a:rPr lang="en-GB" sz="1200" dirty="0">
                          <a:solidFill>
                            <a:schemeClr val="tx1"/>
                          </a:solidFill>
                          <a:effectLst/>
                          <a:latin typeface="Century Gothic" panose="020B0502020202020204" pitchFamily="34" charset="0"/>
                        </a:rPr>
                        <a:t>Changes in Britain from the Stone Age to the Iron Age.  How did life in Britain change from the Stone Age to the Roman invasion?</a:t>
                      </a:r>
                    </a:p>
                    <a:p>
                      <a:pPr algn="l">
                        <a:lnSpc>
                          <a:spcPct val="107000"/>
                        </a:lnSpc>
                        <a:spcAft>
                          <a:spcPts val="0"/>
                        </a:spcAft>
                      </a:pPr>
                      <a:r>
                        <a:rPr lang="en-GB" sz="1200" dirty="0">
                          <a:solidFill>
                            <a:schemeClr val="tx1"/>
                          </a:solidFill>
                          <a:effectLst/>
                          <a:latin typeface="Century Gothic" panose="020B0502020202020204" pitchFamily="34" charset="0"/>
                        </a:rPr>
                        <a:t> </a:t>
                      </a:r>
                    </a:p>
                    <a:p>
                      <a:pPr algn="l">
                        <a:lnSpc>
                          <a:spcPct val="107000"/>
                        </a:lnSpc>
                        <a:spcAft>
                          <a:spcPts val="0"/>
                        </a:spcAft>
                      </a:pPr>
                      <a:r>
                        <a:rPr lang="en-GB" sz="1200" dirty="0">
                          <a:solidFill>
                            <a:schemeClr val="tx1"/>
                          </a:solidFill>
                          <a:effectLst/>
                          <a:latin typeface="Century Gothic" panose="020B0502020202020204" pitchFamily="34" charset="0"/>
                        </a:rPr>
                        <a:t>The achievement of the earliest civilization; depth of study of Egypt. </a:t>
                      </a:r>
                      <a:r>
                        <a:rPr lang="en-GB" sz="1200" u="sng" dirty="0">
                          <a:solidFill>
                            <a:schemeClr val="tx1"/>
                          </a:solidFill>
                          <a:effectLst/>
                          <a:latin typeface="Century Gothic" panose="020B0502020202020204" pitchFamily="34" charset="0"/>
                        </a:rPr>
                        <a:t> </a:t>
                      </a:r>
                      <a:r>
                        <a:rPr lang="en-GB" sz="1200" dirty="0">
                          <a:solidFill>
                            <a:schemeClr val="tx1"/>
                          </a:solidFill>
                          <a:effectLst/>
                          <a:latin typeface="Century Gothic" panose="020B0502020202020204" pitchFamily="34" charset="0"/>
                        </a:rPr>
                        <a:t>What were the Achievements of the Ancient Egyptians?</a:t>
                      </a:r>
                    </a:p>
                    <a:p>
                      <a:pPr algn="l">
                        <a:lnSpc>
                          <a:spcPct val="107000"/>
                        </a:lnSpc>
                        <a:spcAft>
                          <a:spcPts val="0"/>
                        </a:spcAft>
                      </a:pPr>
                      <a:r>
                        <a:rPr lang="en-GB" sz="700" u="none" strike="noStrike" dirty="0">
                          <a:solidFill>
                            <a:schemeClr val="tx1"/>
                          </a:solidFill>
                          <a:effectLst/>
                          <a:latin typeface="Century Gothic" panose="020B0502020202020204" pitchFamily="34" charset="0"/>
                        </a:rPr>
                        <a:t> </a:t>
                      </a:r>
                      <a:endParaRPr lang="en-GB" sz="700" dirty="0">
                        <a:solidFill>
                          <a:schemeClr val="tx1"/>
                        </a:solidFill>
                        <a:effectLst/>
                        <a:latin typeface="Century Gothic" panose="020B0502020202020204" pitchFamily="34" charset="0"/>
                      </a:endParaRPr>
                    </a:p>
                    <a:p>
                      <a:pPr algn="l">
                        <a:lnSpc>
                          <a:spcPct val="107000"/>
                        </a:lnSpc>
                        <a:spcAft>
                          <a:spcPts val="0"/>
                        </a:spcAft>
                      </a:pPr>
                      <a:r>
                        <a:rPr lang="en-GB" sz="700" dirty="0">
                          <a:solidFill>
                            <a:schemeClr val="tx1"/>
                          </a:solidFill>
                          <a:effectLst/>
                          <a:latin typeface="Century Gothic" panose="020B0502020202020204" pitchFamily="34" charset="0"/>
                        </a:rPr>
                        <a:t> </a:t>
                      </a:r>
                      <a:endParaRPr lang="en-GB" sz="7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43754" marR="43754" marT="0" marB="0">
                    <a:solidFill>
                      <a:schemeClr val="tx2">
                        <a:lumMod val="20000"/>
                        <a:lumOff val="80000"/>
                      </a:schemeClr>
                    </a:solidFill>
                  </a:tcPr>
                </a:tc>
                <a:tc hMerge="1">
                  <a:txBody>
                    <a:bodyPr/>
                    <a:lstStyle/>
                    <a:p>
                      <a:endParaRPr lang="en-GB"/>
                    </a:p>
                  </a:txBody>
                  <a:tcPr/>
                </a:tc>
              </a:tr>
              <a:tr h="644258">
                <a:tc>
                  <a:txBody>
                    <a:bodyPr/>
                    <a:lstStyle/>
                    <a:p>
                      <a:pPr algn="l">
                        <a:lnSpc>
                          <a:spcPct val="107000"/>
                        </a:lnSpc>
                        <a:spcAft>
                          <a:spcPts val="0"/>
                        </a:spcAft>
                      </a:pPr>
                      <a:r>
                        <a:rPr lang="en-GB" sz="1200" dirty="0">
                          <a:solidFill>
                            <a:schemeClr val="tx1"/>
                          </a:solidFill>
                          <a:effectLst/>
                          <a:latin typeface="Century Gothic" panose="020B0502020202020204" pitchFamily="34" charset="0"/>
                        </a:rPr>
                        <a:t>Chronological understanding</a:t>
                      </a:r>
                      <a:endParaRPr lang="en-GB" sz="12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43754" marR="43754" marT="0" marB="0">
                    <a:solidFill>
                      <a:schemeClr val="tx2">
                        <a:lumMod val="20000"/>
                        <a:lumOff val="80000"/>
                      </a:schemeClr>
                    </a:solidFill>
                  </a:tcPr>
                </a:tc>
                <a:tc>
                  <a:txBody>
                    <a:bodyPr/>
                    <a:lstStyle/>
                    <a:p>
                      <a:pPr marL="342900" lvl="0" indent="-342900" algn="l">
                        <a:lnSpc>
                          <a:spcPct val="107000"/>
                        </a:lnSpc>
                        <a:spcAft>
                          <a:spcPts val="0"/>
                        </a:spcAft>
                        <a:buFont typeface="Symbol" panose="05050102010706020507" pitchFamily="18" charset="2"/>
                        <a:buChar char=""/>
                      </a:pPr>
                      <a:r>
                        <a:rPr lang="en-GB" sz="1000" dirty="0">
                          <a:effectLst/>
                          <a:latin typeface="Century Gothic" panose="020B0502020202020204" pitchFamily="34" charset="0"/>
                        </a:rPr>
                        <a:t>Use timelines to place events in order.</a:t>
                      </a:r>
                    </a:p>
                    <a:p>
                      <a:pPr marL="342900" lvl="0" indent="-342900" algn="l">
                        <a:lnSpc>
                          <a:spcPct val="107000"/>
                        </a:lnSpc>
                        <a:spcAft>
                          <a:spcPts val="0"/>
                        </a:spcAft>
                        <a:buFont typeface="Symbol" panose="05050102010706020507" pitchFamily="18" charset="2"/>
                        <a:buChar char=""/>
                      </a:pPr>
                      <a:r>
                        <a:rPr lang="en-GB" sz="1000" dirty="0">
                          <a:effectLst/>
                          <a:latin typeface="Century Gothic" panose="020B0502020202020204" pitchFamily="34" charset="0"/>
                        </a:rPr>
                        <a:t>Understand timeline can be divided into BC and AD.</a:t>
                      </a:r>
                    </a:p>
                    <a:p>
                      <a:pPr marL="342900" lvl="0" indent="-342900" algn="l">
                        <a:lnSpc>
                          <a:spcPct val="107000"/>
                        </a:lnSpc>
                        <a:spcAft>
                          <a:spcPts val="0"/>
                        </a:spcAft>
                        <a:buFont typeface="Symbol" panose="05050102010706020507" pitchFamily="18" charset="2"/>
                        <a:buChar char=""/>
                      </a:pPr>
                      <a:r>
                        <a:rPr lang="en-GB" sz="1000" dirty="0">
                          <a:effectLst/>
                          <a:latin typeface="Century Gothic" panose="020B0502020202020204" pitchFamily="34" charset="0"/>
                        </a:rPr>
                        <a:t>Use words and phrases: century, decade.</a:t>
                      </a:r>
                    </a:p>
                    <a:p>
                      <a:pPr algn="l">
                        <a:lnSpc>
                          <a:spcPct val="107000"/>
                        </a:lnSpc>
                        <a:spcAft>
                          <a:spcPts val="0"/>
                        </a:spcAft>
                      </a:pPr>
                      <a:r>
                        <a:rPr lang="en-GB" sz="1000" dirty="0">
                          <a:effectLst/>
                          <a:latin typeface="Century Gothic" panose="020B0502020202020204" pitchFamily="34" charset="0"/>
                        </a:rPr>
                        <a:t> </a:t>
                      </a:r>
                      <a:endParaRPr lang="en-GB" sz="10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43754" marR="43754" marT="0" marB="0"/>
                </a:tc>
              </a:tr>
              <a:tr h="1615616">
                <a:tc>
                  <a:txBody>
                    <a:bodyPr/>
                    <a:lstStyle/>
                    <a:p>
                      <a:pPr algn="l">
                        <a:lnSpc>
                          <a:spcPct val="107000"/>
                        </a:lnSpc>
                        <a:spcAft>
                          <a:spcPts val="0"/>
                        </a:spcAft>
                      </a:pPr>
                      <a:r>
                        <a:rPr lang="en-GB" sz="1200" dirty="0">
                          <a:solidFill>
                            <a:schemeClr val="tx1"/>
                          </a:solidFill>
                          <a:effectLst/>
                          <a:latin typeface="Century Gothic" panose="020B0502020202020204" pitchFamily="34" charset="0"/>
                        </a:rPr>
                        <a:t>Knowledge and understanding of past events, people and changes in the past</a:t>
                      </a:r>
                    </a:p>
                    <a:p>
                      <a:pPr algn="l">
                        <a:lnSpc>
                          <a:spcPct val="107000"/>
                        </a:lnSpc>
                        <a:spcAft>
                          <a:spcPts val="0"/>
                        </a:spcAft>
                      </a:pPr>
                      <a:r>
                        <a:rPr lang="en-GB" sz="1200" dirty="0">
                          <a:solidFill>
                            <a:schemeClr val="tx1"/>
                          </a:solidFill>
                          <a:effectLst/>
                          <a:latin typeface="Century Gothic" panose="020B0502020202020204" pitchFamily="34" charset="0"/>
                        </a:rPr>
                        <a:t> </a:t>
                      </a:r>
                      <a:endParaRPr lang="en-GB" sz="12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43754" marR="43754" marT="0" marB="0">
                    <a:solidFill>
                      <a:schemeClr val="tx2">
                        <a:lumMod val="20000"/>
                        <a:lumOff val="80000"/>
                      </a:schemeClr>
                    </a:solidFill>
                  </a:tcPr>
                </a:tc>
                <a:tc>
                  <a:txBody>
                    <a:bodyPr/>
                    <a:lstStyle/>
                    <a:p>
                      <a:pPr marL="342900" lvl="0" indent="-342900" algn="l">
                        <a:lnSpc>
                          <a:spcPct val="107000"/>
                        </a:lnSpc>
                        <a:spcAft>
                          <a:spcPts val="0"/>
                        </a:spcAft>
                        <a:buFont typeface="Symbol" panose="05050102010706020507" pitchFamily="18" charset="2"/>
                        <a:buChar char=""/>
                      </a:pPr>
                      <a:r>
                        <a:rPr lang="en-GB" sz="1000" dirty="0">
                          <a:effectLst/>
                          <a:latin typeface="Century Gothic" panose="020B0502020202020204" pitchFamily="34" charset="0"/>
                        </a:rPr>
                        <a:t>Use evidence to describe past: Houses and settlements, Culture and leisure activities, Clothes, way of life and actions of people, Buildings and their uses, People’s beliefs and attitudes, Things of importance to people, Differences between lives of rich and poor.</a:t>
                      </a:r>
                    </a:p>
                    <a:p>
                      <a:pPr marL="342900" lvl="0" indent="-342900" algn="l">
                        <a:lnSpc>
                          <a:spcPct val="107000"/>
                        </a:lnSpc>
                        <a:spcAft>
                          <a:spcPts val="0"/>
                        </a:spcAft>
                        <a:buFont typeface="Symbol" panose="05050102010706020507" pitchFamily="18" charset="2"/>
                        <a:buChar char=""/>
                      </a:pPr>
                      <a:r>
                        <a:rPr lang="en-GB" sz="1000" dirty="0">
                          <a:effectLst/>
                          <a:latin typeface="Century Gothic" panose="020B0502020202020204" pitchFamily="34" charset="0"/>
                        </a:rPr>
                        <a:t>Use evidence to find out how any of these may have changed during a time period. </a:t>
                      </a:r>
                    </a:p>
                    <a:p>
                      <a:pPr marL="342900" lvl="0" indent="-342900" algn="l">
                        <a:lnSpc>
                          <a:spcPct val="107000"/>
                        </a:lnSpc>
                        <a:spcAft>
                          <a:spcPts val="0"/>
                        </a:spcAft>
                        <a:buFont typeface="Symbol" panose="05050102010706020507" pitchFamily="18" charset="2"/>
                        <a:buChar char=""/>
                      </a:pPr>
                      <a:r>
                        <a:rPr lang="en-GB" sz="1000" dirty="0">
                          <a:effectLst/>
                          <a:latin typeface="Century Gothic" panose="020B0502020202020204" pitchFamily="34" charset="0"/>
                        </a:rPr>
                        <a:t>Describe similarities and differences between people, events and objects</a:t>
                      </a:r>
                    </a:p>
                    <a:p>
                      <a:pPr marL="342900" lvl="0" indent="-342900" algn="l">
                        <a:lnSpc>
                          <a:spcPct val="107000"/>
                        </a:lnSpc>
                        <a:spcAft>
                          <a:spcPts val="0"/>
                        </a:spcAft>
                        <a:buFont typeface="Symbol" panose="05050102010706020507" pitchFamily="18" charset="2"/>
                        <a:buChar char=""/>
                      </a:pPr>
                      <a:r>
                        <a:rPr lang="en-GB" sz="1000" dirty="0">
                          <a:effectLst/>
                          <a:latin typeface="Century Gothic" panose="020B0502020202020204" pitchFamily="34" charset="0"/>
                        </a:rPr>
                        <a:t>Show changes on a timeline</a:t>
                      </a:r>
                    </a:p>
                    <a:p>
                      <a:pPr algn="l">
                        <a:lnSpc>
                          <a:spcPct val="107000"/>
                        </a:lnSpc>
                        <a:spcAft>
                          <a:spcPts val="0"/>
                        </a:spcAft>
                      </a:pPr>
                      <a:r>
                        <a:rPr lang="en-GB" sz="1000" dirty="0">
                          <a:effectLst/>
                          <a:latin typeface="Century Gothic" panose="020B0502020202020204" pitchFamily="34" charset="0"/>
                        </a:rPr>
                        <a:t> </a:t>
                      </a:r>
                      <a:endParaRPr lang="en-GB" sz="10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43754" marR="43754" marT="0" marB="0"/>
                </a:tc>
              </a:tr>
              <a:tr h="583331">
                <a:tc>
                  <a:txBody>
                    <a:bodyPr/>
                    <a:lstStyle/>
                    <a:p>
                      <a:pPr algn="l">
                        <a:lnSpc>
                          <a:spcPct val="107000"/>
                        </a:lnSpc>
                        <a:spcAft>
                          <a:spcPts val="0"/>
                        </a:spcAft>
                      </a:pPr>
                      <a:r>
                        <a:rPr lang="en-GB" sz="1200" dirty="0">
                          <a:solidFill>
                            <a:schemeClr val="tx1"/>
                          </a:solidFill>
                          <a:effectLst/>
                          <a:latin typeface="Century Gothic" panose="020B0502020202020204" pitchFamily="34" charset="0"/>
                        </a:rPr>
                        <a:t>Historical interpretation</a:t>
                      </a:r>
                    </a:p>
                    <a:p>
                      <a:pPr algn="l">
                        <a:lnSpc>
                          <a:spcPct val="107000"/>
                        </a:lnSpc>
                        <a:spcAft>
                          <a:spcPts val="0"/>
                        </a:spcAft>
                      </a:pPr>
                      <a:r>
                        <a:rPr lang="en-GB" sz="1200" dirty="0">
                          <a:solidFill>
                            <a:schemeClr val="tx1"/>
                          </a:solidFill>
                          <a:effectLst/>
                          <a:latin typeface="Century Gothic" panose="020B0502020202020204" pitchFamily="34" charset="0"/>
                        </a:rPr>
                        <a:t> </a:t>
                      </a:r>
                      <a:endParaRPr lang="en-GB" sz="12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43754" marR="43754" marT="0" marB="0">
                    <a:solidFill>
                      <a:schemeClr val="tx2">
                        <a:lumMod val="20000"/>
                        <a:lumOff val="80000"/>
                      </a:schemeClr>
                    </a:solidFill>
                  </a:tcPr>
                </a:tc>
                <a:tc>
                  <a:txBody>
                    <a:bodyPr/>
                    <a:lstStyle/>
                    <a:p>
                      <a:pPr marL="342900" lvl="0" indent="-342900" algn="l">
                        <a:lnSpc>
                          <a:spcPct val="107000"/>
                        </a:lnSpc>
                        <a:spcAft>
                          <a:spcPts val="0"/>
                        </a:spcAft>
                        <a:buFont typeface="Symbol" panose="05050102010706020507" pitchFamily="18" charset="2"/>
                        <a:buChar char=""/>
                      </a:pPr>
                      <a:r>
                        <a:rPr lang="en-GB" sz="1000" dirty="0">
                          <a:effectLst/>
                          <a:latin typeface="Century Gothic" panose="020B0502020202020204" pitchFamily="34" charset="0"/>
                        </a:rPr>
                        <a:t>Explore the idea that there are different accounts in history</a:t>
                      </a:r>
                    </a:p>
                    <a:p>
                      <a:pPr marL="342900" lvl="0" indent="-342900" algn="l">
                        <a:lnSpc>
                          <a:spcPct val="107000"/>
                        </a:lnSpc>
                        <a:spcAft>
                          <a:spcPts val="0"/>
                        </a:spcAft>
                        <a:buFont typeface="Symbol" panose="05050102010706020507" pitchFamily="18" charset="2"/>
                        <a:buChar char=""/>
                      </a:pPr>
                      <a:r>
                        <a:rPr lang="en-GB" sz="1000" dirty="0">
                          <a:effectLst/>
                          <a:latin typeface="Century Gothic" panose="020B0502020202020204" pitchFamily="34" charset="0"/>
                        </a:rPr>
                        <a:t>Look at 2 versions of same event and identify differences in the accounts.</a:t>
                      </a:r>
                    </a:p>
                    <a:p>
                      <a:pPr algn="l">
                        <a:lnSpc>
                          <a:spcPct val="107000"/>
                        </a:lnSpc>
                        <a:spcAft>
                          <a:spcPts val="0"/>
                        </a:spcAft>
                      </a:pPr>
                      <a:r>
                        <a:rPr lang="en-GB" sz="1000" dirty="0">
                          <a:effectLst/>
                          <a:latin typeface="Century Gothic" panose="020B0502020202020204" pitchFamily="34" charset="0"/>
                        </a:rPr>
                        <a:t> </a:t>
                      </a:r>
                      <a:endParaRPr lang="en-GB" sz="10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43754" marR="43754" marT="0" marB="0"/>
                </a:tc>
              </a:tr>
              <a:tr h="1147421">
                <a:tc>
                  <a:txBody>
                    <a:bodyPr/>
                    <a:lstStyle/>
                    <a:p>
                      <a:pPr algn="l">
                        <a:lnSpc>
                          <a:spcPct val="107000"/>
                        </a:lnSpc>
                        <a:spcAft>
                          <a:spcPts val="0"/>
                        </a:spcAft>
                      </a:pPr>
                      <a:r>
                        <a:rPr lang="en-GB" sz="1200" dirty="0">
                          <a:solidFill>
                            <a:schemeClr val="tx1"/>
                          </a:solidFill>
                          <a:effectLst/>
                          <a:latin typeface="Century Gothic" panose="020B0502020202020204" pitchFamily="34" charset="0"/>
                        </a:rPr>
                        <a:t>Historical Enquiry</a:t>
                      </a:r>
                      <a:endParaRPr lang="en-GB" sz="12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43754" marR="43754" marT="0" marB="0">
                    <a:solidFill>
                      <a:schemeClr val="tx2">
                        <a:lumMod val="20000"/>
                        <a:lumOff val="80000"/>
                      </a:schemeClr>
                    </a:solidFill>
                  </a:tcPr>
                </a:tc>
                <a:tc>
                  <a:txBody>
                    <a:bodyPr/>
                    <a:lstStyle/>
                    <a:p>
                      <a:pPr marL="342900" lvl="0" indent="-342900" algn="l" fontAlgn="base">
                        <a:lnSpc>
                          <a:spcPts val="1440"/>
                        </a:lnSpc>
                        <a:spcAft>
                          <a:spcPts val="0"/>
                        </a:spcAft>
                        <a:buFont typeface="Symbol" panose="05050102010706020507" pitchFamily="18" charset="2"/>
                        <a:buChar char=""/>
                      </a:pPr>
                      <a:r>
                        <a:rPr lang="en-GB" sz="1000" dirty="0">
                          <a:effectLst/>
                          <a:latin typeface="Century Gothic" panose="020B0502020202020204" pitchFamily="34" charset="0"/>
                        </a:rPr>
                        <a:t>Use printed sources, the internet, pictures, photos, music, artefacts, historic buildings and visits to museums to collect information about the past.</a:t>
                      </a:r>
                    </a:p>
                    <a:p>
                      <a:pPr marL="342900" lvl="0" indent="-342900" algn="l" fontAlgn="base">
                        <a:lnSpc>
                          <a:spcPts val="1440"/>
                        </a:lnSpc>
                        <a:spcAft>
                          <a:spcPts val="0"/>
                        </a:spcAft>
                        <a:buFont typeface="Symbol" panose="05050102010706020507" pitchFamily="18" charset="2"/>
                        <a:buChar char=""/>
                      </a:pPr>
                      <a:r>
                        <a:rPr lang="en-GB" sz="1000" dirty="0">
                          <a:effectLst/>
                          <a:latin typeface="Century Gothic" panose="020B0502020202020204" pitchFamily="34" charset="0"/>
                        </a:rPr>
                        <a:t>Ask questions such as ‘how did people ….? What did people do for ….?’</a:t>
                      </a:r>
                    </a:p>
                    <a:p>
                      <a:pPr marL="342900" lvl="0" indent="-342900" algn="l" fontAlgn="base">
                        <a:lnSpc>
                          <a:spcPts val="1440"/>
                        </a:lnSpc>
                        <a:spcAft>
                          <a:spcPts val="800"/>
                        </a:spcAft>
                        <a:buFont typeface="Symbol" panose="05050102010706020507" pitchFamily="18" charset="2"/>
                        <a:buChar char=""/>
                      </a:pPr>
                      <a:r>
                        <a:rPr lang="en-GB" sz="1000" dirty="0">
                          <a:effectLst/>
                          <a:latin typeface="Century Gothic" panose="020B0502020202020204" pitchFamily="34" charset="0"/>
                        </a:rPr>
                        <a:t>Suggest sources of evidence to use to help answer questions.</a:t>
                      </a:r>
                      <a:endParaRPr lang="en-GB" sz="10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43754" marR="43754" marT="0" marB="0"/>
                </a:tc>
              </a:tr>
              <a:tr h="878270">
                <a:tc>
                  <a:txBody>
                    <a:bodyPr/>
                    <a:lstStyle/>
                    <a:p>
                      <a:pPr algn="l">
                        <a:lnSpc>
                          <a:spcPct val="107000"/>
                        </a:lnSpc>
                        <a:spcAft>
                          <a:spcPts val="0"/>
                        </a:spcAft>
                      </a:pPr>
                      <a:r>
                        <a:rPr lang="en-GB" sz="1200" dirty="0">
                          <a:solidFill>
                            <a:schemeClr val="tx1"/>
                          </a:solidFill>
                          <a:effectLst/>
                          <a:latin typeface="Century Gothic" panose="020B0502020202020204" pitchFamily="34" charset="0"/>
                        </a:rPr>
                        <a:t>Organisation and Communication</a:t>
                      </a:r>
                      <a:endParaRPr lang="en-GB" sz="12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43754" marR="43754" marT="0" marB="0">
                    <a:solidFill>
                      <a:schemeClr val="tx2">
                        <a:lumMod val="20000"/>
                        <a:lumOff val="80000"/>
                      </a:schemeClr>
                    </a:solidFill>
                  </a:tcPr>
                </a:tc>
                <a:tc>
                  <a:txBody>
                    <a:bodyPr/>
                    <a:lstStyle/>
                    <a:p>
                      <a:pPr marL="342900" lvl="0" indent="-342900" algn="l">
                        <a:lnSpc>
                          <a:spcPct val="107000"/>
                        </a:lnSpc>
                        <a:spcAft>
                          <a:spcPts val="0"/>
                        </a:spcAft>
                        <a:buFont typeface="Symbol" panose="05050102010706020507" pitchFamily="18" charset="2"/>
                        <a:buChar char=""/>
                      </a:pPr>
                      <a:r>
                        <a:rPr lang="en-GB" sz="1000" dirty="0">
                          <a:effectLst/>
                          <a:latin typeface="Century Gothic" panose="020B0502020202020204" pitchFamily="34" charset="0"/>
                        </a:rPr>
                        <a:t>Present findings about past using speaking, writing, ICT and drawing skills</a:t>
                      </a:r>
                    </a:p>
                    <a:p>
                      <a:pPr marL="342900" lvl="0" indent="-342900" algn="l">
                        <a:lnSpc>
                          <a:spcPct val="107000"/>
                        </a:lnSpc>
                        <a:spcAft>
                          <a:spcPts val="0"/>
                        </a:spcAft>
                        <a:buFont typeface="Symbol" panose="05050102010706020507" pitchFamily="18" charset="2"/>
                        <a:buChar char=""/>
                      </a:pPr>
                      <a:r>
                        <a:rPr lang="en-GB" sz="1000" dirty="0">
                          <a:effectLst/>
                          <a:latin typeface="Century Gothic" panose="020B0502020202020204" pitchFamily="34" charset="0"/>
                        </a:rPr>
                        <a:t>Use dates and terms with increasing accuracy.</a:t>
                      </a:r>
                    </a:p>
                    <a:p>
                      <a:pPr algn="l">
                        <a:lnSpc>
                          <a:spcPct val="107000"/>
                        </a:lnSpc>
                        <a:spcAft>
                          <a:spcPts val="0"/>
                        </a:spcAft>
                      </a:pPr>
                      <a:r>
                        <a:rPr lang="en-GB" sz="1000" dirty="0">
                          <a:effectLst/>
                          <a:latin typeface="Century Gothic" panose="020B0502020202020204" pitchFamily="34" charset="0"/>
                        </a:rPr>
                        <a:t> </a:t>
                      </a:r>
                    </a:p>
                    <a:p>
                      <a:pPr marL="342900" lvl="0" indent="-342900" algn="l">
                        <a:lnSpc>
                          <a:spcPct val="107000"/>
                        </a:lnSpc>
                        <a:spcAft>
                          <a:spcPts val="0"/>
                        </a:spcAft>
                        <a:buFont typeface="Symbol" panose="05050102010706020507" pitchFamily="18" charset="2"/>
                        <a:buChar char=""/>
                      </a:pPr>
                      <a:r>
                        <a:rPr lang="en-GB" sz="1000" dirty="0">
                          <a:effectLst/>
                          <a:latin typeface="Century Gothic" panose="020B0502020202020204" pitchFamily="34" charset="0"/>
                        </a:rPr>
                        <a:t>Discusses different ways of presenting information for different purposes.</a:t>
                      </a:r>
                      <a:endParaRPr lang="en-GB" sz="1000" dirty="0">
                        <a:effectLst/>
                        <a:latin typeface="Century Gothic" panose="020B0502020202020204" pitchFamily="34" charset="0"/>
                        <a:ea typeface="Calibri" panose="020F0502020204030204" pitchFamily="34" charset="0"/>
                        <a:cs typeface="Times New Roman" panose="02020603050405020304" pitchFamily="18" charset="0"/>
                      </a:endParaRPr>
                    </a:p>
                  </a:txBody>
                  <a:tcPr marL="43754" marR="43754" marT="0" marB="0"/>
                </a:tc>
              </a:tr>
            </a:tbl>
          </a:graphicData>
        </a:graphic>
      </p:graphicFrame>
    </p:spTree>
    <p:extLst>
      <p:ext uri="{BB962C8B-B14F-4D97-AF65-F5344CB8AC3E}">
        <p14:creationId xmlns:p14="http://schemas.microsoft.com/office/powerpoint/2010/main" val="19518190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1660685078"/>
              </p:ext>
            </p:extLst>
          </p:nvPr>
        </p:nvGraphicFramePr>
        <p:xfrm>
          <a:off x="251520" y="187486"/>
          <a:ext cx="8568951" cy="6684726"/>
        </p:xfrm>
        <a:graphic>
          <a:graphicData uri="http://schemas.openxmlformats.org/drawingml/2006/table">
            <a:tbl>
              <a:tblPr firstRow="1" firstCol="1" bandRow="1">
                <a:tableStyleId>{5C22544A-7EE6-4342-B048-85BDC9FD1C3A}</a:tableStyleId>
              </a:tblPr>
              <a:tblGrid>
                <a:gridCol w="8568951"/>
              </a:tblGrid>
              <a:tr h="156486">
                <a:tc>
                  <a:txBody>
                    <a:bodyPr/>
                    <a:lstStyle/>
                    <a:p>
                      <a:pPr algn="l">
                        <a:lnSpc>
                          <a:spcPct val="107000"/>
                        </a:lnSpc>
                        <a:spcAft>
                          <a:spcPts val="0"/>
                        </a:spcAft>
                      </a:pPr>
                      <a:r>
                        <a:rPr lang="en-GB" sz="1200" u="sng" dirty="0" smtClean="0">
                          <a:solidFill>
                            <a:schemeClr val="tx1"/>
                          </a:solidFill>
                          <a:effectLst/>
                          <a:latin typeface="Century Gothic" panose="020B0502020202020204" pitchFamily="34" charset="0"/>
                        </a:rPr>
                        <a:t>Science Expectations </a:t>
                      </a:r>
                      <a:r>
                        <a:rPr lang="en-GB" sz="1200" u="sng" dirty="0">
                          <a:solidFill>
                            <a:schemeClr val="tx1"/>
                          </a:solidFill>
                          <a:effectLst/>
                          <a:latin typeface="Century Gothic" panose="020B0502020202020204" pitchFamily="34" charset="0"/>
                        </a:rPr>
                        <a:t>Year 3</a:t>
                      </a:r>
                      <a:endParaRPr lang="en-GB" sz="12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33441" marR="33441" marT="0" marB="0">
                    <a:solidFill>
                      <a:schemeClr val="bg1"/>
                    </a:solidFill>
                  </a:tcPr>
                </a:tc>
              </a:tr>
              <a:tr h="280039">
                <a:tc>
                  <a:txBody>
                    <a:bodyPr/>
                    <a:lstStyle/>
                    <a:p>
                      <a:pPr algn="ctr">
                        <a:lnSpc>
                          <a:spcPct val="107000"/>
                        </a:lnSpc>
                        <a:spcAft>
                          <a:spcPts val="0"/>
                        </a:spcAft>
                      </a:pPr>
                      <a:r>
                        <a:rPr lang="en-GB" sz="900" dirty="0">
                          <a:solidFill>
                            <a:schemeClr val="tx1"/>
                          </a:solidFill>
                          <a:effectLst/>
                          <a:latin typeface="Century Gothic" panose="020B0502020202020204" pitchFamily="34" charset="0"/>
                        </a:rPr>
                        <a:t> </a:t>
                      </a:r>
                    </a:p>
                    <a:p>
                      <a:pPr algn="ctr">
                        <a:lnSpc>
                          <a:spcPct val="107000"/>
                        </a:lnSpc>
                        <a:spcAft>
                          <a:spcPts val="0"/>
                        </a:spcAft>
                      </a:pPr>
                      <a:r>
                        <a:rPr lang="en-GB" sz="900" u="sng" dirty="0">
                          <a:solidFill>
                            <a:schemeClr val="tx1"/>
                          </a:solidFill>
                          <a:effectLst/>
                          <a:latin typeface="Century Gothic" panose="020B0502020202020204" pitchFamily="34" charset="0"/>
                        </a:rPr>
                        <a:t>Forces and Magnets</a:t>
                      </a:r>
                      <a:endParaRPr lang="en-GB" sz="900" u="sng"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33441" marR="33441" marT="0" marB="0">
                    <a:solidFill>
                      <a:schemeClr val="bg1"/>
                    </a:solidFill>
                  </a:tcPr>
                </a:tc>
              </a:tr>
              <a:tr h="159176">
                <a:tc>
                  <a:txBody>
                    <a:bodyPr/>
                    <a:lstStyle/>
                    <a:p>
                      <a:pPr algn="l">
                        <a:lnSpc>
                          <a:spcPct val="107000"/>
                        </a:lnSpc>
                        <a:spcAft>
                          <a:spcPts val="0"/>
                        </a:spcAft>
                      </a:pPr>
                      <a:r>
                        <a:rPr lang="en-GB" sz="900" dirty="0">
                          <a:solidFill>
                            <a:schemeClr val="tx1"/>
                          </a:solidFill>
                          <a:effectLst/>
                          <a:latin typeface="Century Gothic" panose="020B0502020202020204" pitchFamily="34" charset="0"/>
                        </a:rPr>
                        <a:t>Compare how things move on different surfaces </a:t>
                      </a:r>
                      <a:endParaRPr lang="en-GB" sz="9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33441" marR="33441" marT="0" marB="0">
                    <a:solidFill>
                      <a:schemeClr val="bg1"/>
                    </a:solidFill>
                  </a:tcPr>
                </a:tc>
              </a:tr>
              <a:tr h="161463">
                <a:tc>
                  <a:txBody>
                    <a:bodyPr/>
                    <a:lstStyle/>
                    <a:p>
                      <a:pPr algn="l">
                        <a:lnSpc>
                          <a:spcPct val="107000"/>
                        </a:lnSpc>
                        <a:spcAft>
                          <a:spcPts val="0"/>
                        </a:spcAft>
                      </a:pPr>
                      <a:r>
                        <a:rPr lang="en-GB" sz="900" dirty="0">
                          <a:solidFill>
                            <a:schemeClr val="tx1"/>
                          </a:solidFill>
                          <a:effectLst/>
                          <a:latin typeface="Century Gothic" panose="020B0502020202020204" pitchFamily="34" charset="0"/>
                        </a:rPr>
                        <a:t>Notice that some forces need contact between two objects, but magnetic forces can act at a distance </a:t>
                      </a:r>
                      <a:endParaRPr lang="en-GB" sz="9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33441" marR="33441" marT="0" marB="0">
                    <a:solidFill>
                      <a:schemeClr val="bg1"/>
                    </a:solidFill>
                  </a:tcPr>
                </a:tc>
              </a:tr>
              <a:tr h="161463">
                <a:tc>
                  <a:txBody>
                    <a:bodyPr/>
                    <a:lstStyle/>
                    <a:p>
                      <a:pPr algn="l">
                        <a:lnSpc>
                          <a:spcPct val="107000"/>
                        </a:lnSpc>
                        <a:spcAft>
                          <a:spcPts val="0"/>
                        </a:spcAft>
                      </a:pPr>
                      <a:r>
                        <a:rPr lang="en-GB" sz="900" dirty="0">
                          <a:solidFill>
                            <a:schemeClr val="tx1"/>
                          </a:solidFill>
                          <a:effectLst/>
                          <a:latin typeface="Century Gothic" panose="020B0502020202020204" pitchFamily="34" charset="0"/>
                        </a:rPr>
                        <a:t>Observe how magnets attract or repel each other and attract some materials and not others </a:t>
                      </a:r>
                      <a:endParaRPr lang="en-GB" sz="9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33441" marR="33441" marT="0" marB="0">
                    <a:solidFill>
                      <a:schemeClr val="bg1"/>
                    </a:solidFill>
                  </a:tcPr>
                </a:tc>
              </a:tr>
              <a:tr h="280039">
                <a:tc>
                  <a:txBody>
                    <a:bodyPr/>
                    <a:lstStyle/>
                    <a:p>
                      <a:pPr algn="l">
                        <a:lnSpc>
                          <a:spcPct val="107000"/>
                        </a:lnSpc>
                        <a:spcAft>
                          <a:spcPts val="0"/>
                        </a:spcAft>
                      </a:pPr>
                      <a:r>
                        <a:rPr lang="en-GB" sz="900" dirty="0">
                          <a:solidFill>
                            <a:schemeClr val="tx1"/>
                          </a:solidFill>
                          <a:effectLst/>
                          <a:latin typeface="Century Gothic" panose="020B0502020202020204" pitchFamily="34" charset="0"/>
                        </a:rPr>
                        <a:t>Compare and group together a variety of everyday materials on the basis of whether they are attracted to a magnet, and identify some magnetic materials </a:t>
                      </a:r>
                      <a:endParaRPr lang="en-GB" sz="9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33441" marR="33441" marT="0" marB="0">
                    <a:solidFill>
                      <a:schemeClr val="bg1"/>
                    </a:solidFill>
                  </a:tcPr>
                </a:tc>
              </a:tr>
              <a:tr h="136832">
                <a:tc>
                  <a:txBody>
                    <a:bodyPr/>
                    <a:lstStyle/>
                    <a:p>
                      <a:pPr algn="l">
                        <a:lnSpc>
                          <a:spcPct val="107000"/>
                        </a:lnSpc>
                        <a:spcAft>
                          <a:spcPts val="0"/>
                        </a:spcAft>
                      </a:pPr>
                      <a:r>
                        <a:rPr lang="en-GB" sz="900" dirty="0">
                          <a:solidFill>
                            <a:schemeClr val="tx1"/>
                          </a:solidFill>
                          <a:effectLst/>
                          <a:latin typeface="Century Gothic" panose="020B0502020202020204" pitchFamily="34" charset="0"/>
                        </a:rPr>
                        <a:t>Describe magnets as having two poles </a:t>
                      </a:r>
                      <a:endParaRPr lang="en-GB" sz="9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33441" marR="33441" marT="0" marB="0">
                    <a:solidFill>
                      <a:schemeClr val="bg1"/>
                    </a:solidFill>
                  </a:tcPr>
                </a:tc>
              </a:tr>
              <a:tr h="161463">
                <a:tc>
                  <a:txBody>
                    <a:bodyPr/>
                    <a:lstStyle/>
                    <a:p>
                      <a:pPr algn="l">
                        <a:lnSpc>
                          <a:spcPct val="107000"/>
                        </a:lnSpc>
                        <a:spcAft>
                          <a:spcPts val="0"/>
                        </a:spcAft>
                      </a:pPr>
                      <a:r>
                        <a:rPr lang="en-GB" sz="900" dirty="0">
                          <a:solidFill>
                            <a:schemeClr val="tx1"/>
                          </a:solidFill>
                          <a:effectLst/>
                          <a:latin typeface="Century Gothic" panose="020B0502020202020204" pitchFamily="34" charset="0"/>
                        </a:rPr>
                        <a:t>Predict whether two magnets will attract or repel each other, depending on which poles are facing.</a:t>
                      </a:r>
                      <a:endParaRPr lang="en-GB" sz="9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33441" marR="33441" marT="0" marB="0">
                    <a:solidFill>
                      <a:schemeClr val="bg1"/>
                    </a:solidFill>
                  </a:tcPr>
                </a:tc>
              </a:tr>
              <a:tr h="280039">
                <a:tc>
                  <a:txBody>
                    <a:bodyPr/>
                    <a:lstStyle/>
                    <a:p>
                      <a:pPr algn="ctr">
                        <a:lnSpc>
                          <a:spcPct val="107000"/>
                        </a:lnSpc>
                        <a:spcAft>
                          <a:spcPts val="0"/>
                        </a:spcAft>
                      </a:pPr>
                      <a:r>
                        <a:rPr lang="en-GB" sz="900" dirty="0">
                          <a:solidFill>
                            <a:schemeClr val="tx1"/>
                          </a:solidFill>
                          <a:effectLst/>
                          <a:latin typeface="Century Gothic" panose="020B0502020202020204" pitchFamily="34" charset="0"/>
                        </a:rPr>
                        <a:t> </a:t>
                      </a:r>
                    </a:p>
                    <a:p>
                      <a:pPr algn="ctr">
                        <a:lnSpc>
                          <a:spcPct val="107000"/>
                        </a:lnSpc>
                        <a:spcAft>
                          <a:spcPts val="0"/>
                        </a:spcAft>
                      </a:pPr>
                      <a:r>
                        <a:rPr lang="en-GB" sz="900" u="sng" dirty="0">
                          <a:solidFill>
                            <a:schemeClr val="tx1"/>
                          </a:solidFill>
                          <a:effectLst/>
                          <a:latin typeface="Century Gothic" panose="020B0502020202020204" pitchFamily="34" charset="0"/>
                        </a:rPr>
                        <a:t>Rocks</a:t>
                      </a:r>
                      <a:endParaRPr lang="en-GB" sz="900" u="sng"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33441" marR="33441" marT="0" marB="0">
                    <a:solidFill>
                      <a:schemeClr val="bg1"/>
                    </a:solidFill>
                  </a:tcPr>
                </a:tc>
              </a:tr>
              <a:tr h="136832">
                <a:tc>
                  <a:txBody>
                    <a:bodyPr/>
                    <a:lstStyle/>
                    <a:p>
                      <a:pPr algn="l">
                        <a:lnSpc>
                          <a:spcPct val="107000"/>
                        </a:lnSpc>
                        <a:spcAft>
                          <a:spcPts val="0"/>
                        </a:spcAft>
                      </a:pPr>
                      <a:r>
                        <a:rPr lang="en-GB" sz="900" dirty="0">
                          <a:solidFill>
                            <a:schemeClr val="tx1"/>
                          </a:solidFill>
                          <a:effectLst/>
                          <a:latin typeface="Century Gothic" panose="020B0502020202020204" pitchFamily="34" charset="0"/>
                        </a:rPr>
                        <a:t>Recognise that soils are made from rocks and organic matter.</a:t>
                      </a:r>
                      <a:endParaRPr lang="en-GB" sz="9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33441" marR="33441" marT="0" marB="0">
                    <a:solidFill>
                      <a:schemeClr val="bg1"/>
                    </a:solidFill>
                  </a:tcPr>
                </a:tc>
              </a:tr>
              <a:tr h="161463">
                <a:tc>
                  <a:txBody>
                    <a:bodyPr/>
                    <a:lstStyle/>
                    <a:p>
                      <a:pPr algn="l">
                        <a:lnSpc>
                          <a:spcPct val="107000"/>
                        </a:lnSpc>
                        <a:spcAft>
                          <a:spcPts val="0"/>
                        </a:spcAft>
                      </a:pPr>
                      <a:r>
                        <a:rPr lang="en-GB" sz="900" dirty="0">
                          <a:solidFill>
                            <a:schemeClr val="tx1"/>
                          </a:solidFill>
                          <a:effectLst/>
                          <a:latin typeface="Century Gothic" panose="020B0502020202020204" pitchFamily="34" charset="0"/>
                        </a:rPr>
                        <a:t>Compare and group together different kinds of rocks on the basis of their appearance and simple physical properties  </a:t>
                      </a:r>
                      <a:endParaRPr lang="en-GB" sz="9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33441" marR="33441" marT="0" marB="0">
                    <a:solidFill>
                      <a:schemeClr val="bg1"/>
                    </a:solidFill>
                  </a:tcPr>
                </a:tc>
              </a:tr>
              <a:tr h="161463">
                <a:tc>
                  <a:txBody>
                    <a:bodyPr/>
                    <a:lstStyle/>
                    <a:p>
                      <a:pPr algn="l">
                        <a:lnSpc>
                          <a:spcPct val="107000"/>
                        </a:lnSpc>
                        <a:spcAft>
                          <a:spcPts val="0"/>
                        </a:spcAft>
                      </a:pPr>
                      <a:r>
                        <a:rPr lang="en-GB" sz="900" dirty="0">
                          <a:solidFill>
                            <a:schemeClr val="tx1"/>
                          </a:solidFill>
                          <a:effectLst/>
                          <a:latin typeface="Century Gothic" panose="020B0502020202020204" pitchFamily="34" charset="0"/>
                        </a:rPr>
                        <a:t>Describe in simple terms how fossils are formed when things that have lived are trapped within rock</a:t>
                      </a:r>
                      <a:endParaRPr lang="en-GB" sz="9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33441" marR="33441" marT="0" marB="0">
                    <a:solidFill>
                      <a:schemeClr val="bg1"/>
                    </a:solidFill>
                  </a:tcPr>
                </a:tc>
              </a:tr>
              <a:tr h="280039">
                <a:tc>
                  <a:txBody>
                    <a:bodyPr/>
                    <a:lstStyle/>
                    <a:p>
                      <a:pPr algn="ctr">
                        <a:lnSpc>
                          <a:spcPct val="107000"/>
                        </a:lnSpc>
                        <a:spcAft>
                          <a:spcPts val="0"/>
                        </a:spcAft>
                      </a:pPr>
                      <a:r>
                        <a:rPr lang="en-GB" sz="900" dirty="0">
                          <a:solidFill>
                            <a:schemeClr val="tx1"/>
                          </a:solidFill>
                          <a:effectLst/>
                          <a:latin typeface="Century Gothic" panose="020B0502020202020204" pitchFamily="34" charset="0"/>
                        </a:rPr>
                        <a:t> </a:t>
                      </a:r>
                    </a:p>
                    <a:p>
                      <a:pPr algn="ctr">
                        <a:lnSpc>
                          <a:spcPct val="107000"/>
                        </a:lnSpc>
                        <a:spcAft>
                          <a:spcPts val="0"/>
                        </a:spcAft>
                      </a:pPr>
                      <a:r>
                        <a:rPr lang="en-GB" sz="900" u="sng" dirty="0">
                          <a:solidFill>
                            <a:schemeClr val="tx1"/>
                          </a:solidFill>
                          <a:effectLst/>
                          <a:latin typeface="Century Gothic" panose="020B0502020202020204" pitchFamily="34" charset="0"/>
                        </a:rPr>
                        <a:t>Light</a:t>
                      </a:r>
                      <a:endParaRPr lang="en-GB" sz="900" u="sng"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33441" marR="33441" marT="0" marB="0">
                    <a:solidFill>
                      <a:schemeClr val="bg1"/>
                    </a:solidFill>
                  </a:tcPr>
                </a:tc>
              </a:tr>
              <a:tr h="136832">
                <a:tc>
                  <a:txBody>
                    <a:bodyPr/>
                    <a:lstStyle/>
                    <a:p>
                      <a:pPr algn="l">
                        <a:lnSpc>
                          <a:spcPct val="107000"/>
                        </a:lnSpc>
                        <a:spcAft>
                          <a:spcPts val="0"/>
                        </a:spcAft>
                      </a:pPr>
                      <a:r>
                        <a:rPr lang="en-GB" sz="900" dirty="0">
                          <a:solidFill>
                            <a:schemeClr val="tx1"/>
                          </a:solidFill>
                          <a:effectLst/>
                          <a:latin typeface="Century Gothic" panose="020B0502020202020204" pitchFamily="34" charset="0"/>
                        </a:rPr>
                        <a:t>Find patterns in the way that the size of shadows change</a:t>
                      </a:r>
                      <a:endParaRPr lang="en-GB" sz="9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33441" marR="33441" marT="0" marB="0">
                    <a:solidFill>
                      <a:schemeClr val="bg1"/>
                    </a:solidFill>
                  </a:tcPr>
                </a:tc>
              </a:tr>
              <a:tr h="161463">
                <a:tc>
                  <a:txBody>
                    <a:bodyPr/>
                    <a:lstStyle/>
                    <a:p>
                      <a:pPr algn="l">
                        <a:lnSpc>
                          <a:spcPct val="107000"/>
                        </a:lnSpc>
                        <a:spcAft>
                          <a:spcPts val="0"/>
                        </a:spcAft>
                      </a:pPr>
                      <a:r>
                        <a:rPr lang="en-GB" sz="900" dirty="0">
                          <a:solidFill>
                            <a:schemeClr val="tx1"/>
                          </a:solidFill>
                          <a:effectLst/>
                          <a:latin typeface="Century Gothic" panose="020B0502020202020204" pitchFamily="34" charset="0"/>
                        </a:rPr>
                        <a:t>Recognise that they need light in order to see things and that dark is the absence of light</a:t>
                      </a:r>
                      <a:endParaRPr lang="en-GB" sz="9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33441" marR="33441" marT="0" marB="0">
                    <a:solidFill>
                      <a:schemeClr val="bg1"/>
                    </a:solidFill>
                  </a:tcPr>
                </a:tc>
              </a:tr>
              <a:tr h="136832">
                <a:tc>
                  <a:txBody>
                    <a:bodyPr/>
                    <a:lstStyle/>
                    <a:p>
                      <a:pPr algn="l">
                        <a:lnSpc>
                          <a:spcPct val="107000"/>
                        </a:lnSpc>
                        <a:spcAft>
                          <a:spcPts val="0"/>
                        </a:spcAft>
                      </a:pPr>
                      <a:r>
                        <a:rPr lang="en-GB" sz="900" dirty="0">
                          <a:solidFill>
                            <a:schemeClr val="tx1"/>
                          </a:solidFill>
                          <a:effectLst/>
                          <a:latin typeface="Century Gothic" panose="020B0502020202020204" pitchFamily="34" charset="0"/>
                        </a:rPr>
                        <a:t>Notice that light is reflected from surfaces</a:t>
                      </a:r>
                      <a:endParaRPr lang="en-GB" sz="9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33441" marR="33441" marT="0" marB="0">
                    <a:solidFill>
                      <a:schemeClr val="bg1"/>
                    </a:solidFill>
                  </a:tcPr>
                </a:tc>
              </a:tr>
              <a:tr h="161463">
                <a:tc>
                  <a:txBody>
                    <a:bodyPr/>
                    <a:lstStyle/>
                    <a:p>
                      <a:pPr algn="l">
                        <a:lnSpc>
                          <a:spcPct val="107000"/>
                        </a:lnSpc>
                        <a:spcAft>
                          <a:spcPts val="0"/>
                        </a:spcAft>
                      </a:pPr>
                      <a:r>
                        <a:rPr lang="en-GB" sz="900" dirty="0">
                          <a:solidFill>
                            <a:schemeClr val="tx1"/>
                          </a:solidFill>
                          <a:effectLst/>
                          <a:latin typeface="Century Gothic" panose="020B0502020202020204" pitchFamily="34" charset="0"/>
                        </a:rPr>
                        <a:t> Recognise that light from the sun can be dangerous and that there are ways to protect their eyes </a:t>
                      </a:r>
                      <a:endParaRPr lang="en-GB" sz="9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33441" marR="33441" marT="0" marB="0">
                    <a:solidFill>
                      <a:schemeClr val="bg1"/>
                    </a:solidFill>
                  </a:tcPr>
                </a:tc>
              </a:tr>
              <a:tr h="161463">
                <a:tc>
                  <a:txBody>
                    <a:bodyPr/>
                    <a:lstStyle/>
                    <a:p>
                      <a:pPr algn="l">
                        <a:lnSpc>
                          <a:spcPct val="107000"/>
                        </a:lnSpc>
                        <a:spcAft>
                          <a:spcPts val="0"/>
                        </a:spcAft>
                      </a:pPr>
                      <a:r>
                        <a:rPr lang="en-GB" sz="900" dirty="0">
                          <a:solidFill>
                            <a:schemeClr val="tx1"/>
                          </a:solidFill>
                          <a:effectLst/>
                          <a:latin typeface="Century Gothic" panose="020B0502020202020204" pitchFamily="34" charset="0"/>
                        </a:rPr>
                        <a:t>Recognise that shadows are formed when the light from a light source is blocked by an opaque object</a:t>
                      </a:r>
                      <a:endParaRPr lang="en-GB" sz="9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33441" marR="33441" marT="0" marB="0">
                    <a:solidFill>
                      <a:schemeClr val="bg1"/>
                    </a:solidFill>
                  </a:tcPr>
                </a:tc>
              </a:tr>
              <a:tr h="280039">
                <a:tc>
                  <a:txBody>
                    <a:bodyPr/>
                    <a:lstStyle/>
                    <a:p>
                      <a:pPr algn="ctr">
                        <a:lnSpc>
                          <a:spcPct val="107000"/>
                        </a:lnSpc>
                        <a:spcAft>
                          <a:spcPts val="0"/>
                        </a:spcAft>
                      </a:pPr>
                      <a:r>
                        <a:rPr lang="en-GB" sz="900" dirty="0">
                          <a:solidFill>
                            <a:schemeClr val="tx1"/>
                          </a:solidFill>
                          <a:effectLst/>
                          <a:latin typeface="Century Gothic" panose="020B0502020202020204" pitchFamily="34" charset="0"/>
                        </a:rPr>
                        <a:t> </a:t>
                      </a:r>
                    </a:p>
                    <a:p>
                      <a:pPr algn="ctr">
                        <a:lnSpc>
                          <a:spcPct val="107000"/>
                        </a:lnSpc>
                        <a:spcAft>
                          <a:spcPts val="0"/>
                        </a:spcAft>
                      </a:pPr>
                      <a:r>
                        <a:rPr lang="en-GB" sz="900" u="sng" dirty="0">
                          <a:solidFill>
                            <a:schemeClr val="tx1"/>
                          </a:solidFill>
                          <a:effectLst/>
                          <a:latin typeface="Century Gothic" panose="020B0502020202020204" pitchFamily="34" charset="0"/>
                        </a:rPr>
                        <a:t>Animals including humans</a:t>
                      </a:r>
                      <a:endParaRPr lang="en-GB" sz="900" u="sng"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33441" marR="33441" marT="0" marB="0">
                    <a:solidFill>
                      <a:schemeClr val="bg1"/>
                    </a:solidFill>
                  </a:tcPr>
                </a:tc>
              </a:tr>
              <a:tr h="161463">
                <a:tc>
                  <a:txBody>
                    <a:bodyPr/>
                    <a:lstStyle/>
                    <a:p>
                      <a:pPr algn="l">
                        <a:lnSpc>
                          <a:spcPct val="107000"/>
                        </a:lnSpc>
                        <a:spcAft>
                          <a:spcPts val="0"/>
                        </a:spcAft>
                      </a:pPr>
                      <a:r>
                        <a:rPr lang="en-GB" sz="900" dirty="0">
                          <a:solidFill>
                            <a:schemeClr val="tx1"/>
                          </a:solidFill>
                          <a:effectLst/>
                          <a:latin typeface="Century Gothic" panose="020B0502020202020204" pitchFamily="34" charset="0"/>
                        </a:rPr>
                        <a:t>Identify that humans and some other animals have skeletons and muscles for support, protection and movement.</a:t>
                      </a:r>
                      <a:endParaRPr lang="en-GB" sz="9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33441" marR="33441" marT="0" marB="0">
                    <a:solidFill>
                      <a:schemeClr val="bg1"/>
                    </a:solidFill>
                  </a:tcPr>
                </a:tc>
              </a:tr>
              <a:tr h="280039">
                <a:tc>
                  <a:txBody>
                    <a:bodyPr/>
                    <a:lstStyle/>
                    <a:p>
                      <a:pPr algn="l">
                        <a:lnSpc>
                          <a:spcPct val="107000"/>
                        </a:lnSpc>
                        <a:spcAft>
                          <a:spcPts val="0"/>
                        </a:spcAft>
                      </a:pPr>
                      <a:r>
                        <a:rPr lang="en-GB" sz="900" dirty="0">
                          <a:solidFill>
                            <a:schemeClr val="tx1"/>
                          </a:solidFill>
                          <a:effectLst/>
                          <a:latin typeface="Century Gothic" panose="020B0502020202020204" pitchFamily="34" charset="0"/>
                        </a:rPr>
                        <a:t>Identify that animals, including humans, need the right types and amount of nutrition, and that they cannot make their own food; they get nutrition from what they eat </a:t>
                      </a:r>
                      <a:endParaRPr lang="en-GB" sz="9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33441" marR="33441" marT="0" marB="0">
                    <a:solidFill>
                      <a:schemeClr val="bg1"/>
                    </a:solidFill>
                  </a:tcPr>
                </a:tc>
              </a:tr>
              <a:tr h="136832">
                <a:tc>
                  <a:txBody>
                    <a:bodyPr/>
                    <a:lstStyle/>
                    <a:p>
                      <a:pPr algn="ctr">
                        <a:lnSpc>
                          <a:spcPct val="107000"/>
                        </a:lnSpc>
                        <a:spcAft>
                          <a:spcPts val="0"/>
                        </a:spcAft>
                      </a:pPr>
                      <a:r>
                        <a:rPr lang="en-GB" sz="900" u="sng" dirty="0">
                          <a:solidFill>
                            <a:schemeClr val="tx1"/>
                          </a:solidFill>
                          <a:effectLst/>
                          <a:latin typeface="Century Gothic" panose="020B0502020202020204" pitchFamily="34" charset="0"/>
                        </a:rPr>
                        <a:t>Plants</a:t>
                      </a:r>
                      <a:endParaRPr lang="en-GB" sz="900" u="sng"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33441" marR="33441" marT="0" marB="0">
                    <a:solidFill>
                      <a:schemeClr val="bg1"/>
                    </a:solidFill>
                  </a:tcPr>
                </a:tc>
              </a:tr>
              <a:tr h="161463">
                <a:tc>
                  <a:txBody>
                    <a:bodyPr/>
                    <a:lstStyle/>
                    <a:p>
                      <a:pPr algn="l">
                        <a:lnSpc>
                          <a:spcPct val="107000"/>
                        </a:lnSpc>
                        <a:spcAft>
                          <a:spcPts val="0"/>
                        </a:spcAft>
                      </a:pPr>
                      <a:r>
                        <a:rPr lang="en-GB" sz="900" dirty="0">
                          <a:solidFill>
                            <a:schemeClr val="tx1"/>
                          </a:solidFill>
                          <a:effectLst/>
                          <a:latin typeface="Century Gothic" panose="020B0502020202020204" pitchFamily="34" charset="0"/>
                        </a:rPr>
                        <a:t>Explore the part that flowers play in the life cycle of flowering plants, including pollination, seed formation and seed dispersal.</a:t>
                      </a:r>
                      <a:endParaRPr lang="en-GB" sz="9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33441" marR="33441" marT="0" marB="0">
                    <a:solidFill>
                      <a:schemeClr val="bg1"/>
                    </a:solidFill>
                  </a:tcPr>
                </a:tc>
              </a:tr>
              <a:tr h="161463">
                <a:tc>
                  <a:txBody>
                    <a:bodyPr/>
                    <a:lstStyle/>
                    <a:p>
                      <a:pPr algn="l">
                        <a:lnSpc>
                          <a:spcPct val="107000"/>
                        </a:lnSpc>
                        <a:spcAft>
                          <a:spcPts val="0"/>
                        </a:spcAft>
                      </a:pPr>
                      <a:r>
                        <a:rPr lang="en-GB" sz="900" dirty="0">
                          <a:solidFill>
                            <a:schemeClr val="tx1"/>
                          </a:solidFill>
                          <a:effectLst/>
                          <a:latin typeface="Century Gothic" panose="020B0502020202020204" pitchFamily="34" charset="0"/>
                        </a:rPr>
                        <a:t>Identify and describe the functions of different parts of flowering plants: roots, stem/trunk, leaves and flowers </a:t>
                      </a:r>
                      <a:endParaRPr lang="en-GB" sz="9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33441" marR="33441" marT="0" marB="0">
                    <a:solidFill>
                      <a:schemeClr val="bg1"/>
                    </a:solidFill>
                  </a:tcPr>
                </a:tc>
              </a:tr>
              <a:tr h="161463">
                <a:tc>
                  <a:txBody>
                    <a:bodyPr/>
                    <a:lstStyle/>
                    <a:p>
                      <a:pPr algn="l">
                        <a:lnSpc>
                          <a:spcPct val="107000"/>
                        </a:lnSpc>
                        <a:spcAft>
                          <a:spcPts val="0"/>
                        </a:spcAft>
                      </a:pPr>
                      <a:r>
                        <a:rPr lang="en-GB" sz="900" dirty="0">
                          <a:solidFill>
                            <a:schemeClr val="tx1"/>
                          </a:solidFill>
                          <a:effectLst/>
                          <a:latin typeface="Century Gothic" panose="020B0502020202020204" pitchFamily="34" charset="0"/>
                        </a:rPr>
                        <a:t>Explore the requirements of plants for life and growth (air, light, water, nutrients from soil, and room to grow) and how they vary from plant to plant </a:t>
                      </a:r>
                      <a:endParaRPr lang="en-GB" sz="9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33441" marR="33441" marT="0" marB="0">
                    <a:solidFill>
                      <a:schemeClr val="bg1"/>
                    </a:solidFill>
                  </a:tcPr>
                </a:tc>
              </a:tr>
              <a:tr h="180324">
                <a:tc>
                  <a:txBody>
                    <a:bodyPr/>
                    <a:lstStyle/>
                    <a:p>
                      <a:pPr algn="l">
                        <a:lnSpc>
                          <a:spcPct val="107000"/>
                        </a:lnSpc>
                        <a:spcAft>
                          <a:spcPts val="0"/>
                        </a:spcAft>
                      </a:pPr>
                      <a:r>
                        <a:rPr lang="en-GB" sz="900" dirty="0">
                          <a:solidFill>
                            <a:schemeClr val="tx1"/>
                          </a:solidFill>
                          <a:effectLst/>
                          <a:latin typeface="Century Gothic" panose="020B0502020202020204" pitchFamily="34" charset="0"/>
                        </a:rPr>
                        <a:t>Investigate the way in which water is transported within plants</a:t>
                      </a:r>
                      <a:endParaRPr lang="en-GB" sz="9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33441" marR="33441" marT="0" marB="0">
                    <a:solidFill>
                      <a:schemeClr val="bg1"/>
                    </a:solidFill>
                  </a:tcPr>
                </a:tc>
              </a:tr>
              <a:tr h="136832">
                <a:tc>
                  <a:txBody>
                    <a:bodyPr/>
                    <a:lstStyle/>
                    <a:p>
                      <a:pPr marL="457200" algn="ctr">
                        <a:lnSpc>
                          <a:spcPct val="107000"/>
                        </a:lnSpc>
                        <a:spcAft>
                          <a:spcPts val="0"/>
                        </a:spcAft>
                      </a:pPr>
                      <a:r>
                        <a:rPr lang="en-GB" sz="900" u="sng" dirty="0">
                          <a:solidFill>
                            <a:schemeClr val="tx1"/>
                          </a:solidFill>
                          <a:effectLst/>
                          <a:latin typeface="Century Gothic" panose="020B0502020202020204" pitchFamily="34" charset="0"/>
                        </a:rPr>
                        <a:t>Working Scientifically</a:t>
                      </a:r>
                      <a:endParaRPr lang="en-GB" sz="900" u="sng"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33441" marR="33441" marT="0" marB="0">
                    <a:solidFill>
                      <a:schemeClr val="bg1"/>
                    </a:solidFill>
                  </a:tcPr>
                </a:tc>
              </a:tr>
              <a:tr h="161463">
                <a:tc>
                  <a:txBody>
                    <a:bodyPr/>
                    <a:lstStyle/>
                    <a:p>
                      <a:pPr algn="l">
                        <a:lnSpc>
                          <a:spcPct val="107000"/>
                        </a:lnSpc>
                        <a:spcAft>
                          <a:spcPts val="0"/>
                        </a:spcAft>
                      </a:pPr>
                      <a:r>
                        <a:rPr lang="en-GB" sz="900" dirty="0">
                          <a:solidFill>
                            <a:schemeClr val="tx1"/>
                          </a:solidFill>
                          <a:effectLst/>
                          <a:latin typeface="Century Gothic" panose="020B0502020202020204" pitchFamily="34" charset="0"/>
                        </a:rPr>
                        <a:t>Asking relevant questions and using different types of scientific enquiries to answer them </a:t>
                      </a:r>
                      <a:endParaRPr lang="en-GB" sz="9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33441" marR="33441" marT="0" marB="0">
                    <a:solidFill>
                      <a:schemeClr val="bg1"/>
                    </a:solidFill>
                  </a:tcPr>
                </a:tc>
              </a:tr>
              <a:tr h="136832">
                <a:tc>
                  <a:txBody>
                    <a:bodyPr/>
                    <a:lstStyle/>
                    <a:p>
                      <a:pPr algn="l">
                        <a:lnSpc>
                          <a:spcPct val="107000"/>
                        </a:lnSpc>
                        <a:spcAft>
                          <a:spcPts val="0"/>
                        </a:spcAft>
                      </a:pPr>
                      <a:r>
                        <a:rPr lang="en-GB" sz="900" dirty="0">
                          <a:solidFill>
                            <a:schemeClr val="tx1"/>
                          </a:solidFill>
                          <a:effectLst/>
                          <a:latin typeface="Century Gothic" panose="020B0502020202020204" pitchFamily="34" charset="0"/>
                        </a:rPr>
                        <a:t>Setting up simple practical enquiries, comparative and fair tests </a:t>
                      </a:r>
                      <a:endParaRPr lang="en-GB" sz="9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33441" marR="33441" marT="0" marB="0">
                    <a:solidFill>
                      <a:schemeClr val="bg1"/>
                    </a:solidFill>
                  </a:tcPr>
                </a:tc>
              </a:tr>
              <a:tr h="280039">
                <a:tc>
                  <a:txBody>
                    <a:bodyPr/>
                    <a:lstStyle/>
                    <a:p>
                      <a:pPr algn="l">
                        <a:lnSpc>
                          <a:spcPct val="107000"/>
                        </a:lnSpc>
                        <a:spcAft>
                          <a:spcPts val="0"/>
                        </a:spcAft>
                      </a:pPr>
                      <a:r>
                        <a:rPr lang="en-GB" sz="900" dirty="0">
                          <a:solidFill>
                            <a:schemeClr val="tx1"/>
                          </a:solidFill>
                          <a:effectLst/>
                          <a:latin typeface="Century Gothic" panose="020B0502020202020204" pitchFamily="34" charset="0"/>
                        </a:rPr>
                        <a:t>Making systematic and careful observations and, where appropriate, taking accurate measurements using standard units, using a range of equipment, including thermometers and data loggers</a:t>
                      </a:r>
                      <a:endParaRPr lang="en-GB" sz="9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33441" marR="33441" marT="0" marB="0">
                    <a:solidFill>
                      <a:schemeClr val="bg1"/>
                    </a:solidFill>
                  </a:tcPr>
                </a:tc>
              </a:tr>
              <a:tr h="161463">
                <a:tc>
                  <a:txBody>
                    <a:bodyPr/>
                    <a:lstStyle/>
                    <a:p>
                      <a:pPr algn="l">
                        <a:lnSpc>
                          <a:spcPct val="107000"/>
                        </a:lnSpc>
                        <a:spcAft>
                          <a:spcPts val="0"/>
                        </a:spcAft>
                      </a:pPr>
                      <a:r>
                        <a:rPr lang="en-GB" sz="900" dirty="0">
                          <a:solidFill>
                            <a:schemeClr val="tx1"/>
                          </a:solidFill>
                          <a:effectLst/>
                          <a:latin typeface="Century Gothic" panose="020B0502020202020204" pitchFamily="34" charset="0"/>
                        </a:rPr>
                        <a:t> Gathering, recording, classifying and presenting data in a variety of ways to help in answering questions </a:t>
                      </a:r>
                      <a:endParaRPr lang="en-GB" sz="9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33441" marR="33441" marT="0" marB="0">
                    <a:solidFill>
                      <a:schemeClr val="bg1"/>
                    </a:solidFill>
                  </a:tcPr>
                </a:tc>
              </a:tr>
              <a:tr h="161463">
                <a:tc>
                  <a:txBody>
                    <a:bodyPr/>
                    <a:lstStyle/>
                    <a:p>
                      <a:pPr algn="l">
                        <a:lnSpc>
                          <a:spcPct val="107000"/>
                        </a:lnSpc>
                        <a:spcAft>
                          <a:spcPts val="0"/>
                        </a:spcAft>
                      </a:pPr>
                      <a:r>
                        <a:rPr lang="en-GB" sz="900" dirty="0">
                          <a:solidFill>
                            <a:schemeClr val="tx1"/>
                          </a:solidFill>
                          <a:effectLst/>
                          <a:latin typeface="Century Gothic" panose="020B0502020202020204" pitchFamily="34" charset="0"/>
                        </a:rPr>
                        <a:t> Recording findings using simple scientific language, drawings, labelled diagrams, keys, bar charts, and tables </a:t>
                      </a:r>
                      <a:endParaRPr lang="en-GB" sz="9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33441" marR="33441" marT="0" marB="0">
                    <a:solidFill>
                      <a:schemeClr val="bg1"/>
                    </a:solidFill>
                  </a:tcPr>
                </a:tc>
              </a:tr>
              <a:tr h="161463">
                <a:tc>
                  <a:txBody>
                    <a:bodyPr/>
                    <a:lstStyle/>
                    <a:p>
                      <a:pPr algn="l">
                        <a:lnSpc>
                          <a:spcPct val="107000"/>
                        </a:lnSpc>
                        <a:spcAft>
                          <a:spcPts val="0"/>
                        </a:spcAft>
                      </a:pPr>
                      <a:r>
                        <a:rPr lang="en-GB" sz="900" dirty="0">
                          <a:solidFill>
                            <a:schemeClr val="tx1"/>
                          </a:solidFill>
                          <a:effectLst/>
                          <a:latin typeface="Century Gothic" panose="020B0502020202020204" pitchFamily="34" charset="0"/>
                        </a:rPr>
                        <a:t> Reporting on findings from enquiries, including oral and written explanations, displays or presentations of results and conclusions </a:t>
                      </a:r>
                      <a:endParaRPr lang="en-GB" sz="9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33441" marR="33441" marT="0" marB="0">
                    <a:solidFill>
                      <a:schemeClr val="bg1"/>
                    </a:solidFill>
                  </a:tcPr>
                </a:tc>
              </a:tr>
              <a:tr h="161463">
                <a:tc>
                  <a:txBody>
                    <a:bodyPr/>
                    <a:lstStyle/>
                    <a:p>
                      <a:pPr algn="l">
                        <a:lnSpc>
                          <a:spcPct val="107000"/>
                        </a:lnSpc>
                        <a:spcAft>
                          <a:spcPts val="0"/>
                        </a:spcAft>
                      </a:pPr>
                      <a:r>
                        <a:rPr lang="en-GB" sz="900" dirty="0">
                          <a:solidFill>
                            <a:schemeClr val="tx1"/>
                          </a:solidFill>
                          <a:effectLst/>
                          <a:latin typeface="Century Gothic" panose="020B0502020202020204" pitchFamily="34" charset="0"/>
                        </a:rPr>
                        <a:t>Using results to draw simple conclusions, make predictions for new values, suggest improvements and raise further questions </a:t>
                      </a:r>
                      <a:endParaRPr lang="en-GB" sz="9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33441" marR="33441" marT="0" marB="0">
                    <a:solidFill>
                      <a:schemeClr val="bg1"/>
                    </a:solidFill>
                  </a:tcPr>
                </a:tc>
              </a:tr>
              <a:tr h="161463">
                <a:tc>
                  <a:txBody>
                    <a:bodyPr/>
                    <a:lstStyle/>
                    <a:p>
                      <a:pPr algn="l">
                        <a:lnSpc>
                          <a:spcPct val="107000"/>
                        </a:lnSpc>
                        <a:spcAft>
                          <a:spcPts val="0"/>
                        </a:spcAft>
                      </a:pPr>
                      <a:r>
                        <a:rPr lang="en-GB" sz="900" dirty="0">
                          <a:solidFill>
                            <a:schemeClr val="tx1"/>
                          </a:solidFill>
                          <a:effectLst/>
                          <a:latin typeface="Century Gothic" panose="020B0502020202020204" pitchFamily="34" charset="0"/>
                        </a:rPr>
                        <a:t> Identifying differences, similarities or changes related to simple scientific ideas and processes </a:t>
                      </a:r>
                      <a:endParaRPr lang="en-GB" sz="9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33441" marR="33441" marT="0" marB="0">
                    <a:solidFill>
                      <a:schemeClr val="bg1"/>
                    </a:solidFill>
                  </a:tcPr>
                </a:tc>
              </a:tr>
              <a:tr h="161463">
                <a:tc>
                  <a:txBody>
                    <a:bodyPr/>
                    <a:lstStyle/>
                    <a:p>
                      <a:pPr algn="l">
                        <a:lnSpc>
                          <a:spcPct val="107000"/>
                        </a:lnSpc>
                        <a:spcAft>
                          <a:spcPts val="0"/>
                        </a:spcAft>
                      </a:pPr>
                      <a:r>
                        <a:rPr lang="en-GB" sz="900" dirty="0">
                          <a:solidFill>
                            <a:schemeClr val="tx1"/>
                          </a:solidFill>
                          <a:effectLst/>
                          <a:latin typeface="Century Gothic" panose="020B0502020202020204" pitchFamily="34" charset="0"/>
                        </a:rPr>
                        <a:t>Using straightforward scientific evidence to answer questions or to support their findings.</a:t>
                      </a:r>
                      <a:endParaRPr lang="en-GB" sz="9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33441" marR="33441" marT="0" marB="0">
                    <a:solidFill>
                      <a:schemeClr val="bg1"/>
                    </a:solidFill>
                  </a:tcPr>
                </a:tc>
              </a:tr>
            </a:tbl>
          </a:graphicData>
        </a:graphic>
      </p:graphicFrame>
    </p:spTree>
    <p:extLst>
      <p:ext uri="{BB962C8B-B14F-4D97-AF65-F5344CB8AC3E}">
        <p14:creationId xmlns:p14="http://schemas.microsoft.com/office/powerpoint/2010/main" val="422316298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2505253688"/>
              </p:ext>
            </p:extLst>
          </p:nvPr>
        </p:nvGraphicFramePr>
        <p:xfrm>
          <a:off x="203062" y="1196752"/>
          <a:ext cx="8807267" cy="5184575"/>
        </p:xfrm>
        <a:graphic>
          <a:graphicData uri="http://schemas.openxmlformats.org/drawingml/2006/table">
            <a:tbl>
              <a:tblPr firstRow="1" firstCol="1" bandRow="1">
                <a:tableStyleId>{5C22544A-7EE6-4342-B048-85BDC9FD1C3A}</a:tableStyleId>
              </a:tblPr>
              <a:tblGrid>
                <a:gridCol w="4403355"/>
                <a:gridCol w="4403912"/>
              </a:tblGrid>
              <a:tr h="202837">
                <a:tc gridSpan="2">
                  <a:txBody>
                    <a:bodyPr/>
                    <a:lstStyle/>
                    <a:p>
                      <a:pPr>
                        <a:spcAft>
                          <a:spcPts val="0"/>
                        </a:spcAft>
                      </a:pPr>
                      <a:r>
                        <a:rPr lang="en-US" sz="1000" dirty="0" smtClean="0">
                          <a:solidFill>
                            <a:schemeClr val="tx1"/>
                          </a:solidFill>
                          <a:effectLst/>
                          <a:latin typeface="Century Gothic" panose="020B0502020202020204" pitchFamily="34" charset="0"/>
                        </a:rPr>
                        <a:t>Lower </a:t>
                      </a:r>
                      <a:r>
                        <a:rPr lang="en-US" sz="1000" dirty="0">
                          <a:solidFill>
                            <a:schemeClr val="tx1"/>
                          </a:solidFill>
                          <a:effectLst/>
                          <a:latin typeface="Century Gothic" panose="020B0502020202020204" pitchFamily="34" charset="0"/>
                        </a:rPr>
                        <a:t>KS2 </a:t>
                      </a:r>
                      <a:r>
                        <a:rPr lang="en-US" sz="1000" dirty="0" smtClean="0">
                          <a:solidFill>
                            <a:schemeClr val="tx1"/>
                          </a:solidFill>
                          <a:effectLst/>
                          <a:latin typeface="Century Gothic" panose="020B0502020202020204" pitchFamily="34" charset="0"/>
                        </a:rPr>
                        <a:t>children </a:t>
                      </a:r>
                      <a:r>
                        <a:rPr lang="en-US" sz="1000" dirty="0">
                          <a:solidFill>
                            <a:schemeClr val="tx1"/>
                          </a:solidFill>
                          <a:effectLst/>
                          <a:latin typeface="Century Gothic" panose="020B0502020202020204" pitchFamily="34" charset="0"/>
                        </a:rPr>
                        <a:t>will be taught to:</a:t>
                      </a:r>
                      <a:endParaRPr lang="en-GB" sz="1000" dirty="0">
                        <a:solidFill>
                          <a:schemeClr val="tx1"/>
                        </a:solidFill>
                        <a:effectLst/>
                        <a:latin typeface="Century Gothic" panose="020B0502020202020204" pitchFamily="34" charset="0"/>
                        <a:ea typeface="MS Mincho" panose="02020609040205080304" pitchFamily="49" charset="-128"/>
                        <a:cs typeface="Times New Roman" panose="02020603050405020304" pitchFamily="18" charset="0"/>
                      </a:endParaRPr>
                    </a:p>
                  </a:txBody>
                  <a:tcPr marL="56145" marR="56145" marT="0" marB="0">
                    <a:solidFill>
                      <a:schemeClr val="bg1"/>
                    </a:solidFill>
                  </a:tcPr>
                </a:tc>
                <a:tc hMerge="1">
                  <a:txBody>
                    <a:bodyPr/>
                    <a:lstStyle/>
                    <a:p>
                      <a:endParaRPr lang="en-GB"/>
                    </a:p>
                  </a:txBody>
                  <a:tcPr/>
                </a:tc>
              </a:tr>
              <a:tr h="830291">
                <a:tc>
                  <a:txBody>
                    <a:bodyPr/>
                    <a:lstStyle/>
                    <a:p>
                      <a:pPr>
                        <a:spcAft>
                          <a:spcPts val="0"/>
                        </a:spcAft>
                      </a:pPr>
                      <a:r>
                        <a:rPr lang="en-US" sz="800" dirty="0">
                          <a:solidFill>
                            <a:schemeClr val="tx1"/>
                          </a:solidFill>
                          <a:effectLst/>
                          <a:latin typeface="Century Gothic" panose="020B0502020202020204" pitchFamily="34" charset="0"/>
                        </a:rPr>
                        <a:t>Work of Artists:</a:t>
                      </a:r>
                      <a:endParaRPr lang="en-GB" sz="1000" dirty="0">
                        <a:solidFill>
                          <a:schemeClr val="tx1"/>
                        </a:solidFill>
                        <a:effectLst/>
                        <a:latin typeface="Century Gothic" panose="020B0502020202020204" pitchFamily="34" charset="0"/>
                      </a:endParaRPr>
                    </a:p>
                    <a:p>
                      <a:pPr algn="just">
                        <a:spcAft>
                          <a:spcPts val="0"/>
                        </a:spcAft>
                      </a:pPr>
                      <a:r>
                        <a:rPr lang="en-US" sz="800" dirty="0">
                          <a:solidFill>
                            <a:schemeClr val="tx1"/>
                          </a:solidFill>
                          <a:effectLst/>
                          <a:latin typeface="Century Gothic" panose="020B0502020202020204" pitchFamily="34" charset="0"/>
                        </a:rPr>
                        <a:t>A1 explore the work of a range of great artists, architects and designers and understand the historical and cultural development of their art forms</a:t>
                      </a:r>
                      <a:endParaRPr lang="en-GB" sz="1000" dirty="0">
                        <a:solidFill>
                          <a:schemeClr val="tx1"/>
                        </a:solidFill>
                        <a:effectLst/>
                        <a:latin typeface="Century Gothic" panose="020B0502020202020204" pitchFamily="34" charset="0"/>
                      </a:endParaRPr>
                    </a:p>
                    <a:p>
                      <a:pPr algn="just">
                        <a:spcAft>
                          <a:spcPts val="0"/>
                        </a:spcAft>
                      </a:pPr>
                      <a:r>
                        <a:rPr lang="en-US" sz="800" dirty="0">
                          <a:solidFill>
                            <a:schemeClr val="tx1"/>
                          </a:solidFill>
                          <a:effectLst/>
                          <a:latin typeface="Century Gothic" panose="020B0502020202020204" pitchFamily="34" charset="0"/>
                        </a:rPr>
                        <a:t>A2 evaluate and </a:t>
                      </a:r>
                      <a:r>
                        <a:rPr lang="en-US" sz="800" dirty="0" err="1">
                          <a:solidFill>
                            <a:schemeClr val="tx1"/>
                          </a:solidFill>
                          <a:effectLst/>
                          <a:latin typeface="Century Gothic" panose="020B0502020202020204" pitchFamily="34" charset="0"/>
                        </a:rPr>
                        <a:t>analyse</a:t>
                      </a:r>
                      <a:r>
                        <a:rPr lang="en-US" sz="800" dirty="0">
                          <a:solidFill>
                            <a:schemeClr val="tx1"/>
                          </a:solidFill>
                          <a:effectLst/>
                          <a:latin typeface="Century Gothic" panose="020B0502020202020204" pitchFamily="34" charset="0"/>
                        </a:rPr>
                        <a:t> creative works using the language of art, craft and design</a:t>
                      </a:r>
                      <a:endParaRPr lang="en-GB" sz="1000" dirty="0">
                        <a:solidFill>
                          <a:schemeClr val="tx1"/>
                        </a:solidFill>
                        <a:effectLst/>
                        <a:latin typeface="Century Gothic" panose="020B0502020202020204" pitchFamily="34" charset="0"/>
                        <a:ea typeface="MS Mincho" panose="02020609040205080304" pitchFamily="49" charset="-128"/>
                        <a:cs typeface="Times New Roman" panose="02020603050405020304" pitchFamily="18" charset="0"/>
                      </a:endParaRPr>
                    </a:p>
                  </a:txBody>
                  <a:tcPr marL="56145" marR="56145" marT="0" marB="0">
                    <a:solidFill>
                      <a:schemeClr val="bg1"/>
                    </a:solidFill>
                  </a:tcPr>
                </a:tc>
                <a:tc>
                  <a:txBody>
                    <a:bodyPr/>
                    <a:lstStyle/>
                    <a:p>
                      <a:pPr algn="just">
                        <a:spcAft>
                          <a:spcPts val="0"/>
                        </a:spcAft>
                      </a:pPr>
                      <a:r>
                        <a:rPr lang="en-US" sz="800" b="1" dirty="0">
                          <a:solidFill>
                            <a:schemeClr val="tx1"/>
                          </a:solidFill>
                          <a:effectLst/>
                          <a:latin typeface="Century Gothic" panose="020B0502020202020204" pitchFamily="34" charset="0"/>
                        </a:rPr>
                        <a:t>Painting:</a:t>
                      </a:r>
                      <a:endParaRPr lang="en-GB" sz="1000" b="1" dirty="0">
                        <a:solidFill>
                          <a:schemeClr val="tx1"/>
                        </a:solidFill>
                        <a:effectLst/>
                        <a:latin typeface="Century Gothic" panose="020B0502020202020204" pitchFamily="34" charset="0"/>
                      </a:endParaRPr>
                    </a:p>
                    <a:p>
                      <a:pPr algn="just">
                        <a:spcAft>
                          <a:spcPts val="0"/>
                        </a:spcAft>
                      </a:pPr>
                      <a:r>
                        <a:rPr lang="en-US" sz="800" b="1" dirty="0">
                          <a:solidFill>
                            <a:schemeClr val="tx1"/>
                          </a:solidFill>
                          <a:effectLst/>
                          <a:latin typeface="Century Gothic" panose="020B0502020202020204" pitchFamily="34" charset="0"/>
                        </a:rPr>
                        <a:t>P1 experiment with different effects and textures including blocking in </a:t>
                      </a:r>
                      <a:r>
                        <a:rPr lang="en-US" sz="800" b="1" dirty="0" err="1">
                          <a:solidFill>
                            <a:schemeClr val="tx1"/>
                          </a:solidFill>
                          <a:effectLst/>
                          <a:latin typeface="Century Gothic" panose="020B0502020202020204" pitchFamily="34" charset="0"/>
                        </a:rPr>
                        <a:t>colour</a:t>
                      </a:r>
                      <a:r>
                        <a:rPr lang="en-US" sz="800" b="1" dirty="0">
                          <a:solidFill>
                            <a:schemeClr val="tx1"/>
                          </a:solidFill>
                          <a:effectLst/>
                          <a:latin typeface="Century Gothic" panose="020B0502020202020204" pitchFamily="34" charset="0"/>
                        </a:rPr>
                        <a:t>, washes, thickened paint creating textural effects, adding depth and distance</a:t>
                      </a:r>
                      <a:endParaRPr lang="en-GB" sz="1000" b="1" dirty="0">
                        <a:solidFill>
                          <a:schemeClr val="tx1"/>
                        </a:solidFill>
                        <a:effectLst/>
                        <a:latin typeface="Century Gothic" panose="020B0502020202020204" pitchFamily="34" charset="0"/>
                      </a:endParaRPr>
                    </a:p>
                    <a:p>
                      <a:pPr algn="just">
                        <a:spcAft>
                          <a:spcPts val="0"/>
                        </a:spcAft>
                      </a:pPr>
                      <a:r>
                        <a:rPr lang="en-US" sz="800" b="1" dirty="0">
                          <a:solidFill>
                            <a:schemeClr val="tx1"/>
                          </a:solidFill>
                          <a:effectLst/>
                          <a:latin typeface="Century Gothic" panose="020B0502020202020204" pitchFamily="34" charset="0"/>
                        </a:rPr>
                        <a:t>P2 create different effects and textures with paint</a:t>
                      </a:r>
                      <a:endParaRPr lang="en-GB" sz="1000" b="1" dirty="0">
                        <a:solidFill>
                          <a:schemeClr val="tx1"/>
                        </a:solidFill>
                        <a:effectLst/>
                        <a:latin typeface="Century Gothic" panose="020B0502020202020204" pitchFamily="34" charset="0"/>
                      </a:endParaRPr>
                    </a:p>
                    <a:p>
                      <a:pPr algn="just">
                        <a:spcAft>
                          <a:spcPts val="0"/>
                        </a:spcAft>
                      </a:pPr>
                      <a:r>
                        <a:rPr lang="en-US" sz="800" b="1" dirty="0">
                          <a:solidFill>
                            <a:schemeClr val="tx1"/>
                          </a:solidFill>
                          <a:effectLst/>
                          <a:latin typeface="Century Gothic" panose="020B0502020202020204" pitchFamily="34" charset="0"/>
                        </a:rPr>
                        <a:t>P3 use language of and mix primary and secondary </a:t>
                      </a:r>
                      <a:r>
                        <a:rPr lang="en-US" sz="800" b="1" dirty="0" err="1">
                          <a:solidFill>
                            <a:schemeClr val="tx1"/>
                          </a:solidFill>
                          <a:effectLst/>
                          <a:latin typeface="Century Gothic" panose="020B0502020202020204" pitchFamily="34" charset="0"/>
                        </a:rPr>
                        <a:t>colours</a:t>
                      </a:r>
                      <a:r>
                        <a:rPr lang="en-US" sz="800" b="1" dirty="0">
                          <a:solidFill>
                            <a:schemeClr val="tx1"/>
                          </a:solidFill>
                          <a:effectLst/>
                          <a:latin typeface="Century Gothic" panose="020B0502020202020204" pitchFamily="34" charset="0"/>
                        </a:rPr>
                        <a:t> and use tints and shades</a:t>
                      </a:r>
                      <a:endParaRPr lang="en-GB" sz="1000" b="1" dirty="0">
                        <a:solidFill>
                          <a:schemeClr val="tx1"/>
                        </a:solidFill>
                        <a:effectLst/>
                        <a:latin typeface="Century Gothic" panose="020B0502020202020204" pitchFamily="34" charset="0"/>
                        <a:ea typeface="MS Mincho" panose="02020609040205080304" pitchFamily="49" charset="-128"/>
                        <a:cs typeface="Times New Roman" panose="02020603050405020304" pitchFamily="18" charset="0"/>
                      </a:endParaRPr>
                    </a:p>
                  </a:txBody>
                  <a:tcPr marL="56145" marR="56145" marT="0" marB="0">
                    <a:solidFill>
                      <a:schemeClr val="bg1"/>
                    </a:solidFill>
                  </a:tcPr>
                </a:tc>
              </a:tr>
              <a:tr h="1162406">
                <a:tc>
                  <a:txBody>
                    <a:bodyPr/>
                    <a:lstStyle/>
                    <a:p>
                      <a:pPr algn="just">
                        <a:spcAft>
                          <a:spcPts val="0"/>
                        </a:spcAft>
                      </a:pPr>
                      <a:r>
                        <a:rPr lang="en-US" sz="800" dirty="0">
                          <a:solidFill>
                            <a:schemeClr val="tx1"/>
                          </a:solidFill>
                          <a:effectLst/>
                          <a:latin typeface="Century Gothic" panose="020B0502020202020204" pitchFamily="34" charset="0"/>
                        </a:rPr>
                        <a:t>Exploring &amp; Evaluating Ideas:</a:t>
                      </a:r>
                      <a:endParaRPr lang="en-GB" sz="1000" dirty="0">
                        <a:solidFill>
                          <a:schemeClr val="tx1"/>
                        </a:solidFill>
                        <a:effectLst/>
                        <a:latin typeface="Century Gothic" panose="020B0502020202020204" pitchFamily="34" charset="0"/>
                      </a:endParaRPr>
                    </a:p>
                    <a:p>
                      <a:pPr algn="just">
                        <a:spcAft>
                          <a:spcPts val="0"/>
                        </a:spcAft>
                      </a:pPr>
                      <a:r>
                        <a:rPr lang="en-US" sz="800" dirty="0">
                          <a:solidFill>
                            <a:schemeClr val="tx1"/>
                          </a:solidFill>
                          <a:effectLst/>
                          <a:latin typeface="Century Gothic" panose="020B0502020202020204" pitchFamily="34" charset="0"/>
                        </a:rPr>
                        <a:t>E1 create sketch books to record their observations and use them to review and revisit ideas</a:t>
                      </a:r>
                      <a:endParaRPr lang="en-GB" sz="1000" dirty="0">
                        <a:solidFill>
                          <a:schemeClr val="tx1"/>
                        </a:solidFill>
                        <a:effectLst/>
                        <a:latin typeface="Century Gothic" panose="020B0502020202020204" pitchFamily="34" charset="0"/>
                      </a:endParaRPr>
                    </a:p>
                    <a:p>
                      <a:pPr algn="just">
                        <a:spcAft>
                          <a:spcPts val="0"/>
                        </a:spcAft>
                      </a:pPr>
                      <a:r>
                        <a:rPr lang="en-US" sz="800" dirty="0">
                          <a:solidFill>
                            <a:schemeClr val="tx1"/>
                          </a:solidFill>
                          <a:effectLst/>
                          <a:latin typeface="Century Gothic" panose="020B0502020202020204" pitchFamily="34" charset="0"/>
                        </a:rPr>
                        <a:t>E2 record and explore ideas from first hand observations, experience and imagination and ideas for different purposes</a:t>
                      </a:r>
                      <a:endParaRPr lang="en-GB" sz="1000" dirty="0">
                        <a:solidFill>
                          <a:schemeClr val="tx1"/>
                        </a:solidFill>
                        <a:effectLst/>
                        <a:latin typeface="Century Gothic" panose="020B0502020202020204" pitchFamily="34" charset="0"/>
                      </a:endParaRPr>
                    </a:p>
                    <a:p>
                      <a:pPr algn="just">
                        <a:spcAft>
                          <a:spcPts val="0"/>
                        </a:spcAft>
                      </a:pPr>
                      <a:r>
                        <a:rPr lang="en-US" sz="800" dirty="0">
                          <a:solidFill>
                            <a:schemeClr val="tx1"/>
                          </a:solidFill>
                          <a:effectLst/>
                          <a:latin typeface="Century Gothic" panose="020B0502020202020204" pitchFamily="34" charset="0"/>
                        </a:rPr>
                        <a:t>E3 question and make thoughtful observations about starting points and select ideas for use in their work, recording and annotating in sketchbooks</a:t>
                      </a:r>
                      <a:endParaRPr lang="en-GB" sz="1000" dirty="0">
                        <a:solidFill>
                          <a:schemeClr val="tx1"/>
                        </a:solidFill>
                        <a:effectLst/>
                        <a:latin typeface="Century Gothic" panose="020B0502020202020204" pitchFamily="34" charset="0"/>
                      </a:endParaRPr>
                    </a:p>
                    <a:p>
                      <a:pPr algn="just">
                        <a:spcAft>
                          <a:spcPts val="0"/>
                        </a:spcAft>
                      </a:pPr>
                      <a:r>
                        <a:rPr lang="en-US" sz="800" dirty="0">
                          <a:solidFill>
                            <a:schemeClr val="tx1"/>
                          </a:solidFill>
                          <a:effectLst/>
                          <a:latin typeface="Century Gothic" panose="020B0502020202020204" pitchFamily="34" charset="0"/>
                        </a:rPr>
                        <a:t>E4 think critically about their art and design work.</a:t>
                      </a:r>
                      <a:endParaRPr lang="en-GB" sz="1000" dirty="0">
                        <a:solidFill>
                          <a:schemeClr val="tx1"/>
                        </a:solidFill>
                        <a:effectLst/>
                        <a:latin typeface="Century Gothic" panose="020B0502020202020204" pitchFamily="34" charset="0"/>
                        <a:ea typeface="MS Mincho" panose="02020609040205080304" pitchFamily="49" charset="-128"/>
                        <a:cs typeface="Times New Roman" panose="02020603050405020304" pitchFamily="18" charset="0"/>
                      </a:endParaRPr>
                    </a:p>
                  </a:txBody>
                  <a:tcPr marL="56145" marR="56145" marT="0" marB="0">
                    <a:solidFill>
                      <a:schemeClr val="bg1"/>
                    </a:solidFill>
                  </a:tcPr>
                </a:tc>
                <a:tc>
                  <a:txBody>
                    <a:bodyPr/>
                    <a:lstStyle/>
                    <a:p>
                      <a:pPr algn="just">
                        <a:spcAft>
                          <a:spcPts val="0"/>
                        </a:spcAft>
                      </a:pPr>
                      <a:r>
                        <a:rPr lang="en-US" sz="800" b="1" dirty="0">
                          <a:solidFill>
                            <a:schemeClr val="tx1"/>
                          </a:solidFill>
                          <a:effectLst/>
                          <a:latin typeface="Century Gothic" panose="020B0502020202020204" pitchFamily="34" charset="0"/>
                        </a:rPr>
                        <a:t>Printing:</a:t>
                      </a:r>
                      <a:endParaRPr lang="en-GB" sz="1000" b="1" dirty="0">
                        <a:solidFill>
                          <a:schemeClr val="tx1"/>
                        </a:solidFill>
                        <a:effectLst/>
                        <a:latin typeface="Century Gothic" panose="020B0502020202020204" pitchFamily="34" charset="0"/>
                      </a:endParaRPr>
                    </a:p>
                    <a:p>
                      <a:pPr algn="just">
                        <a:spcAft>
                          <a:spcPts val="0"/>
                        </a:spcAft>
                      </a:pPr>
                      <a:r>
                        <a:rPr lang="en-US" sz="800" b="1" dirty="0">
                          <a:solidFill>
                            <a:schemeClr val="tx1"/>
                          </a:solidFill>
                          <a:effectLst/>
                          <a:latin typeface="Century Gothic" panose="020B0502020202020204" pitchFamily="34" charset="0"/>
                        </a:rPr>
                        <a:t>PR1 create printing blocks using relief or impressed method</a:t>
                      </a:r>
                      <a:endParaRPr lang="en-GB" sz="1000" b="1" dirty="0">
                        <a:solidFill>
                          <a:schemeClr val="tx1"/>
                        </a:solidFill>
                        <a:effectLst/>
                        <a:latin typeface="Century Gothic" panose="020B0502020202020204" pitchFamily="34" charset="0"/>
                      </a:endParaRPr>
                    </a:p>
                    <a:p>
                      <a:pPr algn="just">
                        <a:spcAft>
                          <a:spcPts val="0"/>
                        </a:spcAft>
                      </a:pPr>
                      <a:r>
                        <a:rPr lang="en-US" sz="800" b="1" dirty="0">
                          <a:solidFill>
                            <a:schemeClr val="tx1"/>
                          </a:solidFill>
                          <a:effectLst/>
                          <a:latin typeface="Century Gothic" panose="020B0502020202020204" pitchFamily="34" charset="0"/>
                        </a:rPr>
                        <a:t>PR2 develop print techniques i.e. mono-printing, block printing, relief or impressed method</a:t>
                      </a:r>
                      <a:endParaRPr lang="en-GB" sz="1000" b="1" dirty="0">
                        <a:solidFill>
                          <a:schemeClr val="tx1"/>
                        </a:solidFill>
                        <a:effectLst/>
                        <a:latin typeface="Century Gothic" panose="020B0502020202020204" pitchFamily="34" charset="0"/>
                      </a:endParaRPr>
                    </a:p>
                    <a:p>
                      <a:pPr algn="just">
                        <a:spcAft>
                          <a:spcPts val="0"/>
                        </a:spcAft>
                      </a:pPr>
                      <a:r>
                        <a:rPr lang="en-US" sz="800" b="1" dirty="0">
                          <a:solidFill>
                            <a:schemeClr val="tx1"/>
                          </a:solidFill>
                          <a:effectLst/>
                          <a:latin typeface="Century Gothic" panose="020B0502020202020204" pitchFamily="34" charset="0"/>
                        </a:rPr>
                        <a:t>PR3 create repeating patterns</a:t>
                      </a:r>
                      <a:endParaRPr lang="en-GB" sz="1000" b="1" dirty="0">
                        <a:solidFill>
                          <a:schemeClr val="tx1"/>
                        </a:solidFill>
                        <a:effectLst/>
                        <a:latin typeface="Century Gothic" panose="020B0502020202020204" pitchFamily="34" charset="0"/>
                      </a:endParaRPr>
                    </a:p>
                    <a:p>
                      <a:pPr algn="just">
                        <a:spcAft>
                          <a:spcPts val="0"/>
                        </a:spcAft>
                      </a:pPr>
                      <a:r>
                        <a:rPr lang="en-US" sz="800" b="1" dirty="0">
                          <a:solidFill>
                            <a:schemeClr val="tx1"/>
                          </a:solidFill>
                          <a:effectLst/>
                          <a:latin typeface="Century Gothic" panose="020B0502020202020204" pitchFamily="34" charset="0"/>
                        </a:rPr>
                        <a:t>PR4 print with two </a:t>
                      </a:r>
                      <a:r>
                        <a:rPr lang="en-US" sz="800" b="1" dirty="0" err="1">
                          <a:solidFill>
                            <a:schemeClr val="tx1"/>
                          </a:solidFill>
                          <a:effectLst/>
                          <a:latin typeface="Century Gothic" panose="020B0502020202020204" pitchFamily="34" charset="0"/>
                        </a:rPr>
                        <a:t>colour</a:t>
                      </a:r>
                      <a:r>
                        <a:rPr lang="en-US" sz="800" b="1" dirty="0">
                          <a:solidFill>
                            <a:schemeClr val="tx1"/>
                          </a:solidFill>
                          <a:effectLst/>
                          <a:latin typeface="Century Gothic" panose="020B0502020202020204" pitchFamily="34" charset="0"/>
                        </a:rPr>
                        <a:t> overlays</a:t>
                      </a:r>
                      <a:endParaRPr lang="en-GB" sz="1000" b="1" dirty="0">
                        <a:solidFill>
                          <a:schemeClr val="tx1"/>
                        </a:solidFill>
                        <a:effectLst/>
                        <a:latin typeface="Century Gothic" panose="020B0502020202020204" pitchFamily="34" charset="0"/>
                        <a:ea typeface="MS Mincho" panose="02020609040205080304" pitchFamily="49" charset="-128"/>
                        <a:cs typeface="Times New Roman" panose="02020603050405020304" pitchFamily="18" charset="0"/>
                      </a:endParaRPr>
                    </a:p>
                  </a:txBody>
                  <a:tcPr marL="56145" marR="56145" marT="0" marB="0">
                    <a:solidFill>
                      <a:schemeClr val="bg1"/>
                    </a:solidFill>
                  </a:tcPr>
                </a:tc>
              </a:tr>
              <a:tr h="996347">
                <a:tc>
                  <a:txBody>
                    <a:bodyPr/>
                    <a:lstStyle/>
                    <a:p>
                      <a:pPr algn="just">
                        <a:spcAft>
                          <a:spcPts val="0"/>
                        </a:spcAft>
                      </a:pPr>
                      <a:r>
                        <a:rPr lang="en-US" sz="800" dirty="0">
                          <a:solidFill>
                            <a:schemeClr val="tx1"/>
                          </a:solidFill>
                          <a:effectLst/>
                          <a:latin typeface="Century Gothic" panose="020B0502020202020204" pitchFamily="34" charset="0"/>
                        </a:rPr>
                        <a:t>Drawing:</a:t>
                      </a:r>
                      <a:endParaRPr lang="en-GB" sz="1000" dirty="0">
                        <a:solidFill>
                          <a:schemeClr val="tx1"/>
                        </a:solidFill>
                        <a:effectLst/>
                        <a:latin typeface="Century Gothic" panose="020B0502020202020204" pitchFamily="34" charset="0"/>
                      </a:endParaRPr>
                    </a:p>
                    <a:p>
                      <a:pPr algn="just">
                        <a:spcAft>
                          <a:spcPts val="0"/>
                        </a:spcAft>
                      </a:pPr>
                      <a:r>
                        <a:rPr lang="en-US" sz="800" dirty="0">
                          <a:solidFill>
                            <a:schemeClr val="tx1"/>
                          </a:solidFill>
                          <a:effectLst/>
                          <a:latin typeface="Century Gothic" panose="020B0502020202020204" pitchFamily="34" charset="0"/>
                        </a:rPr>
                        <a:t>D1 draw for a sustained periods of time.</a:t>
                      </a:r>
                      <a:endParaRPr lang="en-GB" sz="1000" dirty="0">
                        <a:solidFill>
                          <a:schemeClr val="tx1"/>
                        </a:solidFill>
                        <a:effectLst/>
                        <a:latin typeface="Century Gothic" panose="020B0502020202020204" pitchFamily="34" charset="0"/>
                      </a:endParaRPr>
                    </a:p>
                    <a:p>
                      <a:pPr algn="just">
                        <a:spcAft>
                          <a:spcPts val="0"/>
                        </a:spcAft>
                      </a:pPr>
                      <a:r>
                        <a:rPr lang="en-US" sz="800" dirty="0">
                          <a:solidFill>
                            <a:schemeClr val="tx1"/>
                          </a:solidFill>
                          <a:effectLst/>
                          <a:latin typeface="Century Gothic" panose="020B0502020202020204" pitchFamily="34" charset="0"/>
                        </a:rPr>
                        <a:t>D2 use a sketchbook to collect and develop ideas from a range of sources D3 experiment with marks and lines with a wide range of implements e.g. charcoal, chalk, pencil, crayon, pens </a:t>
                      </a:r>
                      <a:r>
                        <a:rPr lang="en-US" sz="800" dirty="0" err="1">
                          <a:solidFill>
                            <a:schemeClr val="tx1"/>
                          </a:solidFill>
                          <a:effectLst/>
                          <a:latin typeface="Century Gothic" panose="020B0502020202020204" pitchFamily="34" charset="0"/>
                        </a:rPr>
                        <a:t>etc</a:t>
                      </a:r>
                      <a:endParaRPr lang="en-GB" sz="1000" dirty="0">
                        <a:solidFill>
                          <a:schemeClr val="tx1"/>
                        </a:solidFill>
                        <a:effectLst/>
                        <a:latin typeface="Century Gothic" panose="020B0502020202020204" pitchFamily="34" charset="0"/>
                      </a:endParaRPr>
                    </a:p>
                    <a:p>
                      <a:pPr algn="just">
                        <a:spcAft>
                          <a:spcPts val="0"/>
                        </a:spcAft>
                      </a:pPr>
                      <a:r>
                        <a:rPr lang="en-US" sz="800" dirty="0">
                          <a:solidFill>
                            <a:schemeClr val="tx1"/>
                          </a:solidFill>
                          <a:effectLst/>
                          <a:latin typeface="Century Gothic" panose="020B0502020202020204" pitchFamily="34" charset="0"/>
                        </a:rPr>
                        <a:t>D4 experiment with different grades of pencil to achieve varied tone</a:t>
                      </a:r>
                      <a:endParaRPr lang="en-GB" sz="1000" dirty="0">
                        <a:solidFill>
                          <a:schemeClr val="tx1"/>
                        </a:solidFill>
                        <a:effectLst/>
                        <a:latin typeface="Century Gothic" panose="020B0502020202020204" pitchFamily="34" charset="0"/>
                      </a:endParaRPr>
                    </a:p>
                    <a:p>
                      <a:pPr algn="just">
                        <a:spcAft>
                          <a:spcPts val="0"/>
                        </a:spcAft>
                      </a:pPr>
                      <a:r>
                        <a:rPr lang="en-US" sz="800" dirty="0">
                          <a:solidFill>
                            <a:schemeClr val="tx1"/>
                          </a:solidFill>
                          <a:effectLst/>
                          <a:latin typeface="Century Gothic" panose="020B0502020202020204" pitchFamily="34" charset="0"/>
                        </a:rPr>
                        <a:t>D5 create texture and pattern in drawing with a range of implements</a:t>
                      </a:r>
                      <a:endParaRPr lang="en-GB" sz="1000" dirty="0">
                        <a:solidFill>
                          <a:schemeClr val="tx1"/>
                        </a:solidFill>
                        <a:effectLst/>
                        <a:latin typeface="Century Gothic" panose="020B0502020202020204" pitchFamily="34" charset="0"/>
                        <a:ea typeface="MS Mincho" panose="02020609040205080304" pitchFamily="49" charset="-128"/>
                        <a:cs typeface="Times New Roman" panose="02020603050405020304" pitchFamily="18" charset="0"/>
                      </a:endParaRPr>
                    </a:p>
                  </a:txBody>
                  <a:tcPr marL="56145" marR="56145" marT="0" marB="0">
                    <a:solidFill>
                      <a:schemeClr val="bg1"/>
                    </a:solidFill>
                  </a:tcPr>
                </a:tc>
                <a:tc>
                  <a:txBody>
                    <a:bodyPr/>
                    <a:lstStyle/>
                    <a:p>
                      <a:pPr algn="just">
                        <a:spcAft>
                          <a:spcPts val="0"/>
                        </a:spcAft>
                      </a:pPr>
                      <a:r>
                        <a:rPr lang="en-US" sz="800" b="1" dirty="0">
                          <a:solidFill>
                            <a:schemeClr val="tx1"/>
                          </a:solidFill>
                          <a:effectLst/>
                          <a:latin typeface="Century Gothic" panose="020B0502020202020204" pitchFamily="34" charset="0"/>
                        </a:rPr>
                        <a:t>Textiles:</a:t>
                      </a:r>
                      <a:endParaRPr lang="en-GB" sz="1000" b="1" dirty="0">
                        <a:solidFill>
                          <a:schemeClr val="tx1"/>
                        </a:solidFill>
                        <a:effectLst/>
                        <a:latin typeface="Century Gothic" panose="020B0502020202020204" pitchFamily="34" charset="0"/>
                      </a:endParaRPr>
                    </a:p>
                    <a:p>
                      <a:pPr algn="just">
                        <a:spcAft>
                          <a:spcPts val="0"/>
                        </a:spcAft>
                      </a:pPr>
                      <a:r>
                        <a:rPr lang="en-US" sz="800" b="1" dirty="0">
                          <a:solidFill>
                            <a:schemeClr val="tx1"/>
                          </a:solidFill>
                          <a:effectLst/>
                          <a:latin typeface="Century Gothic" panose="020B0502020202020204" pitchFamily="34" charset="0"/>
                        </a:rPr>
                        <a:t>T1 use a variety of techniques e.g. printing, dyeing, weaving and stitching to create different textural effects</a:t>
                      </a:r>
                      <a:endParaRPr lang="en-GB" sz="1000" b="1" dirty="0">
                        <a:solidFill>
                          <a:schemeClr val="tx1"/>
                        </a:solidFill>
                        <a:effectLst/>
                        <a:latin typeface="Century Gothic" panose="020B0502020202020204" pitchFamily="34" charset="0"/>
                      </a:endParaRPr>
                    </a:p>
                    <a:p>
                      <a:pPr algn="just">
                        <a:spcAft>
                          <a:spcPts val="0"/>
                        </a:spcAft>
                      </a:pPr>
                      <a:r>
                        <a:rPr lang="en-US" sz="800" b="1" dirty="0">
                          <a:solidFill>
                            <a:schemeClr val="tx1"/>
                          </a:solidFill>
                          <a:effectLst/>
                          <a:latin typeface="Century Gothic" panose="020B0502020202020204" pitchFamily="34" charset="0"/>
                        </a:rPr>
                        <a:t>T2 develop skills in stitching, cutting and joining</a:t>
                      </a:r>
                      <a:endParaRPr lang="en-GB" sz="1000" b="1" dirty="0">
                        <a:solidFill>
                          <a:schemeClr val="tx1"/>
                        </a:solidFill>
                        <a:effectLst/>
                        <a:latin typeface="Century Gothic" panose="020B0502020202020204" pitchFamily="34" charset="0"/>
                        <a:ea typeface="MS Mincho" panose="02020609040205080304" pitchFamily="49" charset="-128"/>
                        <a:cs typeface="Times New Roman" panose="02020603050405020304" pitchFamily="18" charset="0"/>
                      </a:endParaRPr>
                    </a:p>
                  </a:txBody>
                  <a:tcPr marL="56145" marR="56145" marT="0" marB="0">
                    <a:solidFill>
                      <a:schemeClr val="bg1"/>
                    </a:solidFill>
                  </a:tcPr>
                </a:tc>
              </a:tr>
              <a:tr h="996347">
                <a:tc>
                  <a:txBody>
                    <a:bodyPr/>
                    <a:lstStyle/>
                    <a:p>
                      <a:pPr algn="just">
                        <a:spcAft>
                          <a:spcPts val="0"/>
                        </a:spcAft>
                      </a:pPr>
                      <a:r>
                        <a:rPr lang="en-US" sz="800" dirty="0">
                          <a:solidFill>
                            <a:schemeClr val="tx1"/>
                          </a:solidFill>
                          <a:effectLst/>
                          <a:latin typeface="Century Gothic" panose="020B0502020202020204" pitchFamily="34" charset="0"/>
                        </a:rPr>
                        <a:t>Digital Media:</a:t>
                      </a:r>
                      <a:endParaRPr lang="en-GB" sz="1000" dirty="0">
                        <a:solidFill>
                          <a:schemeClr val="tx1"/>
                        </a:solidFill>
                        <a:effectLst/>
                        <a:latin typeface="Century Gothic" panose="020B0502020202020204" pitchFamily="34" charset="0"/>
                      </a:endParaRPr>
                    </a:p>
                    <a:p>
                      <a:pPr algn="just">
                        <a:spcAft>
                          <a:spcPts val="0"/>
                        </a:spcAft>
                      </a:pPr>
                      <a:r>
                        <a:rPr lang="en-US" sz="800" dirty="0">
                          <a:solidFill>
                            <a:schemeClr val="tx1"/>
                          </a:solidFill>
                          <a:effectLst/>
                          <a:latin typeface="Century Gothic" panose="020B0502020202020204" pitchFamily="34" charset="0"/>
                        </a:rPr>
                        <a:t>DM1 explore ideas using digital sources i.e. internet, </a:t>
                      </a:r>
                      <a:r>
                        <a:rPr lang="en-US" sz="800" dirty="0" err="1">
                          <a:solidFill>
                            <a:schemeClr val="tx1"/>
                          </a:solidFill>
                          <a:effectLst/>
                          <a:latin typeface="Century Gothic" panose="020B0502020202020204" pitchFamily="34" charset="0"/>
                        </a:rPr>
                        <a:t>ipads</a:t>
                      </a:r>
                      <a:endParaRPr lang="en-GB" sz="1000" dirty="0">
                        <a:solidFill>
                          <a:schemeClr val="tx1"/>
                        </a:solidFill>
                        <a:effectLst/>
                        <a:latin typeface="Century Gothic" panose="020B0502020202020204" pitchFamily="34" charset="0"/>
                      </a:endParaRPr>
                    </a:p>
                    <a:p>
                      <a:pPr algn="just">
                        <a:spcAft>
                          <a:spcPts val="0"/>
                        </a:spcAft>
                      </a:pPr>
                      <a:r>
                        <a:rPr lang="en-US" sz="800" dirty="0">
                          <a:solidFill>
                            <a:schemeClr val="tx1"/>
                          </a:solidFill>
                          <a:effectLst/>
                          <a:latin typeface="Century Gothic" panose="020B0502020202020204" pitchFamily="34" charset="0"/>
                        </a:rPr>
                        <a:t>DM2 record, collect and store visual information digitally</a:t>
                      </a:r>
                      <a:endParaRPr lang="en-GB" sz="1000" dirty="0">
                        <a:solidFill>
                          <a:schemeClr val="tx1"/>
                        </a:solidFill>
                        <a:effectLst/>
                        <a:latin typeface="Century Gothic" panose="020B0502020202020204" pitchFamily="34" charset="0"/>
                      </a:endParaRPr>
                    </a:p>
                    <a:p>
                      <a:pPr algn="just">
                        <a:spcAft>
                          <a:spcPts val="0"/>
                        </a:spcAft>
                      </a:pPr>
                      <a:r>
                        <a:rPr lang="en-US" sz="800" dirty="0">
                          <a:solidFill>
                            <a:schemeClr val="tx1"/>
                          </a:solidFill>
                          <a:effectLst/>
                          <a:latin typeface="Century Gothic" panose="020B0502020202020204" pitchFamily="34" charset="0"/>
                        </a:rPr>
                        <a:t>DM3 present recorded visual images using software e.g. </a:t>
                      </a:r>
                      <a:r>
                        <a:rPr lang="en-US" sz="800" dirty="0" err="1">
                          <a:solidFill>
                            <a:schemeClr val="tx1"/>
                          </a:solidFill>
                          <a:effectLst/>
                          <a:latin typeface="Century Gothic" panose="020B0502020202020204" pitchFamily="34" charset="0"/>
                        </a:rPr>
                        <a:t>Photostory</a:t>
                      </a:r>
                      <a:r>
                        <a:rPr lang="en-US" sz="800" dirty="0">
                          <a:solidFill>
                            <a:schemeClr val="tx1"/>
                          </a:solidFill>
                          <a:effectLst/>
                          <a:latin typeface="Century Gothic" panose="020B0502020202020204" pitchFamily="34" charset="0"/>
                        </a:rPr>
                        <a:t>, </a:t>
                      </a:r>
                      <a:r>
                        <a:rPr lang="en-US" sz="800" dirty="0" err="1">
                          <a:solidFill>
                            <a:schemeClr val="tx1"/>
                          </a:solidFill>
                          <a:effectLst/>
                          <a:latin typeface="Century Gothic" panose="020B0502020202020204" pitchFamily="34" charset="0"/>
                        </a:rPr>
                        <a:t>Powerpoint</a:t>
                      </a:r>
                      <a:endParaRPr lang="en-GB" sz="1000" dirty="0">
                        <a:solidFill>
                          <a:schemeClr val="tx1"/>
                        </a:solidFill>
                        <a:effectLst/>
                        <a:latin typeface="Century Gothic" panose="020B0502020202020204" pitchFamily="34" charset="0"/>
                      </a:endParaRPr>
                    </a:p>
                    <a:p>
                      <a:pPr algn="just">
                        <a:spcAft>
                          <a:spcPts val="0"/>
                        </a:spcAft>
                      </a:pPr>
                      <a:r>
                        <a:rPr lang="en-US" sz="800" dirty="0">
                          <a:solidFill>
                            <a:schemeClr val="tx1"/>
                          </a:solidFill>
                          <a:effectLst/>
                          <a:latin typeface="Century Gothic" panose="020B0502020202020204" pitchFamily="34" charset="0"/>
                        </a:rPr>
                        <a:t>DM4 use a graphics package to create images and effects with lines, shapes, </a:t>
                      </a:r>
                      <a:r>
                        <a:rPr lang="en-US" sz="800" dirty="0" err="1">
                          <a:solidFill>
                            <a:schemeClr val="tx1"/>
                          </a:solidFill>
                          <a:effectLst/>
                          <a:latin typeface="Century Gothic" panose="020B0502020202020204" pitchFamily="34" charset="0"/>
                        </a:rPr>
                        <a:t>colours</a:t>
                      </a:r>
                      <a:r>
                        <a:rPr lang="en-US" sz="800" dirty="0">
                          <a:solidFill>
                            <a:schemeClr val="tx1"/>
                          </a:solidFill>
                          <a:effectLst/>
                          <a:latin typeface="Century Gothic" panose="020B0502020202020204" pitchFamily="34" charset="0"/>
                        </a:rPr>
                        <a:t> and textures to manipulate and create images.</a:t>
                      </a:r>
                      <a:endParaRPr lang="en-GB" sz="1000" dirty="0">
                        <a:solidFill>
                          <a:schemeClr val="tx1"/>
                        </a:solidFill>
                        <a:effectLst/>
                        <a:latin typeface="Century Gothic" panose="020B0502020202020204" pitchFamily="34" charset="0"/>
                        <a:ea typeface="MS Mincho" panose="02020609040205080304" pitchFamily="49" charset="-128"/>
                        <a:cs typeface="Times New Roman" panose="02020603050405020304" pitchFamily="18" charset="0"/>
                      </a:endParaRPr>
                    </a:p>
                  </a:txBody>
                  <a:tcPr marL="56145" marR="56145" marT="0" marB="0">
                    <a:solidFill>
                      <a:schemeClr val="bg1"/>
                    </a:solidFill>
                  </a:tcPr>
                </a:tc>
                <a:tc rowSpan="2">
                  <a:txBody>
                    <a:bodyPr/>
                    <a:lstStyle/>
                    <a:p>
                      <a:pPr algn="just">
                        <a:spcAft>
                          <a:spcPts val="0"/>
                        </a:spcAft>
                      </a:pPr>
                      <a:r>
                        <a:rPr lang="en-US" sz="800" b="1" dirty="0">
                          <a:solidFill>
                            <a:schemeClr val="tx1"/>
                          </a:solidFill>
                          <a:effectLst/>
                          <a:latin typeface="Century Gothic" panose="020B0502020202020204" pitchFamily="34" charset="0"/>
                        </a:rPr>
                        <a:t>Collage:</a:t>
                      </a:r>
                      <a:endParaRPr lang="en-GB" sz="1000" b="1" dirty="0">
                        <a:solidFill>
                          <a:schemeClr val="tx1"/>
                        </a:solidFill>
                        <a:effectLst/>
                        <a:latin typeface="Century Gothic" panose="020B0502020202020204" pitchFamily="34" charset="0"/>
                      </a:endParaRPr>
                    </a:p>
                    <a:p>
                      <a:pPr algn="just">
                        <a:spcAft>
                          <a:spcPts val="0"/>
                        </a:spcAft>
                      </a:pPr>
                      <a:r>
                        <a:rPr lang="en-US" sz="800" b="1" dirty="0">
                          <a:solidFill>
                            <a:schemeClr val="tx1"/>
                          </a:solidFill>
                          <a:effectLst/>
                          <a:latin typeface="Century Gothic" panose="020B0502020202020204" pitchFamily="34" charset="0"/>
                        </a:rPr>
                        <a:t>C1 experiment with a range of collage techniques such as tearing, overlapping and layering to create images and represent textures</a:t>
                      </a:r>
                      <a:endParaRPr lang="en-GB" sz="1000" b="1" dirty="0">
                        <a:solidFill>
                          <a:schemeClr val="tx1"/>
                        </a:solidFill>
                        <a:effectLst/>
                        <a:latin typeface="Century Gothic" panose="020B0502020202020204" pitchFamily="34" charset="0"/>
                      </a:endParaRPr>
                    </a:p>
                    <a:p>
                      <a:pPr algn="just">
                        <a:spcAft>
                          <a:spcPts val="0"/>
                        </a:spcAft>
                      </a:pPr>
                      <a:r>
                        <a:rPr lang="en-US" sz="800" b="1" dirty="0">
                          <a:solidFill>
                            <a:schemeClr val="tx1"/>
                          </a:solidFill>
                          <a:effectLst/>
                          <a:latin typeface="Century Gothic" panose="020B0502020202020204" pitchFamily="34" charset="0"/>
                        </a:rPr>
                        <a:t>C2 use collage as a means of collecting ideas and information and building up a visual vocabulary.</a:t>
                      </a:r>
                      <a:endParaRPr lang="en-GB" sz="1000" b="1" dirty="0">
                        <a:solidFill>
                          <a:schemeClr val="tx1"/>
                        </a:solidFill>
                        <a:effectLst/>
                        <a:latin typeface="Century Gothic" panose="020B0502020202020204" pitchFamily="34" charset="0"/>
                        <a:ea typeface="MS Mincho" panose="02020609040205080304" pitchFamily="49" charset="-128"/>
                        <a:cs typeface="Times New Roman" panose="02020603050405020304" pitchFamily="18" charset="0"/>
                      </a:endParaRPr>
                    </a:p>
                  </a:txBody>
                  <a:tcPr marL="56145" marR="56145" marT="0" marB="0">
                    <a:solidFill>
                      <a:schemeClr val="bg1"/>
                    </a:solidFill>
                  </a:tcPr>
                </a:tc>
              </a:tr>
              <a:tr h="996347">
                <a:tc>
                  <a:txBody>
                    <a:bodyPr/>
                    <a:lstStyle/>
                    <a:p>
                      <a:pPr algn="just">
                        <a:spcAft>
                          <a:spcPts val="0"/>
                        </a:spcAft>
                      </a:pPr>
                      <a:r>
                        <a:rPr lang="en-US" sz="800" dirty="0">
                          <a:solidFill>
                            <a:schemeClr val="tx1"/>
                          </a:solidFill>
                          <a:effectLst/>
                          <a:latin typeface="Century Gothic" panose="020B0502020202020204" pitchFamily="34" charset="0"/>
                        </a:rPr>
                        <a:t>3D Design:</a:t>
                      </a:r>
                      <a:endParaRPr lang="en-GB" sz="1000" dirty="0">
                        <a:solidFill>
                          <a:schemeClr val="tx1"/>
                        </a:solidFill>
                        <a:effectLst/>
                        <a:latin typeface="Century Gothic" panose="020B0502020202020204" pitchFamily="34" charset="0"/>
                      </a:endParaRPr>
                    </a:p>
                    <a:p>
                      <a:pPr algn="just">
                        <a:spcAft>
                          <a:spcPts val="0"/>
                        </a:spcAft>
                      </a:pPr>
                      <a:r>
                        <a:rPr lang="en-US" sz="800" dirty="0">
                          <a:solidFill>
                            <a:schemeClr val="tx1"/>
                          </a:solidFill>
                          <a:effectLst/>
                          <a:latin typeface="Century Gothic" panose="020B0502020202020204" pitchFamily="34" charset="0"/>
                        </a:rPr>
                        <a:t>3D1 plan, design and make models from observation or imagination</a:t>
                      </a:r>
                      <a:endParaRPr lang="en-GB" sz="1000" dirty="0">
                        <a:solidFill>
                          <a:schemeClr val="tx1"/>
                        </a:solidFill>
                        <a:effectLst/>
                        <a:latin typeface="Century Gothic" panose="020B0502020202020204" pitchFamily="34" charset="0"/>
                      </a:endParaRPr>
                    </a:p>
                    <a:p>
                      <a:pPr algn="just">
                        <a:spcAft>
                          <a:spcPts val="0"/>
                        </a:spcAft>
                      </a:pPr>
                      <a:r>
                        <a:rPr lang="en-US" sz="800" dirty="0">
                          <a:solidFill>
                            <a:schemeClr val="tx1"/>
                          </a:solidFill>
                          <a:effectLst/>
                          <a:latin typeface="Century Gothic" panose="020B0502020202020204" pitchFamily="34" charset="0"/>
                        </a:rPr>
                        <a:t>3D2 develop skills in joining, extending and modelling clay</a:t>
                      </a:r>
                      <a:endParaRPr lang="en-GB" sz="1000" dirty="0">
                        <a:solidFill>
                          <a:schemeClr val="tx1"/>
                        </a:solidFill>
                        <a:effectLst/>
                        <a:latin typeface="Century Gothic" panose="020B0502020202020204" pitchFamily="34" charset="0"/>
                      </a:endParaRPr>
                    </a:p>
                    <a:p>
                      <a:pPr algn="just">
                        <a:spcAft>
                          <a:spcPts val="0"/>
                        </a:spcAft>
                      </a:pPr>
                      <a:r>
                        <a:rPr lang="en-US" sz="800" dirty="0">
                          <a:solidFill>
                            <a:schemeClr val="tx1"/>
                          </a:solidFill>
                          <a:effectLst/>
                          <a:latin typeface="Century Gothic" panose="020B0502020202020204" pitchFamily="34" charset="0"/>
                        </a:rPr>
                        <a:t>3D3 use papier </a:t>
                      </a:r>
                      <a:r>
                        <a:rPr lang="en-US" sz="800" dirty="0" err="1">
                          <a:solidFill>
                            <a:schemeClr val="tx1"/>
                          </a:solidFill>
                          <a:effectLst/>
                          <a:latin typeface="Century Gothic" panose="020B0502020202020204" pitchFamily="34" charset="0"/>
                        </a:rPr>
                        <a:t>mache</a:t>
                      </a:r>
                      <a:r>
                        <a:rPr lang="en-US" sz="800" dirty="0">
                          <a:solidFill>
                            <a:schemeClr val="tx1"/>
                          </a:solidFill>
                          <a:effectLst/>
                          <a:latin typeface="Century Gothic" panose="020B0502020202020204" pitchFamily="34" charset="0"/>
                        </a:rPr>
                        <a:t> to create simple 3D effects</a:t>
                      </a:r>
                      <a:endParaRPr lang="en-GB" sz="1000" dirty="0">
                        <a:solidFill>
                          <a:schemeClr val="tx1"/>
                        </a:solidFill>
                        <a:effectLst/>
                        <a:latin typeface="Century Gothic" panose="020B0502020202020204" pitchFamily="34" charset="0"/>
                      </a:endParaRPr>
                    </a:p>
                    <a:p>
                      <a:pPr algn="just">
                        <a:spcAft>
                          <a:spcPts val="0"/>
                        </a:spcAft>
                      </a:pPr>
                      <a:r>
                        <a:rPr lang="en-US" sz="800" dirty="0">
                          <a:solidFill>
                            <a:schemeClr val="tx1"/>
                          </a:solidFill>
                          <a:effectLst/>
                          <a:latin typeface="Century Gothic" panose="020B0502020202020204" pitchFamily="34" charset="0"/>
                        </a:rPr>
                        <a:t>3D4 experiment with constructing and joining recycled, natural and manmade materials </a:t>
                      </a:r>
                      <a:endParaRPr lang="en-GB" sz="1000" dirty="0">
                        <a:solidFill>
                          <a:schemeClr val="tx1"/>
                        </a:solidFill>
                        <a:effectLst/>
                        <a:latin typeface="Century Gothic" panose="020B0502020202020204" pitchFamily="34" charset="0"/>
                      </a:endParaRPr>
                    </a:p>
                    <a:p>
                      <a:pPr algn="just">
                        <a:spcAft>
                          <a:spcPts val="0"/>
                        </a:spcAft>
                      </a:pPr>
                      <a:r>
                        <a:rPr lang="en-US" sz="800" dirty="0">
                          <a:solidFill>
                            <a:schemeClr val="tx1"/>
                          </a:solidFill>
                          <a:effectLst/>
                          <a:latin typeface="Century Gothic" panose="020B0502020202020204" pitchFamily="34" charset="0"/>
                        </a:rPr>
                        <a:t>3D5 create textures and patterns in malleable materials including clay.</a:t>
                      </a:r>
                      <a:endParaRPr lang="en-GB" sz="1000" dirty="0">
                        <a:solidFill>
                          <a:schemeClr val="tx1"/>
                        </a:solidFill>
                        <a:effectLst/>
                        <a:latin typeface="Century Gothic" panose="020B0502020202020204" pitchFamily="34" charset="0"/>
                        <a:ea typeface="MS Mincho" panose="02020609040205080304" pitchFamily="49" charset="-128"/>
                        <a:cs typeface="Times New Roman" panose="02020603050405020304" pitchFamily="18" charset="0"/>
                      </a:endParaRPr>
                    </a:p>
                  </a:txBody>
                  <a:tcPr marL="56145" marR="56145" marT="0" marB="0">
                    <a:solidFill>
                      <a:schemeClr val="bg1"/>
                    </a:solidFill>
                  </a:tcPr>
                </a:tc>
                <a:tc vMerge="1">
                  <a:txBody>
                    <a:bodyPr/>
                    <a:lstStyle/>
                    <a:p>
                      <a:endParaRPr lang="en-GB"/>
                    </a:p>
                  </a:txBody>
                  <a:tcPr/>
                </a:tc>
              </a:tr>
            </a:tbl>
          </a:graphicData>
        </a:graphic>
      </p:graphicFrame>
      <p:sp>
        <p:nvSpPr>
          <p:cNvPr id="5" name="Rectangle 1"/>
          <p:cNvSpPr>
            <a:spLocks noChangeArrowheads="1"/>
          </p:cNvSpPr>
          <p:nvPr/>
        </p:nvSpPr>
        <p:spPr bwMode="auto">
          <a:xfrm>
            <a:off x="11473" y="520955"/>
            <a:ext cx="9264466"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1" i="0" u="none" strike="noStrike" cap="none" normalizeH="0" baseline="0" dirty="0" smtClean="0">
              <a:ln>
                <a:noFill/>
              </a:ln>
              <a:solidFill>
                <a:schemeClr val="tx1"/>
              </a:solidFill>
              <a:effectLst/>
              <a:latin typeface="Calibri" panose="020F0502020204030204" pitchFamily="34" charset="0"/>
              <a:ea typeface="MS Mincho" panose="02020609040205080304" pitchFamily="49" charset="-128"/>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1" i="0" u="none" strike="noStrike" cap="none" normalizeH="0" baseline="0" dirty="0" smtClean="0">
                <a:ln>
                  <a:noFill/>
                </a:ln>
                <a:solidFill>
                  <a:schemeClr val="tx1"/>
                </a:solidFill>
                <a:effectLst/>
                <a:latin typeface="Century Gothic" panose="020B0502020202020204" pitchFamily="34" charset="0"/>
                <a:ea typeface="MS Mincho" panose="02020609040205080304" pitchFamily="49" charset="-128"/>
                <a:cs typeface="Times New Roman" panose="02020603050405020304" pitchFamily="18" charset="0"/>
              </a:rPr>
              <a:t>ART &amp; DESIGN PROGRESSION OF KNOWLEDGE, SKILLS AND UNDERSTANDING: </a:t>
            </a:r>
            <a:r>
              <a:rPr lang="en-US" altLang="en-US" b="1" dirty="0">
                <a:latin typeface="Century Gothic" panose="020B0502020202020204" pitchFamily="34" charset="0"/>
                <a:ea typeface="MS Mincho" panose="02020609040205080304" pitchFamily="49" charset="-128"/>
                <a:cs typeface="Times New Roman" panose="02020603050405020304" pitchFamily="18" charset="0"/>
              </a:rPr>
              <a:t>L</a:t>
            </a:r>
            <a:r>
              <a:rPr kumimoji="0" lang="en-US" altLang="en-US" sz="1800" b="1" i="0" u="none" strike="noStrike" cap="none" normalizeH="0" baseline="0" dirty="0" smtClean="0">
                <a:ln>
                  <a:noFill/>
                </a:ln>
                <a:solidFill>
                  <a:schemeClr val="tx1"/>
                </a:solidFill>
                <a:effectLst/>
                <a:latin typeface="Century Gothic" panose="020B0502020202020204" pitchFamily="34" charset="0"/>
                <a:ea typeface="MS Mincho" panose="02020609040205080304" pitchFamily="49" charset="-128"/>
                <a:cs typeface="Times New Roman" panose="02020603050405020304" pitchFamily="18" charset="0"/>
              </a:rPr>
              <a:t>KS2</a:t>
            </a:r>
            <a:endParaRPr kumimoji="0" lang="en-GB" altLang="en-US" sz="600" b="0" i="0" u="none" strike="noStrike" cap="none" normalizeH="0" baseline="0" dirty="0" smtClean="0">
              <a:ln>
                <a:noFill/>
              </a:ln>
              <a:solidFill>
                <a:schemeClr val="tx1"/>
              </a:solidFill>
              <a:effectLst/>
              <a:latin typeface="Century Gothic" panose="020B0502020202020204" pitchFamily="34" charset="0"/>
            </a:endParaRPr>
          </a:p>
        </p:txBody>
      </p:sp>
      <p:pic>
        <p:nvPicPr>
          <p:cNvPr id="2" name="Picture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139952" y="116632"/>
            <a:ext cx="600438" cy="600438"/>
          </a:xfrm>
          <a:prstGeom prst="rect">
            <a:avLst/>
          </a:prstGeom>
        </p:spPr>
      </p:pic>
    </p:spTree>
    <p:extLst>
      <p:ext uri="{BB962C8B-B14F-4D97-AF65-F5344CB8AC3E}">
        <p14:creationId xmlns:p14="http://schemas.microsoft.com/office/powerpoint/2010/main" val="219688346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2696655844"/>
              </p:ext>
            </p:extLst>
          </p:nvPr>
        </p:nvGraphicFramePr>
        <p:xfrm>
          <a:off x="323528" y="138721"/>
          <a:ext cx="8424936" cy="6684540"/>
        </p:xfrm>
        <a:graphic>
          <a:graphicData uri="http://schemas.openxmlformats.org/drawingml/2006/table">
            <a:tbl>
              <a:tblPr firstRow="1" firstCol="1" bandRow="1">
                <a:tableStyleId>{5C22544A-7EE6-4342-B048-85BDC9FD1C3A}</a:tableStyleId>
              </a:tblPr>
              <a:tblGrid>
                <a:gridCol w="8424936"/>
              </a:tblGrid>
              <a:tr h="251613">
                <a:tc>
                  <a:txBody>
                    <a:bodyPr/>
                    <a:lstStyle/>
                    <a:p>
                      <a:pPr marL="0" marR="0" lvl="0" indent="0" algn="l" defTabSz="914400" rtl="0" eaLnBrk="1" fontAlgn="t" latinLnBrk="0" hangingPunct="1">
                        <a:lnSpc>
                          <a:spcPct val="115000"/>
                        </a:lnSpc>
                        <a:spcBef>
                          <a:spcPts val="0"/>
                        </a:spcBef>
                        <a:spcAft>
                          <a:spcPts val="1000"/>
                        </a:spcAft>
                        <a:buClrTx/>
                        <a:buSzTx/>
                        <a:buFontTx/>
                        <a:buNone/>
                        <a:tabLst/>
                        <a:defRPr/>
                      </a:pPr>
                      <a:r>
                        <a:rPr lang="en-GB" sz="1200" u="sng" dirty="0">
                          <a:solidFill>
                            <a:schemeClr val="tx1"/>
                          </a:solidFill>
                          <a:effectLst/>
                          <a:latin typeface="Century Gothic" panose="020B0502020202020204" pitchFamily="34" charset="0"/>
                        </a:rPr>
                        <a:t>KS2 </a:t>
                      </a:r>
                      <a:r>
                        <a:rPr lang="en-GB" sz="1200" u="sng" dirty="0" smtClean="0">
                          <a:solidFill>
                            <a:schemeClr val="tx1"/>
                          </a:solidFill>
                          <a:effectLst/>
                          <a:latin typeface="Century Gothic" panose="020B0502020202020204" pitchFamily="34" charset="0"/>
                        </a:rPr>
                        <a:t>Design</a:t>
                      </a:r>
                      <a:r>
                        <a:rPr lang="en-GB" sz="1200" u="sng" baseline="0" dirty="0" smtClean="0">
                          <a:solidFill>
                            <a:schemeClr val="tx1"/>
                          </a:solidFill>
                          <a:effectLst/>
                          <a:latin typeface="Century Gothic" panose="020B0502020202020204" pitchFamily="34" charset="0"/>
                        </a:rPr>
                        <a:t> Technology Expectations</a:t>
                      </a:r>
                      <a:endParaRPr lang="en-GB" sz="1200" dirty="0" smtClean="0">
                        <a:solidFill>
                          <a:schemeClr val="tx1"/>
                        </a:solidFill>
                        <a:effectLst/>
                        <a:latin typeface="Century Gothic" panose="020B0502020202020204" pitchFamily="34" charset="0"/>
                      </a:endParaRPr>
                    </a:p>
                    <a:p>
                      <a:pPr algn="l" fontAlgn="t">
                        <a:lnSpc>
                          <a:spcPct val="115000"/>
                        </a:lnSpc>
                        <a:spcAft>
                          <a:spcPts val="1000"/>
                        </a:spcAft>
                      </a:pPr>
                      <a:endParaRPr lang="en-GB" sz="800" u="sng"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0062" marR="50062" marT="0" marB="0">
                    <a:solidFill>
                      <a:schemeClr val="bg1"/>
                    </a:solidFill>
                  </a:tcPr>
                </a:tc>
              </a:tr>
              <a:tr h="221585">
                <a:tc>
                  <a:txBody>
                    <a:bodyPr/>
                    <a:lstStyle/>
                    <a:p>
                      <a:pPr algn="l" fontAlgn="t">
                        <a:lnSpc>
                          <a:spcPct val="115000"/>
                        </a:lnSpc>
                        <a:spcAft>
                          <a:spcPts val="1000"/>
                        </a:spcAft>
                      </a:pPr>
                      <a:r>
                        <a:rPr lang="en-GB" sz="900" dirty="0">
                          <a:solidFill>
                            <a:schemeClr val="tx1"/>
                          </a:solidFill>
                          <a:effectLst/>
                          <a:latin typeface="Century Gothic" panose="020B0502020202020204" pitchFamily="34" charset="0"/>
                        </a:rPr>
                        <a:t>Select appropriate tools and techniques for making their product</a:t>
                      </a:r>
                      <a:endParaRPr lang="en-GB" sz="8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0062" marR="50062" marT="0" marB="0">
                    <a:solidFill>
                      <a:schemeClr val="bg1"/>
                    </a:solidFill>
                  </a:tcPr>
                </a:tc>
              </a:tr>
              <a:tr h="221585">
                <a:tc>
                  <a:txBody>
                    <a:bodyPr/>
                    <a:lstStyle/>
                    <a:p>
                      <a:pPr algn="l" fontAlgn="t">
                        <a:lnSpc>
                          <a:spcPct val="115000"/>
                        </a:lnSpc>
                        <a:spcAft>
                          <a:spcPts val="1000"/>
                        </a:spcAft>
                      </a:pPr>
                      <a:r>
                        <a:rPr lang="en-GB" sz="900" dirty="0">
                          <a:solidFill>
                            <a:schemeClr val="tx1"/>
                          </a:solidFill>
                          <a:effectLst/>
                          <a:latin typeface="Century Gothic" panose="020B0502020202020204" pitchFamily="34" charset="0"/>
                        </a:rPr>
                        <a:t>Suggest alternative ways of making their product, if first attempts fail</a:t>
                      </a:r>
                      <a:endParaRPr lang="en-GB" sz="8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0062" marR="50062" marT="0" marB="0">
                    <a:solidFill>
                      <a:schemeClr val="bg1"/>
                    </a:solidFill>
                  </a:tcPr>
                </a:tc>
              </a:tr>
              <a:tr h="431338">
                <a:tc>
                  <a:txBody>
                    <a:bodyPr/>
                    <a:lstStyle/>
                    <a:p>
                      <a:pPr algn="l" fontAlgn="t">
                        <a:lnSpc>
                          <a:spcPct val="115000"/>
                        </a:lnSpc>
                        <a:spcAft>
                          <a:spcPts val="1000"/>
                        </a:spcAft>
                      </a:pPr>
                      <a:r>
                        <a:rPr lang="en-GB" sz="900" u="none" strike="noStrike" dirty="0">
                          <a:solidFill>
                            <a:schemeClr val="tx1"/>
                          </a:solidFill>
                          <a:effectLst/>
                          <a:latin typeface="Century Gothic" panose="020B0502020202020204" pitchFamily="34" charset="0"/>
                          <a:hlinkClick r:id="rId2"/>
                        </a:rPr>
                        <a:t>Explore the sensory qualities of materials and how to use materials and processes</a:t>
                      </a:r>
                      <a:endParaRPr lang="en-GB" sz="8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0062" marR="50062" marT="0" marB="0">
                    <a:solidFill>
                      <a:schemeClr val="bg1"/>
                    </a:solidFill>
                  </a:tcPr>
                </a:tc>
              </a:tr>
              <a:tr h="443169">
                <a:tc>
                  <a:txBody>
                    <a:bodyPr/>
                    <a:lstStyle/>
                    <a:p>
                      <a:pPr algn="l" fontAlgn="t">
                        <a:lnSpc>
                          <a:spcPct val="115000"/>
                        </a:lnSpc>
                        <a:spcAft>
                          <a:spcPts val="1000"/>
                        </a:spcAft>
                      </a:pPr>
                      <a:r>
                        <a:rPr lang="en-GB" sz="900" u="none" strike="noStrike" dirty="0">
                          <a:solidFill>
                            <a:schemeClr val="tx1"/>
                          </a:solidFill>
                          <a:effectLst/>
                          <a:latin typeface="Century Gothic" panose="020B0502020202020204" pitchFamily="34" charset="0"/>
                          <a:hlinkClick r:id="rId3"/>
                        </a:rPr>
                        <a:t>Measure, mark out, cut and shape a range of materials, and assemble, join and combine components and materials accurately</a:t>
                      </a:r>
                      <a:endParaRPr lang="en-GB" sz="8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0062" marR="50062" marT="0" marB="0">
                    <a:solidFill>
                      <a:schemeClr val="bg1"/>
                    </a:solidFill>
                  </a:tcPr>
                </a:tc>
              </a:tr>
              <a:tr h="664754">
                <a:tc>
                  <a:txBody>
                    <a:bodyPr/>
                    <a:lstStyle/>
                    <a:p>
                      <a:pPr algn="l" fontAlgn="t">
                        <a:lnSpc>
                          <a:spcPct val="115000"/>
                        </a:lnSpc>
                        <a:spcAft>
                          <a:spcPts val="1000"/>
                        </a:spcAft>
                      </a:pPr>
                      <a:r>
                        <a:rPr lang="en-GB" sz="900" dirty="0">
                          <a:solidFill>
                            <a:schemeClr val="tx1"/>
                          </a:solidFill>
                          <a:effectLst/>
                          <a:latin typeface="Century Gothic" panose="020B0502020202020204" pitchFamily="34" charset="0"/>
                        </a:rPr>
                        <a:t>Use finishing techniques to strengthen and improve the appearance of their product, using a range of equipment including ICT [for example, 'drawing' software or computer-aided design (CAD) software and a printer]</a:t>
                      </a:r>
                      <a:endParaRPr lang="en-GB" sz="8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0062" marR="50062" marT="0" marB="0">
                    <a:solidFill>
                      <a:schemeClr val="bg1"/>
                    </a:solidFill>
                  </a:tcPr>
                </a:tc>
              </a:tr>
              <a:tr h="221585">
                <a:tc>
                  <a:txBody>
                    <a:bodyPr/>
                    <a:lstStyle/>
                    <a:p>
                      <a:pPr algn="l" fontAlgn="t">
                        <a:lnSpc>
                          <a:spcPct val="115000"/>
                        </a:lnSpc>
                        <a:spcAft>
                          <a:spcPts val="1000"/>
                        </a:spcAft>
                      </a:pPr>
                      <a:r>
                        <a:rPr lang="en-GB" sz="900" dirty="0">
                          <a:solidFill>
                            <a:schemeClr val="tx1"/>
                          </a:solidFill>
                          <a:effectLst/>
                          <a:latin typeface="Century Gothic" panose="020B0502020202020204" pitchFamily="34" charset="0"/>
                        </a:rPr>
                        <a:t>Follow safe procedures for food safety and hygiene</a:t>
                      </a:r>
                      <a:endParaRPr lang="en-GB" sz="8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0062" marR="50062" marT="0" marB="0">
                    <a:solidFill>
                      <a:schemeClr val="bg1"/>
                    </a:solidFill>
                  </a:tcPr>
                </a:tc>
              </a:tr>
              <a:tr h="686989">
                <a:tc>
                  <a:txBody>
                    <a:bodyPr/>
                    <a:lstStyle/>
                    <a:p>
                      <a:pPr algn="l" fontAlgn="t">
                        <a:lnSpc>
                          <a:spcPct val="115000"/>
                        </a:lnSpc>
                        <a:spcAft>
                          <a:spcPts val="1000"/>
                        </a:spcAft>
                      </a:pPr>
                      <a:r>
                        <a:rPr lang="en-GB" sz="900" u="none" strike="noStrike" dirty="0">
                          <a:solidFill>
                            <a:schemeClr val="tx1"/>
                          </a:solidFill>
                          <a:effectLst/>
                          <a:latin typeface="Century Gothic" panose="020B0502020202020204" pitchFamily="34" charset="0"/>
                          <a:hlinkClick r:id="rId4"/>
                        </a:rPr>
                        <a:t>Generate ideas for products after thinking about who will use them and what they will be used for, using information from a number of sources, including ICT-based sources</a:t>
                      </a:r>
                      <a:endParaRPr lang="en-GB" sz="8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0062" marR="50062" marT="0" marB="0">
                    <a:solidFill>
                      <a:schemeClr val="bg1"/>
                    </a:solidFill>
                  </a:tcPr>
                </a:tc>
              </a:tr>
              <a:tr h="443169">
                <a:tc>
                  <a:txBody>
                    <a:bodyPr/>
                    <a:lstStyle/>
                    <a:p>
                      <a:pPr algn="l" fontAlgn="t">
                        <a:lnSpc>
                          <a:spcPct val="115000"/>
                        </a:lnSpc>
                        <a:spcAft>
                          <a:spcPts val="1000"/>
                        </a:spcAft>
                      </a:pPr>
                      <a:r>
                        <a:rPr lang="en-GB" sz="900" u="none" strike="noStrike" dirty="0">
                          <a:solidFill>
                            <a:schemeClr val="tx1"/>
                          </a:solidFill>
                          <a:effectLst/>
                          <a:latin typeface="Century Gothic" panose="020B0502020202020204" pitchFamily="34" charset="0"/>
                          <a:hlinkClick r:id="rId5"/>
                        </a:rPr>
                        <a:t>Develop ideas and explain them clearly, putting together a list of what is needed to achieve a design</a:t>
                      </a:r>
                      <a:endParaRPr lang="en-GB" sz="8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0062" marR="50062" marT="0" marB="0">
                    <a:solidFill>
                      <a:schemeClr val="bg1"/>
                    </a:solidFill>
                  </a:tcPr>
                </a:tc>
              </a:tr>
              <a:tr h="431338">
                <a:tc>
                  <a:txBody>
                    <a:bodyPr/>
                    <a:lstStyle/>
                    <a:p>
                      <a:pPr algn="l" fontAlgn="t">
                        <a:lnSpc>
                          <a:spcPct val="115000"/>
                        </a:lnSpc>
                        <a:spcAft>
                          <a:spcPts val="1000"/>
                        </a:spcAft>
                      </a:pPr>
                      <a:r>
                        <a:rPr lang="en-GB" sz="900" dirty="0">
                          <a:solidFill>
                            <a:schemeClr val="tx1"/>
                          </a:solidFill>
                          <a:effectLst/>
                          <a:latin typeface="Century Gothic" panose="020B0502020202020204" pitchFamily="34" charset="0"/>
                        </a:rPr>
                        <a:t>Plan what has to be done, suggesting a sequence of actions and alternatives, if needed</a:t>
                      </a:r>
                      <a:endParaRPr lang="en-GB" sz="8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0062" marR="50062" marT="0" marB="0">
                    <a:solidFill>
                      <a:schemeClr val="bg1"/>
                    </a:solidFill>
                  </a:tcPr>
                </a:tc>
              </a:tr>
              <a:tr h="459078">
                <a:tc>
                  <a:txBody>
                    <a:bodyPr/>
                    <a:lstStyle/>
                    <a:p>
                      <a:pPr algn="l" fontAlgn="t">
                        <a:lnSpc>
                          <a:spcPct val="115000"/>
                        </a:lnSpc>
                        <a:spcAft>
                          <a:spcPts val="1000"/>
                        </a:spcAft>
                      </a:pPr>
                      <a:r>
                        <a:rPr lang="en-GB" sz="900" dirty="0">
                          <a:solidFill>
                            <a:schemeClr val="tx1"/>
                          </a:solidFill>
                          <a:effectLst/>
                          <a:latin typeface="Century Gothic" panose="020B0502020202020204" pitchFamily="34" charset="0"/>
                        </a:rPr>
                        <a:t>Communicate design ideas in different ways as these develop, bearing in mind aesthetic qualities, and the uses and purposes for which the product is intended</a:t>
                      </a:r>
                      <a:endParaRPr lang="en-GB" sz="8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0062" marR="50062" marT="0" marB="0">
                    <a:solidFill>
                      <a:schemeClr val="bg1"/>
                    </a:solidFill>
                  </a:tcPr>
                </a:tc>
              </a:tr>
              <a:tr h="443169">
                <a:tc>
                  <a:txBody>
                    <a:bodyPr/>
                    <a:lstStyle/>
                    <a:p>
                      <a:pPr algn="l" fontAlgn="t">
                        <a:lnSpc>
                          <a:spcPct val="115000"/>
                        </a:lnSpc>
                        <a:spcAft>
                          <a:spcPts val="1000"/>
                        </a:spcAft>
                      </a:pPr>
                      <a:r>
                        <a:rPr lang="en-GB" sz="900" dirty="0">
                          <a:solidFill>
                            <a:schemeClr val="tx1"/>
                          </a:solidFill>
                          <a:effectLst/>
                          <a:latin typeface="Century Gothic" panose="020B0502020202020204" pitchFamily="34" charset="0"/>
                        </a:rPr>
                        <a:t>Reflect on the progress of their work as they design and make, identifying ways they could improve their products</a:t>
                      </a:r>
                      <a:endParaRPr lang="en-GB" sz="8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0062" marR="50062" marT="0" marB="0">
                    <a:solidFill>
                      <a:schemeClr val="bg1"/>
                    </a:solidFill>
                  </a:tcPr>
                </a:tc>
              </a:tr>
              <a:tr h="221585">
                <a:tc>
                  <a:txBody>
                    <a:bodyPr/>
                    <a:lstStyle/>
                    <a:p>
                      <a:pPr algn="l" fontAlgn="t">
                        <a:lnSpc>
                          <a:spcPct val="115000"/>
                        </a:lnSpc>
                        <a:spcAft>
                          <a:spcPts val="1000"/>
                        </a:spcAft>
                      </a:pPr>
                      <a:r>
                        <a:rPr lang="en-GB" sz="900" dirty="0">
                          <a:solidFill>
                            <a:schemeClr val="tx1"/>
                          </a:solidFill>
                          <a:effectLst/>
                          <a:latin typeface="Century Gothic" panose="020B0502020202020204" pitchFamily="34" charset="0"/>
                        </a:rPr>
                        <a:t>Carry out appropriate tests before making any improvements</a:t>
                      </a:r>
                      <a:endParaRPr lang="en-GB" sz="8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0062" marR="50062" marT="0" marB="0">
                    <a:solidFill>
                      <a:schemeClr val="bg1"/>
                    </a:solidFill>
                  </a:tcPr>
                </a:tc>
              </a:tr>
              <a:tr h="443169">
                <a:tc>
                  <a:txBody>
                    <a:bodyPr/>
                    <a:lstStyle/>
                    <a:p>
                      <a:pPr algn="l" fontAlgn="t">
                        <a:lnSpc>
                          <a:spcPct val="115000"/>
                        </a:lnSpc>
                        <a:spcAft>
                          <a:spcPts val="1000"/>
                        </a:spcAft>
                      </a:pPr>
                      <a:r>
                        <a:rPr lang="en-GB" sz="900" dirty="0">
                          <a:solidFill>
                            <a:schemeClr val="tx1"/>
                          </a:solidFill>
                          <a:effectLst/>
                          <a:latin typeface="Century Gothic" panose="020B0502020202020204" pitchFamily="34" charset="0"/>
                        </a:rPr>
                        <a:t>Recognise that the quality of a product depends on how well it is made and how well it meets its intended purpose [socially, economically, environmentally]</a:t>
                      </a:r>
                      <a:endParaRPr lang="en-GB" sz="8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0062" marR="50062" marT="0" marB="0">
                    <a:solidFill>
                      <a:schemeClr val="bg1"/>
                    </a:solidFill>
                  </a:tcPr>
                </a:tc>
              </a:tr>
              <a:tr h="431338">
                <a:tc>
                  <a:txBody>
                    <a:bodyPr/>
                    <a:lstStyle/>
                    <a:p>
                      <a:pPr algn="l" fontAlgn="t">
                        <a:lnSpc>
                          <a:spcPct val="115000"/>
                        </a:lnSpc>
                        <a:spcAft>
                          <a:spcPts val="1000"/>
                        </a:spcAft>
                      </a:pPr>
                      <a:r>
                        <a:rPr lang="en-GB" sz="900" dirty="0">
                          <a:solidFill>
                            <a:schemeClr val="tx1"/>
                          </a:solidFill>
                          <a:effectLst/>
                          <a:latin typeface="Century Gothic" panose="020B0502020202020204" pitchFamily="34" charset="0"/>
                        </a:rPr>
                        <a:t>Identify how the working characteristics of materials affect the ways they are used</a:t>
                      </a:r>
                      <a:endParaRPr lang="en-GB" sz="8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50062" marR="50062" marT="0" marB="0">
                    <a:solidFill>
                      <a:schemeClr val="bg1"/>
                    </a:solidFill>
                  </a:tcPr>
                </a:tc>
              </a:tr>
              <a:tr h="443169">
                <a:tc>
                  <a:txBody>
                    <a:bodyPr/>
                    <a:lstStyle/>
                    <a:p>
                      <a:pPr algn="l" fontAlgn="t">
                        <a:lnSpc>
                          <a:spcPct val="115000"/>
                        </a:lnSpc>
                        <a:spcAft>
                          <a:spcPts val="1000"/>
                        </a:spcAft>
                      </a:pPr>
                      <a:r>
                        <a:rPr lang="en-GB" sz="900" dirty="0">
                          <a:solidFill>
                            <a:schemeClr val="tx1"/>
                          </a:solidFill>
                          <a:effectLst/>
                        </a:rPr>
                        <a:t>Identify </a:t>
                      </a:r>
                      <a:r>
                        <a:rPr lang="en-GB" sz="900" u="none" strike="noStrike" dirty="0">
                          <a:solidFill>
                            <a:schemeClr val="tx1"/>
                          </a:solidFill>
                          <a:effectLst/>
                          <a:hlinkClick r:id="rId6"/>
                        </a:rPr>
                        <a:t>how electrical circuits, including those with simple switches, can be used to achieve results that work.</a:t>
                      </a:r>
                      <a:endParaRPr lang="en-GB" sz="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0062" marR="50062" marT="0" marB="0">
                    <a:solidFill>
                      <a:schemeClr val="bg1"/>
                    </a:solidFill>
                  </a:tcPr>
                </a:tc>
              </a:tr>
            </a:tbl>
          </a:graphicData>
        </a:graphic>
      </p:graphicFrame>
    </p:spTree>
    <p:extLst>
      <p:ext uri="{BB962C8B-B14F-4D97-AF65-F5344CB8AC3E}">
        <p14:creationId xmlns:p14="http://schemas.microsoft.com/office/powerpoint/2010/main" val="155653175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2500024061"/>
              </p:ext>
            </p:extLst>
          </p:nvPr>
        </p:nvGraphicFramePr>
        <p:xfrm>
          <a:off x="395536" y="332649"/>
          <a:ext cx="8352928" cy="6298486"/>
        </p:xfrm>
        <a:graphic>
          <a:graphicData uri="http://schemas.openxmlformats.org/drawingml/2006/table">
            <a:tbl>
              <a:tblPr firstRow="1" firstCol="1" bandRow="1">
                <a:tableStyleId>{5C22544A-7EE6-4342-B048-85BDC9FD1C3A}</a:tableStyleId>
              </a:tblPr>
              <a:tblGrid>
                <a:gridCol w="8352928"/>
              </a:tblGrid>
              <a:tr h="406874">
                <a:tc>
                  <a:txBody>
                    <a:bodyPr/>
                    <a:lstStyle/>
                    <a:p>
                      <a:pPr algn="l">
                        <a:spcAft>
                          <a:spcPts val="0"/>
                        </a:spcAft>
                      </a:pPr>
                      <a:r>
                        <a:rPr lang="en-GB" sz="1600" u="sng" dirty="0">
                          <a:solidFill>
                            <a:schemeClr val="tx1"/>
                          </a:solidFill>
                          <a:effectLst/>
                          <a:latin typeface="Century Gothic" panose="020B0502020202020204" pitchFamily="34" charset="0"/>
                        </a:rPr>
                        <a:t>KS2 MFL Expectations</a:t>
                      </a:r>
                      <a:endParaRPr lang="en-GB" sz="1600" u="sng" dirty="0">
                        <a:solidFill>
                          <a:schemeClr val="tx1"/>
                        </a:solidFill>
                        <a:effectLst/>
                        <a:latin typeface="Century Gothic" panose="020B0502020202020204" pitchFamily="34" charset="0"/>
                        <a:ea typeface="Calibri" panose="020F0502020204030204" pitchFamily="34" charset="0"/>
                        <a:cs typeface="Comic Sans MS" panose="030F0702030302020204" pitchFamily="66" charset="0"/>
                      </a:endParaRPr>
                    </a:p>
                  </a:txBody>
                  <a:tcPr marL="47936" marR="47936" marT="0" marB="0">
                    <a:solidFill>
                      <a:schemeClr val="bg1"/>
                    </a:solidFill>
                  </a:tcPr>
                </a:tc>
              </a:tr>
              <a:tr h="418274">
                <a:tc>
                  <a:txBody>
                    <a:bodyPr/>
                    <a:lstStyle/>
                    <a:p>
                      <a:pPr algn="l">
                        <a:spcAft>
                          <a:spcPts val="0"/>
                        </a:spcAft>
                      </a:pPr>
                      <a:r>
                        <a:rPr lang="en-GB" sz="1400" dirty="0">
                          <a:solidFill>
                            <a:schemeClr val="tx1"/>
                          </a:solidFill>
                          <a:effectLst/>
                          <a:latin typeface="Century Gothic" panose="020B0502020202020204" pitchFamily="34" charset="0"/>
                        </a:rPr>
                        <a:t>Listen attentively to spoken language and show understanding by joining in and responding</a:t>
                      </a:r>
                      <a:endParaRPr lang="en-GB" sz="1400" dirty="0">
                        <a:solidFill>
                          <a:schemeClr val="tx1"/>
                        </a:solidFill>
                        <a:effectLst/>
                        <a:latin typeface="Century Gothic" panose="020B0502020202020204" pitchFamily="34" charset="0"/>
                        <a:ea typeface="Calibri" panose="020F0502020204030204" pitchFamily="34" charset="0"/>
                        <a:cs typeface="Comic Sans MS" panose="030F0702030302020204" pitchFamily="66" charset="0"/>
                      </a:endParaRPr>
                    </a:p>
                  </a:txBody>
                  <a:tcPr marL="47936" marR="47936" marT="0" marB="0">
                    <a:solidFill>
                      <a:schemeClr val="bg1"/>
                    </a:solidFill>
                  </a:tcPr>
                </a:tc>
              </a:tr>
              <a:tr h="418274">
                <a:tc>
                  <a:txBody>
                    <a:bodyPr/>
                    <a:lstStyle/>
                    <a:p>
                      <a:pPr algn="l">
                        <a:spcAft>
                          <a:spcPts val="0"/>
                        </a:spcAft>
                      </a:pPr>
                      <a:r>
                        <a:rPr lang="en-GB" sz="1400" dirty="0">
                          <a:solidFill>
                            <a:schemeClr val="tx1"/>
                          </a:solidFill>
                          <a:effectLst/>
                          <a:latin typeface="Century Gothic" panose="020B0502020202020204" pitchFamily="34" charset="0"/>
                        </a:rPr>
                        <a:t>Explore the patterns and sounds of language through songs and rhymes and link spelling, sound and meaning of words</a:t>
                      </a:r>
                      <a:endParaRPr lang="en-GB" sz="1400" dirty="0">
                        <a:solidFill>
                          <a:schemeClr val="tx1"/>
                        </a:solidFill>
                        <a:effectLst/>
                        <a:latin typeface="Century Gothic" panose="020B0502020202020204" pitchFamily="34" charset="0"/>
                        <a:ea typeface="Calibri" panose="020F0502020204030204" pitchFamily="34" charset="0"/>
                        <a:cs typeface="Comic Sans MS" panose="030F0702030302020204" pitchFamily="66" charset="0"/>
                      </a:endParaRPr>
                    </a:p>
                  </a:txBody>
                  <a:tcPr marL="47936" marR="47936" marT="0" marB="0">
                    <a:solidFill>
                      <a:schemeClr val="bg1"/>
                    </a:solidFill>
                  </a:tcPr>
                </a:tc>
              </a:tr>
              <a:tr h="418274">
                <a:tc>
                  <a:txBody>
                    <a:bodyPr/>
                    <a:lstStyle/>
                    <a:p>
                      <a:pPr algn="l">
                        <a:spcAft>
                          <a:spcPts val="0"/>
                        </a:spcAft>
                      </a:pPr>
                      <a:r>
                        <a:rPr lang="en-GB" sz="1400" dirty="0">
                          <a:solidFill>
                            <a:schemeClr val="tx1"/>
                          </a:solidFill>
                          <a:effectLst/>
                          <a:latin typeface="Century Gothic" panose="020B0502020202020204" pitchFamily="34" charset="0"/>
                        </a:rPr>
                        <a:t>Engage in conversations; ask and answer questions; express opinions and respond to those of others; seek clarification and help.</a:t>
                      </a:r>
                      <a:endParaRPr lang="en-GB" sz="1400" dirty="0">
                        <a:solidFill>
                          <a:schemeClr val="tx1"/>
                        </a:solidFill>
                        <a:effectLst/>
                        <a:latin typeface="Century Gothic" panose="020B0502020202020204" pitchFamily="34" charset="0"/>
                        <a:ea typeface="Calibri" panose="020F0502020204030204" pitchFamily="34" charset="0"/>
                        <a:cs typeface="Comic Sans MS" panose="030F0702030302020204" pitchFamily="66" charset="0"/>
                      </a:endParaRPr>
                    </a:p>
                  </a:txBody>
                  <a:tcPr marL="47936" marR="47936" marT="0" marB="0">
                    <a:solidFill>
                      <a:schemeClr val="bg1"/>
                    </a:solidFill>
                  </a:tcPr>
                </a:tc>
              </a:tr>
              <a:tr h="504938">
                <a:tc>
                  <a:txBody>
                    <a:bodyPr/>
                    <a:lstStyle/>
                    <a:p>
                      <a:pPr algn="l">
                        <a:spcAft>
                          <a:spcPts val="0"/>
                        </a:spcAft>
                      </a:pPr>
                      <a:r>
                        <a:rPr lang="en-GB" sz="1400" dirty="0">
                          <a:solidFill>
                            <a:schemeClr val="tx1"/>
                          </a:solidFill>
                          <a:effectLst/>
                          <a:latin typeface="Century Gothic" panose="020B0502020202020204" pitchFamily="34" charset="0"/>
                        </a:rPr>
                        <a:t>Speak in sentences, using familiar vocabulary, phrases and basic language structures</a:t>
                      </a:r>
                      <a:endParaRPr lang="en-GB" sz="1400" dirty="0">
                        <a:solidFill>
                          <a:schemeClr val="tx1"/>
                        </a:solidFill>
                        <a:effectLst/>
                        <a:latin typeface="Century Gothic" panose="020B0502020202020204" pitchFamily="34" charset="0"/>
                        <a:ea typeface="Calibri" panose="020F0502020204030204" pitchFamily="34" charset="0"/>
                        <a:cs typeface="Comic Sans MS" panose="030F0702030302020204" pitchFamily="66" charset="0"/>
                      </a:endParaRPr>
                    </a:p>
                  </a:txBody>
                  <a:tcPr marL="47936" marR="47936" marT="0" marB="0">
                    <a:solidFill>
                      <a:schemeClr val="bg1"/>
                    </a:solidFill>
                  </a:tcPr>
                </a:tc>
              </a:tr>
              <a:tr h="418274">
                <a:tc>
                  <a:txBody>
                    <a:bodyPr/>
                    <a:lstStyle/>
                    <a:p>
                      <a:pPr algn="l">
                        <a:spcAft>
                          <a:spcPts val="0"/>
                        </a:spcAft>
                      </a:pPr>
                      <a:r>
                        <a:rPr lang="en-GB" sz="1400" dirty="0">
                          <a:solidFill>
                            <a:schemeClr val="tx1"/>
                          </a:solidFill>
                          <a:effectLst/>
                          <a:latin typeface="Century Gothic" panose="020B0502020202020204" pitchFamily="34" charset="0"/>
                        </a:rPr>
                        <a:t>Actuate pronunciation and intonation so that others understand when they are reading aloud or using familiar words and phrases.</a:t>
                      </a:r>
                      <a:endParaRPr lang="en-GB" sz="1400" dirty="0">
                        <a:solidFill>
                          <a:schemeClr val="tx1"/>
                        </a:solidFill>
                        <a:effectLst/>
                        <a:latin typeface="Century Gothic" panose="020B0502020202020204" pitchFamily="34" charset="0"/>
                        <a:ea typeface="Calibri" panose="020F0502020204030204" pitchFamily="34" charset="0"/>
                        <a:cs typeface="Comic Sans MS" panose="030F0702030302020204" pitchFamily="66" charset="0"/>
                      </a:endParaRPr>
                    </a:p>
                  </a:txBody>
                  <a:tcPr marL="47936" marR="47936" marT="0" marB="0">
                    <a:solidFill>
                      <a:schemeClr val="bg1"/>
                    </a:solidFill>
                  </a:tcPr>
                </a:tc>
              </a:tr>
              <a:tr h="209137">
                <a:tc>
                  <a:txBody>
                    <a:bodyPr/>
                    <a:lstStyle/>
                    <a:p>
                      <a:pPr algn="l">
                        <a:spcAft>
                          <a:spcPts val="0"/>
                        </a:spcAft>
                      </a:pPr>
                      <a:r>
                        <a:rPr lang="en-GB" sz="1400" dirty="0">
                          <a:solidFill>
                            <a:schemeClr val="tx1"/>
                          </a:solidFill>
                          <a:effectLst/>
                          <a:latin typeface="Century Gothic" panose="020B0502020202020204" pitchFamily="34" charset="0"/>
                        </a:rPr>
                        <a:t>Present ideas and information orally to a range of audiences</a:t>
                      </a:r>
                      <a:endParaRPr lang="en-GB" sz="1400" dirty="0">
                        <a:solidFill>
                          <a:schemeClr val="tx1"/>
                        </a:solidFill>
                        <a:effectLst/>
                        <a:latin typeface="Century Gothic" panose="020B0502020202020204" pitchFamily="34" charset="0"/>
                        <a:ea typeface="Calibri" panose="020F0502020204030204" pitchFamily="34" charset="0"/>
                        <a:cs typeface="Comic Sans MS" panose="030F0702030302020204" pitchFamily="66" charset="0"/>
                      </a:endParaRPr>
                    </a:p>
                  </a:txBody>
                  <a:tcPr marL="47936" marR="47936" marT="0" marB="0">
                    <a:solidFill>
                      <a:schemeClr val="bg1"/>
                    </a:solidFill>
                  </a:tcPr>
                </a:tc>
              </a:tr>
              <a:tr h="409311">
                <a:tc>
                  <a:txBody>
                    <a:bodyPr/>
                    <a:lstStyle/>
                    <a:p>
                      <a:pPr algn="l">
                        <a:spcAft>
                          <a:spcPts val="0"/>
                        </a:spcAft>
                      </a:pPr>
                      <a:r>
                        <a:rPr lang="en-GB" sz="1400" dirty="0">
                          <a:solidFill>
                            <a:schemeClr val="tx1"/>
                          </a:solidFill>
                          <a:effectLst/>
                          <a:latin typeface="Century Gothic" panose="020B0502020202020204" pitchFamily="34" charset="0"/>
                        </a:rPr>
                        <a:t>Read carefully and show understanding of words phrases and simple writing</a:t>
                      </a:r>
                      <a:endParaRPr lang="en-GB" sz="1400" dirty="0">
                        <a:solidFill>
                          <a:schemeClr val="tx1"/>
                        </a:solidFill>
                        <a:effectLst/>
                        <a:latin typeface="Century Gothic" panose="020B0502020202020204" pitchFamily="34" charset="0"/>
                        <a:ea typeface="Calibri" panose="020F0502020204030204" pitchFamily="34" charset="0"/>
                        <a:cs typeface="Comic Sans MS" panose="030F0702030302020204" pitchFamily="66" charset="0"/>
                      </a:endParaRPr>
                    </a:p>
                  </a:txBody>
                  <a:tcPr marL="47936" marR="47936" marT="0" marB="0">
                    <a:solidFill>
                      <a:schemeClr val="bg1"/>
                    </a:solidFill>
                  </a:tcPr>
                </a:tc>
              </a:tr>
              <a:tr h="290538">
                <a:tc>
                  <a:txBody>
                    <a:bodyPr/>
                    <a:lstStyle/>
                    <a:p>
                      <a:pPr algn="l">
                        <a:spcAft>
                          <a:spcPts val="0"/>
                        </a:spcAft>
                      </a:pPr>
                      <a:r>
                        <a:rPr lang="en-GB" sz="1400" dirty="0">
                          <a:solidFill>
                            <a:schemeClr val="tx1"/>
                          </a:solidFill>
                          <a:effectLst/>
                          <a:latin typeface="Century Gothic" panose="020B0502020202020204" pitchFamily="34" charset="0"/>
                        </a:rPr>
                        <a:t>Appreciate stories, songs, poems and rhymes in the language</a:t>
                      </a:r>
                      <a:endParaRPr lang="en-GB" sz="1400" dirty="0">
                        <a:solidFill>
                          <a:schemeClr val="tx1"/>
                        </a:solidFill>
                        <a:effectLst/>
                        <a:latin typeface="Century Gothic" panose="020B0502020202020204" pitchFamily="34" charset="0"/>
                        <a:ea typeface="Calibri" panose="020F0502020204030204" pitchFamily="34" charset="0"/>
                        <a:cs typeface="Comic Sans MS" panose="030F0702030302020204" pitchFamily="66" charset="0"/>
                      </a:endParaRPr>
                    </a:p>
                  </a:txBody>
                  <a:tcPr marL="47936" marR="47936" marT="0" marB="0">
                    <a:solidFill>
                      <a:schemeClr val="bg1"/>
                    </a:solidFill>
                  </a:tcPr>
                </a:tc>
              </a:tr>
              <a:tr h="737611">
                <a:tc>
                  <a:txBody>
                    <a:bodyPr/>
                    <a:lstStyle/>
                    <a:p>
                      <a:pPr algn="l">
                        <a:spcAft>
                          <a:spcPts val="0"/>
                        </a:spcAft>
                      </a:pPr>
                      <a:r>
                        <a:rPr lang="en-GB" sz="1400" dirty="0">
                          <a:solidFill>
                            <a:schemeClr val="tx1"/>
                          </a:solidFill>
                          <a:effectLst/>
                          <a:latin typeface="Century Gothic" panose="020B0502020202020204" pitchFamily="34" charset="0"/>
                        </a:rPr>
                        <a:t>Broaden vocabulary and develop ability to understand new words that are introduced into familiar written material, including through using a dictionary.</a:t>
                      </a:r>
                      <a:endParaRPr lang="en-GB" sz="1400" dirty="0">
                        <a:solidFill>
                          <a:schemeClr val="tx1"/>
                        </a:solidFill>
                        <a:effectLst/>
                        <a:latin typeface="Century Gothic" panose="020B0502020202020204" pitchFamily="34" charset="0"/>
                        <a:ea typeface="Calibri" panose="020F0502020204030204" pitchFamily="34" charset="0"/>
                        <a:cs typeface="Comic Sans MS" panose="030F0702030302020204" pitchFamily="66" charset="0"/>
                      </a:endParaRPr>
                    </a:p>
                  </a:txBody>
                  <a:tcPr marL="47936" marR="47936" marT="0" marB="0">
                    <a:solidFill>
                      <a:schemeClr val="bg1"/>
                    </a:solidFill>
                  </a:tcPr>
                </a:tc>
              </a:tr>
              <a:tr h="418274">
                <a:tc>
                  <a:txBody>
                    <a:bodyPr/>
                    <a:lstStyle/>
                    <a:p>
                      <a:pPr algn="l">
                        <a:spcAft>
                          <a:spcPts val="0"/>
                        </a:spcAft>
                      </a:pPr>
                      <a:r>
                        <a:rPr lang="en-GB" sz="1400" dirty="0">
                          <a:solidFill>
                            <a:schemeClr val="tx1"/>
                          </a:solidFill>
                          <a:effectLst/>
                          <a:latin typeface="Century Gothic" panose="020B0502020202020204" pitchFamily="34" charset="0"/>
                        </a:rPr>
                        <a:t>Write phrases from memory, and adapt these to create new sentences, to express ideas clearly</a:t>
                      </a:r>
                      <a:endParaRPr lang="en-GB" sz="1400" dirty="0">
                        <a:solidFill>
                          <a:schemeClr val="tx1"/>
                        </a:solidFill>
                        <a:effectLst/>
                        <a:latin typeface="Century Gothic" panose="020B0502020202020204" pitchFamily="34" charset="0"/>
                        <a:ea typeface="Calibri" panose="020F0502020204030204" pitchFamily="34" charset="0"/>
                        <a:cs typeface="Comic Sans MS" panose="030F0702030302020204" pitchFamily="66" charset="0"/>
                      </a:endParaRPr>
                    </a:p>
                  </a:txBody>
                  <a:tcPr marL="47936" marR="47936" marT="0" marB="0">
                    <a:solidFill>
                      <a:schemeClr val="bg1"/>
                    </a:solidFill>
                  </a:tcPr>
                </a:tc>
              </a:tr>
              <a:tr h="209137">
                <a:tc>
                  <a:txBody>
                    <a:bodyPr/>
                    <a:lstStyle/>
                    <a:p>
                      <a:pPr algn="l">
                        <a:spcAft>
                          <a:spcPts val="0"/>
                        </a:spcAft>
                      </a:pPr>
                      <a:r>
                        <a:rPr lang="en-GB" sz="1400" dirty="0">
                          <a:solidFill>
                            <a:schemeClr val="tx1"/>
                          </a:solidFill>
                          <a:effectLst/>
                          <a:latin typeface="Century Gothic" panose="020B0502020202020204" pitchFamily="34" charset="0"/>
                        </a:rPr>
                        <a:t>Describe people, places, things and actions orally and in writing</a:t>
                      </a:r>
                      <a:endParaRPr lang="en-GB" sz="1400" dirty="0">
                        <a:solidFill>
                          <a:schemeClr val="tx1"/>
                        </a:solidFill>
                        <a:effectLst/>
                        <a:latin typeface="Century Gothic" panose="020B0502020202020204" pitchFamily="34" charset="0"/>
                        <a:ea typeface="Calibri" panose="020F0502020204030204" pitchFamily="34" charset="0"/>
                        <a:cs typeface="Comic Sans MS" panose="030F0702030302020204" pitchFamily="66" charset="0"/>
                      </a:endParaRPr>
                    </a:p>
                  </a:txBody>
                  <a:tcPr marL="47936" marR="47936" marT="0" marB="0">
                    <a:solidFill>
                      <a:schemeClr val="bg1"/>
                    </a:solidFill>
                  </a:tcPr>
                </a:tc>
              </a:tr>
              <a:tr h="1405786">
                <a:tc>
                  <a:txBody>
                    <a:bodyPr/>
                    <a:lstStyle/>
                    <a:p>
                      <a:pPr algn="l">
                        <a:spcAft>
                          <a:spcPts val="0"/>
                        </a:spcAft>
                      </a:pPr>
                      <a:r>
                        <a:rPr lang="en-GB" sz="1400" dirty="0">
                          <a:solidFill>
                            <a:schemeClr val="tx1"/>
                          </a:solidFill>
                          <a:effectLst/>
                          <a:latin typeface="Century Gothic" panose="020B0502020202020204" pitchFamily="34" charset="0"/>
                        </a:rPr>
                        <a:t>Understand basic grammar appropriate to the language being studied, including (where relevant): feminine masculine and neuter forms and conjugation of high- frequency verbs: key features and patterns of the language; how to apply these? </a:t>
                      </a:r>
                    </a:p>
                    <a:p>
                      <a:pPr algn="l">
                        <a:lnSpc>
                          <a:spcPct val="115000"/>
                        </a:lnSpc>
                        <a:spcAft>
                          <a:spcPts val="0"/>
                        </a:spcAft>
                      </a:pPr>
                      <a:r>
                        <a:rPr lang="en-GB" sz="1400" dirty="0">
                          <a:solidFill>
                            <a:schemeClr val="tx1"/>
                          </a:solidFill>
                          <a:effectLst/>
                          <a:latin typeface="Century Gothic" panose="020B0502020202020204" pitchFamily="34" charset="0"/>
                        </a:rPr>
                        <a:t>For instance, to build sentences: and how these differ from or are similar to English. </a:t>
                      </a:r>
                      <a:endParaRPr lang="en-GB" sz="14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47936" marR="47936" marT="0" marB="0">
                    <a:solidFill>
                      <a:schemeClr val="bg1"/>
                    </a:solidFill>
                  </a:tcPr>
                </a:tc>
              </a:tr>
            </a:tbl>
          </a:graphicData>
        </a:graphic>
      </p:graphicFrame>
    </p:spTree>
    <p:extLst>
      <p:ext uri="{BB962C8B-B14F-4D97-AF65-F5344CB8AC3E}">
        <p14:creationId xmlns:p14="http://schemas.microsoft.com/office/powerpoint/2010/main" val="190990826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Content Placeholder 6"/>
          <p:cNvGraphicFramePr>
            <a:graphicFrameLocks noGrp="1"/>
          </p:cNvGraphicFramePr>
          <p:nvPr>
            <p:ph idx="1"/>
            <p:extLst>
              <p:ext uri="{D42A27DB-BD31-4B8C-83A1-F6EECF244321}">
                <p14:modId xmlns:p14="http://schemas.microsoft.com/office/powerpoint/2010/main" val="575624212"/>
              </p:ext>
            </p:extLst>
          </p:nvPr>
        </p:nvGraphicFramePr>
        <p:xfrm>
          <a:off x="395536" y="332660"/>
          <a:ext cx="8208912" cy="6147413"/>
        </p:xfrm>
        <a:graphic>
          <a:graphicData uri="http://schemas.openxmlformats.org/drawingml/2006/table">
            <a:tbl>
              <a:tblPr firstRow="1" firstCol="1" bandRow="1">
                <a:tableStyleId>{5C22544A-7EE6-4342-B048-85BDC9FD1C3A}</a:tableStyleId>
              </a:tblPr>
              <a:tblGrid>
                <a:gridCol w="8208912"/>
              </a:tblGrid>
              <a:tr h="179469">
                <a:tc>
                  <a:txBody>
                    <a:bodyPr/>
                    <a:lstStyle/>
                    <a:p>
                      <a:pPr algn="l">
                        <a:lnSpc>
                          <a:spcPct val="115000"/>
                        </a:lnSpc>
                        <a:spcAft>
                          <a:spcPts val="0"/>
                        </a:spcAft>
                      </a:pPr>
                      <a:r>
                        <a:rPr lang="en-GB" sz="1000" u="sng" dirty="0">
                          <a:solidFill>
                            <a:schemeClr val="tx1"/>
                          </a:solidFill>
                          <a:effectLst/>
                          <a:latin typeface="Century Gothic" panose="020B0502020202020204" pitchFamily="34" charset="0"/>
                        </a:rPr>
                        <a:t>LKS2 PE Expectations</a:t>
                      </a:r>
                      <a:endParaRPr lang="en-GB" sz="800" u="sng"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46843" marR="46843" marT="0" marB="0">
                    <a:solidFill>
                      <a:schemeClr val="bg1"/>
                    </a:solidFill>
                  </a:tcPr>
                </a:tc>
              </a:tr>
              <a:tr h="179469">
                <a:tc>
                  <a:txBody>
                    <a:bodyPr/>
                    <a:lstStyle/>
                    <a:p>
                      <a:pPr algn="l">
                        <a:lnSpc>
                          <a:spcPct val="115000"/>
                        </a:lnSpc>
                        <a:spcAft>
                          <a:spcPts val="0"/>
                        </a:spcAft>
                      </a:pPr>
                      <a:r>
                        <a:rPr lang="en-GB" sz="1000" dirty="0">
                          <a:solidFill>
                            <a:schemeClr val="tx1"/>
                          </a:solidFill>
                          <a:effectLst/>
                          <a:latin typeface="Century Gothic" panose="020B0502020202020204" pitchFamily="34" charset="0"/>
                        </a:rPr>
                        <a:t>Dance </a:t>
                      </a:r>
                      <a:endParaRPr lang="en-GB" sz="8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46843" marR="46843" marT="0" marB="0">
                    <a:solidFill>
                      <a:schemeClr val="bg1"/>
                    </a:solidFill>
                  </a:tcPr>
                </a:tc>
              </a:tr>
              <a:tr h="179469">
                <a:tc>
                  <a:txBody>
                    <a:bodyPr/>
                    <a:lstStyle/>
                    <a:p>
                      <a:pPr algn="l">
                        <a:lnSpc>
                          <a:spcPct val="115000"/>
                        </a:lnSpc>
                        <a:spcAft>
                          <a:spcPts val="0"/>
                        </a:spcAft>
                      </a:pPr>
                      <a:r>
                        <a:rPr lang="en-GB" sz="1000" dirty="0">
                          <a:solidFill>
                            <a:schemeClr val="tx1"/>
                          </a:solidFill>
                          <a:effectLst/>
                          <a:latin typeface="Century Gothic" panose="020B0502020202020204" pitchFamily="34" charset="0"/>
                        </a:rPr>
                        <a:t>I can improvise freely my own and with a partner.</a:t>
                      </a:r>
                      <a:endParaRPr lang="en-GB" sz="8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46843" marR="46843" marT="0" marB="0">
                    <a:solidFill>
                      <a:schemeClr val="bg1"/>
                    </a:solidFill>
                  </a:tcPr>
                </a:tc>
              </a:tr>
              <a:tr h="179469">
                <a:tc>
                  <a:txBody>
                    <a:bodyPr/>
                    <a:lstStyle/>
                    <a:p>
                      <a:pPr algn="l">
                        <a:lnSpc>
                          <a:spcPct val="115000"/>
                        </a:lnSpc>
                        <a:spcAft>
                          <a:spcPts val="0"/>
                        </a:spcAft>
                      </a:pPr>
                      <a:r>
                        <a:rPr lang="en-GB" sz="1000" dirty="0">
                          <a:solidFill>
                            <a:schemeClr val="tx1"/>
                          </a:solidFill>
                          <a:effectLst/>
                          <a:latin typeface="Century Gothic" panose="020B0502020202020204" pitchFamily="34" charset="0"/>
                        </a:rPr>
                        <a:t>I can translate ideas from a variety of stimuli into movement.</a:t>
                      </a:r>
                      <a:endParaRPr lang="en-GB" sz="8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46843" marR="46843" marT="0" marB="0">
                    <a:solidFill>
                      <a:schemeClr val="bg1"/>
                    </a:solidFill>
                  </a:tcPr>
                </a:tc>
              </a:tr>
              <a:tr h="343240">
                <a:tc>
                  <a:txBody>
                    <a:bodyPr/>
                    <a:lstStyle/>
                    <a:p>
                      <a:pPr algn="l">
                        <a:lnSpc>
                          <a:spcPct val="115000"/>
                        </a:lnSpc>
                        <a:spcAft>
                          <a:spcPts val="0"/>
                        </a:spcAft>
                      </a:pPr>
                      <a:r>
                        <a:rPr lang="en-GB" sz="1000" dirty="0">
                          <a:solidFill>
                            <a:schemeClr val="tx1"/>
                          </a:solidFill>
                          <a:effectLst/>
                          <a:latin typeface="Century Gothic" panose="020B0502020202020204" pitchFamily="34" charset="0"/>
                        </a:rPr>
                        <a:t>I can compare, develop and adopt movement and motifs to create longer dances. I can use dance vocabulary to compare and improve my work.</a:t>
                      </a:r>
                      <a:endParaRPr lang="en-GB" sz="8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46843" marR="46843" marT="0" marB="0">
                    <a:solidFill>
                      <a:schemeClr val="bg1"/>
                    </a:solidFill>
                  </a:tcPr>
                </a:tc>
              </a:tr>
              <a:tr h="343240">
                <a:tc>
                  <a:txBody>
                    <a:bodyPr/>
                    <a:lstStyle/>
                    <a:p>
                      <a:pPr algn="l">
                        <a:lnSpc>
                          <a:spcPct val="115000"/>
                        </a:lnSpc>
                        <a:spcAft>
                          <a:spcPts val="0"/>
                        </a:spcAft>
                      </a:pPr>
                      <a:r>
                        <a:rPr lang="en-GB" sz="1000" dirty="0">
                          <a:solidFill>
                            <a:schemeClr val="tx1"/>
                          </a:solidFill>
                          <a:effectLst/>
                          <a:latin typeface="Century Gothic" panose="020B0502020202020204" pitchFamily="34" charset="0"/>
                        </a:rPr>
                        <a:t>I understand working safely, I recognise changes in my body and I can give reasons why PE is good for my health.</a:t>
                      </a:r>
                      <a:endParaRPr lang="en-GB" sz="8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46843" marR="46843" marT="0" marB="0">
                    <a:solidFill>
                      <a:schemeClr val="bg1"/>
                    </a:solidFill>
                  </a:tcPr>
                </a:tc>
              </a:tr>
              <a:tr h="179469">
                <a:tc>
                  <a:txBody>
                    <a:bodyPr/>
                    <a:lstStyle/>
                    <a:p>
                      <a:pPr algn="l">
                        <a:lnSpc>
                          <a:spcPct val="115000"/>
                        </a:lnSpc>
                        <a:spcAft>
                          <a:spcPts val="0"/>
                        </a:spcAft>
                      </a:pPr>
                      <a:r>
                        <a:rPr lang="en-GB" sz="1000" dirty="0">
                          <a:solidFill>
                            <a:schemeClr val="tx1"/>
                          </a:solidFill>
                          <a:effectLst/>
                          <a:latin typeface="Century Gothic" panose="020B0502020202020204" pitchFamily="34" charset="0"/>
                        </a:rPr>
                        <a:t>Invasion Games</a:t>
                      </a:r>
                      <a:endParaRPr lang="en-GB" sz="8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46843" marR="46843" marT="0" marB="0">
                    <a:solidFill>
                      <a:schemeClr val="bg1"/>
                    </a:solidFill>
                  </a:tcPr>
                </a:tc>
              </a:tr>
              <a:tr h="179469">
                <a:tc>
                  <a:txBody>
                    <a:bodyPr/>
                    <a:lstStyle/>
                    <a:p>
                      <a:pPr algn="l">
                        <a:lnSpc>
                          <a:spcPct val="115000"/>
                        </a:lnSpc>
                        <a:spcAft>
                          <a:spcPts val="0"/>
                        </a:spcAft>
                      </a:pPr>
                      <a:r>
                        <a:rPr lang="en-GB" sz="1000" dirty="0">
                          <a:solidFill>
                            <a:schemeClr val="tx1"/>
                          </a:solidFill>
                          <a:effectLst/>
                          <a:latin typeface="Century Gothic" panose="020B0502020202020204" pitchFamily="34" charset="0"/>
                        </a:rPr>
                        <a:t>I am beginning to influence opposed conditioned games.</a:t>
                      </a:r>
                      <a:endParaRPr lang="en-GB" sz="8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46843" marR="46843" marT="0" marB="0">
                    <a:solidFill>
                      <a:schemeClr val="bg1"/>
                    </a:solidFill>
                  </a:tcPr>
                </a:tc>
              </a:tr>
              <a:tr h="179469">
                <a:tc>
                  <a:txBody>
                    <a:bodyPr/>
                    <a:lstStyle/>
                    <a:p>
                      <a:pPr algn="l">
                        <a:lnSpc>
                          <a:spcPct val="115000"/>
                        </a:lnSpc>
                        <a:spcAft>
                          <a:spcPts val="0"/>
                        </a:spcAft>
                      </a:pPr>
                      <a:r>
                        <a:rPr lang="en-GB" sz="1000" dirty="0">
                          <a:solidFill>
                            <a:schemeClr val="tx1"/>
                          </a:solidFill>
                          <a:effectLst/>
                          <a:latin typeface="Century Gothic" panose="020B0502020202020204" pitchFamily="34" charset="0"/>
                        </a:rPr>
                        <a:t>I can control and catch a ball with movement. </a:t>
                      </a:r>
                      <a:endParaRPr lang="en-GB" sz="8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46843" marR="46843" marT="0" marB="0">
                    <a:solidFill>
                      <a:schemeClr val="bg1"/>
                    </a:solidFill>
                  </a:tcPr>
                </a:tc>
              </a:tr>
              <a:tr h="179469">
                <a:tc>
                  <a:txBody>
                    <a:bodyPr/>
                    <a:lstStyle/>
                    <a:p>
                      <a:pPr algn="l">
                        <a:lnSpc>
                          <a:spcPct val="115000"/>
                        </a:lnSpc>
                        <a:spcAft>
                          <a:spcPts val="0"/>
                        </a:spcAft>
                      </a:pPr>
                      <a:r>
                        <a:rPr lang="en-GB" sz="1000" dirty="0">
                          <a:solidFill>
                            <a:schemeClr val="tx1"/>
                          </a:solidFill>
                          <a:effectLst/>
                          <a:latin typeface="Century Gothic" panose="020B0502020202020204" pitchFamily="34" charset="0"/>
                        </a:rPr>
                        <a:t>I can accurately pass to someone else.</a:t>
                      </a:r>
                      <a:endParaRPr lang="en-GB" sz="8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46843" marR="46843" marT="0" marB="0">
                    <a:solidFill>
                      <a:schemeClr val="bg1"/>
                    </a:solidFill>
                  </a:tcPr>
                </a:tc>
              </a:tr>
              <a:tr h="179469">
                <a:tc>
                  <a:txBody>
                    <a:bodyPr/>
                    <a:lstStyle/>
                    <a:p>
                      <a:pPr algn="l">
                        <a:lnSpc>
                          <a:spcPct val="115000"/>
                        </a:lnSpc>
                        <a:spcAft>
                          <a:spcPts val="0"/>
                        </a:spcAft>
                      </a:pPr>
                      <a:r>
                        <a:rPr lang="en-GB" sz="1000" dirty="0">
                          <a:solidFill>
                            <a:schemeClr val="tx1"/>
                          </a:solidFill>
                          <a:effectLst/>
                          <a:latin typeface="Century Gothic" panose="020B0502020202020204" pitchFamily="34" charset="0"/>
                        </a:rPr>
                        <a:t>I can move with a ball.</a:t>
                      </a:r>
                      <a:endParaRPr lang="en-GB" sz="8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46843" marR="46843" marT="0" marB="0">
                    <a:solidFill>
                      <a:schemeClr val="bg1"/>
                    </a:solidFill>
                  </a:tcPr>
                </a:tc>
              </a:tr>
              <a:tr h="179469">
                <a:tc>
                  <a:txBody>
                    <a:bodyPr/>
                    <a:lstStyle/>
                    <a:p>
                      <a:pPr algn="l">
                        <a:lnSpc>
                          <a:spcPct val="115000"/>
                        </a:lnSpc>
                        <a:spcAft>
                          <a:spcPts val="0"/>
                        </a:spcAft>
                      </a:pPr>
                      <a:r>
                        <a:rPr lang="en-GB" sz="1000" dirty="0">
                          <a:solidFill>
                            <a:schemeClr val="tx1"/>
                          </a:solidFill>
                          <a:effectLst/>
                          <a:latin typeface="Century Gothic" panose="020B0502020202020204" pitchFamily="34" charset="0"/>
                        </a:rPr>
                        <a:t>Gymnastics</a:t>
                      </a:r>
                      <a:endParaRPr lang="en-GB" sz="8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46843" marR="46843" marT="0" marB="0">
                    <a:solidFill>
                      <a:schemeClr val="bg1"/>
                    </a:solidFill>
                  </a:tcPr>
                </a:tc>
              </a:tr>
              <a:tr h="343240">
                <a:tc>
                  <a:txBody>
                    <a:bodyPr/>
                    <a:lstStyle/>
                    <a:p>
                      <a:pPr algn="l">
                        <a:lnSpc>
                          <a:spcPct val="115000"/>
                        </a:lnSpc>
                        <a:spcAft>
                          <a:spcPts val="0"/>
                        </a:spcAft>
                      </a:pPr>
                      <a:r>
                        <a:rPr lang="en-GB" sz="1000" dirty="0">
                          <a:solidFill>
                            <a:schemeClr val="tx1"/>
                          </a:solidFill>
                          <a:effectLst/>
                          <a:latin typeface="Century Gothic" panose="020B0502020202020204" pitchFamily="34" charset="0"/>
                        </a:rPr>
                        <a:t>I can copy, remember, explore, link and vary ideas with control and coordination.</a:t>
                      </a:r>
                      <a:endParaRPr lang="en-GB" sz="8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46843" marR="46843" marT="0" marB="0">
                    <a:solidFill>
                      <a:schemeClr val="bg1"/>
                    </a:solidFill>
                  </a:tcPr>
                </a:tc>
              </a:tr>
              <a:tr h="179469">
                <a:tc>
                  <a:txBody>
                    <a:bodyPr/>
                    <a:lstStyle/>
                    <a:p>
                      <a:pPr algn="l">
                        <a:lnSpc>
                          <a:spcPct val="115000"/>
                        </a:lnSpc>
                        <a:spcAft>
                          <a:spcPts val="0"/>
                        </a:spcAft>
                      </a:pPr>
                      <a:r>
                        <a:rPr lang="en-GB" sz="1000" dirty="0">
                          <a:solidFill>
                            <a:schemeClr val="tx1"/>
                          </a:solidFill>
                          <a:effectLst/>
                          <a:latin typeface="Century Gothic" panose="020B0502020202020204" pitchFamily="34" charset="0"/>
                        </a:rPr>
                        <a:t>I can apply compositional ideas to sequences alone and with others.</a:t>
                      </a:r>
                      <a:endParaRPr lang="en-GB" sz="8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46843" marR="46843" marT="0" marB="0">
                    <a:solidFill>
                      <a:schemeClr val="bg1"/>
                    </a:solidFill>
                  </a:tcPr>
                </a:tc>
              </a:tr>
              <a:tr h="343240">
                <a:tc>
                  <a:txBody>
                    <a:bodyPr/>
                    <a:lstStyle/>
                    <a:p>
                      <a:pPr algn="l">
                        <a:lnSpc>
                          <a:spcPct val="115000"/>
                        </a:lnSpc>
                        <a:spcAft>
                          <a:spcPts val="0"/>
                        </a:spcAft>
                      </a:pPr>
                      <a:r>
                        <a:rPr lang="en-GB" sz="1000" dirty="0">
                          <a:solidFill>
                            <a:schemeClr val="tx1"/>
                          </a:solidFill>
                          <a:effectLst/>
                          <a:latin typeface="Century Gothic" panose="020B0502020202020204" pitchFamily="34" charset="0"/>
                        </a:rPr>
                        <a:t>I can describe my own and others work noting similarities and differences. I can make suggestions for improvements.</a:t>
                      </a:r>
                      <a:endParaRPr lang="en-GB" sz="8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46843" marR="46843" marT="0" marB="0">
                    <a:solidFill>
                      <a:schemeClr val="bg1"/>
                    </a:solidFill>
                  </a:tcPr>
                </a:tc>
              </a:tr>
              <a:tr h="343240">
                <a:tc>
                  <a:txBody>
                    <a:bodyPr/>
                    <a:lstStyle/>
                    <a:p>
                      <a:pPr algn="l">
                        <a:lnSpc>
                          <a:spcPct val="115000"/>
                        </a:lnSpc>
                        <a:spcAft>
                          <a:spcPts val="0"/>
                        </a:spcAft>
                      </a:pPr>
                      <a:r>
                        <a:rPr lang="en-GB" sz="1000" dirty="0">
                          <a:solidFill>
                            <a:schemeClr val="tx1"/>
                          </a:solidFill>
                          <a:effectLst/>
                          <a:latin typeface="Century Gothic" panose="020B0502020202020204" pitchFamily="34" charset="0"/>
                        </a:rPr>
                        <a:t>I understand working safely. I recognise changes in my body can give reasons why PE is good for health.</a:t>
                      </a:r>
                      <a:endParaRPr lang="en-GB" sz="8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46843" marR="46843" marT="0" marB="0">
                    <a:solidFill>
                      <a:schemeClr val="bg1"/>
                    </a:solidFill>
                  </a:tcPr>
                </a:tc>
              </a:tr>
              <a:tr h="179469">
                <a:tc>
                  <a:txBody>
                    <a:bodyPr/>
                    <a:lstStyle/>
                    <a:p>
                      <a:pPr algn="l">
                        <a:lnSpc>
                          <a:spcPct val="115000"/>
                        </a:lnSpc>
                        <a:spcAft>
                          <a:spcPts val="0"/>
                        </a:spcAft>
                      </a:pPr>
                      <a:r>
                        <a:rPr lang="en-GB" sz="1000" dirty="0">
                          <a:solidFill>
                            <a:schemeClr val="tx1"/>
                          </a:solidFill>
                          <a:effectLst/>
                          <a:latin typeface="Century Gothic" panose="020B0502020202020204" pitchFamily="34" charset="0"/>
                        </a:rPr>
                        <a:t>Athletics</a:t>
                      </a:r>
                      <a:endParaRPr lang="en-GB" sz="8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46843" marR="46843" marT="0" marB="0">
                    <a:solidFill>
                      <a:schemeClr val="bg1"/>
                    </a:solidFill>
                  </a:tcPr>
                </a:tc>
              </a:tr>
              <a:tr h="179469">
                <a:tc>
                  <a:txBody>
                    <a:bodyPr/>
                    <a:lstStyle/>
                    <a:p>
                      <a:pPr algn="l">
                        <a:lnSpc>
                          <a:spcPct val="115000"/>
                        </a:lnSpc>
                        <a:spcAft>
                          <a:spcPts val="0"/>
                        </a:spcAft>
                      </a:pPr>
                      <a:r>
                        <a:rPr lang="en-GB" sz="1000" dirty="0">
                          <a:solidFill>
                            <a:schemeClr val="tx1"/>
                          </a:solidFill>
                          <a:effectLst/>
                          <a:latin typeface="Century Gothic" panose="020B0502020202020204" pitchFamily="34" charset="0"/>
                        </a:rPr>
                        <a:t>I can run at speed appropriate to the distance I am running.</a:t>
                      </a:r>
                      <a:endParaRPr lang="en-GB" sz="8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46843" marR="46843" marT="0" marB="0">
                    <a:solidFill>
                      <a:schemeClr val="bg1"/>
                    </a:solidFill>
                  </a:tcPr>
                </a:tc>
              </a:tr>
              <a:tr h="179469">
                <a:tc>
                  <a:txBody>
                    <a:bodyPr/>
                    <a:lstStyle/>
                    <a:p>
                      <a:pPr algn="l">
                        <a:lnSpc>
                          <a:spcPct val="115000"/>
                        </a:lnSpc>
                        <a:spcAft>
                          <a:spcPts val="0"/>
                        </a:spcAft>
                      </a:pPr>
                      <a:r>
                        <a:rPr lang="en-GB" sz="1000" dirty="0">
                          <a:solidFill>
                            <a:schemeClr val="tx1"/>
                          </a:solidFill>
                          <a:effectLst/>
                          <a:latin typeface="Century Gothic" panose="020B0502020202020204" pitchFamily="34" charset="0"/>
                        </a:rPr>
                        <a:t>I can take a running jump.</a:t>
                      </a:r>
                      <a:endParaRPr lang="en-GB" sz="8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46843" marR="46843" marT="0" marB="0">
                    <a:solidFill>
                      <a:schemeClr val="bg1"/>
                    </a:solidFill>
                  </a:tcPr>
                </a:tc>
              </a:tr>
              <a:tr h="179469">
                <a:tc>
                  <a:txBody>
                    <a:bodyPr/>
                    <a:lstStyle/>
                    <a:p>
                      <a:pPr algn="l">
                        <a:lnSpc>
                          <a:spcPct val="115000"/>
                        </a:lnSpc>
                        <a:spcAft>
                          <a:spcPts val="0"/>
                        </a:spcAft>
                      </a:pPr>
                      <a:r>
                        <a:rPr lang="en-GB" sz="1000" dirty="0">
                          <a:solidFill>
                            <a:schemeClr val="tx1"/>
                          </a:solidFill>
                          <a:effectLst/>
                          <a:latin typeface="Century Gothic" panose="020B0502020202020204" pitchFamily="34" charset="0"/>
                        </a:rPr>
                        <a:t>I can demonstrate a range of throwing actions using a variety of objects.</a:t>
                      </a:r>
                      <a:endParaRPr lang="en-GB" sz="8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46843" marR="46843" marT="0" marB="0">
                    <a:solidFill>
                      <a:schemeClr val="bg1"/>
                    </a:solidFill>
                  </a:tcPr>
                </a:tc>
              </a:tr>
              <a:tr h="179469">
                <a:tc>
                  <a:txBody>
                    <a:bodyPr/>
                    <a:lstStyle/>
                    <a:p>
                      <a:pPr algn="l">
                        <a:lnSpc>
                          <a:spcPct val="115000"/>
                        </a:lnSpc>
                        <a:spcAft>
                          <a:spcPts val="0"/>
                        </a:spcAft>
                      </a:pPr>
                      <a:r>
                        <a:rPr lang="en-GB" sz="1000" dirty="0">
                          <a:solidFill>
                            <a:schemeClr val="tx1"/>
                          </a:solidFill>
                          <a:effectLst/>
                          <a:latin typeface="Century Gothic" panose="020B0502020202020204" pitchFamily="34" charset="0"/>
                        </a:rPr>
                        <a:t>I can recognise a change in heart rate, temperature and breathing rate.</a:t>
                      </a:r>
                      <a:endParaRPr lang="en-GB" sz="8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46843" marR="46843" marT="0" marB="0">
                    <a:solidFill>
                      <a:schemeClr val="bg1"/>
                    </a:solidFill>
                  </a:tcPr>
                </a:tc>
              </a:tr>
              <a:tr h="179469">
                <a:tc>
                  <a:txBody>
                    <a:bodyPr/>
                    <a:lstStyle/>
                    <a:p>
                      <a:pPr algn="l">
                        <a:lnSpc>
                          <a:spcPct val="115000"/>
                        </a:lnSpc>
                        <a:spcAft>
                          <a:spcPts val="0"/>
                        </a:spcAft>
                      </a:pPr>
                      <a:r>
                        <a:rPr lang="en-GB" sz="1000" dirty="0">
                          <a:solidFill>
                            <a:schemeClr val="tx1"/>
                          </a:solidFill>
                          <a:effectLst/>
                          <a:latin typeface="Century Gothic" panose="020B0502020202020204" pitchFamily="34" charset="0"/>
                        </a:rPr>
                        <a:t>PE</a:t>
                      </a:r>
                      <a:endParaRPr lang="en-GB" sz="8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46843" marR="46843" marT="0" marB="0">
                    <a:solidFill>
                      <a:schemeClr val="bg1"/>
                    </a:solidFill>
                  </a:tcPr>
                </a:tc>
              </a:tr>
              <a:tr h="343240">
                <a:tc>
                  <a:txBody>
                    <a:bodyPr/>
                    <a:lstStyle/>
                    <a:p>
                      <a:pPr algn="l">
                        <a:lnSpc>
                          <a:spcPct val="115000"/>
                        </a:lnSpc>
                        <a:spcAft>
                          <a:spcPts val="0"/>
                        </a:spcAft>
                      </a:pPr>
                      <a:r>
                        <a:rPr lang="en-GB" sz="1000" dirty="0">
                          <a:solidFill>
                            <a:schemeClr val="tx1"/>
                          </a:solidFill>
                          <a:effectLst/>
                          <a:latin typeface="Century Gothic" panose="020B0502020202020204" pitchFamily="34" charset="0"/>
                        </a:rPr>
                        <a:t>I can select and use skills actions and ideas appropriately applying them with coordination and control.</a:t>
                      </a:r>
                      <a:endParaRPr lang="en-GB" sz="8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46843" marR="46843" marT="0" marB="0">
                    <a:solidFill>
                      <a:schemeClr val="bg1"/>
                    </a:solidFill>
                  </a:tcPr>
                </a:tc>
              </a:tr>
              <a:tr h="343240">
                <a:tc>
                  <a:txBody>
                    <a:bodyPr/>
                    <a:lstStyle/>
                    <a:p>
                      <a:pPr algn="l">
                        <a:lnSpc>
                          <a:spcPct val="115000"/>
                        </a:lnSpc>
                        <a:spcAft>
                          <a:spcPts val="0"/>
                        </a:spcAft>
                      </a:pPr>
                      <a:r>
                        <a:rPr lang="en-GB" sz="1000" dirty="0">
                          <a:solidFill>
                            <a:schemeClr val="tx1"/>
                          </a:solidFill>
                          <a:effectLst/>
                          <a:latin typeface="Century Gothic" panose="020B0502020202020204" pitchFamily="34" charset="0"/>
                        </a:rPr>
                        <a:t>I can show that I understand tactics and composition by starting to vary how I respond.</a:t>
                      </a:r>
                      <a:endParaRPr lang="en-GB" sz="8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46843" marR="46843" marT="0" marB="0">
                    <a:solidFill>
                      <a:schemeClr val="bg1"/>
                    </a:solidFill>
                  </a:tcPr>
                </a:tc>
              </a:tr>
              <a:tr h="343240">
                <a:tc>
                  <a:txBody>
                    <a:bodyPr/>
                    <a:lstStyle/>
                    <a:p>
                      <a:pPr algn="l">
                        <a:lnSpc>
                          <a:spcPct val="115000"/>
                        </a:lnSpc>
                        <a:spcAft>
                          <a:spcPts val="0"/>
                        </a:spcAft>
                      </a:pPr>
                      <a:r>
                        <a:rPr lang="en-GB" sz="1000" dirty="0">
                          <a:solidFill>
                            <a:schemeClr val="tx1"/>
                          </a:solidFill>
                          <a:effectLst/>
                          <a:latin typeface="Century Gothic" panose="020B0502020202020204" pitchFamily="34" charset="0"/>
                        </a:rPr>
                        <a:t>I can see how my work is similar to and different from others work and use this understanding to improve my own performance</a:t>
                      </a:r>
                      <a:endParaRPr lang="en-GB" sz="8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46843" marR="46843" marT="0" marB="0">
                    <a:solidFill>
                      <a:schemeClr val="bg1"/>
                    </a:solidFill>
                  </a:tcPr>
                </a:tc>
              </a:tr>
              <a:tr h="343240">
                <a:tc>
                  <a:txBody>
                    <a:bodyPr/>
                    <a:lstStyle/>
                    <a:p>
                      <a:pPr algn="l">
                        <a:lnSpc>
                          <a:spcPct val="115000"/>
                        </a:lnSpc>
                        <a:spcAft>
                          <a:spcPts val="0"/>
                        </a:spcAft>
                      </a:pPr>
                      <a:r>
                        <a:rPr lang="en-GB" sz="1000" dirty="0">
                          <a:solidFill>
                            <a:schemeClr val="tx1"/>
                          </a:solidFill>
                          <a:effectLst/>
                          <a:latin typeface="Century Gothic" panose="020B0502020202020204" pitchFamily="34" charset="0"/>
                        </a:rPr>
                        <a:t>I can give reasons why warming up before an activity is important and why physical activity is good for my health.</a:t>
                      </a:r>
                      <a:endParaRPr lang="en-GB" sz="80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46843" marR="46843" marT="0" marB="0">
                    <a:solidFill>
                      <a:schemeClr val="bg1"/>
                    </a:solidFill>
                  </a:tcPr>
                </a:tc>
              </a:tr>
            </a:tbl>
          </a:graphicData>
        </a:graphic>
      </p:graphicFrame>
      <p:sp>
        <p:nvSpPr>
          <p:cNvPr id="8" name="Rectangle 2"/>
          <p:cNvSpPr>
            <a:spLocks noChangeArrowheads="1"/>
          </p:cNvSpPr>
          <p:nvPr/>
        </p:nvSpPr>
        <p:spPr bwMode="auto">
          <a:xfrm>
            <a:off x="-4353459" y="613355"/>
            <a:ext cx="17500338"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n-GB"/>
          </a:p>
        </p:txBody>
      </p:sp>
    </p:spTree>
    <p:extLst>
      <p:ext uri="{BB962C8B-B14F-4D97-AF65-F5344CB8AC3E}">
        <p14:creationId xmlns:p14="http://schemas.microsoft.com/office/powerpoint/2010/main" val="312030447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04664"/>
            <a:ext cx="8229600" cy="5721499"/>
          </a:xfrm>
        </p:spPr>
        <p:txBody>
          <a:bodyPr>
            <a:normAutofit fontScale="92500" lnSpcReduction="20000"/>
          </a:bodyPr>
          <a:lstStyle/>
          <a:p>
            <a:pPr marL="0" indent="0">
              <a:buNone/>
            </a:pPr>
            <a:r>
              <a:rPr lang="en-GB" b="1" dirty="0"/>
              <a:t>Our curriculum:</a:t>
            </a:r>
            <a:endParaRPr lang="en-GB" dirty="0"/>
          </a:p>
          <a:p>
            <a:pPr marL="0" indent="0">
              <a:buNone/>
            </a:pPr>
            <a:endParaRPr lang="en-GB" dirty="0"/>
          </a:p>
          <a:p>
            <a:pPr lvl="0"/>
            <a:r>
              <a:rPr lang="en-GB" dirty="0"/>
              <a:t>Develops the whole child</a:t>
            </a:r>
          </a:p>
          <a:p>
            <a:pPr lvl="0"/>
            <a:r>
              <a:rPr lang="en-GB" dirty="0"/>
              <a:t>Has clear progression in subject knowledge, skills and understanding</a:t>
            </a:r>
          </a:p>
          <a:p>
            <a:pPr lvl="0"/>
            <a:r>
              <a:rPr lang="en-GB" dirty="0"/>
              <a:t>Offers purposeful experiences</a:t>
            </a:r>
          </a:p>
          <a:p>
            <a:pPr lvl="0"/>
            <a:r>
              <a:rPr lang="en-GB" dirty="0"/>
              <a:t>Makes effective cross-curricular links</a:t>
            </a:r>
          </a:p>
          <a:p>
            <a:pPr marL="0" indent="0">
              <a:buNone/>
            </a:pPr>
            <a:r>
              <a:rPr lang="en-GB" dirty="0"/>
              <a:t> </a:t>
            </a:r>
          </a:p>
          <a:p>
            <a:pPr marL="0" indent="0">
              <a:buNone/>
            </a:pPr>
            <a:r>
              <a:rPr lang="en-GB" dirty="0"/>
              <a:t>Assessment:</a:t>
            </a:r>
          </a:p>
          <a:p>
            <a:pPr marL="0" indent="0">
              <a:buNone/>
            </a:pPr>
            <a:r>
              <a:rPr lang="en-GB" dirty="0"/>
              <a:t>Each year group has clear end of year expectations.  Pupils are expected to know, apply and understand the matters, skills and processes specified.</a:t>
            </a:r>
          </a:p>
          <a:p>
            <a:pPr marL="0" indent="0">
              <a:buNone/>
            </a:pPr>
            <a:r>
              <a:rPr lang="en-GB" dirty="0"/>
              <a:t> </a:t>
            </a:r>
          </a:p>
          <a:p>
            <a:pPr marL="0" indent="0">
              <a:buNone/>
            </a:pPr>
            <a:endParaRPr lang="en-GB" dirty="0"/>
          </a:p>
          <a:p>
            <a:pPr marL="0" indent="0">
              <a:buNone/>
            </a:pPr>
            <a:endParaRPr lang="en-GB" dirty="0"/>
          </a:p>
        </p:txBody>
      </p:sp>
    </p:spTree>
    <p:extLst>
      <p:ext uri="{BB962C8B-B14F-4D97-AF65-F5344CB8AC3E}">
        <p14:creationId xmlns:p14="http://schemas.microsoft.com/office/powerpoint/2010/main" val="356497640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9552" y="332656"/>
            <a:ext cx="8229600" cy="864096"/>
          </a:xfrm>
        </p:spPr>
        <p:txBody>
          <a:bodyPr>
            <a:noAutofit/>
          </a:bodyPr>
          <a:lstStyle/>
          <a:p>
            <a:r>
              <a:rPr lang="en-GB" sz="1800" dirty="0" smtClean="0"/>
              <a:t>Your child will no longer be assessed on levels of attainment, but expectations at the end of each year group.  This will be defined and reported to you in the following way:</a:t>
            </a:r>
            <a:br>
              <a:rPr lang="en-GB" sz="1800" dirty="0" smtClean="0"/>
            </a:br>
            <a:r>
              <a:rPr lang="en-GB" sz="1800" dirty="0" smtClean="0"/>
              <a:t/>
            </a:r>
            <a:br>
              <a:rPr lang="en-GB" sz="1800" dirty="0" smtClean="0"/>
            </a:br>
            <a:endParaRPr lang="en-GB" sz="1800" dirty="0"/>
          </a:p>
        </p:txBody>
      </p:sp>
      <p:sp>
        <p:nvSpPr>
          <p:cNvPr id="3" name="Content Placeholder 2"/>
          <p:cNvSpPr>
            <a:spLocks noGrp="1"/>
          </p:cNvSpPr>
          <p:nvPr>
            <p:ph idx="1"/>
          </p:nvPr>
        </p:nvSpPr>
        <p:spPr>
          <a:xfrm>
            <a:off x="457200" y="1340768"/>
            <a:ext cx="8229600" cy="5184576"/>
          </a:xfrm>
        </p:spPr>
        <p:txBody>
          <a:bodyPr>
            <a:normAutofit fontScale="62500" lnSpcReduction="20000"/>
          </a:bodyPr>
          <a:lstStyle/>
          <a:p>
            <a:r>
              <a:rPr lang="en-GB" b="1" dirty="0"/>
              <a:t>Emerging </a:t>
            </a:r>
            <a:r>
              <a:rPr lang="en-GB" dirty="0"/>
              <a:t>– A child who is </a:t>
            </a:r>
            <a:r>
              <a:rPr lang="en-GB" b="1" dirty="0"/>
              <a:t>beginning </a:t>
            </a:r>
            <a:r>
              <a:rPr lang="en-GB" dirty="0"/>
              <a:t>to access the curriculum appropriate for their age with some level of support.  They do </a:t>
            </a:r>
            <a:r>
              <a:rPr lang="en-GB" b="1" dirty="0"/>
              <a:t>not yet meet the expected</a:t>
            </a:r>
            <a:r>
              <a:rPr lang="en-GB" dirty="0"/>
              <a:t> year group expectation.</a:t>
            </a:r>
          </a:p>
          <a:p>
            <a:pPr marL="0" indent="0">
              <a:buNone/>
            </a:pPr>
            <a:r>
              <a:rPr lang="en-GB" dirty="0"/>
              <a:t> </a:t>
            </a:r>
          </a:p>
          <a:p>
            <a:r>
              <a:rPr lang="en-GB" b="1" dirty="0"/>
              <a:t>Expected </a:t>
            </a:r>
            <a:r>
              <a:rPr lang="en-GB" dirty="0"/>
              <a:t> - A child who is working at an age related level and has </a:t>
            </a:r>
            <a:r>
              <a:rPr lang="en-GB" b="1" dirty="0"/>
              <a:t>achieved</a:t>
            </a:r>
            <a:r>
              <a:rPr lang="en-GB" dirty="0"/>
              <a:t> the expectation for the year group.</a:t>
            </a:r>
          </a:p>
          <a:p>
            <a:pPr marL="0" indent="0">
              <a:buNone/>
            </a:pPr>
            <a:r>
              <a:rPr lang="en-GB" dirty="0"/>
              <a:t> </a:t>
            </a:r>
          </a:p>
          <a:p>
            <a:r>
              <a:rPr lang="en-GB" b="1" dirty="0"/>
              <a:t>Exceeding </a:t>
            </a:r>
            <a:r>
              <a:rPr lang="en-GB" dirty="0"/>
              <a:t>– A child who is </a:t>
            </a:r>
            <a:r>
              <a:rPr lang="en-GB" b="1" dirty="0"/>
              <a:t>working beyond the expectation</a:t>
            </a:r>
            <a:r>
              <a:rPr lang="en-GB" dirty="0"/>
              <a:t> for their particular age.</a:t>
            </a:r>
          </a:p>
          <a:p>
            <a:pPr marL="0" indent="0">
              <a:buNone/>
            </a:pPr>
            <a:r>
              <a:rPr lang="en-GB" dirty="0"/>
              <a:t> </a:t>
            </a:r>
          </a:p>
          <a:p>
            <a:pPr marL="0" indent="0">
              <a:buNone/>
            </a:pPr>
            <a:r>
              <a:rPr lang="en-GB" dirty="0"/>
              <a:t>The next pages inform you of your child’s year group expectations which they will be assessed against.</a:t>
            </a:r>
          </a:p>
          <a:p>
            <a:pPr marL="0" indent="0">
              <a:buNone/>
            </a:pPr>
            <a:r>
              <a:rPr lang="en-GB" dirty="0"/>
              <a:t> </a:t>
            </a:r>
          </a:p>
          <a:p>
            <a:pPr marL="0" indent="0">
              <a:buNone/>
            </a:pPr>
            <a:r>
              <a:rPr lang="en-GB" dirty="0"/>
              <a:t> </a:t>
            </a:r>
          </a:p>
          <a:p>
            <a:pPr marL="0" indent="0">
              <a:buNone/>
            </a:pPr>
            <a:r>
              <a:rPr lang="en-GB" i="1" dirty="0"/>
              <a:t>Please be aware that each year group has different and </a:t>
            </a:r>
            <a:r>
              <a:rPr lang="en-GB" b="1" i="1" dirty="0"/>
              <a:t>progressively harder</a:t>
            </a:r>
            <a:r>
              <a:rPr lang="en-GB" i="1" dirty="0"/>
              <a:t> expectations.  Your child may start each new academic year at the emerging expectation</a:t>
            </a:r>
            <a:r>
              <a:rPr lang="en-GB" dirty="0"/>
              <a:t>.</a:t>
            </a:r>
          </a:p>
          <a:p>
            <a:pPr marL="0" indent="0">
              <a:buNone/>
            </a:pPr>
            <a:endParaRPr lang="en-GB" dirty="0"/>
          </a:p>
        </p:txBody>
      </p:sp>
    </p:spTree>
    <p:extLst>
      <p:ext uri="{BB962C8B-B14F-4D97-AF65-F5344CB8AC3E}">
        <p14:creationId xmlns:p14="http://schemas.microsoft.com/office/powerpoint/2010/main" val="332040439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4"/>
          <p:cNvSpPr>
            <a:spLocks noGrp="1"/>
          </p:cNvSpPr>
          <p:nvPr>
            <p:ph type="ftr" sz="quarter" idx="11"/>
          </p:nvPr>
        </p:nvSpPr>
        <p:spPr>
          <a:xfrm>
            <a:off x="3028950" y="5624513"/>
            <a:ext cx="3086100" cy="273844"/>
          </a:xfrm>
          <a:prstGeom prst="rect">
            <a:avLst/>
          </a:prstGeom>
        </p:spPr>
        <p:txBody>
          <a:bodyPr/>
          <a:lstStyle/>
          <a:p>
            <a:endParaRPr lang="en-GB" dirty="0"/>
          </a:p>
        </p:txBody>
      </p:sp>
      <p:sp>
        <p:nvSpPr>
          <p:cNvPr id="6" name="Slide Number Placeholder 5"/>
          <p:cNvSpPr>
            <a:spLocks noGrp="1"/>
          </p:cNvSpPr>
          <p:nvPr>
            <p:ph type="sldNum" sz="quarter" idx="12"/>
          </p:nvPr>
        </p:nvSpPr>
        <p:spPr>
          <a:xfrm>
            <a:off x="6457950" y="5624513"/>
            <a:ext cx="2057400" cy="273844"/>
          </a:xfrm>
          <a:prstGeom prst="rect">
            <a:avLst/>
          </a:prstGeom>
        </p:spPr>
        <p:txBody>
          <a:bodyPr/>
          <a:lstStyle/>
          <a:p>
            <a:endParaRPr lang="en-GB" dirty="0"/>
          </a:p>
        </p:txBody>
      </p:sp>
      <p:sp>
        <p:nvSpPr>
          <p:cNvPr id="2" name="Title 1"/>
          <p:cNvSpPr>
            <a:spLocks noGrp="1"/>
          </p:cNvSpPr>
          <p:nvPr>
            <p:ph type="title" idx="4294967295"/>
          </p:nvPr>
        </p:nvSpPr>
        <p:spPr>
          <a:xfrm>
            <a:off x="1522524" y="929381"/>
            <a:ext cx="6372225" cy="638175"/>
          </a:xfrm>
        </p:spPr>
        <p:txBody>
          <a:bodyPr>
            <a:noAutofit/>
          </a:bodyPr>
          <a:lstStyle/>
          <a:p>
            <a:pPr algn="ctr"/>
            <a:r>
              <a:rPr lang="en-GB" sz="2100" b="1" dirty="0">
                <a:latin typeface="Century Gothic" panose="020B0502020202020204" pitchFamily="34" charset="0"/>
              </a:rPr>
              <a:t>Assessing Reading: </a:t>
            </a:r>
            <a:br>
              <a:rPr lang="en-GB" sz="2100" b="1" dirty="0">
                <a:latin typeface="Century Gothic" panose="020B0502020202020204" pitchFamily="34" charset="0"/>
              </a:rPr>
            </a:br>
            <a:r>
              <a:rPr lang="en-GB" sz="2100" b="1" dirty="0">
                <a:latin typeface="Century Gothic" panose="020B0502020202020204" pitchFamily="34" charset="0"/>
              </a:rPr>
              <a:t>Meeting Year 3 Expectations</a:t>
            </a:r>
            <a:endParaRPr lang="en-GB" sz="2100" dirty="0"/>
          </a:p>
        </p:txBody>
      </p:sp>
      <p:graphicFrame>
        <p:nvGraphicFramePr>
          <p:cNvPr id="9" name="Content Placeholder 7"/>
          <p:cNvGraphicFramePr>
            <a:graphicFrameLocks/>
          </p:cNvGraphicFramePr>
          <p:nvPr>
            <p:extLst>
              <p:ext uri="{D42A27DB-BD31-4B8C-83A1-F6EECF244321}">
                <p14:modId xmlns:p14="http://schemas.microsoft.com/office/powerpoint/2010/main" val="2861940656"/>
              </p:ext>
            </p:extLst>
          </p:nvPr>
        </p:nvGraphicFramePr>
        <p:xfrm>
          <a:off x="643944" y="1711138"/>
          <a:ext cx="4040682" cy="1779270"/>
        </p:xfrm>
        <a:graphic>
          <a:graphicData uri="http://schemas.openxmlformats.org/drawingml/2006/table">
            <a:tbl>
              <a:tblPr firstRow="1" bandRow="1">
                <a:tableStyleId>{5C22544A-7EE6-4342-B048-85BDC9FD1C3A}</a:tableStyleId>
              </a:tblPr>
              <a:tblGrid>
                <a:gridCol w="4040682"/>
              </a:tblGrid>
              <a:tr h="434340">
                <a:tc>
                  <a:txBody>
                    <a:bodyPr/>
                    <a:lstStyle/>
                    <a:p>
                      <a:pPr marL="0" lvl="0" indent="0" algn="l">
                        <a:buSzPct val="100000"/>
                        <a:buFont typeface="Arial" pitchFamily="34"/>
                        <a:buNone/>
                      </a:pPr>
                      <a:r>
                        <a:rPr lang="en-GB" sz="1200" b="1" dirty="0" smtClean="0">
                          <a:solidFill>
                            <a:schemeClr val="tx1"/>
                          </a:solidFill>
                          <a:latin typeface="Century Gothic" pitchFamily="34"/>
                        </a:rPr>
                        <a:t>Year 3 Expectations: </a:t>
                      </a:r>
                    </a:p>
                    <a:p>
                      <a:pPr marL="0" lvl="0" indent="0" algn="l">
                        <a:buSzPct val="100000"/>
                        <a:buFont typeface="Arial" pitchFamily="34"/>
                        <a:buNone/>
                      </a:pPr>
                      <a:r>
                        <a:rPr lang="en-GB" sz="1200" b="1" dirty="0" smtClean="0">
                          <a:solidFill>
                            <a:schemeClr val="tx1"/>
                          </a:solidFill>
                          <a:latin typeface="Century Gothic" pitchFamily="34"/>
                        </a:rPr>
                        <a:t>Word Reading </a:t>
                      </a:r>
                      <a:endParaRPr lang="en-GB" sz="1200" b="1" dirty="0">
                        <a:solidFill>
                          <a:schemeClr val="tx1"/>
                        </a:solidFill>
                        <a:latin typeface="Century Gothic" pitchFamily="34"/>
                      </a:endParaRPr>
                    </a:p>
                  </a:txBody>
                  <a:tcPr marL="68580" marR="68580" marT="34290" marB="34290">
                    <a:solidFill>
                      <a:schemeClr val="tx2">
                        <a:lumMod val="40000"/>
                        <a:lumOff val="60000"/>
                      </a:schemeClr>
                    </a:solidFill>
                  </a:tcPr>
                </a:tc>
              </a:tr>
              <a:tr h="445770">
                <a:tc>
                  <a:txBody>
                    <a:bodyPr/>
                    <a:lstStyle/>
                    <a:p>
                      <a:pPr marL="171450" indent="-171450">
                        <a:buFont typeface="Arial" panose="020B0604020202020204" pitchFamily="34" charset="0"/>
                        <a:buChar char="•"/>
                      </a:pPr>
                      <a:r>
                        <a:rPr lang="en-GB" sz="1000" b="1" kern="1200" dirty="0" smtClean="0">
                          <a:solidFill>
                            <a:schemeClr val="dk1"/>
                          </a:solidFill>
                          <a:effectLst/>
                          <a:latin typeface="Arial" panose="020B0604020202020204" pitchFamily="34" charset="0"/>
                          <a:ea typeface="+mn-ea"/>
                          <a:cs typeface="Arial" panose="020B0604020202020204" pitchFamily="34" charset="0"/>
                        </a:rPr>
                        <a:t>Apply knowledge of root words, prefixes and suffixes to read aloud and to understand the meaning of </a:t>
                      </a:r>
                      <a:r>
                        <a:rPr lang="en-GB" sz="1000" b="1" kern="1200" baseline="0" dirty="0" smtClean="0">
                          <a:solidFill>
                            <a:schemeClr val="dk1"/>
                          </a:solidFill>
                          <a:effectLst/>
                          <a:latin typeface="Arial" panose="020B0604020202020204" pitchFamily="34" charset="0"/>
                          <a:ea typeface="+mn-ea"/>
                          <a:cs typeface="Arial" panose="020B0604020202020204" pitchFamily="34" charset="0"/>
                        </a:rPr>
                        <a:t> unfamiliar words</a:t>
                      </a:r>
                      <a:endParaRPr lang="en-GB" sz="1000" b="1" kern="1200" dirty="0" smtClean="0">
                        <a:solidFill>
                          <a:schemeClr val="dk1"/>
                        </a:solidFill>
                        <a:effectLst/>
                        <a:latin typeface="Arial" panose="020B0604020202020204" pitchFamily="34" charset="0"/>
                        <a:ea typeface="+mn-ea"/>
                        <a:cs typeface="Arial" panose="020B0604020202020204" pitchFamily="34" charset="0"/>
                      </a:endParaRPr>
                    </a:p>
                  </a:txBody>
                  <a:tcPr marL="68580" marR="68580" marT="34290" marB="34290">
                    <a:solidFill>
                      <a:schemeClr val="accent2">
                        <a:lumMod val="20000"/>
                        <a:lumOff val="80000"/>
                      </a:schemeClr>
                    </a:solidFill>
                  </a:tcPr>
                </a:tc>
              </a:tr>
              <a:tr h="445770">
                <a:tc>
                  <a:txBody>
                    <a:bodyPr/>
                    <a:lstStyle/>
                    <a:p>
                      <a:pPr marL="171450" lvl="0" indent="-171450">
                        <a:buFont typeface="Arial" panose="020B0604020202020204" pitchFamily="34" charset="0"/>
                        <a:buChar char="•"/>
                      </a:pPr>
                      <a:r>
                        <a:rPr lang="en-GB" sz="1000" b="1" kern="1200" dirty="0" smtClean="0">
                          <a:solidFill>
                            <a:schemeClr val="dk1"/>
                          </a:solidFill>
                          <a:effectLst/>
                          <a:latin typeface="Arial" panose="020B0604020202020204" pitchFamily="34" charset="0"/>
                          <a:ea typeface="+mn-ea"/>
                          <a:cs typeface="Arial" panose="020B0604020202020204" pitchFamily="34" charset="0"/>
                        </a:rPr>
                        <a:t>Read further exception words, noting the unusual correspondences between spelling and sound, and where these occur in the word</a:t>
                      </a:r>
                    </a:p>
                  </a:txBody>
                  <a:tcPr marL="68580" marR="68580" marT="34290" marB="34290"/>
                </a:tc>
              </a:tr>
              <a:tr h="320040">
                <a:tc>
                  <a: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000" b="1" kern="1200" dirty="0" smtClean="0">
                          <a:solidFill>
                            <a:schemeClr val="dk1"/>
                          </a:solidFill>
                          <a:effectLst/>
                          <a:latin typeface="Arial" panose="020B0604020202020204" pitchFamily="34" charset="0"/>
                          <a:ea typeface="+mn-ea"/>
                          <a:cs typeface="Arial" panose="020B0604020202020204" pitchFamily="34" charset="0"/>
                        </a:rPr>
                        <a:t>Attempt pronunciation of unfamiliar words drawing on prior knowledge of similar looking words</a:t>
                      </a:r>
                    </a:p>
                  </a:txBody>
                  <a:tcPr marL="68580" marR="68580" marT="34290" marB="34290"/>
                </a:tc>
              </a:tr>
            </a:tbl>
          </a:graphicData>
        </a:graphic>
      </p:graphicFrame>
      <p:graphicFrame>
        <p:nvGraphicFramePr>
          <p:cNvPr id="10" name="Content Placeholder 7"/>
          <p:cNvGraphicFramePr>
            <a:graphicFrameLocks/>
          </p:cNvGraphicFramePr>
          <p:nvPr>
            <p:extLst>
              <p:ext uri="{D42A27DB-BD31-4B8C-83A1-F6EECF244321}">
                <p14:modId xmlns:p14="http://schemas.microsoft.com/office/powerpoint/2010/main" val="1864521144"/>
              </p:ext>
            </p:extLst>
          </p:nvPr>
        </p:nvGraphicFramePr>
        <p:xfrm>
          <a:off x="4840451" y="1700807"/>
          <a:ext cx="3968698" cy="4164971"/>
        </p:xfrm>
        <a:graphic>
          <a:graphicData uri="http://schemas.openxmlformats.org/drawingml/2006/table">
            <a:tbl>
              <a:tblPr firstRow="1" bandRow="1">
                <a:tableStyleId>{5C22544A-7EE6-4342-B048-85BDC9FD1C3A}</a:tableStyleId>
              </a:tblPr>
              <a:tblGrid>
                <a:gridCol w="3968698"/>
              </a:tblGrid>
              <a:tr h="508903">
                <a:tc>
                  <a:txBody>
                    <a:bodyPr/>
                    <a:lstStyle/>
                    <a:p>
                      <a:pPr marL="0" lvl="0" indent="0" algn="l">
                        <a:buSzPct val="100000"/>
                        <a:buFont typeface="Arial" pitchFamily="34"/>
                        <a:buNone/>
                      </a:pPr>
                      <a:r>
                        <a:rPr lang="en-GB" sz="1000" b="1" dirty="0" smtClean="0">
                          <a:solidFill>
                            <a:schemeClr val="tx1"/>
                          </a:solidFill>
                          <a:latin typeface="Arial" panose="020B0604020202020204" pitchFamily="34" charset="0"/>
                          <a:cs typeface="Arial" panose="020B0604020202020204" pitchFamily="34" charset="0"/>
                        </a:rPr>
                        <a:t>Year 3 Expectations: </a:t>
                      </a:r>
                    </a:p>
                    <a:p>
                      <a:pPr marL="0" lvl="0" indent="0" algn="l">
                        <a:buSzPct val="100000"/>
                        <a:buFont typeface="Arial" pitchFamily="34"/>
                        <a:buNone/>
                      </a:pPr>
                      <a:r>
                        <a:rPr lang="en-GB" sz="1000" b="1" dirty="0" smtClean="0">
                          <a:solidFill>
                            <a:schemeClr val="tx1"/>
                          </a:solidFill>
                          <a:latin typeface="Arial" panose="020B0604020202020204" pitchFamily="34" charset="0"/>
                          <a:cs typeface="Arial" panose="020B0604020202020204" pitchFamily="34" charset="0"/>
                        </a:rPr>
                        <a:t>Reading Comprehension (continued)</a:t>
                      </a:r>
                      <a:endParaRPr lang="en-GB" sz="1000" b="1" dirty="0">
                        <a:solidFill>
                          <a:schemeClr val="tx1"/>
                        </a:solidFill>
                        <a:latin typeface="Arial" panose="020B0604020202020204" pitchFamily="34" charset="0"/>
                        <a:cs typeface="Arial" panose="020B0604020202020204" pitchFamily="34" charset="0"/>
                      </a:endParaRPr>
                    </a:p>
                  </a:txBody>
                  <a:tcPr marL="68580" marR="68580" marT="34290" marB="34290">
                    <a:solidFill>
                      <a:schemeClr val="tx2">
                        <a:lumMod val="40000"/>
                        <a:lumOff val="60000"/>
                      </a:schemeClr>
                    </a:solidFill>
                  </a:tcPr>
                </a:tc>
              </a:tr>
              <a:tr h="437478">
                <a:tc>
                  <a: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000" b="1" dirty="0" smtClean="0">
                          <a:effectLst/>
                          <a:latin typeface="Arial" panose="020B0604020202020204" pitchFamily="34" charset="0"/>
                          <a:ea typeface="Times New Roman"/>
                          <a:cs typeface="Arial" panose="020B0604020202020204" pitchFamily="34" charset="0"/>
                        </a:rPr>
                        <a:t>Draw </a:t>
                      </a:r>
                      <a:r>
                        <a:rPr lang="en-GB" sz="1000" b="1" spc="5" dirty="0" smtClean="0">
                          <a:effectLst/>
                          <a:latin typeface="Arial" panose="020B0604020202020204" pitchFamily="34" charset="0"/>
                          <a:ea typeface="Times New Roman"/>
                          <a:cs typeface="Arial" panose="020B0604020202020204" pitchFamily="34" charset="0"/>
                        </a:rPr>
                        <a:t>i</a:t>
                      </a:r>
                      <a:r>
                        <a:rPr lang="en-GB" sz="1000" b="1" dirty="0" smtClean="0">
                          <a:effectLst/>
                          <a:latin typeface="Arial" panose="020B0604020202020204" pitchFamily="34" charset="0"/>
                          <a:ea typeface="Times New Roman"/>
                          <a:cs typeface="Arial" panose="020B0604020202020204" pitchFamily="34" charset="0"/>
                        </a:rPr>
                        <a:t>nferences</a:t>
                      </a:r>
                      <a:r>
                        <a:rPr lang="en-GB" sz="1000" b="1" spc="5" dirty="0" smtClean="0">
                          <a:effectLst/>
                          <a:latin typeface="Arial" panose="020B0604020202020204" pitchFamily="34" charset="0"/>
                          <a:ea typeface="Times New Roman"/>
                          <a:cs typeface="Arial" panose="020B0604020202020204" pitchFamily="34" charset="0"/>
                        </a:rPr>
                        <a:t> </a:t>
                      </a:r>
                      <a:r>
                        <a:rPr lang="en-GB" sz="1000" b="1" dirty="0" smtClean="0">
                          <a:effectLst/>
                          <a:latin typeface="Arial" panose="020B0604020202020204" pitchFamily="34" charset="0"/>
                          <a:ea typeface="Times New Roman"/>
                          <a:cs typeface="Arial" panose="020B0604020202020204" pitchFamily="34" charset="0"/>
                        </a:rPr>
                        <a:t>such as</a:t>
                      </a:r>
                      <a:r>
                        <a:rPr lang="en-GB" sz="1000" b="1" spc="5" dirty="0" smtClean="0">
                          <a:effectLst/>
                          <a:latin typeface="Arial" panose="020B0604020202020204" pitchFamily="34" charset="0"/>
                          <a:ea typeface="Times New Roman"/>
                          <a:cs typeface="Arial" panose="020B0604020202020204" pitchFamily="34" charset="0"/>
                        </a:rPr>
                        <a:t> </a:t>
                      </a:r>
                      <a:r>
                        <a:rPr lang="en-GB" sz="1000" b="1" spc="-5" dirty="0" smtClean="0">
                          <a:effectLst/>
                          <a:latin typeface="Arial" panose="020B0604020202020204" pitchFamily="34" charset="0"/>
                          <a:ea typeface="Times New Roman"/>
                          <a:cs typeface="Arial" panose="020B0604020202020204" pitchFamily="34" charset="0"/>
                        </a:rPr>
                        <a:t>i</a:t>
                      </a:r>
                      <a:r>
                        <a:rPr lang="en-GB" sz="1000" b="1" dirty="0" smtClean="0">
                          <a:effectLst/>
                          <a:latin typeface="Arial" panose="020B0604020202020204" pitchFamily="34" charset="0"/>
                          <a:ea typeface="Times New Roman"/>
                          <a:cs typeface="Arial" panose="020B0604020202020204" pitchFamily="34" charset="0"/>
                        </a:rPr>
                        <a:t>nfer</a:t>
                      </a:r>
                      <a:r>
                        <a:rPr lang="en-GB" sz="1000" b="1" spc="-5" dirty="0" smtClean="0">
                          <a:effectLst/>
                          <a:latin typeface="Arial" panose="020B0604020202020204" pitchFamily="34" charset="0"/>
                          <a:ea typeface="Times New Roman"/>
                          <a:cs typeface="Arial" panose="020B0604020202020204" pitchFamily="34" charset="0"/>
                        </a:rPr>
                        <a:t>ri</a:t>
                      </a:r>
                      <a:r>
                        <a:rPr lang="en-GB" sz="1000" b="1" dirty="0" smtClean="0">
                          <a:effectLst/>
                          <a:latin typeface="Arial" panose="020B0604020202020204" pitchFamily="34" charset="0"/>
                          <a:ea typeface="Times New Roman"/>
                          <a:cs typeface="Arial" panose="020B0604020202020204" pitchFamily="34" charset="0"/>
                        </a:rPr>
                        <a:t>ng charac</a:t>
                      </a:r>
                      <a:r>
                        <a:rPr lang="en-GB" sz="1000" b="1" spc="5" dirty="0" smtClean="0">
                          <a:effectLst/>
                          <a:latin typeface="Arial" panose="020B0604020202020204" pitchFamily="34" charset="0"/>
                          <a:ea typeface="Times New Roman"/>
                          <a:cs typeface="Arial" panose="020B0604020202020204" pitchFamily="34" charset="0"/>
                        </a:rPr>
                        <a:t>t</a:t>
                      </a:r>
                      <a:r>
                        <a:rPr lang="en-GB" sz="1000" b="1" dirty="0" smtClean="0">
                          <a:effectLst/>
                          <a:latin typeface="Arial" panose="020B0604020202020204" pitchFamily="34" charset="0"/>
                          <a:ea typeface="Times New Roman"/>
                          <a:cs typeface="Arial" panose="020B0604020202020204" pitchFamily="34" charset="0"/>
                        </a:rPr>
                        <a:t>ers' </a:t>
                      </a:r>
                      <a:r>
                        <a:rPr lang="en-GB" sz="1000" b="1" spc="5" dirty="0" smtClean="0">
                          <a:effectLst/>
                          <a:latin typeface="Arial" panose="020B0604020202020204" pitchFamily="34" charset="0"/>
                          <a:ea typeface="Times New Roman"/>
                          <a:cs typeface="Arial" panose="020B0604020202020204" pitchFamily="34" charset="0"/>
                        </a:rPr>
                        <a:t>f</a:t>
                      </a:r>
                      <a:r>
                        <a:rPr lang="en-GB" sz="1000" b="1" dirty="0" smtClean="0">
                          <a:effectLst/>
                          <a:latin typeface="Arial" panose="020B0604020202020204" pitchFamily="34" charset="0"/>
                          <a:ea typeface="Times New Roman"/>
                          <a:cs typeface="Arial" panose="020B0604020202020204" pitchFamily="34" charset="0"/>
                        </a:rPr>
                        <a:t>ee</a:t>
                      </a:r>
                      <a:r>
                        <a:rPr lang="en-GB" sz="1000" b="1" spc="-5" dirty="0" smtClean="0">
                          <a:effectLst/>
                          <a:latin typeface="Arial" panose="020B0604020202020204" pitchFamily="34" charset="0"/>
                          <a:ea typeface="Times New Roman"/>
                          <a:cs typeface="Arial" panose="020B0604020202020204" pitchFamily="34" charset="0"/>
                        </a:rPr>
                        <a:t>li</a:t>
                      </a:r>
                      <a:r>
                        <a:rPr lang="en-GB" sz="1000" b="1" dirty="0" smtClean="0">
                          <a:effectLst/>
                          <a:latin typeface="Arial" panose="020B0604020202020204" pitchFamily="34" charset="0"/>
                          <a:ea typeface="Times New Roman"/>
                          <a:cs typeface="Arial" panose="020B0604020202020204" pitchFamily="34" charset="0"/>
                        </a:rPr>
                        <a:t>ngs,</a:t>
                      </a:r>
                      <a:r>
                        <a:rPr lang="en-GB" sz="1000" b="1" spc="5" dirty="0" smtClean="0">
                          <a:effectLst/>
                          <a:latin typeface="Arial" panose="020B0604020202020204" pitchFamily="34" charset="0"/>
                          <a:ea typeface="Times New Roman"/>
                          <a:cs typeface="Arial" panose="020B0604020202020204" pitchFamily="34" charset="0"/>
                        </a:rPr>
                        <a:t> t</a:t>
                      </a:r>
                      <a:r>
                        <a:rPr lang="en-GB" sz="1000" b="1" dirty="0" smtClean="0">
                          <a:effectLst/>
                          <a:latin typeface="Arial" panose="020B0604020202020204" pitchFamily="34" charset="0"/>
                          <a:ea typeface="Times New Roman"/>
                          <a:cs typeface="Arial" panose="020B0604020202020204" pitchFamily="34" charset="0"/>
                        </a:rPr>
                        <a:t>houghts</a:t>
                      </a:r>
                      <a:r>
                        <a:rPr lang="en-GB" sz="1000" b="1" spc="5" dirty="0" smtClean="0">
                          <a:effectLst/>
                          <a:latin typeface="Arial" panose="020B0604020202020204" pitchFamily="34" charset="0"/>
                          <a:ea typeface="Times New Roman"/>
                          <a:cs typeface="Arial" panose="020B0604020202020204" pitchFamily="34" charset="0"/>
                        </a:rPr>
                        <a:t> </a:t>
                      </a:r>
                      <a:r>
                        <a:rPr lang="en-GB" sz="1000" b="1" dirty="0" smtClean="0">
                          <a:effectLst/>
                          <a:latin typeface="Arial" panose="020B0604020202020204" pitchFamily="34" charset="0"/>
                          <a:ea typeface="Times New Roman"/>
                          <a:cs typeface="Arial" panose="020B0604020202020204" pitchFamily="34" charset="0"/>
                        </a:rPr>
                        <a:t>and</a:t>
                      </a:r>
                      <a:r>
                        <a:rPr lang="en-GB" sz="1000" b="1" spc="10" dirty="0" smtClean="0">
                          <a:effectLst/>
                          <a:latin typeface="Arial" panose="020B0604020202020204" pitchFamily="34" charset="0"/>
                          <a:ea typeface="Times New Roman"/>
                          <a:cs typeface="Arial" panose="020B0604020202020204" pitchFamily="34" charset="0"/>
                        </a:rPr>
                        <a:t> </a:t>
                      </a:r>
                      <a:r>
                        <a:rPr lang="en-GB" sz="1000" b="1" dirty="0" smtClean="0">
                          <a:effectLst/>
                          <a:latin typeface="Arial" panose="020B0604020202020204" pitchFamily="34" charset="0"/>
                          <a:ea typeface="Times New Roman"/>
                          <a:cs typeface="Arial" panose="020B0604020202020204" pitchFamily="34" charset="0"/>
                        </a:rPr>
                        <a:t>mot</a:t>
                      </a:r>
                      <a:r>
                        <a:rPr lang="en-GB" sz="1000" b="1" spc="-5" dirty="0" smtClean="0">
                          <a:effectLst/>
                          <a:latin typeface="Arial" panose="020B0604020202020204" pitchFamily="34" charset="0"/>
                          <a:ea typeface="Times New Roman"/>
                          <a:cs typeface="Arial" panose="020B0604020202020204" pitchFamily="34" charset="0"/>
                        </a:rPr>
                        <a:t>i</a:t>
                      </a:r>
                      <a:r>
                        <a:rPr lang="en-GB" sz="1000" b="1" dirty="0" smtClean="0">
                          <a:effectLst/>
                          <a:latin typeface="Arial" panose="020B0604020202020204" pitchFamily="34" charset="0"/>
                          <a:ea typeface="Times New Roman"/>
                          <a:cs typeface="Arial" panose="020B0604020202020204" pitchFamily="34" charset="0"/>
                        </a:rPr>
                        <a:t>ves</a:t>
                      </a:r>
                      <a:r>
                        <a:rPr lang="en-GB" sz="1000" b="1" spc="5" dirty="0" smtClean="0">
                          <a:effectLst/>
                          <a:latin typeface="Arial" panose="020B0604020202020204" pitchFamily="34" charset="0"/>
                          <a:ea typeface="Times New Roman"/>
                          <a:cs typeface="Arial" panose="020B0604020202020204" pitchFamily="34" charset="0"/>
                        </a:rPr>
                        <a:t> </a:t>
                      </a:r>
                      <a:r>
                        <a:rPr lang="en-GB" sz="1000" b="1" spc="-5" dirty="0" smtClean="0">
                          <a:effectLst/>
                          <a:latin typeface="Arial" panose="020B0604020202020204" pitchFamily="34" charset="0"/>
                          <a:ea typeface="Times New Roman"/>
                          <a:cs typeface="Arial" panose="020B0604020202020204" pitchFamily="34" charset="0"/>
                        </a:rPr>
                        <a:t>fr</a:t>
                      </a:r>
                      <a:r>
                        <a:rPr lang="en-GB" sz="1000" b="1" dirty="0" smtClean="0">
                          <a:effectLst/>
                          <a:latin typeface="Arial" panose="020B0604020202020204" pitchFamily="34" charset="0"/>
                          <a:ea typeface="Times New Roman"/>
                          <a:cs typeface="Arial" panose="020B0604020202020204" pitchFamily="34" charset="0"/>
                        </a:rPr>
                        <a:t>om</a:t>
                      </a:r>
                      <a:r>
                        <a:rPr lang="en-GB" sz="1000" b="1" spc="5" dirty="0" smtClean="0">
                          <a:effectLst/>
                          <a:latin typeface="Arial" panose="020B0604020202020204" pitchFamily="34" charset="0"/>
                          <a:ea typeface="Times New Roman"/>
                          <a:cs typeface="Arial" panose="020B0604020202020204" pitchFamily="34" charset="0"/>
                        </a:rPr>
                        <a:t> t</a:t>
                      </a:r>
                      <a:r>
                        <a:rPr lang="en-GB" sz="1000" b="1" dirty="0" smtClean="0">
                          <a:effectLst/>
                          <a:latin typeface="Arial" panose="020B0604020202020204" pitchFamily="34" charset="0"/>
                          <a:ea typeface="Times New Roman"/>
                          <a:cs typeface="Arial" panose="020B0604020202020204" pitchFamily="34" charset="0"/>
                        </a:rPr>
                        <a:t>he</a:t>
                      </a:r>
                      <a:r>
                        <a:rPr lang="en-GB" sz="1000" b="1" spc="-5" dirty="0" smtClean="0">
                          <a:effectLst/>
                          <a:latin typeface="Arial" panose="020B0604020202020204" pitchFamily="34" charset="0"/>
                          <a:ea typeface="Times New Roman"/>
                          <a:cs typeface="Arial" panose="020B0604020202020204" pitchFamily="34" charset="0"/>
                        </a:rPr>
                        <a:t>i</a:t>
                      </a:r>
                      <a:r>
                        <a:rPr lang="en-GB" sz="1000" b="1" dirty="0" smtClean="0">
                          <a:effectLst/>
                          <a:latin typeface="Arial" panose="020B0604020202020204" pitchFamily="34" charset="0"/>
                          <a:ea typeface="Times New Roman"/>
                          <a:cs typeface="Arial" panose="020B0604020202020204" pitchFamily="34" charset="0"/>
                        </a:rPr>
                        <a:t>r</a:t>
                      </a:r>
                      <a:r>
                        <a:rPr lang="en-GB" sz="1000" b="1" spc="5" dirty="0" smtClean="0">
                          <a:effectLst/>
                          <a:latin typeface="Arial" panose="020B0604020202020204" pitchFamily="34" charset="0"/>
                          <a:ea typeface="Times New Roman"/>
                          <a:cs typeface="Arial" panose="020B0604020202020204" pitchFamily="34" charset="0"/>
                        </a:rPr>
                        <a:t> </a:t>
                      </a:r>
                      <a:r>
                        <a:rPr lang="en-GB" sz="1000" b="1" dirty="0" smtClean="0">
                          <a:effectLst/>
                          <a:latin typeface="Arial" panose="020B0604020202020204" pitchFamily="34" charset="0"/>
                          <a:ea typeface="Times New Roman"/>
                          <a:cs typeface="Arial" panose="020B0604020202020204" pitchFamily="34" charset="0"/>
                        </a:rPr>
                        <a:t>a</a:t>
                      </a:r>
                      <a:r>
                        <a:rPr lang="en-GB" sz="1000" b="1" spc="-5" dirty="0" smtClean="0">
                          <a:effectLst/>
                          <a:latin typeface="Arial" panose="020B0604020202020204" pitchFamily="34" charset="0"/>
                          <a:ea typeface="Times New Roman"/>
                          <a:cs typeface="Arial" panose="020B0604020202020204" pitchFamily="34" charset="0"/>
                        </a:rPr>
                        <a:t>c</a:t>
                      </a:r>
                      <a:r>
                        <a:rPr lang="en-GB" sz="1000" b="1" spc="5" dirty="0" smtClean="0">
                          <a:effectLst/>
                          <a:latin typeface="Arial" panose="020B0604020202020204" pitchFamily="34" charset="0"/>
                          <a:ea typeface="Times New Roman"/>
                          <a:cs typeface="Arial" panose="020B0604020202020204" pitchFamily="34" charset="0"/>
                        </a:rPr>
                        <a:t>t</a:t>
                      </a:r>
                      <a:r>
                        <a:rPr lang="en-GB" sz="1000" b="1" spc="-5" dirty="0" smtClean="0">
                          <a:effectLst/>
                          <a:latin typeface="Arial" panose="020B0604020202020204" pitchFamily="34" charset="0"/>
                          <a:ea typeface="Times New Roman"/>
                          <a:cs typeface="Arial" panose="020B0604020202020204" pitchFamily="34" charset="0"/>
                        </a:rPr>
                        <a:t>i</a:t>
                      </a:r>
                      <a:r>
                        <a:rPr lang="en-GB" sz="1000" b="1" dirty="0" smtClean="0">
                          <a:effectLst/>
                          <a:latin typeface="Arial" panose="020B0604020202020204" pitchFamily="34" charset="0"/>
                          <a:ea typeface="Times New Roman"/>
                          <a:cs typeface="Arial" panose="020B0604020202020204" pitchFamily="34" charset="0"/>
                        </a:rPr>
                        <a:t>ons</a:t>
                      </a:r>
                      <a:endParaRPr lang="en-GB" sz="1000" b="1" kern="1200" dirty="0" smtClean="0">
                        <a:solidFill>
                          <a:schemeClr val="dk1"/>
                        </a:solidFill>
                        <a:effectLst/>
                        <a:latin typeface="Arial" panose="020B0604020202020204" pitchFamily="34" charset="0"/>
                        <a:ea typeface="+mn-ea"/>
                        <a:cs typeface="Arial" panose="020B0604020202020204" pitchFamily="34" charset="0"/>
                      </a:endParaRPr>
                    </a:p>
                  </a:txBody>
                  <a:tcPr marL="68580" marR="68580" marT="34290" marB="34290">
                    <a:solidFill>
                      <a:schemeClr val="accent2">
                        <a:lumMod val="20000"/>
                        <a:lumOff val="80000"/>
                      </a:schemeClr>
                    </a:solidFill>
                  </a:tcPr>
                </a:tc>
              </a:tr>
              <a:tr h="374981">
                <a:tc>
                  <a: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000" b="1" kern="1200" dirty="0" smtClean="0">
                          <a:solidFill>
                            <a:schemeClr val="dk1"/>
                          </a:solidFill>
                          <a:effectLst/>
                          <a:latin typeface="Arial" panose="020B0604020202020204" pitchFamily="34" charset="0"/>
                          <a:ea typeface="+mn-ea"/>
                          <a:cs typeface="Arial" panose="020B0604020202020204" pitchFamily="34" charset="0"/>
                        </a:rPr>
                        <a:t>Use dictionaries to check the meaning of unfamiliar words </a:t>
                      </a:r>
                    </a:p>
                  </a:txBody>
                  <a:tcPr marL="68580" marR="68580" marT="34290" marB="34290"/>
                </a:tc>
              </a:tr>
              <a:tr h="325877">
                <a:tc>
                  <a: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000" b="1" spc="-5" dirty="0" smtClean="0">
                          <a:effectLst/>
                          <a:latin typeface="Arial" panose="020B0604020202020204" pitchFamily="34" charset="0"/>
                          <a:ea typeface="Times New Roman"/>
                          <a:cs typeface="Arial" panose="020B0604020202020204" pitchFamily="34" charset="0"/>
                        </a:rPr>
                        <a:t>I</a:t>
                      </a:r>
                      <a:r>
                        <a:rPr lang="en-GB" sz="1000" b="1" dirty="0" smtClean="0">
                          <a:effectLst/>
                          <a:latin typeface="Arial" panose="020B0604020202020204" pitchFamily="34" charset="0"/>
                          <a:ea typeface="Times New Roman"/>
                          <a:cs typeface="Arial" panose="020B0604020202020204" pitchFamily="34" charset="0"/>
                        </a:rPr>
                        <a:t>dent</a:t>
                      </a:r>
                      <a:r>
                        <a:rPr lang="en-GB" sz="1000" b="1" spc="-5" dirty="0" smtClean="0">
                          <a:effectLst/>
                          <a:latin typeface="Arial" panose="020B0604020202020204" pitchFamily="34" charset="0"/>
                          <a:ea typeface="Times New Roman"/>
                          <a:cs typeface="Arial" panose="020B0604020202020204" pitchFamily="34" charset="0"/>
                        </a:rPr>
                        <a:t>i</a:t>
                      </a:r>
                      <a:r>
                        <a:rPr lang="en-GB" sz="1000" b="1" spc="5" dirty="0" smtClean="0">
                          <a:effectLst/>
                          <a:latin typeface="Arial" panose="020B0604020202020204" pitchFamily="34" charset="0"/>
                          <a:ea typeface="Times New Roman"/>
                          <a:cs typeface="Arial" panose="020B0604020202020204" pitchFamily="34" charset="0"/>
                        </a:rPr>
                        <a:t>f</a:t>
                      </a:r>
                      <a:r>
                        <a:rPr lang="en-GB" sz="1000" b="1" dirty="0" smtClean="0">
                          <a:effectLst/>
                          <a:latin typeface="Arial" panose="020B0604020202020204" pitchFamily="34" charset="0"/>
                          <a:ea typeface="Times New Roman"/>
                          <a:cs typeface="Arial" panose="020B0604020202020204" pitchFamily="34" charset="0"/>
                        </a:rPr>
                        <a:t>y</a:t>
                      </a:r>
                      <a:r>
                        <a:rPr lang="en-GB" sz="1000" b="1" spc="-5" baseline="0" dirty="0" smtClean="0">
                          <a:effectLst/>
                          <a:latin typeface="Arial" panose="020B0604020202020204" pitchFamily="34" charset="0"/>
                          <a:ea typeface="Times New Roman"/>
                          <a:cs typeface="Arial" panose="020B0604020202020204" pitchFamily="34" charset="0"/>
                        </a:rPr>
                        <a:t> </a:t>
                      </a:r>
                      <a:r>
                        <a:rPr lang="en-GB" sz="1000" b="1" dirty="0" smtClean="0">
                          <a:effectLst/>
                          <a:latin typeface="Arial" panose="020B0604020202020204" pitchFamily="34" charset="0"/>
                          <a:ea typeface="Times New Roman"/>
                          <a:cs typeface="Arial" panose="020B0604020202020204" pitchFamily="34" charset="0"/>
                        </a:rPr>
                        <a:t> ma</a:t>
                      </a:r>
                      <a:r>
                        <a:rPr lang="en-GB" sz="1000" b="1" spc="-5" dirty="0" smtClean="0">
                          <a:effectLst/>
                          <a:latin typeface="Arial" panose="020B0604020202020204" pitchFamily="34" charset="0"/>
                          <a:ea typeface="Times New Roman"/>
                          <a:cs typeface="Arial" panose="020B0604020202020204" pitchFamily="34" charset="0"/>
                        </a:rPr>
                        <a:t>i</a:t>
                      </a:r>
                      <a:r>
                        <a:rPr lang="en-GB" sz="1000" b="1" dirty="0" smtClean="0">
                          <a:effectLst/>
                          <a:latin typeface="Arial" panose="020B0604020202020204" pitchFamily="34" charset="0"/>
                          <a:ea typeface="Times New Roman"/>
                          <a:cs typeface="Arial" panose="020B0604020202020204" pitchFamily="34" charset="0"/>
                        </a:rPr>
                        <a:t>n </a:t>
                      </a:r>
                      <a:r>
                        <a:rPr lang="en-GB" sz="1000" b="1" spc="-5" dirty="0" smtClean="0">
                          <a:effectLst/>
                          <a:latin typeface="Arial" panose="020B0604020202020204" pitchFamily="34" charset="0"/>
                          <a:ea typeface="Times New Roman"/>
                          <a:cs typeface="Arial" panose="020B0604020202020204" pitchFamily="34" charset="0"/>
                        </a:rPr>
                        <a:t>i</a:t>
                      </a:r>
                      <a:r>
                        <a:rPr lang="en-GB" sz="1000" b="1" dirty="0" smtClean="0">
                          <a:effectLst/>
                          <a:latin typeface="Arial" panose="020B0604020202020204" pitchFamily="34" charset="0"/>
                          <a:ea typeface="Times New Roman"/>
                          <a:cs typeface="Arial" panose="020B0604020202020204" pitchFamily="34" charset="0"/>
                        </a:rPr>
                        <a:t>dea</a:t>
                      </a:r>
                      <a:r>
                        <a:rPr lang="en-GB" sz="1000" b="1" baseline="0" dirty="0" smtClean="0">
                          <a:effectLst/>
                          <a:latin typeface="Arial" panose="020B0604020202020204" pitchFamily="34" charset="0"/>
                          <a:ea typeface="Times New Roman"/>
                          <a:cs typeface="Arial" panose="020B0604020202020204" pitchFamily="34" charset="0"/>
                        </a:rPr>
                        <a:t> of a text</a:t>
                      </a:r>
                      <a:endParaRPr lang="en-GB" sz="1000" b="1" kern="1200" dirty="0" smtClean="0">
                        <a:solidFill>
                          <a:schemeClr val="dk1"/>
                        </a:solidFill>
                        <a:effectLst/>
                        <a:latin typeface="Arial" panose="020B0604020202020204" pitchFamily="34" charset="0"/>
                        <a:ea typeface="+mn-ea"/>
                        <a:cs typeface="Arial" panose="020B0604020202020204" pitchFamily="34" charset="0"/>
                      </a:endParaRPr>
                    </a:p>
                  </a:txBody>
                  <a:tcPr marL="68580" marR="68580" marT="34290" marB="34290"/>
                </a:tc>
              </a:tr>
              <a:tr h="437478">
                <a:tc>
                  <a: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000" b="1" kern="1200" dirty="0" smtClean="0">
                          <a:solidFill>
                            <a:schemeClr val="dk1"/>
                          </a:solidFill>
                          <a:effectLst/>
                          <a:latin typeface="Arial" panose="020B0604020202020204" pitchFamily="34" charset="0"/>
                          <a:ea typeface="+mn-ea"/>
                          <a:cs typeface="Arial" panose="020B0604020202020204" pitchFamily="34" charset="0"/>
                        </a:rPr>
                        <a:t>Identify how structure,</a:t>
                      </a:r>
                      <a:r>
                        <a:rPr lang="en-GB" sz="1000" b="1" kern="1200" baseline="0" dirty="0" smtClean="0">
                          <a:solidFill>
                            <a:schemeClr val="dk1"/>
                          </a:solidFill>
                          <a:effectLst/>
                          <a:latin typeface="Arial" panose="020B0604020202020204" pitchFamily="34" charset="0"/>
                          <a:ea typeface="+mn-ea"/>
                          <a:cs typeface="Arial" panose="020B0604020202020204" pitchFamily="34" charset="0"/>
                        </a:rPr>
                        <a:t> </a:t>
                      </a:r>
                      <a:r>
                        <a:rPr lang="en-GB" sz="1000" b="1" kern="1200" dirty="0" smtClean="0">
                          <a:solidFill>
                            <a:schemeClr val="dk1"/>
                          </a:solidFill>
                          <a:effectLst/>
                          <a:latin typeface="Arial" panose="020B0604020202020204" pitchFamily="34" charset="0"/>
                          <a:ea typeface="+mn-ea"/>
                          <a:cs typeface="Arial" panose="020B0604020202020204" pitchFamily="34" charset="0"/>
                        </a:rPr>
                        <a:t>and presentation contribute</a:t>
                      </a:r>
                      <a:r>
                        <a:rPr lang="en-GB" sz="1000" b="1" kern="1200" baseline="0" dirty="0" smtClean="0">
                          <a:solidFill>
                            <a:schemeClr val="dk1"/>
                          </a:solidFill>
                          <a:effectLst/>
                          <a:latin typeface="Arial" panose="020B0604020202020204" pitchFamily="34" charset="0"/>
                          <a:ea typeface="+mn-ea"/>
                          <a:cs typeface="Arial" panose="020B0604020202020204" pitchFamily="34" charset="0"/>
                        </a:rPr>
                        <a:t> to the meaning of texts</a:t>
                      </a:r>
                      <a:endParaRPr lang="en-GB" sz="1000" b="1" kern="1200" dirty="0" smtClean="0">
                        <a:solidFill>
                          <a:schemeClr val="dk1"/>
                        </a:solidFill>
                        <a:effectLst/>
                        <a:latin typeface="Arial" panose="020B0604020202020204" pitchFamily="34" charset="0"/>
                        <a:ea typeface="+mn-ea"/>
                        <a:cs typeface="Arial" panose="020B0604020202020204" pitchFamily="34" charset="0"/>
                      </a:endParaRPr>
                    </a:p>
                  </a:txBody>
                  <a:tcPr marL="68580" marR="68580" marT="34290" marB="34290"/>
                </a:tc>
              </a:tr>
              <a:tr h="325877">
                <a:tc>
                  <a: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000" b="1" kern="1200" dirty="0" smtClean="0">
                          <a:solidFill>
                            <a:schemeClr val="dk1"/>
                          </a:solidFill>
                          <a:effectLst/>
                          <a:latin typeface="Arial" panose="020B0604020202020204" pitchFamily="34" charset="0"/>
                          <a:ea typeface="+mn-ea"/>
                          <a:cs typeface="Arial" panose="020B0604020202020204" pitchFamily="34" charset="0"/>
                        </a:rPr>
                        <a:t>Retrieve and record information from non-fiction</a:t>
                      </a:r>
                    </a:p>
                  </a:txBody>
                  <a:tcPr marL="68580" marR="68580" marT="34290" marB="34290"/>
                </a:tc>
              </a:tr>
              <a:tr h="616041">
                <a:tc>
                  <a: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000" b="1" kern="1200" dirty="0" smtClean="0">
                          <a:solidFill>
                            <a:schemeClr val="dk1"/>
                          </a:solidFill>
                          <a:effectLst/>
                          <a:latin typeface="Arial" panose="020B0604020202020204" pitchFamily="34" charset="0"/>
                          <a:ea typeface="+mn-ea"/>
                          <a:cs typeface="Arial" panose="020B0604020202020204" pitchFamily="34" charset="0"/>
                        </a:rPr>
                        <a:t>Discuss books, poems and other works that are read aloud and independently, taking turns and listening to others’ opinions</a:t>
                      </a:r>
                    </a:p>
                  </a:txBody>
                  <a:tcPr marL="68580" marR="68580" marT="34290" marB="34290"/>
                </a:tc>
              </a:tr>
              <a:tr h="616041">
                <a:tc>
                  <a:txBody>
                    <a:bodyPr/>
                    <a:lstStyle/>
                    <a:p>
                      <a:pPr marL="171450" indent="-171450">
                        <a:buFont typeface="Arial" panose="020B0604020202020204" pitchFamily="34" charset="0"/>
                        <a:buChar char="•"/>
                      </a:pPr>
                      <a:r>
                        <a:rPr lang="en-GB" sz="1000" b="1" kern="1200" dirty="0" smtClean="0">
                          <a:solidFill>
                            <a:schemeClr val="dk1"/>
                          </a:solidFill>
                          <a:effectLst/>
                          <a:latin typeface="Arial" panose="020B0604020202020204" pitchFamily="34" charset="0"/>
                          <a:ea typeface="+mn-ea"/>
                          <a:cs typeface="Arial" panose="020B0604020202020204" pitchFamily="34" charset="0"/>
                        </a:rPr>
                        <a:t>Explain and discuss understanding of books, poems and other material, both those read</a:t>
                      </a:r>
                      <a:r>
                        <a:rPr lang="en-GB" sz="1000" b="1" kern="1200" baseline="0" dirty="0" smtClean="0">
                          <a:solidFill>
                            <a:schemeClr val="dk1"/>
                          </a:solidFill>
                          <a:effectLst/>
                          <a:latin typeface="Arial" panose="020B0604020202020204" pitchFamily="34" charset="0"/>
                          <a:ea typeface="+mn-ea"/>
                          <a:cs typeface="Arial" panose="020B0604020202020204" pitchFamily="34" charset="0"/>
                        </a:rPr>
                        <a:t> aloud </a:t>
                      </a:r>
                      <a:r>
                        <a:rPr lang="en-GB" sz="1000" b="1" kern="1200" dirty="0" smtClean="0">
                          <a:solidFill>
                            <a:schemeClr val="dk1"/>
                          </a:solidFill>
                          <a:effectLst/>
                          <a:latin typeface="Arial" panose="020B0604020202020204" pitchFamily="34" charset="0"/>
                          <a:ea typeface="+mn-ea"/>
                          <a:cs typeface="Arial" panose="020B0604020202020204" pitchFamily="34" charset="0"/>
                        </a:rPr>
                        <a:t>and those read</a:t>
                      </a:r>
                      <a:r>
                        <a:rPr lang="en-GB" sz="1000" b="1" kern="1200" baseline="0" dirty="0" smtClean="0">
                          <a:solidFill>
                            <a:schemeClr val="dk1"/>
                          </a:solidFill>
                          <a:effectLst/>
                          <a:latin typeface="Arial" panose="020B0604020202020204" pitchFamily="34" charset="0"/>
                          <a:ea typeface="+mn-ea"/>
                          <a:cs typeface="Arial" panose="020B0604020202020204" pitchFamily="34" charset="0"/>
                        </a:rPr>
                        <a:t> independently</a:t>
                      </a:r>
                      <a:endParaRPr lang="en-GB" sz="1000" b="1" kern="1200" dirty="0" smtClean="0">
                        <a:solidFill>
                          <a:schemeClr val="dk1"/>
                        </a:solidFill>
                        <a:effectLst/>
                        <a:latin typeface="Arial" panose="020B0604020202020204" pitchFamily="34" charset="0"/>
                        <a:ea typeface="+mn-ea"/>
                        <a:cs typeface="Arial" panose="020B0604020202020204" pitchFamily="34" charset="0"/>
                      </a:endParaRPr>
                    </a:p>
                  </a:txBody>
                  <a:tcPr marL="68580" marR="68580" marT="34290" marB="34290"/>
                </a:tc>
              </a:tr>
              <a:tr h="522295">
                <a:tc>
                  <a: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000" b="1" kern="1200" dirty="0" smtClean="0">
                          <a:solidFill>
                            <a:schemeClr val="dk1"/>
                          </a:solidFill>
                          <a:effectLst/>
                          <a:latin typeface="Arial" panose="020B0604020202020204" pitchFamily="34" charset="0"/>
                          <a:ea typeface="+mn-ea"/>
                          <a:cs typeface="Arial" panose="020B0604020202020204" pitchFamily="34" charset="0"/>
                        </a:rPr>
                        <a:t>Prepare poems to</a:t>
                      </a:r>
                      <a:r>
                        <a:rPr lang="en-GB" sz="1000" b="1" kern="1200" baseline="0" dirty="0" smtClean="0">
                          <a:solidFill>
                            <a:schemeClr val="dk1"/>
                          </a:solidFill>
                          <a:effectLst/>
                          <a:latin typeface="Arial" panose="020B0604020202020204" pitchFamily="34" charset="0"/>
                          <a:ea typeface="+mn-ea"/>
                          <a:cs typeface="Arial" panose="020B0604020202020204" pitchFamily="34" charset="0"/>
                        </a:rPr>
                        <a:t> </a:t>
                      </a:r>
                      <a:r>
                        <a:rPr lang="en-GB" sz="1000" b="1" kern="1200" dirty="0" smtClean="0">
                          <a:solidFill>
                            <a:schemeClr val="dk1"/>
                          </a:solidFill>
                          <a:effectLst/>
                          <a:latin typeface="Arial" panose="020B0604020202020204" pitchFamily="34" charset="0"/>
                          <a:ea typeface="+mn-ea"/>
                          <a:cs typeface="Arial" panose="020B0604020202020204" pitchFamily="34" charset="0"/>
                        </a:rPr>
                        <a:t>read aloud and to perform, showing understanding through intonation, tone, volume and action</a:t>
                      </a:r>
                    </a:p>
                  </a:txBody>
                  <a:tcPr marL="68580" marR="68580" marT="34290" marB="34290"/>
                </a:tc>
              </a:tr>
            </a:tbl>
          </a:graphicData>
        </a:graphic>
      </p:graphicFrame>
      <p:graphicFrame>
        <p:nvGraphicFramePr>
          <p:cNvPr id="7" name="Content Placeholder 7"/>
          <p:cNvGraphicFramePr>
            <a:graphicFrameLocks/>
          </p:cNvGraphicFramePr>
          <p:nvPr>
            <p:extLst>
              <p:ext uri="{D42A27DB-BD31-4B8C-83A1-F6EECF244321}">
                <p14:modId xmlns:p14="http://schemas.microsoft.com/office/powerpoint/2010/main" val="1725733301"/>
              </p:ext>
            </p:extLst>
          </p:nvPr>
        </p:nvGraphicFramePr>
        <p:xfrm>
          <a:off x="669701" y="3560324"/>
          <a:ext cx="4038486" cy="2801564"/>
        </p:xfrm>
        <a:graphic>
          <a:graphicData uri="http://schemas.openxmlformats.org/drawingml/2006/table">
            <a:tbl>
              <a:tblPr firstRow="1" bandRow="1">
                <a:tableStyleId>{5C22544A-7EE6-4342-B048-85BDC9FD1C3A}</a:tableStyleId>
              </a:tblPr>
              <a:tblGrid>
                <a:gridCol w="4038486"/>
              </a:tblGrid>
              <a:tr h="515958">
                <a:tc>
                  <a:txBody>
                    <a:bodyPr/>
                    <a:lstStyle/>
                    <a:p>
                      <a:pPr marL="0" lvl="0" indent="0" algn="l">
                        <a:buSzPct val="100000"/>
                        <a:buFont typeface="Arial" pitchFamily="34"/>
                        <a:buNone/>
                      </a:pPr>
                      <a:r>
                        <a:rPr lang="en-GB" sz="1000" b="1" dirty="0" smtClean="0">
                          <a:solidFill>
                            <a:schemeClr val="tx1"/>
                          </a:solidFill>
                          <a:latin typeface="Arial" panose="020B0604020202020204" pitchFamily="34" charset="0"/>
                          <a:cs typeface="Arial" panose="020B0604020202020204" pitchFamily="34" charset="0"/>
                        </a:rPr>
                        <a:t>Year 3 Expectations: </a:t>
                      </a:r>
                    </a:p>
                    <a:p>
                      <a:pPr marL="0" lvl="0" indent="0" algn="l">
                        <a:buSzPct val="100000"/>
                        <a:buFont typeface="Arial" pitchFamily="34"/>
                        <a:buNone/>
                      </a:pPr>
                      <a:r>
                        <a:rPr lang="en-GB" sz="1000" b="1" dirty="0" smtClean="0">
                          <a:solidFill>
                            <a:schemeClr val="tx1"/>
                          </a:solidFill>
                          <a:latin typeface="Arial" panose="020B0604020202020204" pitchFamily="34" charset="0"/>
                          <a:cs typeface="Arial" panose="020B0604020202020204" pitchFamily="34" charset="0"/>
                        </a:rPr>
                        <a:t>Reading Comprehension</a:t>
                      </a:r>
                      <a:endParaRPr lang="en-GB" sz="1000" b="1" dirty="0">
                        <a:solidFill>
                          <a:schemeClr val="tx1"/>
                        </a:solidFill>
                        <a:latin typeface="Arial" panose="020B0604020202020204" pitchFamily="34" charset="0"/>
                        <a:cs typeface="Arial" panose="020B0604020202020204" pitchFamily="34" charset="0"/>
                      </a:endParaRPr>
                    </a:p>
                  </a:txBody>
                  <a:tcPr marL="68580" marR="68580" marT="34290" marB="34290">
                    <a:solidFill>
                      <a:schemeClr val="tx2">
                        <a:lumMod val="40000"/>
                        <a:lumOff val="60000"/>
                      </a:schemeClr>
                    </a:solidFill>
                  </a:tcPr>
                </a:tc>
              </a:tr>
              <a:tr h="443543">
                <a:tc>
                  <a: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000" b="1" kern="1200" dirty="0" smtClean="0">
                          <a:solidFill>
                            <a:schemeClr val="dk1"/>
                          </a:solidFill>
                          <a:effectLst/>
                          <a:latin typeface="Arial" panose="020B0604020202020204" pitchFamily="34" charset="0"/>
                          <a:ea typeface="+mn-ea"/>
                          <a:cs typeface="Arial" panose="020B0604020202020204" pitchFamily="34" charset="0"/>
                        </a:rPr>
                        <a:t>Experience</a:t>
                      </a:r>
                      <a:r>
                        <a:rPr lang="en-GB" sz="1000" b="1" kern="1200" baseline="0" dirty="0" smtClean="0">
                          <a:solidFill>
                            <a:schemeClr val="dk1"/>
                          </a:solidFill>
                          <a:effectLst/>
                          <a:latin typeface="Arial" panose="020B0604020202020204" pitchFamily="34" charset="0"/>
                          <a:ea typeface="+mn-ea"/>
                          <a:cs typeface="Arial" panose="020B0604020202020204" pitchFamily="34" charset="0"/>
                        </a:rPr>
                        <a:t> and discuss </a:t>
                      </a:r>
                      <a:r>
                        <a:rPr lang="en-GB" sz="1000" b="1" kern="1200" dirty="0" smtClean="0">
                          <a:solidFill>
                            <a:schemeClr val="dk1"/>
                          </a:solidFill>
                          <a:effectLst/>
                          <a:latin typeface="Arial" panose="020B0604020202020204" pitchFamily="34" charset="0"/>
                          <a:ea typeface="+mn-ea"/>
                          <a:cs typeface="Arial" panose="020B0604020202020204" pitchFamily="34" charset="0"/>
                        </a:rPr>
                        <a:t> a range of fiction, poetry, plays, non-fiction and reference books or textbooks</a:t>
                      </a:r>
                    </a:p>
                  </a:txBody>
                  <a:tcPr marL="68580" marR="68580" marT="34290" marB="34290">
                    <a:solidFill>
                      <a:schemeClr val="accent2">
                        <a:lumMod val="20000"/>
                        <a:lumOff val="80000"/>
                      </a:schemeClr>
                    </a:solidFill>
                  </a:tcPr>
                </a:tc>
              </a:tr>
              <a:tr h="443543">
                <a:tc>
                  <a: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000" b="1" kern="1200" baseline="0" dirty="0" smtClean="0">
                          <a:solidFill>
                            <a:schemeClr val="dk1"/>
                          </a:solidFill>
                          <a:effectLst/>
                          <a:latin typeface="Arial" panose="020B0604020202020204" pitchFamily="34" charset="0"/>
                          <a:ea typeface="+mn-ea"/>
                          <a:cs typeface="Arial" panose="020B0604020202020204" pitchFamily="34" charset="0"/>
                        </a:rPr>
                        <a:t>Know that non-fiction books are structured in different ways and be able to use them effectively</a:t>
                      </a:r>
                      <a:endParaRPr lang="en-GB" sz="1000" b="1" kern="1200" dirty="0" smtClean="0">
                        <a:solidFill>
                          <a:schemeClr val="dk1"/>
                        </a:solidFill>
                        <a:effectLst/>
                        <a:latin typeface="Arial" panose="020B0604020202020204" pitchFamily="34" charset="0"/>
                        <a:ea typeface="+mn-ea"/>
                        <a:cs typeface="Arial" panose="020B0604020202020204" pitchFamily="34" charset="0"/>
                      </a:endParaRPr>
                    </a:p>
                  </a:txBody>
                  <a:tcPr marL="68580" marR="68580" marT="34290" marB="34290"/>
                </a:tc>
              </a:tr>
              <a:tr h="624582">
                <a:tc>
                  <a: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000" b="1" kern="1200" dirty="0" smtClean="0">
                          <a:solidFill>
                            <a:schemeClr val="dk1"/>
                          </a:solidFill>
                          <a:effectLst/>
                          <a:latin typeface="Arial" panose="020B0604020202020204" pitchFamily="34" charset="0"/>
                          <a:ea typeface="+mn-ea"/>
                          <a:cs typeface="Arial" panose="020B0604020202020204" pitchFamily="34" charset="0"/>
                        </a:rPr>
                        <a:t>Begin</a:t>
                      </a:r>
                      <a:r>
                        <a:rPr lang="en-GB" sz="1000" b="1" kern="1200" baseline="0" dirty="0" smtClean="0">
                          <a:solidFill>
                            <a:schemeClr val="dk1"/>
                          </a:solidFill>
                          <a:effectLst/>
                          <a:latin typeface="Arial" panose="020B0604020202020204" pitchFamily="34" charset="0"/>
                          <a:ea typeface="+mn-ea"/>
                          <a:cs typeface="Arial" panose="020B0604020202020204" pitchFamily="34" charset="0"/>
                        </a:rPr>
                        <a:t> to understand that narrative books</a:t>
                      </a:r>
                      <a:r>
                        <a:rPr lang="en-GB" sz="1000" b="1" kern="1200" dirty="0" smtClean="0">
                          <a:solidFill>
                            <a:schemeClr val="dk1"/>
                          </a:solidFill>
                          <a:effectLst/>
                          <a:latin typeface="Arial" panose="020B0604020202020204" pitchFamily="34" charset="0"/>
                          <a:ea typeface="+mn-ea"/>
                          <a:cs typeface="Arial" panose="020B0604020202020204" pitchFamily="34" charset="0"/>
                        </a:rPr>
                        <a:t> are structured in different ways,</a:t>
                      </a:r>
                      <a:r>
                        <a:rPr lang="en-GB" sz="1000" b="1" kern="1200" baseline="0" dirty="0" smtClean="0">
                          <a:solidFill>
                            <a:schemeClr val="dk1"/>
                          </a:solidFill>
                          <a:effectLst/>
                          <a:latin typeface="Arial" panose="020B0604020202020204" pitchFamily="34" charset="0"/>
                          <a:ea typeface="+mn-ea"/>
                          <a:cs typeface="Arial" panose="020B0604020202020204" pitchFamily="34" charset="0"/>
                        </a:rPr>
                        <a:t> for example, quest stories and stories with dilemmas</a:t>
                      </a:r>
                    </a:p>
                  </a:txBody>
                  <a:tcPr marL="68580" marR="68580" marT="34290" marB="34290"/>
                </a:tc>
              </a:tr>
              <a:tr h="330395">
                <a:tc>
                  <a: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000" b="1" dirty="0" smtClean="0">
                          <a:effectLst/>
                          <a:latin typeface="Arial" panose="020B0604020202020204" pitchFamily="34" charset="0"/>
                          <a:ea typeface="Times New Roman"/>
                          <a:cs typeface="Arial" panose="020B0604020202020204" pitchFamily="34" charset="0"/>
                        </a:rPr>
                        <a:t>Ask qu</a:t>
                      </a:r>
                      <a:r>
                        <a:rPr lang="en-GB" sz="1000" b="1" spc="5" dirty="0" smtClean="0">
                          <a:effectLst/>
                          <a:latin typeface="Arial" panose="020B0604020202020204" pitchFamily="34" charset="0"/>
                          <a:ea typeface="Times New Roman"/>
                          <a:cs typeface="Arial" panose="020B0604020202020204" pitchFamily="34" charset="0"/>
                        </a:rPr>
                        <a:t>e</a:t>
                      </a:r>
                      <a:r>
                        <a:rPr lang="en-GB" sz="1000" b="1" dirty="0" smtClean="0">
                          <a:effectLst/>
                          <a:latin typeface="Arial" panose="020B0604020202020204" pitchFamily="34" charset="0"/>
                          <a:ea typeface="Times New Roman"/>
                          <a:cs typeface="Arial" panose="020B0604020202020204" pitchFamily="34" charset="0"/>
                        </a:rPr>
                        <a:t>s</a:t>
                      </a:r>
                      <a:r>
                        <a:rPr lang="en-GB" sz="1000" b="1" spc="5" dirty="0" smtClean="0">
                          <a:effectLst/>
                          <a:latin typeface="Arial" panose="020B0604020202020204" pitchFamily="34" charset="0"/>
                          <a:ea typeface="Times New Roman"/>
                          <a:cs typeface="Arial" panose="020B0604020202020204" pitchFamily="34" charset="0"/>
                        </a:rPr>
                        <a:t>t</a:t>
                      </a:r>
                      <a:r>
                        <a:rPr lang="en-GB" sz="1000" b="1" spc="-5" dirty="0" smtClean="0">
                          <a:effectLst/>
                          <a:latin typeface="Arial" panose="020B0604020202020204" pitchFamily="34" charset="0"/>
                          <a:ea typeface="Times New Roman"/>
                          <a:cs typeface="Arial" panose="020B0604020202020204" pitchFamily="34" charset="0"/>
                        </a:rPr>
                        <a:t>i</a:t>
                      </a:r>
                      <a:r>
                        <a:rPr lang="en-GB" sz="1000" b="1" dirty="0" smtClean="0">
                          <a:effectLst/>
                          <a:latin typeface="Arial" panose="020B0604020202020204" pitchFamily="34" charset="0"/>
                          <a:ea typeface="Times New Roman"/>
                          <a:cs typeface="Arial" panose="020B0604020202020204" pitchFamily="34" charset="0"/>
                        </a:rPr>
                        <a:t>ons </a:t>
                      </a:r>
                      <a:r>
                        <a:rPr lang="en-GB" sz="1000" b="1" spc="5" dirty="0" smtClean="0">
                          <a:effectLst/>
                          <a:latin typeface="Arial" panose="020B0604020202020204" pitchFamily="34" charset="0"/>
                          <a:ea typeface="Times New Roman"/>
                          <a:cs typeface="Arial" panose="020B0604020202020204" pitchFamily="34" charset="0"/>
                        </a:rPr>
                        <a:t>t</a:t>
                      </a:r>
                      <a:r>
                        <a:rPr lang="en-GB" sz="1000" b="1" dirty="0" smtClean="0">
                          <a:effectLst/>
                          <a:latin typeface="Arial" panose="020B0604020202020204" pitchFamily="34" charset="0"/>
                          <a:ea typeface="Times New Roman"/>
                          <a:cs typeface="Arial" panose="020B0604020202020204" pitchFamily="34" charset="0"/>
                        </a:rPr>
                        <a:t>o </a:t>
                      </a:r>
                      <a:r>
                        <a:rPr lang="en-GB" sz="1000" b="1" spc="-5" dirty="0" smtClean="0">
                          <a:effectLst/>
                          <a:latin typeface="Arial" panose="020B0604020202020204" pitchFamily="34" charset="0"/>
                          <a:ea typeface="Times New Roman"/>
                          <a:cs typeface="Arial" panose="020B0604020202020204" pitchFamily="34" charset="0"/>
                        </a:rPr>
                        <a:t>im</a:t>
                      </a:r>
                      <a:r>
                        <a:rPr lang="en-GB" sz="1000" b="1" dirty="0" smtClean="0">
                          <a:effectLst/>
                          <a:latin typeface="Arial" panose="020B0604020202020204" pitchFamily="34" charset="0"/>
                          <a:ea typeface="Times New Roman"/>
                          <a:cs typeface="Arial" panose="020B0604020202020204" pitchFamily="34" charset="0"/>
                        </a:rPr>
                        <a:t>prove unders</a:t>
                      </a:r>
                      <a:r>
                        <a:rPr lang="en-GB" sz="1000" b="1" spc="5" dirty="0" smtClean="0">
                          <a:effectLst/>
                          <a:latin typeface="Arial" panose="020B0604020202020204" pitchFamily="34" charset="0"/>
                          <a:ea typeface="Times New Roman"/>
                          <a:cs typeface="Arial" panose="020B0604020202020204" pitchFamily="34" charset="0"/>
                        </a:rPr>
                        <a:t>t</a:t>
                      </a:r>
                      <a:r>
                        <a:rPr lang="en-GB" sz="1000" b="1" dirty="0" smtClean="0">
                          <a:effectLst/>
                          <a:latin typeface="Arial" panose="020B0604020202020204" pitchFamily="34" charset="0"/>
                          <a:ea typeface="Times New Roman"/>
                          <a:cs typeface="Arial" panose="020B0604020202020204" pitchFamily="34" charset="0"/>
                        </a:rPr>
                        <a:t>an</a:t>
                      </a:r>
                      <a:r>
                        <a:rPr lang="en-GB" sz="1000" b="1" spc="5" dirty="0" smtClean="0">
                          <a:effectLst/>
                          <a:latin typeface="Arial" panose="020B0604020202020204" pitchFamily="34" charset="0"/>
                          <a:ea typeface="Times New Roman"/>
                          <a:cs typeface="Arial" panose="020B0604020202020204" pitchFamily="34" charset="0"/>
                        </a:rPr>
                        <a:t>d</a:t>
                      </a:r>
                      <a:r>
                        <a:rPr lang="en-GB" sz="1000" b="1" spc="-5" dirty="0" smtClean="0">
                          <a:effectLst/>
                          <a:latin typeface="Arial" panose="020B0604020202020204" pitchFamily="34" charset="0"/>
                          <a:ea typeface="Times New Roman"/>
                          <a:cs typeface="Arial" panose="020B0604020202020204" pitchFamily="34" charset="0"/>
                        </a:rPr>
                        <a:t>i</a:t>
                      </a:r>
                      <a:r>
                        <a:rPr lang="en-GB" sz="1000" b="1" dirty="0" smtClean="0">
                          <a:effectLst/>
                          <a:latin typeface="Arial" panose="020B0604020202020204" pitchFamily="34" charset="0"/>
                          <a:ea typeface="Times New Roman"/>
                          <a:cs typeface="Arial" panose="020B0604020202020204" pitchFamily="34" charset="0"/>
                        </a:rPr>
                        <a:t>ng of</a:t>
                      </a:r>
                      <a:r>
                        <a:rPr lang="en-GB" sz="1000" b="1" spc="5" dirty="0" smtClean="0">
                          <a:effectLst/>
                          <a:latin typeface="Arial" panose="020B0604020202020204" pitchFamily="34" charset="0"/>
                          <a:ea typeface="Times New Roman"/>
                          <a:cs typeface="Arial" panose="020B0604020202020204" pitchFamily="34" charset="0"/>
                        </a:rPr>
                        <a:t> </a:t>
                      </a:r>
                      <a:r>
                        <a:rPr lang="en-GB" sz="1000" b="1" dirty="0" smtClean="0">
                          <a:effectLst/>
                          <a:latin typeface="Arial" panose="020B0604020202020204" pitchFamily="34" charset="0"/>
                          <a:ea typeface="Times New Roman"/>
                          <a:cs typeface="Arial" panose="020B0604020202020204" pitchFamily="34" charset="0"/>
                        </a:rPr>
                        <a:t>a </a:t>
                      </a:r>
                      <a:r>
                        <a:rPr lang="en-GB" sz="1000" b="1" spc="5" dirty="0" smtClean="0">
                          <a:effectLst/>
                          <a:latin typeface="Arial" panose="020B0604020202020204" pitchFamily="34" charset="0"/>
                          <a:ea typeface="Times New Roman"/>
                          <a:cs typeface="Arial" panose="020B0604020202020204" pitchFamily="34" charset="0"/>
                        </a:rPr>
                        <a:t>t</a:t>
                      </a:r>
                      <a:r>
                        <a:rPr lang="en-GB" sz="1000" b="1" dirty="0" smtClean="0">
                          <a:effectLst/>
                          <a:latin typeface="Arial" panose="020B0604020202020204" pitchFamily="34" charset="0"/>
                          <a:ea typeface="Times New Roman"/>
                          <a:cs typeface="Arial" panose="020B0604020202020204" pitchFamily="34" charset="0"/>
                        </a:rPr>
                        <a:t>e</a:t>
                      </a:r>
                      <a:r>
                        <a:rPr lang="en-GB" sz="1000" b="1" spc="-5" dirty="0" smtClean="0">
                          <a:effectLst/>
                          <a:latin typeface="Arial" panose="020B0604020202020204" pitchFamily="34" charset="0"/>
                          <a:ea typeface="Times New Roman"/>
                          <a:cs typeface="Arial" panose="020B0604020202020204" pitchFamily="34" charset="0"/>
                        </a:rPr>
                        <a:t>xt</a:t>
                      </a:r>
                      <a:endParaRPr lang="en-GB" sz="1000" b="1" kern="1200" dirty="0" smtClean="0">
                        <a:solidFill>
                          <a:schemeClr val="dk1"/>
                        </a:solidFill>
                        <a:effectLst/>
                        <a:latin typeface="Arial" panose="020B0604020202020204" pitchFamily="34" charset="0"/>
                        <a:ea typeface="+mn-ea"/>
                        <a:cs typeface="Arial" panose="020B0604020202020204" pitchFamily="34" charset="0"/>
                      </a:endParaRPr>
                    </a:p>
                  </a:txBody>
                  <a:tcPr marL="68580" marR="68580" marT="34290" marB="34290"/>
                </a:tc>
              </a:tr>
              <a:tr h="443543">
                <a:tc>
                  <a: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000" b="1" dirty="0" smtClean="0">
                          <a:effectLst/>
                          <a:latin typeface="Arial" panose="020B0604020202020204" pitchFamily="34" charset="0"/>
                          <a:ea typeface="Times New Roman"/>
                          <a:cs typeface="Arial" panose="020B0604020202020204" pitchFamily="34" charset="0"/>
                        </a:rPr>
                        <a:t>Pred</a:t>
                      </a:r>
                      <a:r>
                        <a:rPr lang="en-GB" sz="1000" b="1" spc="-5" dirty="0" smtClean="0">
                          <a:effectLst/>
                          <a:latin typeface="Arial" panose="020B0604020202020204" pitchFamily="34" charset="0"/>
                          <a:ea typeface="Times New Roman"/>
                          <a:cs typeface="Arial" panose="020B0604020202020204" pitchFamily="34" charset="0"/>
                        </a:rPr>
                        <a:t>i</a:t>
                      </a:r>
                      <a:r>
                        <a:rPr lang="en-GB" sz="1000" b="1" dirty="0" smtClean="0">
                          <a:effectLst/>
                          <a:latin typeface="Arial" panose="020B0604020202020204" pitchFamily="34" charset="0"/>
                          <a:ea typeface="Times New Roman"/>
                          <a:cs typeface="Arial" panose="020B0604020202020204" pitchFamily="34" charset="0"/>
                        </a:rPr>
                        <a:t>c</a:t>
                      </a:r>
                      <a:r>
                        <a:rPr lang="en-GB" sz="1000" b="1" spc="5" dirty="0" smtClean="0">
                          <a:effectLst/>
                          <a:latin typeface="Arial" panose="020B0604020202020204" pitchFamily="34" charset="0"/>
                          <a:ea typeface="Times New Roman"/>
                          <a:cs typeface="Arial" panose="020B0604020202020204" pitchFamily="34" charset="0"/>
                        </a:rPr>
                        <a:t>t</a:t>
                      </a:r>
                      <a:r>
                        <a:rPr lang="en-GB" sz="1000" b="1" spc="10" dirty="0" smtClean="0">
                          <a:effectLst/>
                          <a:latin typeface="Arial" panose="020B0604020202020204" pitchFamily="34" charset="0"/>
                          <a:ea typeface="Times New Roman"/>
                          <a:cs typeface="Arial" panose="020B0604020202020204" pitchFamily="34" charset="0"/>
                        </a:rPr>
                        <a:t> </a:t>
                      </a:r>
                      <a:r>
                        <a:rPr lang="en-GB" sz="1000" b="1" spc="-5" dirty="0" smtClean="0">
                          <a:effectLst/>
                          <a:latin typeface="Arial" panose="020B0604020202020204" pitchFamily="34" charset="0"/>
                          <a:ea typeface="Times New Roman"/>
                          <a:cs typeface="Arial" panose="020B0604020202020204" pitchFamily="34" charset="0"/>
                        </a:rPr>
                        <a:t>w</a:t>
                      </a:r>
                      <a:r>
                        <a:rPr lang="en-GB" sz="1000" b="1" dirty="0" smtClean="0">
                          <a:effectLst/>
                          <a:latin typeface="Arial" panose="020B0604020202020204" pitchFamily="34" charset="0"/>
                          <a:ea typeface="Times New Roman"/>
                          <a:cs typeface="Arial" panose="020B0604020202020204" pitchFamily="34" charset="0"/>
                        </a:rPr>
                        <a:t>hat</a:t>
                      </a:r>
                      <a:r>
                        <a:rPr lang="en-GB" sz="1000" b="1" spc="5" dirty="0" smtClean="0">
                          <a:effectLst/>
                          <a:latin typeface="Arial" panose="020B0604020202020204" pitchFamily="34" charset="0"/>
                          <a:ea typeface="Times New Roman"/>
                          <a:cs typeface="Arial" panose="020B0604020202020204" pitchFamily="34" charset="0"/>
                        </a:rPr>
                        <a:t> </a:t>
                      </a:r>
                      <a:r>
                        <a:rPr lang="en-GB" sz="1000" b="1" dirty="0" smtClean="0">
                          <a:effectLst/>
                          <a:latin typeface="Arial" panose="020B0604020202020204" pitchFamily="34" charset="0"/>
                          <a:ea typeface="Times New Roman"/>
                          <a:cs typeface="Arial" panose="020B0604020202020204" pitchFamily="34" charset="0"/>
                        </a:rPr>
                        <a:t>m</a:t>
                      </a:r>
                      <a:r>
                        <a:rPr lang="en-GB" sz="1000" b="1" spc="-5" dirty="0" smtClean="0">
                          <a:effectLst/>
                          <a:latin typeface="Arial" panose="020B0604020202020204" pitchFamily="34" charset="0"/>
                          <a:ea typeface="Times New Roman"/>
                          <a:cs typeface="Arial" panose="020B0604020202020204" pitchFamily="34" charset="0"/>
                        </a:rPr>
                        <a:t>i</a:t>
                      </a:r>
                      <a:r>
                        <a:rPr lang="en-GB" sz="1000" b="1" dirty="0" smtClean="0">
                          <a:effectLst/>
                          <a:latin typeface="Arial" panose="020B0604020202020204" pitchFamily="34" charset="0"/>
                          <a:ea typeface="Times New Roman"/>
                          <a:cs typeface="Arial" panose="020B0604020202020204" pitchFamily="34" charset="0"/>
                        </a:rPr>
                        <a:t>ght</a:t>
                      </a:r>
                      <a:r>
                        <a:rPr lang="en-GB" sz="1000" b="1" spc="5" dirty="0" smtClean="0">
                          <a:effectLst/>
                          <a:latin typeface="Arial" panose="020B0604020202020204" pitchFamily="34" charset="0"/>
                          <a:ea typeface="Times New Roman"/>
                          <a:cs typeface="Arial" panose="020B0604020202020204" pitchFamily="34" charset="0"/>
                        </a:rPr>
                        <a:t> </a:t>
                      </a:r>
                      <a:r>
                        <a:rPr lang="en-GB" sz="1000" b="1" dirty="0" smtClean="0">
                          <a:effectLst/>
                          <a:latin typeface="Arial" panose="020B0604020202020204" pitchFamily="34" charset="0"/>
                          <a:ea typeface="Times New Roman"/>
                          <a:cs typeface="Arial" panose="020B0604020202020204" pitchFamily="34" charset="0"/>
                        </a:rPr>
                        <a:t>happen </a:t>
                      </a:r>
                      <a:r>
                        <a:rPr lang="en-GB" sz="1000" b="1" spc="5" dirty="0" smtClean="0">
                          <a:effectLst/>
                          <a:latin typeface="Arial" panose="020B0604020202020204" pitchFamily="34" charset="0"/>
                          <a:ea typeface="Times New Roman"/>
                          <a:cs typeface="Arial" panose="020B0604020202020204" pitchFamily="34" charset="0"/>
                        </a:rPr>
                        <a:t>f</a:t>
                      </a:r>
                      <a:r>
                        <a:rPr lang="en-GB" sz="1000" b="1" dirty="0" smtClean="0">
                          <a:effectLst/>
                          <a:latin typeface="Arial" panose="020B0604020202020204" pitchFamily="34" charset="0"/>
                          <a:ea typeface="Times New Roman"/>
                          <a:cs typeface="Arial" panose="020B0604020202020204" pitchFamily="34" charset="0"/>
                        </a:rPr>
                        <a:t>rom</a:t>
                      </a:r>
                      <a:r>
                        <a:rPr lang="en-GB" sz="1000" b="1" spc="5" dirty="0" smtClean="0">
                          <a:effectLst/>
                          <a:latin typeface="Arial" panose="020B0604020202020204" pitchFamily="34" charset="0"/>
                          <a:ea typeface="Times New Roman"/>
                          <a:cs typeface="Arial" panose="020B0604020202020204" pitchFamily="34" charset="0"/>
                        </a:rPr>
                        <a:t> </a:t>
                      </a:r>
                      <a:r>
                        <a:rPr lang="en-GB" sz="1000" b="1" dirty="0" smtClean="0">
                          <a:effectLst/>
                          <a:latin typeface="Arial" panose="020B0604020202020204" pitchFamily="34" charset="0"/>
                          <a:ea typeface="Times New Roman"/>
                          <a:cs typeface="Arial" panose="020B0604020202020204" pitchFamily="34" charset="0"/>
                        </a:rPr>
                        <a:t>deta</a:t>
                      </a:r>
                      <a:r>
                        <a:rPr lang="en-GB" sz="1000" b="1" spc="-5" dirty="0" smtClean="0">
                          <a:effectLst/>
                          <a:latin typeface="Arial" panose="020B0604020202020204" pitchFamily="34" charset="0"/>
                          <a:ea typeface="Times New Roman"/>
                          <a:cs typeface="Arial" panose="020B0604020202020204" pitchFamily="34" charset="0"/>
                        </a:rPr>
                        <a:t>il</a:t>
                      </a:r>
                      <a:r>
                        <a:rPr lang="en-GB" sz="1000" b="1" dirty="0" smtClean="0">
                          <a:effectLst/>
                          <a:latin typeface="Arial" panose="020B0604020202020204" pitchFamily="34" charset="0"/>
                          <a:ea typeface="Times New Roman"/>
                          <a:cs typeface="Arial" panose="020B0604020202020204" pitchFamily="34" charset="0"/>
                        </a:rPr>
                        <a:t>s</a:t>
                      </a:r>
                      <a:r>
                        <a:rPr lang="en-GB" sz="1000" b="1" spc="5" dirty="0" smtClean="0">
                          <a:effectLst/>
                          <a:latin typeface="Arial" panose="020B0604020202020204" pitchFamily="34" charset="0"/>
                          <a:ea typeface="Times New Roman"/>
                          <a:cs typeface="Arial" panose="020B0604020202020204" pitchFamily="34" charset="0"/>
                        </a:rPr>
                        <a:t> </a:t>
                      </a:r>
                      <a:r>
                        <a:rPr lang="en-GB" sz="1000" b="1" dirty="0" smtClean="0">
                          <a:effectLst/>
                          <a:latin typeface="Arial" panose="020B0604020202020204" pitchFamily="34" charset="0"/>
                          <a:ea typeface="Times New Roman"/>
                          <a:cs typeface="Arial" panose="020B0604020202020204" pitchFamily="34" charset="0"/>
                        </a:rPr>
                        <a:t>s</a:t>
                      </a:r>
                      <a:r>
                        <a:rPr lang="en-GB" sz="1000" b="1" spc="-5" dirty="0" smtClean="0">
                          <a:effectLst/>
                          <a:latin typeface="Arial" panose="020B0604020202020204" pitchFamily="34" charset="0"/>
                          <a:ea typeface="Times New Roman"/>
                          <a:cs typeface="Arial" panose="020B0604020202020204" pitchFamily="34" charset="0"/>
                        </a:rPr>
                        <a:t>t</a:t>
                      </a:r>
                      <a:r>
                        <a:rPr lang="en-GB" sz="1000" b="1" dirty="0" smtClean="0">
                          <a:effectLst/>
                          <a:latin typeface="Arial" panose="020B0604020202020204" pitchFamily="34" charset="0"/>
                          <a:ea typeface="Times New Roman"/>
                          <a:cs typeface="Arial" panose="020B0604020202020204" pitchFamily="34" charset="0"/>
                        </a:rPr>
                        <a:t>ated</a:t>
                      </a:r>
                      <a:endParaRPr lang="en-GB" sz="1000" b="1" kern="1200" dirty="0" smtClean="0">
                        <a:solidFill>
                          <a:schemeClr val="dk1"/>
                        </a:solidFill>
                        <a:effectLst/>
                        <a:latin typeface="Arial" panose="020B0604020202020204" pitchFamily="34" charset="0"/>
                        <a:ea typeface="+mn-ea"/>
                        <a:cs typeface="Arial" panose="020B0604020202020204" pitchFamily="34" charset="0"/>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GB" sz="1000" b="1" kern="1200" dirty="0" smtClean="0">
                        <a:solidFill>
                          <a:schemeClr val="dk1"/>
                        </a:solidFill>
                        <a:effectLst/>
                        <a:latin typeface="Arial" panose="020B0604020202020204" pitchFamily="34" charset="0"/>
                        <a:ea typeface="+mn-ea"/>
                        <a:cs typeface="Arial" panose="020B0604020202020204" pitchFamily="34" charset="0"/>
                      </a:endParaRPr>
                    </a:p>
                  </a:txBody>
                  <a:tcPr marL="68580" marR="68580" marT="34290" marB="34290"/>
                </a:tc>
              </a:tr>
            </a:tbl>
          </a:graphicData>
        </a:graphic>
      </p:graphicFrame>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55576" y="260648"/>
            <a:ext cx="1368152" cy="1368152"/>
          </a:xfrm>
          <a:prstGeom prst="rect">
            <a:avLst/>
          </a:prstGeom>
        </p:spPr>
      </p:pic>
    </p:spTree>
    <p:extLst>
      <p:ext uri="{BB962C8B-B14F-4D97-AF65-F5344CB8AC3E}">
        <p14:creationId xmlns:p14="http://schemas.microsoft.com/office/powerpoint/2010/main" val="247176975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4"/>
          <p:cNvSpPr>
            <a:spLocks noGrp="1"/>
          </p:cNvSpPr>
          <p:nvPr>
            <p:ph type="ftr" sz="quarter" idx="11"/>
          </p:nvPr>
        </p:nvSpPr>
        <p:spPr>
          <a:xfrm>
            <a:off x="3028950" y="5624513"/>
            <a:ext cx="3086100" cy="273844"/>
          </a:xfrm>
          <a:prstGeom prst="rect">
            <a:avLst/>
          </a:prstGeom>
        </p:spPr>
        <p:txBody>
          <a:bodyPr/>
          <a:lstStyle/>
          <a:p>
            <a:endParaRPr lang="en-GB" dirty="0"/>
          </a:p>
        </p:txBody>
      </p:sp>
      <p:sp>
        <p:nvSpPr>
          <p:cNvPr id="6" name="Slide Number Placeholder 5"/>
          <p:cNvSpPr>
            <a:spLocks noGrp="1"/>
          </p:cNvSpPr>
          <p:nvPr>
            <p:ph type="sldNum" sz="quarter" idx="12"/>
          </p:nvPr>
        </p:nvSpPr>
        <p:spPr>
          <a:xfrm>
            <a:off x="6457950" y="5624513"/>
            <a:ext cx="2057400" cy="273844"/>
          </a:xfrm>
          <a:prstGeom prst="rect">
            <a:avLst/>
          </a:prstGeom>
        </p:spPr>
        <p:txBody>
          <a:bodyPr/>
          <a:lstStyle/>
          <a:p>
            <a:endParaRPr lang="en-GB" dirty="0"/>
          </a:p>
        </p:txBody>
      </p:sp>
      <p:sp>
        <p:nvSpPr>
          <p:cNvPr id="2" name="Title 1"/>
          <p:cNvSpPr>
            <a:spLocks noGrp="1"/>
          </p:cNvSpPr>
          <p:nvPr>
            <p:ph type="title" idx="4294967295"/>
          </p:nvPr>
        </p:nvSpPr>
        <p:spPr>
          <a:xfrm>
            <a:off x="1481071" y="920392"/>
            <a:ext cx="6373813" cy="638175"/>
          </a:xfrm>
        </p:spPr>
        <p:txBody>
          <a:bodyPr>
            <a:noAutofit/>
          </a:bodyPr>
          <a:lstStyle/>
          <a:p>
            <a:pPr algn="ctr"/>
            <a:r>
              <a:rPr lang="en-GB" sz="2100" b="1" dirty="0">
                <a:latin typeface="Century Gothic" panose="020B0502020202020204" pitchFamily="34" charset="0"/>
              </a:rPr>
              <a:t>Assessing Writing: </a:t>
            </a:r>
            <a:br>
              <a:rPr lang="en-GB" sz="2100" b="1" dirty="0">
                <a:latin typeface="Century Gothic" panose="020B0502020202020204" pitchFamily="34" charset="0"/>
              </a:rPr>
            </a:br>
            <a:r>
              <a:rPr lang="en-GB" sz="2100" b="1" dirty="0">
                <a:latin typeface="Century Gothic" panose="020B0502020202020204" pitchFamily="34" charset="0"/>
              </a:rPr>
              <a:t>Meeting Year 3 Expectations</a:t>
            </a:r>
            <a:endParaRPr lang="en-GB" sz="2100" dirty="0"/>
          </a:p>
        </p:txBody>
      </p:sp>
      <p:graphicFrame>
        <p:nvGraphicFramePr>
          <p:cNvPr id="9" name="Content Placeholder 7"/>
          <p:cNvGraphicFramePr>
            <a:graphicFrameLocks/>
          </p:cNvGraphicFramePr>
          <p:nvPr>
            <p:extLst>
              <p:ext uri="{D42A27DB-BD31-4B8C-83A1-F6EECF244321}">
                <p14:modId xmlns:p14="http://schemas.microsoft.com/office/powerpoint/2010/main" val="1087403661"/>
              </p:ext>
            </p:extLst>
          </p:nvPr>
        </p:nvGraphicFramePr>
        <p:xfrm>
          <a:off x="579549" y="1700804"/>
          <a:ext cx="3943059" cy="4583267"/>
        </p:xfrm>
        <a:graphic>
          <a:graphicData uri="http://schemas.openxmlformats.org/drawingml/2006/table">
            <a:tbl>
              <a:tblPr firstRow="1" bandRow="1">
                <a:tableStyleId>{5C22544A-7EE6-4342-B048-85BDC9FD1C3A}</a:tableStyleId>
              </a:tblPr>
              <a:tblGrid>
                <a:gridCol w="3943059"/>
              </a:tblGrid>
              <a:tr h="471138">
                <a:tc>
                  <a:txBody>
                    <a:bodyPr/>
                    <a:lstStyle/>
                    <a:p>
                      <a:pPr marL="0" lvl="0" indent="0" algn="l">
                        <a:buSzPct val="100000"/>
                        <a:buFont typeface="Arial" pitchFamily="34"/>
                        <a:buNone/>
                      </a:pPr>
                      <a:r>
                        <a:rPr lang="en-GB" sz="1000" b="1" dirty="0" smtClean="0">
                          <a:solidFill>
                            <a:schemeClr val="tx1"/>
                          </a:solidFill>
                          <a:latin typeface="Arial" panose="020B0604020202020204" pitchFamily="34" charset="0"/>
                          <a:cs typeface="Arial" panose="020B0604020202020204" pitchFamily="34" charset="0"/>
                        </a:rPr>
                        <a:t>Year 3 Expectations: </a:t>
                      </a:r>
                    </a:p>
                    <a:p>
                      <a:pPr marL="0" lvl="0" indent="0" algn="l">
                        <a:buSzPct val="100000"/>
                        <a:buFont typeface="Arial" pitchFamily="34"/>
                        <a:buNone/>
                      </a:pPr>
                      <a:r>
                        <a:rPr lang="en-GB" sz="1000" b="1" dirty="0" smtClean="0">
                          <a:solidFill>
                            <a:schemeClr val="tx1"/>
                          </a:solidFill>
                          <a:latin typeface="Arial" panose="020B0604020202020204" pitchFamily="34" charset="0"/>
                          <a:cs typeface="Arial" panose="020B0604020202020204" pitchFamily="34" charset="0"/>
                        </a:rPr>
                        <a:t>Transcription</a:t>
                      </a:r>
                      <a:endParaRPr lang="en-GB" sz="1000" b="1" dirty="0">
                        <a:solidFill>
                          <a:schemeClr val="tx1"/>
                        </a:solidFill>
                        <a:latin typeface="Arial" panose="020B0604020202020204" pitchFamily="34" charset="0"/>
                        <a:cs typeface="Arial" panose="020B0604020202020204" pitchFamily="34" charset="0"/>
                      </a:endParaRPr>
                    </a:p>
                  </a:txBody>
                  <a:tcPr marL="68580" marR="68580" marT="34290" marB="34290">
                    <a:solidFill>
                      <a:schemeClr val="tx2">
                        <a:lumMod val="40000"/>
                        <a:lumOff val="60000"/>
                      </a:schemeClr>
                    </a:solidFill>
                  </a:tcPr>
                </a:tc>
              </a:tr>
              <a:tr h="570324">
                <a:tc>
                  <a:txBody>
                    <a:bodyPr/>
                    <a:lstStyle/>
                    <a:p>
                      <a:pPr marL="171450" marR="0" lvl="0" indent="-171450" algn="l" defTabSz="914400" rtl="0" eaLnBrk="1" fontAlgn="auto" latinLnBrk="0" hangingPunct="1">
                        <a:lnSpc>
                          <a:spcPct val="100000"/>
                        </a:lnSpc>
                        <a:spcBef>
                          <a:spcPts val="0"/>
                        </a:spcBef>
                        <a:spcAft>
                          <a:spcPts val="0"/>
                        </a:spcAft>
                        <a:buClrTx/>
                        <a:buSzPct val="100000"/>
                        <a:buFont typeface="Arial" pitchFamily="34"/>
                        <a:buChar char="•"/>
                        <a:tabLst/>
                        <a:defRPr/>
                      </a:pPr>
                      <a:r>
                        <a:rPr lang="en-GB" sz="1000" b="1" kern="1200" baseline="0" dirty="0" smtClean="0">
                          <a:solidFill>
                            <a:schemeClr val="dk1"/>
                          </a:solidFill>
                          <a:effectLst/>
                          <a:latin typeface="Arial" panose="020B0604020202020204" pitchFamily="34" charset="0"/>
                          <a:ea typeface="+mn-ea"/>
                          <a:cs typeface="Arial" panose="020B0604020202020204" pitchFamily="34" charset="0"/>
                        </a:rPr>
                        <a:t>Spell words with additional </a:t>
                      </a:r>
                      <a:r>
                        <a:rPr lang="en-GB" sz="1000" b="1" kern="1200" dirty="0" smtClean="0">
                          <a:solidFill>
                            <a:schemeClr val="dk1"/>
                          </a:solidFill>
                          <a:effectLst/>
                          <a:latin typeface="Arial" panose="020B0604020202020204" pitchFamily="34" charset="0"/>
                          <a:ea typeface="+mn-ea"/>
                          <a:cs typeface="Arial" panose="020B0604020202020204" pitchFamily="34" charset="0"/>
                        </a:rPr>
                        <a:t>prefixes and suffixes and understand how to add them to</a:t>
                      </a:r>
                      <a:r>
                        <a:rPr lang="en-GB" sz="1000" b="1" kern="1200" baseline="0" dirty="0" smtClean="0">
                          <a:solidFill>
                            <a:schemeClr val="dk1"/>
                          </a:solidFill>
                          <a:effectLst/>
                          <a:latin typeface="Arial" panose="020B0604020202020204" pitchFamily="34" charset="0"/>
                          <a:ea typeface="+mn-ea"/>
                          <a:cs typeface="Arial" panose="020B0604020202020204" pitchFamily="34" charset="0"/>
                        </a:rPr>
                        <a:t> root words, for example – form nouns using super, anti, auto</a:t>
                      </a:r>
                      <a:endParaRPr lang="en-GB" sz="1000" b="1" kern="1200" dirty="0" smtClean="0">
                        <a:solidFill>
                          <a:schemeClr val="dk1"/>
                        </a:solidFill>
                        <a:effectLst/>
                        <a:latin typeface="Arial" panose="020B0604020202020204" pitchFamily="34" charset="0"/>
                        <a:ea typeface="+mn-ea"/>
                        <a:cs typeface="Arial" panose="020B0604020202020204" pitchFamily="34" charset="0"/>
                      </a:endParaRPr>
                    </a:p>
                  </a:txBody>
                  <a:tcPr marL="68580" marR="68580" marT="34290" marB="34290">
                    <a:solidFill>
                      <a:schemeClr val="accent2">
                        <a:lumMod val="20000"/>
                        <a:lumOff val="80000"/>
                      </a:schemeClr>
                    </a:solidFill>
                  </a:tcPr>
                </a:tc>
              </a:tr>
              <a:tr h="405014">
                <a:tc>
                  <a:txBody>
                    <a:bodyPr/>
                    <a:lstStyle/>
                    <a:p>
                      <a:pPr marL="171450" marR="0" lvl="0" indent="-171450" algn="l" defTabSz="914400" rtl="0" eaLnBrk="1" fontAlgn="auto" latinLnBrk="0" hangingPunct="1">
                        <a:lnSpc>
                          <a:spcPct val="100000"/>
                        </a:lnSpc>
                        <a:spcBef>
                          <a:spcPts val="0"/>
                        </a:spcBef>
                        <a:spcAft>
                          <a:spcPts val="0"/>
                        </a:spcAft>
                        <a:buClrTx/>
                        <a:buSzPct val="100000"/>
                        <a:buFont typeface="Arial" pitchFamily="34"/>
                        <a:buChar char="•"/>
                        <a:tabLst/>
                        <a:defRPr/>
                      </a:pPr>
                      <a:r>
                        <a:rPr lang="en-GB" sz="1000" b="1" kern="1200" dirty="0" smtClean="0">
                          <a:solidFill>
                            <a:schemeClr val="dk1"/>
                          </a:solidFill>
                          <a:effectLst/>
                          <a:latin typeface="Arial" panose="020B0604020202020204" pitchFamily="34" charset="0"/>
                          <a:ea typeface="+mn-ea"/>
                          <a:cs typeface="Arial" panose="020B0604020202020204" pitchFamily="34" charset="0"/>
                        </a:rPr>
                        <a:t>Recognise</a:t>
                      </a:r>
                      <a:r>
                        <a:rPr lang="en-GB" sz="1000" b="1" kern="1200" baseline="0" dirty="0" smtClean="0">
                          <a:solidFill>
                            <a:schemeClr val="dk1"/>
                          </a:solidFill>
                          <a:effectLst/>
                          <a:latin typeface="Arial" panose="020B0604020202020204" pitchFamily="34" charset="0"/>
                          <a:ea typeface="+mn-ea"/>
                          <a:cs typeface="Arial" panose="020B0604020202020204" pitchFamily="34" charset="0"/>
                        </a:rPr>
                        <a:t> and spell additional</a:t>
                      </a:r>
                      <a:r>
                        <a:rPr lang="en-GB" sz="1000" b="1" kern="1200" dirty="0" smtClean="0">
                          <a:solidFill>
                            <a:schemeClr val="dk1"/>
                          </a:solidFill>
                          <a:effectLst/>
                          <a:latin typeface="Arial" panose="020B0604020202020204" pitchFamily="34" charset="0"/>
                          <a:ea typeface="+mn-ea"/>
                          <a:cs typeface="Arial" panose="020B0604020202020204" pitchFamily="34" charset="0"/>
                        </a:rPr>
                        <a:t> homophones,</a:t>
                      </a:r>
                      <a:r>
                        <a:rPr lang="en-GB" sz="1000" b="1" kern="1200" baseline="0" dirty="0" smtClean="0">
                          <a:solidFill>
                            <a:schemeClr val="dk1"/>
                          </a:solidFill>
                          <a:effectLst/>
                          <a:latin typeface="Arial" panose="020B0604020202020204" pitchFamily="34" charset="0"/>
                          <a:ea typeface="+mn-ea"/>
                          <a:cs typeface="Arial" panose="020B0604020202020204" pitchFamily="34" charset="0"/>
                        </a:rPr>
                        <a:t> for example</a:t>
                      </a:r>
                      <a:r>
                        <a:rPr lang="en-GB" sz="1000" b="1" kern="1200" dirty="0" smtClean="0">
                          <a:solidFill>
                            <a:schemeClr val="dk1"/>
                          </a:solidFill>
                          <a:effectLst/>
                          <a:latin typeface="Arial" panose="020B0604020202020204" pitchFamily="34" charset="0"/>
                          <a:ea typeface="+mn-ea"/>
                          <a:cs typeface="Arial" panose="020B0604020202020204" pitchFamily="34" charset="0"/>
                        </a:rPr>
                        <a:t> – he’ll, heel, heal</a:t>
                      </a:r>
                    </a:p>
                  </a:txBody>
                  <a:tcPr marL="68580" marR="68580" marT="34290" marB="34290"/>
                </a:tc>
              </a:tr>
              <a:tr h="405014">
                <a:tc>
                  <a:txBody>
                    <a:bodyPr/>
                    <a:lstStyle/>
                    <a:p>
                      <a:pPr marL="171450" lvl="0" indent="-171450">
                        <a:buSzPct val="100000"/>
                        <a:buFont typeface="Arial" pitchFamily="34"/>
                        <a:buChar char="•"/>
                      </a:pPr>
                      <a:r>
                        <a:rPr lang="en-GB" sz="1000" b="1" kern="1200" dirty="0" smtClean="0">
                          <a:solidFill>
                            <a:schemeClr val="dk1"/>
                          </a:solidFill>
                          <a:effectLst/>
                          <a:latin typeface="Arial" panose="020B0604020202020204" pitchFamily="34" charset="0"/>
                          <a:ea typeface="+mn-ea"/>
                          <a:cs typeface="Arial" panose="020B0604020202020204" pitchFamily="34" charset="0"/>
                        </a:rPr>
                        <a:t>Use the first two or three letters of a word to check its spelling in a dictionary</a:t>
                      </a:r>
                      <a:endParaRPr lang="en-GB" sz="1000" b="1" dirty="0">
                        <a:latin typeface="Arial" panose="020B0604020202020204" pitchFamily="34" charset="0"/>
                        <a:cs typeface="Arial" panose="020B0604020202020204" pitchFamily="34" charset="0"/>
                      </a:endParaRPr>
                    </a:p>
                  </a:txBody>
                  <a:tcPr marL="68580" marR="68580" marT="34290" marB="34290"/>
                </a:tc>
              </a:tr>
              <a:tr h="405014">
                <a:tc>
                  <a:txBody>
                    <a:bodyPr/>
                    <a:lstStyle/>
                    <a:p>
                      <a:pPr marL="171450" marR="0" lvl="0" indent="-171450" algn="l" defTabSz="914400" rtl="0" eaLnBrk="1" fontAlgn="auto" latinLnBrk="0" hangingPunct="1">
                        <a:lnSpc>
                          <a:spcPct val="100000"/>
                        </a:lnSpc>
                        <a:spcBef>
                          <a:spcPts val="0"/>
                        </a:spcBef>
                        <a:spcAft>
                          <a:spcPts val="0"/>
                        </a:spcAft>
                        <a:buClrTx/>
                        <a:buSzPct val="100000"/>
                        <a:buFont typeface="Arial" panose="020B0604020202020204" pitchFamily="34" charset="0"/>
                        <a:buChar char="•"/>
                        <a:tabLst/>
                        <a:defRPr/>
                      </a:pPr>
                      <a:r>
                        <a:rPr lang="en-GB" sz="1000" b="1" kern="1200" dirty="0" smtClean="0">
                          <a:solidFill>
                            <a:schemeClr val="dk1"/>
                          </a:solidFill>
                          <a:effectLst/>
                          <a:latin typeface="Arial" panose="020B0604020202020204" pitchFamily="34" charset="0"/>
                          <a:ea typeface="+mn-ea"/>
                          <a:cs typeface="Arial" panose="020B0604020202020204" pitchFamily="34" charset="0"/>
                        </a:rPr>
                        <a:t>Spell correctly word</a:t>
                      </a:r>
                      <a:r>
                        <a:rPr lang="en-GB" sz="1000" b="1" kern="1200" baseline="0" dirty="0" smtClean="0">
                          <a:solidFill>
                            <a:schemeClr val="dk1"/>
                          </a:solidFill>
                          <a:effectLst/>
                          <a:latin typeface="Arial" panose="020B0604020202020204" pitchFamily="34" charset="0"/>
                          <a:ea typeface="+mn-ea"/>
                          <a:cs typeface="Arial" panose="020B0604020202020204" pitchFamily="34" charset="0"/>
                        </a:rPr>
                        <a:t> families based on common words, for example – solve, solution, solver</a:t>
                      </a:r>
                      <a:endParaRPr lang="en-GB" sz="1000" b="1" kern="1200" dirty="0" smtClean="0">
                        <a:solidFill>
                          <a:schemeClr val="dk1"/>
                        </a:solidFill>
                        <a:effectLst/>
                        <a:latin typeface="Arial" panose="020B0604020202020204" pitchFamily="34" charset="0"/>
                        <a:ea typeface="+mn-ea"/>
                        <a:cs typeface="Arial" panose="020B0604020202020204" pitchFamily="34" charset="0"/>
                      </a:endParaRPr>
                    </a:p>
                  </a:txBody>
                  <a:tcPr marL="68580" marR="68580" marT="34290" marB="34290"/>
                </a:tc>
              </a:tr>
              <a:tr h="405014">
                <a:tc>
                  <a:txBody>
                    <a:bodyPr/>
                    <a:lstStyle/>
                    <a:p>
                      <a:pPr marL="171450" indent="-171450">
                        <a:buFont typeface="Arial" panose="020B0604020202020204" pitchFamily="34" charset="0"/>
                        <a:buChar char="•"/>
                      </a:pPr>
                      <a:r>
                        <a:rPr lang="en-GB" sz="1000" b="1" kern="1200" dirty="0" smtClean="0">
                          <a:solidFill>
                            <a:schemeClr val="dk1"/>
                          </a:solidFill>
                          <a:effectLst/>
                          <a:latin typeface="Arial" panose="020B0604020202020204" pitchFamily="34" charset="0"/>
                          <a:ea typeface="+mn-ea"/>
                          <a:cs typeface="Arial" panose="020B0604020202020204" pitchFamily="34" charset="0"/>
                        </a:rPr>
                        <a:t>Spell identified commonly misspelt words from Year 3</a:t>
                      </a:r>
                      <a:r>
                        <a:rPr lang="en-GB" sz="1000" b="1" kern="1200" baseline="0" dirty="0" smtClean="0">
                          <a:solidFill>
                            <a:schemeClr val="dk1"/>
                          </a:solidFill>
                          <a:effectLst/>
                          <a:latin typeface="Arial" panose="020B0604020202020204" pitchFamily="34" charset="0"/>
                          <a:ea typeface="+mn-ea"/>
                          <a:cs typeface="Arial" panose="020B0604020202020204" pitchFamily="34" charset="0"/>
                        </a:rPr>
                        <a:t> and 4 </a:t>
                      </a:r>
                      <a:r>
                        <a:rPr lang="en-GB" sz="1000" b="1" kern="1200" dirty="0" smtClean="0">
                          <a:solidFill>
                            <a:schemeClr val="dk1"/>
                          </a:solidFill>
                          <a:effectLst/>
                          <a:latin typeface="Arial" panose="020B0604020202020204" pitchFamily="34" charset="0"/>
                          <a:ea typeface="+mn-ea"/>
                          <a:cs typeface="Arial" panose="020B0604020202020204" pitchFamily="34" charset="0"/>
                        </a:rPr>
                        <a:t>word list</a:t>
                      </a:r>
                    </a:p>
                  </a:txBody>
                  <a:tcPr marL="68580" marR="68580" marT="34290" marB="34290"/>
                </a:tc>
              </a:tr>
              <a:tr h="405014">
                <a:tc>
                  <a:txBody>
                    <a:bodyPr/>
                    <a:lstStyle/>
                    <a:p>
                      <a:pPr marL="171450" marR="0" lvl="0" indent="-171450" algn="l" defTabSz="914400" rtl="0" eaLnBrk="1" fontAlgn="auto" latinLnBrk="0" hangingPunct="1">
                        <a:lnSpc>
                          <a:spcPct val="100000"/>
                        </a:lnSpc>
                        <a:spcBef>
                          <a:spcPts val="0"/>
                        </a:spcBef>
                        <a:spcAft>
                          <a:spcPts val="0"/>
                        </a:spcAft>
                        <a:buClrTx/>
                        <a:buSzPct val="100000"/>
                        <a:buFont typeface="Arial" pitchFamily="34"/>
                        <a:buChar char="•"/>
                        <a:tabLst/>
                        <a:defRPr/>
                      </a:pPr>
                      <a:r>
                        <a:rPr lang="en-GB" sz="1000" b="1" kern="1200" dirty="0" smtClean="0">
                          <a:solidFill>
                            <a:schemeClr val="dk1"/>
                          </a:solidFill>
                          <a:effectLst/>
                          <a:latin typeface="Arial" panose="020B0604020202020204" pitchFamily="34" charset="0"/>
                          <a:ea typeface="+mn-ea"/>
                          <a:cs typeface="Arial" panose="020B0604020202020204" pitchFamily="34" charset="0"/>
                        </a:rPr>
                        <a:t>Make</a:t>
                      </a:r>
                      <a:r>
                        <a:rPr lang="en-GB" sz="1000" b="1" kern="1200" baseline="0" dirty="0" smtClean="0">
                          <a:solidFill>
                            <a:schemeClr val="dk1"/>
                          </a:solidFill>
                          <a:effectLst/>
                          <a:latin typeface="Arial" panose="020B0604020202020204" pitchFamily="34" charset="0"/>
                          <a:ea typeface="+mn-ea"/>
                          <a:cs typeface="Arial" panose="020B0604020202020204" pitchFamily="34" charset="0"/>
                        </a:rPr>
                        <a:t> analogies from a word already known  to apply to an unfamiliar word</a:t>
                      </a:r>
                      <a:endParaRPr lang="en-GB" sz="1000" b="1" kern="1200" dirty="0" smtClean="0">
                        <a:solidFill>
                          <a:schemeClr val="dk1"/>
                        </a:solidFill>
                        <a:effectLst/>
                        <a:latin typeface="Arial" panose="020B0604020202020204" pitchFamily="34" charset="0"/>
                        <a:ea typeface="+mn-ea"/>
                        <a:cs typeface="Arial" panose="020B0604020202020204" pitchFamily="34" charset="0"/>
                      </a:endParaRPr>
                    </a:p>
                  </a:txBody>
                  <a:tcPr marL="68580" marR="68580" marT="34290" marB="34290"/>
                </a:tc>
              </a:tr>
              <a:tr h="301693">
                <a:tc>
                  <a:txBody>
                    <a:bodyPr/>
                    <a:lstStyle/>
                    <a:p>
                      <a:pPr marL="171450" marR="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000" b="1" kern="1200" baseline="0" dirty="0" smtClean="0">
                          <a:solidFill>
                            <a:schemeClr val="dk1"/>
                          </a:solidFill>
                          <a:effectLst/>
                          <a:latin typeface="Arial" panose="020B0604020202020204" pitchFamily="34" charset="0"/>
                          <a:ea typeface="+mn-ea"/>
                          <a:cs typeface="Arial" panose="020B0604020202020204" pitchFamily="34" charset="0"/>
                        </a:rPr>
                        <a:t>Identify the root in longer words</a:t>
                      </a:r>
                    </a:p>
                  </a:txBody>
                  <a:tcPr marL="68580" marR="68580" marT="34290" marB="34290"/>
                </a:tc>
              </a:tr>
              <a:tr h="405014">
                <a:tc>
                  <a:txBody>
                    <a:bodyPr/>
                    <a:lstStyle/>
                    <a:p>
                      <a:pPr marL="171450" marR="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000" b="1" kern="1200" dirty="0" smtClean="0">
                          <a:solidFill>
                            <a:schemeClr val="dk1"/>
                          </a:solidFill>
                          <a:effectLst/>
                          <a:latin typeface="Arial" panose="020B0604020202020204" pitchFamily="34" charset="0"/>
                          <a:ea typeface="+mn-ea"/>
                          <a:cs typeface="Arial" panose="020B0604020202020204" pitchFamily="34" charset="0"/>
                        </a:rPr>
                        <a:t>Use the diagonal and horizontal strokes that are needed to join letters</a:t>
                      </a:r>
                    </a:p>
                  </a:txBody>
                  <a:tcPr marL="68580" marR="68580" marT="34290" marB="34290"/>
                </a:tc>
              </a:tr>
              <a:tr h="405014">
                <a:tc>
                  <a:txBody>
                    <a:bodyPr/>
                    <a:lstStyle/>
                    <a:p>
                      <a:pPr marL="171450" marR="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000" b="1" kern="1200" dirty="0" smtClean="0">
                          <a:solidFill>
                            <a:schemeClr val="dk1"/>
                          </a:solidFill>
                          <a:effectLst/>
                          <a:latin typeface="Arial" panose="020B0604020202020204" pitchFamily="34" charset="0"/>
                          <a:ea typeface="+mn-ea"/>
                          <a:cs typeface="Arial" panose="020B0604020202020204" pitchFamily="34" charset="0"/>
                        </a:rPr>
                        <a:t>Understand which letters, when adjacent to one another, are best left unjoined</a:t>
                      </a:r>
                    </a:p>
                  </a:txBody>
                  <a:tcPr marL="68580" marR="68580" marT="34290" marB="34290"/>
                </a:tc>
              </a:tr>
              <a:tr h="405014">
                <a:tc>
                  <a:txBody>
                    <a:bodyPr/>
                    <a:lstStyle/>
                    <a:p>
                      <a:pPr marL="171450" marR="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000" b="1" kern="1200" dirty="0" smtClean="0">
                          <a:solidFill>
                            <a:schemeClr val="dk1"/>
                          </a:solidFill>
                          <a:effectLst/>
                          <a:latin typeface="Arial" panose="020B0604020202020204" pitchFamily="34" charset="0"/>
                          <a:ea typeface="+mn-ea"/>
                          <a:cs typeface="Arial" panose="020B0604020202020204" pitchFamily="34" charset="0"/>
                        </a:rPr>
                        <a:t>Increase the legibility, consistency and quality of handwriting</a:t>
                      </a:r>
                    </a:p>
                  </a:txBody>
                  <a:tcPr marL="68580" marR="68580" marT="34290" marB="34290"/>
                </a:tc>
              </a:tr>
            </a:tbl>
          </a:graphicData>
        </a:graphic>
      </p:graphicFrame>
      <p:graphicFrame>
        <p:nvGraphicFramePr>
          <p:cNvPr id="10" name="Content Placeholder 7"/>
          <p:cNvGraphicFramePr>
            <a:graphicFrameLocks/>
          </p:cNvGraphicFramePr>
          <p:nvPr>
            <p:extLst>
              <p:ext uri="{D42A27DB-BD31-4B8C-83A1-F6EECF244321}">
                <p14:modId xmlns:p14="http://schemas.microsoft.com/office/powerpoint/2010/main" val="2816813964"/>
              </p:ext>
            </p:extLst>
          </p:nvPr>
        </p:nvGraphicFramePr>
        <p:xfrm>
          <a:off x="4700792" y="1712069"/>
          <a:ext cx="4173299" cy="4574212"/>
        </p:xfrm>
        <a:graphic>
          <a:graphicData uri="http://schemas.openxmlformats.org/drawingml/2006/table">
            <a:tbl>
              <a:tblPr firstRow="1" bandRow="1">
                <a:tableStyleId>{5C22544A-7EE6-4342-B048-85BDC9FD1C3A}</a:tableStyleId>
              </a:tblPr>
              <a:tblGrid>
                <a:gridCol w="4173299"/>
              </a:tblGrid>
              <a:tr h="392835">
                <a:tc>
                  <a:txBody>
                    <a:bodyPr/>
                    <a:lstStyle/>
                    <a:p>
                      <a:pPr marL="0" lvl="0" indent="0" algn="l">
                        <a:buSzPct val="100000"/>
                        <a:buFont typeface="Arial" pitchFamily="34"/>
                        <a:buNone/>
                      </a:pPr>
                      <a:r>
                        <a:rPr lang="en-GB" sz="1000" b="1" dirty="0" smtClean="0">
                          <a:solidFill>
                            <a:schemeClr val="tx1"/>
                          </a:solidFill>
                          <a:latin typeface="Arial" panose="020B0604020202020204" pitchFamily="34" charset="0"/>
                          <a:cs typeface="Arial" panose="020B0604020202020204" pitchFamily="34" charset="0"/>
                        </a:rPr>
                        <a:t>Year 3 Expectations: </a:t>
                      </a:r>
                    </a:p>
                    <a:p>
                      <a:pPr marL="0" lvl="0" indent="0" algn="l">
                        <a:buSzPct val="100000"/>
                        <a:buFont typeface="Arial" pitchFamily="34"/>
                        <a:buNone/>
                      </a:pPr>
                      <a:r>
                        <a:rPr lang="en-GB" sz="1000" b="1" dirty="0" smtClean="0">
                          <a:solidFill>
                            <a:schemeClr val="tx1"/>
                          </a:solidFill>
                          <a:latin typeface="Arial" panose="020B0604020202020204" pitchFamily="34" charset="0"/>
                          <a:cs typeface="Arial" panose="020B0604020202020204" pitchFamily="34" charset="0"/>
                        </a:rPr>
                        <a:t>Composition</a:t>
                      </a:r>
                      <a:endParaRPr lang="en-GB" sz="1000" b="1" dirty="0">
                        <a:solidFill>
                          <a:schemeClr val="tx1"/>
                        </a:solidFill>
                        <a:latin typeface="Arial" panose="020B0604020202020204" pitchFamily="34" charset="0"/>
                        <a:cs typeface="Arial" panose="020B0604020202020204" pitchFamily="34" charset="0"/>
                      </a:endParaRPr>
                    </a:p>
                  </a:txBody>
                  <a:tcPr marL="68580" marR="68580" marT="34290" marB="34290">
                    <a:solidFill>
                      <a:schemeClr val="tx2">
                        <a:lumMod val="40000"/>
                        <a:lumOff val="60000"/>
                      </a:schemeClr>
                    </a:solidFill>
                  </a:tcPr>
                </a:tc>
              </a:tr>
              <a:tr h="534782">
                <a:tc>
                  <a:txBody>
                    <a:bodyPr/>
                    <a:lstStyle/>
                    <a:p>
                      <a:pPr marL="171450" indent="-171450">
                        <a:buFont typeface="Arial" panose="020B0604020202020204" pitchFamily="34" charset="0"/>
                        <a:buChar char="•"/>
                      </a:pPr>
                      <a:r>
                        <a:rPr lang="en-GB" sz="1000" b="1" kern="1200" dirty="0" smtClean="0">
                          <a:solidFill>
                            <a:schemeClr val="dk1"/>
                          </a:solidFill>
                          <a:effectLst/>
                          <a:latin typeface="Arial" panose="020B0604020202020204" pitchFamily="34" charset="0"/>
                          <a:ea typeface="+mn-ea"/>
                          <a:cs typeface="Arial" panose="020B0604020202020204" pitchFamily="34" charset="0"/>
                        </a:rPr>
                        <a:t>Look</a:t>
                      </a:r>
                      <a:r>
                        <a:rPr lang="en-GB" sz="1000" b="1" kern="1200" baseline="0" dirty="0" smtClean="0">
                          <a:solidFill>
                            <a:schemeClr val="dk1"/>
                          </a:solidFill>
                          <a:effectLst/>
                          <a:latin typeface="Arial" panose="020B0604020202020204" pitchFamily="34" charset="0"/>
                          <a:ea typeface="+mn-ea"/>
                          <a:cs typeface="Arial" panose="020B0604020202020204" pitchFamily="34" charset="0"/>
                        </a:rPr>
                        <a:t> at and discuss models of writing of the text type, purpose and audience </a:t>
                      </a:r>
                      <a:r>
                        <a:rPr lang="en-GB" sz="1000" b="1" kern="1200" dirty="0" smtClean="0">
                          <a:solidFill>
                            <a:schemeClr val="dk1"/>
                          </a:solidFill>
                          <a:effectLst/>
                          <a:latin typeface="Arial" panose="020B0604020202020204" pitchFamily="34" charset="0"/>
                          <a:ea typeface="+mn-ea"/>
                          <a:cs typeface="Arial" panose="020B0604020202020204" pitchFamily="34" charset="0"/>
                        </a:rPr>
                        <a:t>to  be written, noting:</a:t>
                      </a:r>
                      <a:r>
                        <a:rPr lang="en-GB" sz="1000" b="1" kern="1200" baseline="0" dirty="0" smtClean="0">
                          <a:solidFill>
                            <a:schemeClr val="dk1"/>
                          </a:solidFill>
                          <a:effectLst/>
                          <a:latin typeface="Arial" panose="020B0604020202020204" pitchFamily="34" charset="0"/>
                          <a:ea typeface="+mn-ea"/>
                          <a:cs typeface="Arial" panose="020B0604020202020204" pitchFamily="34" charset="0"/>
                        </a:rPr>
                        <a:t> s</a:t>
                      </a:r>
                      <a:r>
                        <a:rPr lang="en-GB" sz="1000" b="1" kern="1200" dirty="0" smtClean="0">
                          <a:solidFill>
                            <a:schemeClr val="dk1"/>
                          </a:solidFill>
                          <a:effectLst/>
                          <a:latin typeface="Arial" panose="020B0604020202020204" pitchFamily="34" charset="0"/>
                          <a:ea typeface="+mn-ea"/>
                          <a:cs typeface="Arial" panose="020B0604020202020204" pitchFamily="34" charset="0"/>
                        </a:rPr>
                        <a:t>tructure;</a:t>
                      </a:r>
                      <a:r>
                        <a:rPr lang="en-GB" sz="1000" b="1" kern="1200" baseline="0" dirty="0" smtClean="0">
                          <a:solidFill>
                            <a:schemeClr val="dk1"/>
                          </a:solidFill>
                          <a:effectLst/>
                          <a:latin typeface="Arial" panose="020B0604020202020204" pitchFamily="34" charset="0"/>
                          <a:ea typeface="+mn-ea"/>
                          <a:cs typeface="Arial" panose="020B0604020202020204" pitchFamily="34" charset="0"/>
                        </a:rPr>
                        <a:t> g</a:t>
                      </a:r>
                      <a:r>
                        <a:rPr lang="en-GB" sz="1000" b="1" kern="1200" dirty="0" smtClean="0">
                          <a:solidFill>
                            <a:schemeClr val="dk1"/>
                          </a:solidFill>
                          <a:effectLst/>
                          <a:latin typeface="Arial" panose="020B0604020202020204" pitchFamily="34" charset="0"/>
                          <a:ea typeface="+mn-ea"/>
                          <a:cs typeface="Arial" panose="020B0604020202020204" pitchFamily="34" charset="0"/>
                        </a:rPr>
                        <a:t>rammatical features</a:t>
                      </a:r>
                      <a:r>
                        <a:rPr lang="en-GB" sz="1000" b="1" kern="1200" baseline="0" dirty="0" smtClean="0">
                          <a:solidFill>
                            <a:schemeClr val="dk1"/>
                          </a:solidFill>
                          <a:effectLst/>
                          <a:latin typeface="Arial" panose="020B0604020202020204" pitchFamily="34" charset="0"/>
                          <a:ea typeface="+mn-ea"/>
                          <a:cs typeface="Arial" panose="020B0604020202020204" pitchFamily="34" charset="0"/>
                        </a:rPr>
                        <a:t>  and u</a:t>
                      </a:r>
                      <a:r>
                        <a:rPr lang="en-GB" sz="1000" b="1" kern="1200" dirty="0" smtClean="0">
                          <a:solidFill>
                            <a:schemeClr val="dk1"/>
                          </a:solidFill>
                          <a:effectLst/>
                          <a:latin typeface="Arial" panose="020B0604020202020204" pitchFamily="34" charset="0"/>
                          <a:ea typeface="+mn-ea"/>
                          <a:cs typeface="Arial" panose="020B0604020202020204" pitchFamily="34" charset="0"/>
                        </a:rPr>
                        <a:t>se of vocabulary</a:t>
                      </a:r>
                    </a:p>
                  </a:txBody>
                  <a:tcPr marL="68580" marR="68580" marT="34290" marB="34290">
                    <a:solidFill>
                      <a:schemeClr val="accent2">
                        <a:lumMod val="20000"/>
                        <a:lumOff val="80000"/>
                      </a:schemeClr>
                    </a:solidFill>
                  </a:tcPr>
                </a:tc>
              </a:tr>
              <a:tr h="379773">
                <a:tc>
                  <a:txBody>
                    <a:bodyPr/>
                    <a:lstStyle/>
                    <a:p>
                      <a:pPr marL="171450" lvl="0" indent="-171450">
                        <a:buSzPct val="100000"/>
                        <a:buFont typeface="Arial" pitchFamily="34"/>
                        <a:buChar char="•"/>
                      </a:pPr>
                      <a:r>
                        <a:rPr lang="en-GB" sz="1000" b="1" kern="1200" dirty="0" smtClean="0">
                          <a:solidFill>
                            <a:schemeClr val="dk1"/>
                          </a:solidFill>
                          <a:effectLst/>
                          <a:latin typeface="Arial" panose="020B0604020202020204" pitchFamily="34" charset="0"/>
                          <a:ea typeface="+mn-ea"/>
                          <a:cs typeface="Arial" panose="020B0604020202020204" pitchFamily="34" charset="0"/>
                        </a:rPr>
                        <a:t>Compose sentences using a</a:t>
                      </a:r>
                      <a:r>
                        <a:rPr lang="en-GB" sz="1000" b="1" kern="1200" baseline="0" dirty="0" smtClean="0">
                          <a:solidFill>
                            <a:schemeClr val="dk1"/>
                          </a:solidFill>
                          <a:effectLst/>
                          <a:latin typeface="Arial" panose="020B0604020202020204" pitchFamily="34" charset="0"/>
                          <a:ea typeface="+mn-ea"/>
                          <a:cs typeface="Arial" panose="020B0604020202020204" pitchFamily="34" charset="0"/>
                        </a:rPr>
                        <a:t> wider range of structures linked to the grammar objectives</a:t>
                      </a:r>
                      <a:endParaRPr lang="en-GB" sz="1000" b="1" dirty="0">
                        <a:latin typeface="Arial" panose="020B0604020202020204" pitchFamily="34" charset="0"/>
                        <a:cs typeface="Arial" panose="020B0604020202020204" pitchFamily="34" charset="0"/>
                      </a:endParaRPr>
                    </a:p>
                  </a:txBody>
                  <a:tcPr marL="68580" marR="68580" marT="34290" marB="34290"/>
                </a:tc>
              </a:tr>
              <a:tr h="379773">
                <a:tc>
                  <a:txBody>
                    <a:bodyPr/>
                    <a:lstStyle/>
                    <a:p>
                      <a:pPr marL="171450" lvl="0" indent="-171450">
                        <a:buSzPct val="100000"/>
                        <a:buFont typeface="Arial" pitchFamily="34"/>
                        <a:buChar char="•"/>
                      </a:pPr>
                      <a:r>
                        <a:rPr lang="en-GB" sz="1000" b="1" kern="1200" dirty="0" smtClean="0">
                          <a:solidFill>
                            <a:schemeClr val="dk1"/>
                          </a:solidFill>
                          <a:effectLst/>
                          <a:latin typeface="Arial" panose="020B0604020202020204" pitchFamily="34" charset="0"/>
                          <a:ea typeface="+mn-ea"/>
                          <a:cs typeface="Arial" panose="020B0604020202020204" pitchFamily="34" charset="0"/>
                        </a:rPr>
                        <a:t>Write</a:t>
                      </a:r>
                      <a:r>
                        <a:rPr lang="en-GB" sz="1000" b="1" kern="1200" baseline="0" dirty="0" smtClean="0">
                          <a:solidFill>
                            <a:schemeClr val="dk1"/>
                          </a:solidFill>
                          <a:effectLst/>
                          <a:latin typeface="Arial" panose="020B0604020202020204" pitchFamily="34" charset="0"/>
                          <a:ea typeface="+mn-ea"/>
                          <a:cs typeface="Arial" panose="020B0604020202020204" pitchFamily="34" charset="0"/>
                        </a:rPr>
                        <a:t> a narrative with  a clear structure, setting, characters and plot</a:t>
                      </a:r>
                      <a:endParaRPr lang="en-GB" sz="1000" b="1" dirty="0">
                        <a:latin typeface="Arial" panose="020B0604020202020204" pitchFamily="34" charset="0"/>
                        <a:cs typeface="Arial" panose="020B0604020202020204" pitchFamily="34" charset="0"/>
                      </a:endParaRPr>
                    </a:p>
                  </a:txBody>
                  <a:tcPr marL="68580" marR="68580" marT="34290" marB="34290"/>
                </a:tc>
              </a:tr>
              <a:tr h="379773">
                <a:tc>
                  <a:txBody>
                    <a:bodyPr/>
                    <a:lstStyle/>
                    <a:p>
                      <a:pPr marL="171450" lvl="0" indent="-171450">
                        <a:buSzPct val="100000"/>
                        <a:buFont typeface="Arial" pitchFamily="34"/>
                        <a:buChar char="•"/>
                      </a:pPr>
                      <a:r>
                        <a:rPr lang="en-GB" sz="1000" b="1" kern="1200" dirty="0" smtClean="0">
                          <a:solidFill>
                            <a:schemeClr val="dk1"/>
                          </a:solidFill>
                          <a:effectLst/>
                          <a:latin typeface="Arial" panose="020B0604020202020204" pitchFamily="34" charset="0"/>
                          <a:ea typeface="+mn-ea"/>
                          <a:cs typeface="Arial" panose="020B0604020202020204" pitchFamily="34" charset="0"/>
                        </a:rPr>
                        <a:t>Write</a:t>
                      </a:r>
                      <a:r>
                        <a:rPr lang="en-GB" sz="1000" b="1" kern="1200" baseline="0" dirty="0" smtClean="0">
                          <a:solidFill>
                            <a:schemeClr val="dk1"/>
                          </a:solidFill>
                          <a:effectLst/>
                          <a:latin typeface="Arial" panose="020B0604020202020204" pitchFamily="34" charset="0"/>
                          <a:ea typeface="+mn-ea"/>
                          <a:cs typeface="Arial" panose="020B0604020202020204" pitchFamily="34" charset="0"/>
                        </a:rPr>
                        <a:t> a non-narrative </a:t>
                      </a:r>
                      <a:r>
                        <a:rPr lang="en-GB" sz="1000" b="1" kern="1200" dirty="0" smtClean="0">
                          <a:solidFill>
                            <a:schemeClr val="dk1"/>
                          </a:solidFill>
                          <a:effectLst/>
                          <a:latin typeface="Arial" panose="020B0604020202020204" pitchFamily="34" charset="0"/>
                          <a:ea typeface="+mn-ea"/>
                          <a:cs typeface="Arial" panose="020B0604020202020204" pitchFamily="34" charset="0"/>
                        </a:rPr>
                        <a:t>using simple organisational devices such as headings and sub-headings</a:t>
                      </a:r>
                      <a:endParaRPr lang="en-GB" sz="1000" b="1" dirty="0">
                        <a:latin typeface="Arial" panose="020B0604020202020204" pitchFamily="34" charset="0"/>
                        <a:cs typeface="Arial" panose="020B0604020202020204" pitchFamily="34" charset="0"/>
                      </a:endParaRPr>
                    </a:p>
                  </a:txBody>
                  <a:tcPr marL="68580" marR="68580" marT="34290" marB="34290"/>
                </a:tc>
              </a:tr>
              <a:tr h="379773">
                <a:tc>
                  <a:txBody>
                    <a:bodyPr/>
                    <a:lstStyle/>
                    <a:p>
                      <a:pPr marL="171450" marR="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000" b="1" kern="1200" baseline="0" dirty="0" smtClean="0">
                          <a:solidFill>
                            <a:schemeClr val="dk1"/>
                          </a:solidFill>
                          <a:effectLst/>
                          <a:latin typeface="Arial" panose="020B0604020202020204" pitchFamily="34" charset="0"/>
                          <a:ea typeface="+mn-ea"/>
                          <a:cs typeface="Arial" panose="020B0604020202020204" pitchFamily="34" charset="0"/>
                        </a:rPr>
                        <a:t>Suggest improvement to writing through assessing writing with peers and self assessment</a:t>
                      </a:r>
                      <a:endParaRPr lang="en-GB" sz="1000" b="1" kern="1200" dirty="0" smtClean="0">
                        <a:solidFill>
                          <a:schemeClr val="dk1"/>
                        </a:solidFill>
                        <a:effectLst/>
                        <a:latin typeface="Arial" panose="020B0604020202020204" pitchFamily="34" charset="0"/>
                        <a:ea typeface="+mn-ea"/>
                        <a:cs typeface="Arial" panose="020B0604020202020204" pitchFamily="34" charset="0"/>
                      </a:endParaRPr>
                    </a:p>
                  </a:txBody>
                  <a:tcPr marL="68580" marR="68580" marT="34290" marB="34290"/>
                </a:tc>
              </a:tr>
              <a:tr h="534782">
                <a:tc>
                  <a:txBody>
                    <a:bodyPr/>
                    <a:lstStyle/>
                    <a:p>
                      <a:pPr marL="171450" lvl="0" indent="-171450">
                        <a:buSzPct val="100000"/>
                        <a:buFont typeface="Arial" pitchFamily="34"/>
                        <a:buChar char="•"/>
                      </a:pPr>
                      <a:r>
                        <a:rPr lang="en-GB" sz="1000" b="1" kern="1200" baseline="0" dirty="0" smtClean="0">
                          <a:solidFill>
                            <a:schemeClr val="dk1"/>
                          </a:solidFill>
                          <a:effectLst/>
                          <a:latin typeface="Arial" panose="020B0604020202020204" pitchFamily="34" charset="0"/>
                          <a:ea typeface="+mn-ea"/>
                          <a:cs typeface="Arial" panose="020B0604020202020204" pitchFamily="34" charset="0"/>
                        </a:rPr>
                        <a:t>Make improvements by </a:t>
                      </a:r>
                      <a:r>
                        <a:rPr lang="en-GB" sz="1000" b="1" kern="1200" dirty="0" smtClean="0">
                          <a:solidFill>
                            <a:schemeClr val="dk1"/>
                          </a:solidFill>
                          <a:effectLst/>
                          <a:latin typeface="Arial" panose="020B0604020202020204" pitchFamily="34" charset="0"/>
                          <a:ea typeface="+mn-ea"/>
                          <a:cs typeface="Arial" panose="020B0604020202020204" pitchFamily="34" charset="0"/>
                        </a:rPr>
                        <a:t>proposing changes to grammar and vocabulary to improve consistency, e.g. the accurate use of pronouns in sentences</a:t>
                      </a:r>
                      <a:endParaRPr lang="en-GB" sz="1000" b="1" dirty="0">
                        <a:latin typeface="Arial" panose="020B0604020202020204" pitchFamily="34" charset="0"/>
                        <a:cs typeface="Arial" panose="020B0604020202020204" pitchFamily="34" charset="0"/>
                      </a:endParaRPr>
                    </a:p>
                  </a:txBody>
                  <a:tcPr marL="68580" marR="68580" marT="34290" marB="34290"/>
                </a:tc>
              </a:tr>
              <a:tr h="453402">
                <a:tc>
                  <a:txBody>
                    <a:bodyPr/>
                    <a:lstStyle/>
                    <a:p>
                      <a:pPr marL="171450" marR="0" lvl="0" indent="-171450" algn="l" defTabSz="914400" rtl="0" eaLnBrk="1" fontAlgn="auto" latinLnBrk="0" hangingPunct="1">
                        <a:lnSpc>
                          <a:spcPct val="100000"/>
                        </a:lnSpc>
                        <a:spcBef>
                          <a:spcPts val="0"/>
                        </a:spcBef>
                        <a:spcAft>
                          <a:spcPts val="0"/>
                        </a:spcAft>
                        <a:buClrTx/>
                        <a:buSzPct val="100000"/>
                        <a:buFont typeface="Arial" pitchFamily="34"/>
                        <a:buChar char="•"/>
                        <a:tabLst/>
                        <a:defRPr/>
                      </a:pPr>
                      <a:r>
                        <a:rPr lang="en-GB" sz="1000" b="1" kern="1200" dirty="0" smtClean="0">
                          <a:solidFill>
                            <a:schemeClr val="dk1"/>
                          </a:solidFill>
                          <a:effectLst/>
                          <a:latin typeface="Arial" panose="020B0604020202020204" pitchFamily="34" charset="0"/>
                          <a:ea typeface="+mn-ea"/>
                          <a:cs typeface="Arial" panose="020B0604020202020204" pitchFamily="34" charset="0"/>
                        </a:rPr>
                        <a:t>Use</a:t>
                      </a:r>
                      <a:r>
                        <a:rPr lang="en-GB" sz="1000" b="1" kern="1200" baseline="0" dirty="0" smtClean="0">
                          <a:solidFill>
                            <a:schemeClr val="dk1"/>
                          </a:solidFill>
                          <a:effectLst/>
                          <a:latin typeface="Arial" panose="020B0604020202020204" pitchFamily="34" charset="0"/>
                          <a:ea typeface="+mn-ea"/>
                          <a:cs typeface="Arial" panose="020B0604020202020204" pitchFamily="34" charset="0"/>
                        </a:rPr>
                        <a:t> a </a:t>
                      </a:r>
                      <a:r>
                        <a:rPr lang="en-GB" sz="1000" b="1" kern="1200" dirty="0" smtClean="0">
                          <a:solidFill>
                            <a:schemeClr val="dk1"/>
                          </a:solidFill>
                          <a:effectLst/>
                          <a:latin typeface="Arial" panose="020B0604020202020204" pitchFamily="34" charset="0"/>
                          <a:ea typeface="+mn-ea"/>
                          <a:cs typeface="Arial" panose="020B0604020202020204" pitchFamily="34" charset="0"/>
                        </a:rPr>
                        <a:t>range of sentences with more than one clause by using a wider range of conjunctions, e.g. </a:t>
                      </a:r>
                      <a:r>
                        <a:rPr lang="en-GB" sz="1000" b="1" i="1" kern="1200" dirty="0" smtClean="0">
                          <a:solidFill>
                            <a:schemeClr val="dk1"/>
                          </a:solidFill>
                          <a:effectLst/>
                          <a:latin typeface="Arial" panose="020B0604020202020204" pitchFamily="34" charset="0"/>
                          <a:ea typeface="+mn-ea"/>
                          <a:cs typeface="Arial" panose="020B0604020202020204" pitchFamily="34" charset="0"/>
                        </a:rPr>
                        <a:t>when</a:t>
                      </a:r>
                      <a:r>
                        <a:rPr lang="en-GB" sz="1000" b="1" kern="1200" dirty="0" smtClean="0">
                          <a:solidFill>
                            <a:schemeClr val="dk1"/>
                          </a:solidFill>
                          <a:effectLst/>
                          <a:latin typeface="Arial" panose="020B0604020202020204" pitchFamily="34" charset="0"/>
                          <a:ea typeface="+mn-ea"/>
                          <a:cs typeface="Arial" panose="020B0604020202020204" pitchFamily="34" charset="0"/>
                        </a:rPr>
                        <a:t>, </a:t>
                      </a:r>
                      <a:r>
                        <a:rPr lang="en-GB" sz="1000" b="1" i="1" kern="1200" dirty="0" smtClean="0">
                          <a:solidFill>
                            <a:schemeClr val="dk1"/>
                          </a:solidFill>
                          <a:effectLst/>
                          <a:latin typeface="Arial" panose="020B0604020202020204" pitchFamily="34" charset="0"/>
                          <a:ea typeface="+mn-ea"/>
                          <a:cs typeface="Arial" panose="020B0604020202020204" pitchFamily="34" charset="0"/>
                        </a:rPr>
                        <a:t>if</a:t>
                      </a:r>
                      <a:r>
                        <a:rPr lang="en-GB" sz="1000" b="1" kern="1200" dirty="0" smtClean="0">
                          <a:solidFill>
                            <a:schemeClr val="dk1"/>
                          </a:solidFill>
                          <a:effectLst/>
                          <a:latin typeface="Arial" panose="020B0604020202020204" pitchFamily="34" charset="0"/>
                          <a:ea typeface="+mn-ea"/>
                          <a:cs typeface="Arial" panose="020B0604020202020204" pitchFamily="34" charset="0"/>
                        </a:rPr>
                        <a:t>, </a:t>
                      </a:r>
                      <a:r>
                        <a:rPr lang="en-GB" sz="1000" b="1" i="1" kern="1200" dirty="0" smtClean="0">
                          <a:solidFill>
                            <a:schemeClr val="dk1"/>
                          </a:solidFill>
                          <a:effectLst/>
                          <a:latin typeface="Arial" panose="020B0604020202020204" pitchFamily="34" charset="0"/>
                          <a:ea typeface="+mn-ea"/>
                          <a:cs typeface="Arial" panose="020B0604020202020204" pitchFamily="34" charset="0"/>
                        </a:rPr>
                        <a:t>because</a:t>
                      </a:r>
                      <a:r>
                        <a:rPr lang="en-GB" sz="1000" b="1" kern="1200" dirty="0" smtClean="0">
                          <a:solidFill>
                            <a:schemeClr val="dk1"/>
                          </a:solidFill>
                          <a:effectLst/>
                          <a:latin typeface="Arial" panose="020B0604020202020204" pitchFamily="34" charset="0"/>
                          <a:ea typeface="+mn-ea"/>
                          <a:cs typeface="Arial" panose="020B0604020202020204" pitchFamily="34" charset="0"/>
                        </a:rPr>
                        <a:t>, </a:t>
                      </a:r>
                      <a:r>
                        <a:rPr lang="en-GB" sz="1000" b="1" i="1" kern="1200" dirty="0" smtClean="0">
                          <a:solidFill>
                            <a:schemeClr val="dk1"/>
                          </a:solidFill>
                          <a:effectLst/>
                          <a:latin typeface="Arial" panose="020B0604020202020204" pitchFamily="34" charset="0"/>
                          <a:ea typeface="+mn-ea"/>
                          <a:cs typeface="Arial" panose="020B0604020202020204" pitchFamily="34" charset="0"/>
                        </a:rPr>
                        <a:t>although</a:t>
                      </a:r>
                      <a:endParaRPr lang="en-GB" sz="1000" b="1" kern="1200" dirty="0" smtClean="0">
                        <a:solidFill>
                          <a:schemeClr val="dk1"/>
                        </a:solidFill>
                        <a:effectLst/>
                        <a:latin typeface="Arial" panose="020B0604020202020204" pitchFamily="34" charset="0"/>
                        <a:ea typeface="+mn-ea"/>
                        <a:cs typeface="Arial" panose="020B0604020202020204" pitchFamily="34" charset="0"/>
                      </a:endParaRPr>
                    </a:p>
                  </a:txBody>
                  <a:tcPr marL="68580" marR="68580" marT="34290" marB="34290"/>
                </a:tc>
              </a:tr>
              <a:tr h="379773">
                <a:tc>
                  <a:txBody>
                    <a:bodyPr/>
                    <a:lstStyle/>
                    <a:p>
                      <a:pPr marL="171450" indent="-171450">
                        <a:buFont typeface="Arial" panose="020B0604020202020204" pitchFamily="34" charset="0"/>
                        <a:buChar char="•"/>
                      </a:pPr>
                      <a:r>
                        <a:rPr lang="en-GB" sz="1000" b="1" kern="1200" dirty="0" smtClean="0">
                          <a:solidFill>
                            <a:schemeClr val="dk1"/>
                          </a:solidFill>
                          <a:effectLst/>
                          <a:latin typeface="Arial" panose="020B0604020202020204" pitchFamily="34" charset="0"/>
                          <a:ea typeface="+mn-ea"/>
                          <a:cs typeface="Arial" panose="020B0604020202020204" pitchFamily="34" charset="0"/>
                        </a:rPr>
                        <a:t>Use the perfect form of verbs to mark relationships of time and cause</a:t>
                      </a:r>
                    </a:p>
                  </a:txBody>
                  <a:tcPr marL="68580" marR="68580" marT="34290" marB="34290"/>
                </a:tc>
              </a:tr>
              <a:tr h="379773">
                <a:tc>
                  <a:txBody>
                    <a:bodyPr/>
                    <a:lstStyle/>
                    <a:p>
                      <a:pPr marL="171450" lvl="0" indent="-171450">
                        <a:buSzPct val="100000"/>
                        <a:buFont typeface="Arial" panose="020B0604020202020204" pitchFamily="34" charset="0"/>
                        <a:buChar char="•"/>
                      </a:pPr>
                      <a:r>
                        <a:rPr lang="en-GB" sz="1000" b="1" kern="1200" dirty="0" smtClean="0">
                          <a:solidFill>
                            <a:schemeClr val="dk1"/>
                          </a:solidFill>
                          <a:effectLst/>
                          <a:latin typeface="Arial" panose="020B0604020202020204" pitchFamily="34" charset="0"/>
                          <a:ea typeface="+mn-ea"/>
                          <a:cs typeface="Arial" panose="020B0604020202020204" pitchFamily="34" charset="0"/>
                        </a:rPr>
                        <a:t>Use</a:t>
                      </a:r>
                      <a:r>
                        <a:rPr lang="en-GB" sz="1000" b="1" kern="1200" baseline="0" dirty="0" smtClean="0">
                          <a:solidFill>
                            <a:schemeClr val="dk1"/>
                          </a:solidFill>
                          <a:effectLst/>
                          <a:latin typeface="Arial" panose="020B0604020202020204" pitchFamily="34" charset="0"/>
                          <a:ea typeface="+mn-ea"/>
                          <a:cs typeface="Arial" panose="020B0604020202020204" pitchFamily="34" charset="0"/>
                        </a:rPr>
                        <a:t> </a:t>
                      </a:r>
                      <a:r>
                        <a:rPr lang="en-GB" sz="1000" b="1" kern="1200" dirty="0" smtClean="0">
                          <a:solidFill>
                            <a:schemeClr val="dk1"/>
                          </a:solidFill>
                          <a:effectLst/>
                          <a:latin typeface="Arial" panose="020B0604020202020204" pitchFamily="34" charset="0"/>
                          <a:ea typeface="+mn-ea"/>
                          <a:cs typeface="Arial" panose="020B0604020202020204" pitchFamily="34" charset="0"/>
                        </a:rPr>
                        <a:t>conjunctions, adverbs and prepositions to express time and cause</a:t>
                      </a:r>
                      <a:endParaRPr lang="en-GB" sz="1000" b="1" dirty="0">
                        <a:latin typeface="Arial" panose="020B0604020202020204" pitchFamily="34" charset="0"/>
                        <a:cs typeface="Arial" panose="020B0604020202020204" pitchFamily="34" charset="0"/>
                      </a:endParaRPr>
                    </a:p>
                  </a:txBody>
                  <a:tcPr marL="68580" marR="68580" marT="34290" marB="34290"/>
                </a:tc>
              </a:tr>
              <a:tr h="379773">
                <a:tc>
                  <a:txBody>
                    <a:bodyPr/>
                    <a:lstStyle/>
                    <a:p>
                      <a:pPr marL="171450" lvl="0" indent="-171450">
                        <a:buSzPct val="100000"/>
                        <a:buFont typeface="Arial" panose="020B0604020202020204" pitchFamily="34" charset="0"/>
                        <a:buChar char="•"/>
                      </a:pPr>
                      <a:r>
                        <a:rPr lang="en-GB" sz="1000" b="1" kern="1200" dirty="0" smtClean="0">
                          <a:solidFill>
                            <a:schemeClr val="dk1"/>
                          </a:solidFill>
                          <a:effectLst/>
                          <a:latin typeface="Arial" panose="020B0604020202020204" pitchFamily="34" charset="0"/>
                          <a:ea typeface="+mn-ea"/>
                          <a:cs typeface="Arial" panose="020B0604020202020204" pitchFamily="34" charset="0"/>
                        </a:rPr>
                        <a:t>Proof-read to check for errors in spelling</a:t>
                      </a:r>
                      <a:r>
                        <a:rPr lang="en-GB" sz="1000" b="1" kern="1200" baseline="0" dirty="0" smtClean="0">
                          <a:solidFill>
                            <a:schemeClr val="dk1"/>
                          </a:solidFill>
                          <a:effectLst/>
                          <a:latin typeface="Arial" panose="020B0604020202020204" pitchFamily="34" charset="0"/>
                          <a:ea typeface="+mn-ea"/>
                          <a:cs typeface="Arial" panose="020B0604020202020204" pitchFamily="34" charset="0"/>
                        </a:rPr>
                        <a:t> and punctuation errors</a:t>
                      </a:r>
                      <a:endParaRPr lang="en-GB" sz="1000" b="1" dirty="0">
                        <a:latin typeface="Arial" panose="020B0604020202020204" pitchFamily="34" charset="0"/>
                        <a:cs typeface="Arial" panose="020B0604020202020204" pitchFamily="34" charset="0"/>
                      </a:endParaRPr>
                    </a:p>
                  </a:txBody>
                  <a:tcPr marL="68580" marR="68580" marT="34290" marB="34290"/>
                </a:tc>
              </a:tr>
            </a:tbl>
          </a:graphicData>
        </a:graphic>
      </p:graphicFrame>
      <p:pic>
        <p:nvPicPr>
          <p:cNvPr id="8" name="Picture 7"/>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55576" y="260648"/>
            <a:ext cx="1368152" cy="1368152"/>
          </a:xfrm>
          <a:prstGeom prst="rect">
            <a:avLst/>
          </a:prstGeom>
        </p:spPr>
      </p:pic>
    </p:spTree>
    <p:extLst>
      <p:ext uri="{BB962C8B-B14F-4D97-AF65-F5344CB8AC3E}">
        <p14:creationId xmlns:p14="http://schemas.microsoft.com/office/powerpoint/2010/main" val="51847253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4"/>
          <p:cNvSpPr>
            <a:spLocks noGrp="1"/>
          </p:cNvSpPr>
          <p:nvPr>
            <p:ph type="ftr" sz="quarter" idx="11"/>
          </p:nvPr>
        </p:nvSpPr>
        <p:spPr>
          <a:xfrm>
            <a:off x="3028950" y="5624513"/>
            <a:ext cx="3086100" cy="273844"/>
          </a:xfrm>
          <a:prstGeom prst="rect">
            <a:avLst/>
          </a:prstGeom>
        </p:spPr>
        <p:txBody>
          <a:bodyPr/>
          <a:lstStyle/>
          <a:p>
            <a:endParaRPr lang="en-GB" dirty="0"/>
          </a:p>
        </p:txBody>
      </p:sp>
      <p:sp>
        <p:nvSpPr>
          <p:cNvPr id="2" name="Title 1"/>
          <p:cNvSpPr>
            <a:spLocks noGrp="1"/>
          </p:cNvSpPr>
          <p:nvPr>
            <p:ph type="title" idx="4294967295"/>
          </p:nvPr>
        </p:nvSpPr>
        <p:spPr>
          <a:xfrm>
            <a:off x="1385887" y="1071563"/>
            <a:ext cx="6372225" cy="638175"/>
          </a:xfrm>
        </p:spPr>
        <p:txBody>
          <a:bodyPr>
            <a:noAutofit/>
          </a:bodyPr>
          <a:lstStyle/>
          <a:p>
            <a:pPr algn="ctr"/>
            <a:r>
              <a:rPr lang="en-GB" sz="2100" b="1" dirty="0">
                <a:latin typeface="Arial" panose="020B0604020202020204" pitchFamily="34" charset="0"/>
                <a:cs typeface="Arial" panose="020B0604020202020204" pitchFamily="34" charset="0"/>
              </a:rPr>
              <a:t>Assessing Spoken Language: </a:t>
            </a:r>
            <a:br>
              <a:rPr lang="en-GB" sz="2100" b="1" dirty="0">
                <a:latin typeface="Arial" panose="020B0604020202020204" pitchFamily="34" charset="0"/>
                <a:cs typeface="Arial" panose="020B0604020202020204" pitchFamily="34" charset="0"/>
              </a:rPr>
            </a:br>
            <a:r>
              <a:rPr lang="en-GB" sz="2100" b="1" dirty="0">
                <a:latin typeface="Arial" panose="020B0604020202020204" pitchFamily="34" charset="0"/>
                <a:cs typeface="Arial" panose="020B0604020202020204" pitchFamily="34" charset="0"/>
              </a:rPr>
              <a:t>Meeting Year 3 Expectations</a:t>
            </a:r>
            <a:endParaRPr lang="en-GB" sz="2100" dirty="0">
              <a:latin typeface="Arial" panose="020B0604020202020204" pitchFamily="34" charset="0"/>
              <a:cs typeface="Arial" panose="020B0604020202020204" pitchFamily="34" charset="0"/>
            </a:endParaRPr>
          </a:p>
        </p:txBody>
      </p:sp>
      <p:graphicFrame>
        <p:nvGraphicFramePr>
          <p:cNvPr id="9" name="Content Placeholder 7"/>
          <p:cNvGraphicFramePr>
            <a:graphicFrameLocks/>
          </p:cNvGraphicFramePr>
          <p:nvPr>
            <p:extLst>
              <p:ext uri="{D42A27DB-BD31-4B8C-83A1-F6EECF244321}">
                <p14:modId xmlns:p14="http://schemas.microsoft.com/office/powerpoint/2010/main" val="999189111"/>
              </p:ext>
            </p:extLst>
          </p:nvPr>
        </p:nvGraphicFramePr>
        <p:xfrm>
          <a:off x="1171977" y="1758539"/>
          <a:ext cx="7006108" cy="4544983"/>
        </p:xfrm>
        <a:graphic>
          <a:graphicData uri="http://schemas.openxmlformats.org/drawingml/2006/table">
            <a:tbl>
              <a:tblPr firstRow="1" bandRow="1">
                <a:tableStyleId>{5C22544A-7EE6-4342-B048-85BDC9FD1C3A}</a:tableStyleId>
              </a:tblPr>
              <a:tblGrid>
                <a:gridCol w="7006108"/>
              </a:tblGrid>
              <a:tr h="538035">
                <a:tc>
                  <a:txBody>
                    <a:bodyPr/>
                    <a:lstStyle/>
                    <a:p>
                      <a:pPr marL="0" lvl="0" indent="0" algn="ctr">
                        <a:buSzPct val="100000"/>
                        <a:buFont typeface="Arial" pitchFamily="34"/>
                        <a:buNone/>
                      </a:pPr>
                      <a:r>
                        <a:rPr lang="en-GB" sz="1200" b="1" dirty="0" smtClean="0">
                          <a:solidFill>
                            <a:schemeClr val="tx1"/>
                          </a:solidFill>
                          <a:latin typeface="Arial" panose="020B0604020202020204" pitchFamily="34" charset="0"/>
                          <a:cs typeface="Arial" panose="020B0604020202020204" pitchFamily="34" charset="0"/>
                        </a:rPr>
                        <a:t>Year 3 Expectations: </a:t>
                      </a:r>
                    </a:p>
                    <a:p>
                      <a:pPr marL="0" lvl="0" indent="0" algn="ctr">
                        <a:buSzPct val="100000"/>
                        <a:buFont typeface="Arial" pitchFamily="34"/>
                        <a:buNone/>
                      </a:pPr>
                      <a:r>
                        <a:rPr lang="en-GB" sz="1200" b="1" dirty="0" smtClean="0">
                          <a:solidFill>
                            <a:schemeClr val="tx1"/>
                          </a:solidFill>
                          <a:latin typeface="Arial" panose="020B0604020202020204" pitchFamily="34" charset="0"/>
                          <a:cs typeface="Arial" panose="020B0604020202020204" pitchFamily="34" charset="0"/>
                        </a:rPr>
                        <a:t>Spoken Language</a:t>
                      </a:r>
                      <a:endParaRPr lang="en-GB" sz="1200" b="1" dirty="0">
                        <a:solidFill>
                          <a:schemeClr val="tx1"/>
                        </a:solidFill>
                        <a:latin typeface="Arial" panose="020B0604020202020204" pitchFamily="34" charset="0"/>
                        <a:cs typeface="Arial" panose="020B0604020202020204" pitchFamily="34" charset="0"/>
                      </a:endParaRPr>
                    </a:p>
                  </a:txBody>
                  <a:tcPr marL="68580" marR="68580" marT="34290" marB="34290">
                    <a:solidFill>
                      <a:schemeClr val="tx2">
                        <a:lumMod val="40000"/>
                        <a:lumOff val="60000"/>
                      </a:schemeClr>
                    </a:solidFill>
                  </a:tcPr>
                </a:tc>
              </a:tr>
              <a:tr h="424765">
                <a:tc>
                  <a:txBody>
                    <a:bodyPr/>
                    <a:lstStyle/>
                    <a:p>
                      <a:pPr marL="171450" lvl="0" indent="-171450" algn="ctr">
                        <a:buSzPct val="100000"/>
                        <a:buFont typeface="Arial" pitchFamily="34"/>
                        <a:buChar char="•"/>
                      </a:pPr>
                      <a:r>
                        <a:rPr lang="en-GB" sz="1000" b="1" i="0" u="none" strike="noStrike" kern="1200" baseline="0" dirty="0" smtClean="0">
                          <a:solidFill>
                            <a:schemeClr val="dk1"/>
                          </a:solidFill>
                          <a:latin typeface="Arial" panose="020B0604020202020204" pitchFamily="34" charset="0"/>
                          <a:ea typeface="+mn-ea"/>
                          <a:cs typeface="Arial" panose="020B0604020202020204" pitchFamily="34" charset="0"/>
                        </a:rPr>
                        <a:t>Sequence and communicate ideas in an organised and logical way in complete sentences as required</a:t>
                      </a:r>
                      <a:endParaRPr lang="en-GB" sz="1000" b="1" dirty="0">
                        <a:latin typeface="Arial" panose="020B0604020202020204" pitchFamily="34" charset="0"/>
                        <a:cs typeface="Arial" panose="020B0604020202020204" pitchFamily="34" charset="0"/>
                      </a:endParaRPr>
                    </a:p>
                  </a:txBody>
                  <a:tcPr marL="68580" marR="68580" marT="34290" marB="34290">
                    <a:solidFill>
                      <a:schemeClr val="accent2">
                        <a:lumMod val="20000"/>
                        <a:lumOff val="80000"/>
                      </a:schemeClr>
                    </a:solidFill>
                  </a:tcPr>
                </a:tc>
              </a:tr>
              <a:tr h="424765">
                <a:tc>
                  <a:txBody>
                    <a:bodyPr/>
                    <a:lstStyle/>
                    <a:p>
                      <a:pPr marL="171450" lvl="0" indent="-171450" algn="ctr">
                        <a:buSzPct val="100000"/>
                        <a:buFont typeface="Arial" pitchFamily="34"/>
                        <a:buChar char="•"/>
                      </a:pPr>
                      <a:r>
                        <a:rPr lang="en-GB" sz="1000" b="1" kern="1200" dirty="0" smtClean="0">
                          <a:solidFill>
                            <a:schemeClr val="dk1"/>
                          </a:solidFill>
                          <a:effectLst/>
                          <a:latin typeface="Arial" panose="020B0604020202020204" pitchFamily="34" charset="0"/>
                          <a:ea typeface="+mn-ea"/>
                          <a:cs typeface="Arial" panose="020B0604020202020204" pitchFamily="34" charset="0"/>
                        </a:rPr>
                        <a:t>Vary the amount</a:t>
                      </a:r>
                      <a:r>
                        <a:rPr lang="en-GB" sz="1000" b="1" kern="1200" baseline="0" dirty="0" smtClean="0">
                          <a:solidFill>
                            <a:schemeClr val="dk1"/>
                          </a:solidFill>
                          <a:effectLst/>
                          <a:latin typeface="Arial" panose="020B0604020202020204" pitchFamily="34" charset="0"/>
                          <a:ea typeface="+mn-ea"/>
                          <a:cs typeface="Arial" panose="020B0604020202020204" pitchFamily="34" charset="0"/>
                        </a:rPr>
                        <a:t> of detail </a:t>
                      </a:r>
                      <a:r>
                        <a:rPr lang="en-GB" sz="1000" b="1" i="0" u="none" strike="noStrike" kern="1200" baseline="0" dirty="0" smtClean="0">
                          <a:solidFill>
                            <a:schemeClr val="dk1"/>
                          </a:solidFill>
                          <a:latin typeface="Arial" panose="020B0604020202020204" pitchFamily="34" charset="0"/>
                          <a:ea typeface="+mn-ea"/>
                          <a:cs typeface="Arial" panose="020B0604020202020204" pitchFamily="34" charset="0"/>
                        </a:rPr>
                        <a:t>and choice of vocabulary </a:t>
                      </a:r>
                      <a:r>
                        <a:rPr lang="en-GB" sz="1000" b="1" kern="1200" baseline="0" dirty="0" smtClean="0">
                          <a:solidFill>
                            <a:schemeClr val="dk1"/>
                          </a:solidFill>
                          <a:effectLst/>
                          <a:latin typeface="Arial" panose="020B0604020202020204" pitchFamily="34" charset="0"/>
                          <a:ea typeface="+mn-ea"/>
                          <a:cs typeface="Arial" panose="020B0604020202020204" pitchFamily="34" charset="0"/>
                        </a:rPr>
                        <a:t>dependent on the purpose and audience</a:t>
                      </a:r>
                      <a:endParaRPr lang="en-GB" sz="1000" b="1" dirty="0">
                        <a:latin typeface="Arial" panose="020B0604020202020204" pitchFamily="34" charset="0"/>
                        <a:cs typeface="Arial" panose="020B0604020202020204" pitchFamily="34" charset="0"/>
                      </a:endParaRPr>
                    </a:p>
                  </a:txBody>
                  <a:tcPr marL="68580" marR="68580" marT="34290" marB="34290"/>
                </a:tc>
              </a:tr>
              <a:tr h="344531">
                <a:tc>
                  <a:txBody>
                    <a:bodyPr/>
                    <a:lstStyle/>
                    <a:p>
                      <a:pPr marL="171450" lvl="0" indent="-171450" algn="ctr">
                        <a:buSzPct val="100000"/>
                        <a:buFont typeface="Arial" pitchFamily="34"/>
                        <a:buChar char="•"/>
                      </a:pPr>
                      <a:r>
                        <a:rPr lang="en-GB" sz="1000" b="1" kern="1200" dirty="0" smtClean="0">
                          <a:solidFill>
                            <a:schemeClr val="dk1"/>
                          </a:solidFill>
                          <a:effectLst/>
                          <a:latin typeface="Arial" panose="020B0604020202020204" pitchFamily="34" charset="0"/>
                          <a:ea typeface="+mn-ea"/>
                          <a:cs typeface="Arial" panose="020B0604020202020204" pitchFamily="34" charset="0"/>
                        </a:rPr>
                        <a:t>Participate fully in paired and group discussions</a:t>
                      </a:r>
                      <a:endParaRPr lang="en-GB" sz="1000" b="1" dirty="0">
                        <a:latin typeface="Arial" panose="020B0604020202020204" pitchFamily="34" charset="0"/>
                        <a:cs typeface="Arial" panose="020B0604020202020204" pitchFamily="34" charset="0"/>
                      </a:endParaRPr>
                    </a:p>
                  </a:txBody>
                  <a:tcPr marL="68580" marR="68580" marT="34290" marB="34290"/>
                </a:tc>
              </a:tr>
              <a:tr h="344531">
                <a:tc>
                  <a:txBody>
                    <a:bodyPr/>
                    <a:lstStyle/>
                    <a:p>
                      <a:pPr marL="171450" lvl="0" indent="-171450" algn="ctr">
                        <a:buSzPct val="100000"/>
                        <a:buFont typeface="Arial" pitchFamily="34"/>
                        <a:buChar char="•"/>
                      </a:pPr>
                      <a:r>
                        <a:rPr lang="en-GB" sz="1000" b="1" i="0" u="none" strike="noStrike" kern="1200" baseline="0" dirty="0" smtClean="0">
                          <a:solidFill>
                            <a:schemeClr val="dk1"/>
                          </a:solidFill>
                          <a:latin typeface="Arial" panose="020B0604020202020204" pitchFamily="34" charset="0"/>
                          <a:ea typeface="+mn-ea"/>
                          <a:cs typeface="Arial" panose="020B0604020202020204" pitchFamily="34" charset="0"/>
                        </a:rPr>
                        <a:t>Show understanding of the main points in a discussion</a:t>
                      </a:r>
                      <a:endParaRPr lang="en-GB" sz="1000" b="1" dirty="0">
                        <a:latin typeface="Arial" panose="020B0604020202020204" pitchFamily="34" charset="0"/>
                        <a:cs typeface="Arial" panose="020B0604020202020204" pitchFamily="34" charset="0"/>
                      </a:endParaRPr>
                    </a:p>
                  </a:txBody>
                  <a:tcPr marL="68580" marR="68580" marT="34290" marB="34290"/>
                </a:tc>
              </a:tr>
              <a:tr h="424765">
                <a:tc>
                  <a:txBody>
                    <a:bodyPr/>
                    <a:lstStyle/>
                    <a:p>
                      <a:pPr marL="171450" lvl="0" indent="-171450" algn="ctr">
                        <a:buSzPct val="100000"/>
                        <a:buFont typeface="Arial" pitchFamily="34"/>
                        <a:buChar char="•"/>
                      </a:pPr>
                      <a:r>
                        <a:rPr lang="en-GB" sz="1000" b="1" i="0" u="none" strike="noStrike" kern="1200" baseline="0" dirty="0" smtClean="0">
                          <a:solidFill>
                            <a:schemeClr val="dk1"/>
                          </a:solidFill>
                          <a:latin typeface="Arial" panose="020B0604020202020204" pitchFamily="34" charset="0"/>
                          <a:ea typeface="+mn-ea"/>
                          <a:cs typeface="Arial" panose="020B0604020202020204" pitchFamily="34" charset="0"/>
                        </a:rPr>
                        <a:t>Start to show awareness of how and when </a:t>
                      </a:r>
                      <a:r>
                        <a:rPr lang="en-GB" sz="1000" b="1" i="0" u="none" strike="noStrike" kern="1200" baseline="0" dirty="0" smtClean="0">
                          <a:solidFill>
                            <a:schemeClr val="tx1"/>
                          </a:solidFill>
                          <a:latin typeface="Arial" panose="020B0604020202020204" pitchFamily="34" charset="0"/>
                          <a:ea typeface="+mn-ea"/>
                          <a:cs typeface="Arial" panose="020B0604020202020204" pitchFamily="34" charset="0"/>
                        </a:rPr>
                        <a:t>S</a:t>
                      </a:r>
                      <a:r>
                        <a:rPr lang="en-GB" sz="1000" b="1" i="0" u="none" strike="noStrike" kern="1200" baseline="0" dirty="0" smtClean="0">
                          <a:solidFill>
                            <a:schemeClr val="dk1"/>
                          </a:solidFill>
                          <a:latin typeface="Arial" panose="020B0604020202020204" pitchFamily="34" charset="0"/>
                          <a:ea typeface="+mn-ea"/>
                          <a:cs typeface="Arial" panose="020B0604020202020204" pitchFamily="34" charset="0"/>
                        </a:rPr>
                        <a:t>tandard English is used</a:t>
                      </a:r>
                      <a:endParaRPr lang="en-GB" sz="1000" b="1" dirty="0">
                        <a:latin typeface="Arial" panose="020B0604020202020204" pitchFamily="34" charset="0"/>
                        <a:cs typeface="Arial" panose="020B0604020202020204" pitchFamily="34" charset="0"/>
                      </a:endParaRPr>
                    </a:p>
                  </a:txBody>
                  <a:tcPr marL="68580" marR="68580" marT="34290" marB="34290"/>
                </a:tc>
              </a:tr>
              <a:tr h="424765">
                <a:tc>
                  <a:txBody>
                    <a:bodyPr/>
                    <a:lstStyle/>
                    <a:p>
                      <a:pPr marL="171450" lvl="0" indent="-171450" algn="ctr">
                        <a:buSzPct val="100000"/>
                        <a:buFont typeface="Arial" pitchFamily="34"/>
                        <a:buChar char="•"/>
                      </a:pPr>
                      <a:r>
                        <a:rPr lang="en-GB" sz="1000" b="1" kern="1200" dirty="0" smtClean="0">
                          <a:solidFill>
                            <a:schemeClr val="dk1"/>
                          </a:solidFill>
                          <a:effectLst/>
                          <a:latin typeface="Arial" panose="020B0604020202020204" pitchFamily="34" charset="0"/>
                          <a:ea typeface="+mn-ea"/>
                          <a:cs typeface="Arial" panose="020B0604020202020204" pitchFamily="34" charset="0"/>
                        </a:rPr>
                        <a:t>Retell a story using narrative language and added relevant detail</a:t>
                      </a:r>
                      <a:endParaRPr lang="en-GB" sz="1000" b="1" dirty="0">
                        <a:latin typeface="Arial" panose="020B0604020202020204" pitchFamily="34" charset="0"/>
                        <a:cs typeface="Arial" panose="020B0604020202020204" pitchFamily="34" charset="0"/>
                      </a:endParaRPr>
                    </a:p>
                  </a:txBody>
                  <a:tcPr marL="68580" marR="68580" marT="34290" marB="34290"/>
                </a:tc>
              </a:tr>
              <a:tr h="424765">
                <a:tc>
                  <a:txBody>
                    <a:bodyPr/>
                    <a:lstStyle/>
                    <a:p>
                      <a:pPr marL="171450" lvl="0" indent="-171450" algn="ctr">
                        <a:buSzPct val="100000"/>
                        <a:buFont typeface="Arial" pitchFamily="34"/>
                        <a:buChar char="•"/>
                      </a:pPr>
                      <a:r>
                        <a:rPr lang="en-GB" sz="1000" b="1" i="0" u="none" strike="noStrike" kern="1200" baseline="0" dirty="0" smtClean="0">
                          <a:solidFill>
                            <a:schemeClr val="dk1"/>
                          </a:solidFill>
                          <a:latin typeface="Arial" panose="020B0604020202020204" pitchFamily="34" charset="0"/>
                          <a:ea typeface="+mn-ea"/>
                          <a:cs typeface="Arial" panose="020B0604020202020204" pitchFamily="34" charset="0"/>
                        </a:rPr>
                        <a:t>Show they have listened carefully through making relevant comments</a:t>
                      </a:r>
                      <a:endParaRPr lang="en-GB" sz="1000" b="1" dirty="0">
                        <a:latin typeface="Arial" panose="020B0604020202020204" pitchFamily="34" charset="0"/>
                        <a:cs typeface="Arial" panose="020B0604020202020204" pitchFamily="34" charset="0"/>
                      </a:endParaRPr>
                    </a:p>
                  </a:txBody>
                  <a:tcPr marL="68580" marR="68580" marT="34290" marB="34290"/>
                </a:tc>
              </a:tr>
              <a:tr h="344531">
                <a:tc>
                  <a:txBody>
                    <a:bodyPr/>
                    <a:lstStyle/>
                    <a:p>
                      <a:pPr marL="171450" lvl="0" indent="-171450" algn="ctr">
                        <a:buSzPct val="100000"/>
                        <a:buFont typeface="Arial" pitchFamily="34"/>
                        <a:buChar char="•"/>
                      </a:pPr>
                      <a:r>
                        <a:rPr lang="en-GB" sz="1000" b="1" kern="1200" dirty="0" smtClean="0">
                          <a:solidFill>
                            <a:schemeClr val="dk1"/>
                          </a:solidFill>
                          <a:effectLst/>
                          <a:latin typeface="Arial" panose="020B0604020202020204" pitchFamily="34" charset="0"/>
                          <a:ea typeface="+mn-ea"/>
                          <a:cs typeface="Arial" panose="020B0604020202020204" pitchFamily="34" charset="0"/>
                        </a:rPr>
                        <a:t>Formally</a:t>
                      </a:r>
                      <a:r>
                        <a:rPr lang="en-GB" sz="1000" b="1" kern="1200" baseline="0" dirty="0" smtClean="0">
                          <a:solidFill>
                            <a:schemeClr val="dk1"/>
                          </a:solidFill>
                          <a:effectLst/>
                          <a:latin typeface="Arial" panose="020B0604020202020204" pitchFamily="34" charset="0"/>
                          <a:ea typeface="+mn-ea"/>
                          <a:cs typeface="Arial" panose="020B0604020202020204" pitchFamily="34" charset="0"/>
                        </a:rPr>
                        <a:t> p</a:t>
                      </a:r>
                      <a:r>
                        <a:rPr lang="en-GB" sz="1000" b="1" kern="1200" dirty="0" smtClean="0">
                          <a:solidFill>
                            <a:schemeClr val="dk1"/>
                          </a:solidFill>
                          <a:effectLst/>
                          <a:latin typeface="Arial" panose="020B0604020202020204" pitchFamily="34" charset="0"/>
                          <a:ea typeface="+mn-ea"/>
                          <a:cs typeface="Arial" panose="020B0604020202020204" pitchFamily="34" charset="0"/>
                        </a:rPr>
                        <a:t>resent ideas or information to an audience</a:t>
                      </a:r>
                      <a:endParaRPr lang="en-GB" sz="1000" b="1" dirty="0">
                        <a:latin typeface="Arial" panose="020B0604020202020204" pitchFamily="34" charset="0"/>
                        <a:cs typeface="Arial" panose="020B0604020202020204" pitchFamily="34" charset="0"/>
                      </a:endParaRPr>
                    </a:p>
                  </a:txBody>
                  <a:tcPr marL="68580" marR="68580" marT="34290" marB="34290"/>
                </a:tc>
              </a:tr>
              <a:tr h="424765">
                <a:tc>
                  <a:txBody>
                    <a:bodyPr/>
                    <a:lstStyle/>
                    <a:p>
                      <a:pPr marL="171450" lvl="0" indent="-171450" algn="ctr">
                        <a:buSzPct val="100000"/>
                        <a:buFont typeface="Arial" pitchFamily="34"/>
                        <a:buChar char="•"/>
                      </a:pPr>
                      <a:r>
                        <a:rPr lang="en-GB" sz="1000" b="1" kern="1200" dirty="0" smtClean="0">
                          <a:solidFill>
                            <a:schemeClr val="dk1"/>
                          </a:solidFill>
                          <a:effectLst/>
                          <a:latin typeface="Arial" panose="020B0604020202020204" pitchFamily="34" charset="0"/>
                          <a:ea typeface="+mn-ea"/>
                          <a:cs typeface="Arial" panose="020B0604020202020204" pitchFamily="34" charset="0"/>
                        </a:rPr>
                        <a:t>Recognise that meaning can be expressed in different ways</a:t>
                      </a:r>
                      <a:r>
                        <a:rPr lang="en-GB" sz="1000" b="1" kern="1200" baseline="0" dirty="0" smtClean="0">
                          <a:solidFill>
                            <a:schemeClr val="dk1"/>
                          </a:solidFill>
                          <a:effectLst/>
                          <a:latin typeface="Arial" panose="020B0604020202020204" pitchFamily="34" charset="0"/>
                          <a:ea typeface="+mn-ea"/>
                          <a:cs typeface="Arial" panose="020B0604020202020204" pitchFamily="34" charset="0"/>
                        </a:rPr>
                        <a:t> dependent on the context</a:t>
                      </a:r>
                      <a:endParaRPr lang="en-GB" sz="1000" b="1" dirty="0">
                        <a:latin typeface="Arial" panose="020B0604020202020204" pitchFamily="34" charset="0"/>
                        <a:cs typeface="Arial" panose="020B0604020202020204" pitchFamily="34" charset="0"/>
                      </a:endParaRPr>
                    </a:p>
                  </a:txBody>
                  <a:tcPr marL="68580" marR="68580" marT="34290" marB="34290"/>
                </a:tc>
              </a:tr>
              <a:tr h="424765">
                <a:tc>
                  <a:txBody>
                    <a:bodyPr/>
                    <a:lstStyle/>
                    <a:p>
                      <a:pPr marL="171450" lvl="0" indent="-171450" algn="ctr">
                        <a:buSzPct val="100000"/>
                        <a:buFont typeface="Arial" pitchFamily="34"/>
                        <a:buChar char="•"/>
                      </a:pPr>
                      <a:r>
                        <a:rPr lang="en-GB" sz="1000" b="1" i="0" u="none" strike="noStrike" kern="1200" baseline="0" dirty="0" smtClean="0">
                          <a:solidFill>
                            <a:schemeClr val="dk1"/>
                          </a:solidFill>
                          <a:latin typeface="Arial" panose="020B0604020202020204" pitchFamily="34" charset="0"/>
                          <a:ea typeface="+mn-ea"/>
                          <a:cs typeface="Arial" panose="020B0604020202020204" pitchFamily="34" charset="0"/>
                        </a:rPr>
                        <a:t>Perform poems  from memory adapting expression and tone as appropriate</a:t>
                      </a:r>
                      <a:endParaRPr lang="en-GB" sz="1000" b="1" dirty="0">
                        <a:latin typeface="Arial" panose="020B0604020202020204" pitchFamily="34" charset="0"/>
                        <a:cs typeface="Arial" panose="020B0604020202020204" pitchFamily="34" charset="0"/>
                      </a:endParaRPr>
                    </a:p>
                  </a:txBody>
                  <a:tcPr marL="68580" marR="68580" marT="34290" marB="34290"/>
                </a:tc>
              </a:tr>
            </a:tbl>
          </a:graphicData>
        </a:graphic>
      </p:graphicFrame>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55576" y="260648"/>
            <a:ext cx="1368152" cy="1368152"/>
          </a:xfrm>
          <a:prstGeom prst="rect">
            <a:avLst/>
          </a:prstGeom>
        </p:spPr>
      </p:pic>
    </p:spTree>
    <p:extLst>
      <p:ext uri="{BB962C8B-B14F-4D97-AF65-F5344CB8AC3E}">
        <p14:creationId xmlns:p14="http://schemas.microsoft.com/office/powerpoint/2010/main" val="139306915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4"/>
          <p:cNvSpPr>
            <a:spLocks noGrp="1"/>
          </p:cNvSpPr>
          <p:nvPr>
            <p:ph type="ftr" sz="quarter" idx="11"/>
          </p:nvPr>
        </p:nvSpPr>
        <p:spPr>
          <a:xfrm>
            <a:off x="3028949" y="5933439"/>
            <a:ext cx="3086100" cy="273844"/>
          </a:xfrm>
          <a:prstGeom prst="rect">
            <a:avLst/>
          </a:prstGeom>
        </p:spPr>
        <p:txBody>
          <a:bodyPr/>
          <a:lstStyle/>
          <a:p>
            <a:endParaRPr lang="en-GB" dirty="0"/>
          </a:p>
        </p:txBody>
      </p:sp>
      <p:sp>
        <p:nvSpPr>
          <p:cNvPr id="2" name="Title 1"/>
          <p:cNvSpPr>
            <a:spLocks noGrp="1"/>
          </p:cNvSpPr>
          <p:nvPr>
            <p:ph type="title" idx="4294967295"/>
          </p:nvPr>
        </p:nvSpPr>
        <p:spPr>
          <a:xfrm>
            <a:off x="1385887" y="1223784"/>
            <a:ext cx="6372225" cy="638175"/>
          </a:xfrm>
        </p:spPr>
        <p:txBody>
          <a:bodyPr>
            <a:noAutofit/>
          </a:bodyPr>
          <a:lstStyle/>
          <a:p>
            <a:pPr algn="ctr"/>
            <a:r>
              <a:rPr lang="en-GB" sz="2100" b="1" dirty="0">
                <a:latin typeface="Arial" panose="020B0604020202020204" pitchFamily="34" charset="0"/>
                <a:cs typeface="Arial" panose="020B0604020202020204" pitchFamily="34" charset="0"/>
              </a:rPr>
              <a:t>Assessing Reading:</a:t>
            </a:r>
            <a:br>
              <a:rPr lang="en-GB" sz="2100" b="1" dirty="0">
                <a:latin typeface="Arial" panose="020B0604020202020204" pitchFamily="34" charset="0"/>
                <a:cs typeface="Arial" panose="020B0604020202020204" pitchFamily="34" charset="0"/>
              </a:rPr>
            </a:br>
            <a:r>
              <a:rPr lang="en-GB" sz="2100" b="1" dirty="0">
                <a:latin typeface="Arial" panose="020B0604020202020204" pitchFamily="34" charset="0"/>
                <a:cs typeface="Arial" panose="020B0604020202020204" pitchFamily="34" charset="0"/>
              </a:rPr>
              <a:t>Exceeding Year 3 Expectations</a:t>
            </a:r>
            <a:endParaRPr lang="en-GB" sz="2100" dirty="0">
              <a:latin typeface="Arial" panose="020B0604020202020204" pitchFamily="34" charset="0"/>
              <a:cs typeface="Arial" panose="020B0604020202020204" pitchFamily="34" charset="0"/>
            </a:endParaRPr>
          </a:p>
        </p:txBody>
      </p:sp>
      <p:graphicFrame>
        <p:nvGraphicFramePr>
          <p:cNvPr id="9" name="Content Placeholder 7"/>
          <p:cNvGraphicFramePr>
            <a:graphicFrameLocks/>
          </p:cNvGraphicFramePr>
          <p:nvPr>
            <p:extLst>
              <p:ext uri="{D42A27DB-BD31-4B8C-83A1-F6EECF244321}">
                <p14:modId xmlns:p14="http://schemas.microsoft.com/office/powerpoint/2010/main" val="2332269675"/>
              </p:ext>
            </p:extLst>
          </p:nvPr>
        </p:nvGraphicFramePr>
        <p:xfrm>
          <a:off x="1056067" y="1969580"/>
          <a:ext cx="7340957" cy="4339742"/>
        </p:xfrm>
        <a:graphic>
          <a:graphicData uri="http://schemas.openxmlformats.org/drawingml/2006/table">
            <a:tbl>
              <a:tblPr firstRow="1" bandRow="1">
                <a:tableStyleId>{5C22544A-7EE6-4342-B048-85BDC9FD1C3A}</a:tableStyleId>
              </a:tblPr>
              <a:tblGrid>
                <a:gridCol w="7340957"/>
              </a:tblGrid>
              <a:tr h="555253">
                <a:tc>
                  <a:txBody>
                    <a:bodyPr/>
                    <a:lstStyle/>
                    <a:p>
                      <a:pPr marL="0" lvl="0" indent="0" algn="ctr">
                        <a:buSzPct val="100000"/>
                        <a:buFont typeface="Arial" pitchFamily="34"/>
                        <a:buNone/>
                      </a:pPr>
                      <a:r>
                        <a:rPr lang="en-GB" sz="1200" b="1" dirty="0" smtClean="0">
                          <a:solidFill>
                            <a:schemeClr val="tx1"/>
                          </a:solidFill>
                          <a:latin typeface="Arial" panose="020B0604020202020204" pitchFamily="34" charset="0"/>
                          <a:cs typeface="Arial" panose="020B0604020202020204" pitchFamily="34" charset="0"/>
                        </a:rPr>
                        <a:t>Year 3 Exceeding Expectations: </a:t>
                      </a:r>
                    </a:p>
                    <a:p>
                      <a:pPr marL="0" lvl="0" indent="0" algn="ctr">
                        <a:buSzPct val="100000"/>
                        <a:buFont typeface="Arial" pitchFamily="34"/>
                        <a:buNone/>
                      </a:pPr>
                      <a:r>
                        <a:rPr lang="en-GB" sz="1200" b="1" dirty="0" smtClean="0">
                          <a:solidFill>
                            <a:schemeClr val="tx1"/>
                          </a:solidFill>
                          <a:latin typeface="Arial" panose="020B0604020202020204" pitchFamily="34" charset="0"/>
                          <a:cs typeface="Arial" panose="020B0604020202020204" pitchFamily="34" charset="0"/>
                        </a:rPr>
                        <a:t>Reading</a:t>
                      </a:r>
                      <a:endParaRPr lang="en-GB" sz="1200" b="1" dirty="0">
                        <a:solidFill>
                          <a:schemeClr val="tx1"/>
                        </a:solidFill>
                        <a:latin typeface="Arial" panose="020B0604020202020204" pitchFamily="34" charset="0"/>
                        <a:cs typeface="Arial" panose="020B0604020202020204" pitchFamily="34" charset="0"/>
                      </a:endParaRPr>
                    </a:p>
                  </a:txBody>
                  <a:tcPr marL="68580" marR="68580" marT="34290" marB="34290">
                    <a:solidFill>
                      <a:schemeClr val="tx2">
                        <a:lumMod val="40000"/>
                        <a:lumOff val="60000"/>
                      </a:schemeClr>
                    </a:solidFill>
                  </a:tcPr>
                </a:tc>
              </a:tr>
              <a:tr h="355557">
                <a:tc>
                  <a:txBody>
                    <a:bodyPr/>
                    <a:lstStyle/>
                    <a:p>
                      <a:pPr marL="171450" lvl="0" indent="-171450" algn="ctr">
                        <a:buSzPct val="100000"/>
                        <a:buFont typeface="Arial" pitchFamily="34"/>
                        <a:buChar char="•"/>
                      </a:pPr>
                      <a:r>
                        <a:rPr kumimoji="0" lang="en-GB" altLang="en-US" sz="1100" b="1"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Skim materials and note down different views and arguments</a:t>
                      </a:r>
                      <a:endParaRPr lang="en-GB" sz="1100" b="1" dirty="0">
                        <a:solidFill>
                          <a:schemeClr val="tx1"/>
                        </a:solidFill>
                        <a:latin typeface="Arial" panose="020B0604020202020204" pitchFamily="34" charset="0"/>
                        <a:cs typeface="Arial" panose="020B0604020202020204" pitchFamily="34" charset="0"/>
                      </a:endParaRPr>
                    </a:p>
                  </a:txBody>
                  <a:tcPr marL="68580" marR="68580" marT="34290" marB="34290">
                    <a:solidFill>
                      <a:schemeClr val="accent2">
                        <a:lumMod val="20000"/>
                        <a:lumOff val="80000"/>
                      </a:schemeClr>
                    </a:solidFill>
                  </a:tcPr>
                </a:tc>
              </a:tr>
              <a:tr h="355557">
                <a:tc>
                  <a:txBody>
                    <a:bodyPr/>
                    <a:lstStyle/>
                    <a:p>
                      <a:pPr marL="171450" lvl="0" indent="-171450" algn="ctr">
                        <a:buSzPct val="100000"/>
                        <a:buFont typeface="Arial" pitchFamily="34"/>
                        <a:buChar char="•"/>
                      </a:pPr>
                      <a:r>
                        <a:rPr kumimoji="0" lang="en-GB" altLang="en-US" sz="1100" b="1"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Pause appropriately in response to punctuation and/or meaning</a:t>
                      </a:r>
                      <a:endParaRPr lang="en-GB" sz="1100" b="1" dirty="0">
                        <a:solidFill>
                          <a:schemeClr val="tx1"/>
                        </a:solidFill>
                        <a:latin typeface="Arial" panose="020B0604020202020204" pitchFamily="34" charset="0"/>
                        <a:cs typeface="Arial" panose="020B0604020202020204" pitchFamily="34" charset="0"/>
                      </a:endParaRPr>
                    </a:p>
                  </a:txBody>
                  <a:tcPr marL="68580" marR="68580" marT="34290" marB="34290"/>
                </a:tc>
              </a:tr>
              <a:tr h="355557">
                <a:tc>
                  <a:txBody>
                    <a:bodyPr/>
                    <a:lstStyle/>
                    <a:p>
                      <a:pPr marL="171450" marR="0" lvl="0" indent="-171450" algn="ctr" defTabSz="914400" rtl="0" eaLnBrk="1" fontAlgn="auto" latinLnBrk="0" hangingPunct="1">
                        <a:lnSpc>
                          <a:spcPct val="100000"/>
                        </a:lnSpc>
                        <a:spcBef>
                          <a:spcPts val="0"/>
                        </a:spcBef>
                        <a:spcAft>
                          <a:spcPts val="0"/>
                        </a:spcAft>
                        <a:buClrTx/>
                        <a:buSzPct val="100000"/>
                        <a:buFont typeface="Arial" pitchFamily="34"/>
                        <a:buChar char="•"/>
                        <a:tabLst/>
                        <a:defRPr/>
                      </a:pPr>
                      <a:r>
                        <a:rPr kumimoji="0" lang="en-GB" altLang="en-US" sz="1100" b="1"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Justify predictions by referring to the story</a:t>
                      </a:r>
                      <a:endParaRPr lang="en-GB" sz="1100" b="1" dirty="0" smtClean="0">
                        <a:solidFill>
                          <a:schemeClr val="tx1"/>
                        </a:solidFill>
                        <a:latin typeface="Arial" panose="020B0604020202020204" pitchFamily="34" charset="0"/>
                        <a:cs typeface="Arial" panose="020B0604020202020204" pitchFamily="34" charset="0"/>
                      </a:endParaRPr>
                    </a:p>
                  </a:txBody>
                  <a:tcPr marL="68580" marR="68580" marT="34290" marB="34290"/>
                </a:tc>
              </a:tr>
              <a:tr h="477322">
                <a:tc>
                  <a:txBody>
                    <a:bodyPr/>
                    <a:lstStyle/>
                    <a:p>
                      <a:pPr marL="171450" lvl="0" indent="-171450" algn="ctr">
                        <a:buSzPct val="100000"/>
                        <a:buFont typeface="Arial" pitchFamily="34"/>
                        <a:buChar char="•"/>
                      </a:pPr>
                      <a:r>
                        <a:rPr kumimoji="0" lang="en-GB" altLang="en-US" sz="1100" b="1"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Begin to find meaning beyond the literal, e.g. the way impressions of people are conveyed through choice of detail and language</a:t>
                      </a:r>
                      <a:endParaRPr lang="en-GB" sz="1100" b="1" dirty="0">
                        <a:solidFill>
                          <a:schemeClr val="tx1"/>
                        </a:solidFill>
                        <a:latin typeface="Arial" panose="020B0604020202020204" pitchFamily="34" charset="0"/>
                        <a:cs typeface="Arial" panose="020B0604020202020204" pitchFamily="34" charset="0"/>
                      </a:endParaRPr>
                    </a:p>
                  </a:txBody>
                  <a:tcPr marL="68580" marR="68580" marT="34290" marB="34290"/>
                </a:tc>
              </a:tr>
              <a:tr h="355557">
                <a:tc>
                  <a:txBody>
                    <a:bodyPr/>
                    <a:lstStyle/>
                    <a:p>
                      <a:pPr marL="171450" marR="0" lvl="0" indent="-171450" algn="ctr" defTabSz="914400" rtl="0" eaLnBrk="1" fontAlgn="auto" latinLnBrk="0" hangingPunct="1">
                        <a:lnSpc>
                          <a:spcPct val="100000"/>
                        </a:lnSpc>
                        <a:spcBef>
                          <a:spcPts val="0"/>
                        </a:spcBef>
                        <a:spcAft>
                          <a:spcPts val="0"/>
                        </a:spcAft>
                        <a:buClrTx/>
                        <a:buSzPct val="100000"/>
                        <a:buFont typeface="Arial" pitchFamily="34"/>
                        <a:buChar char="•"/>
                        <a:tabLst/>
                        <a:defRPr/>
                      </a:pPr>
                      <a:r>
                        <a:rPr kumimoji="0" lang="en-GB" altLang="en-US" sz="1100" b="1"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Read ahead to determine direction and meaning in a story</a:t>
                      </a:r>
                    </a:p>
                  </a:txBody>
                  <a:tcPr marL="68580" marR="68580" marT="34290" marB="34290"/>
                </a:tc>
              </a:tr>
              <a:tr h="409134">
                <a:tc>
                  <a:txBody>
                    <a:bodyPr/>
                    <a:lstStyle/>
                    <a:p>
                      <a:pPr marL="171450" lvl="0" indent="-171450" algn="ctr">
                        <a:buSzPct val="100000"/>
                        <a:buFont typeface="Arial" pitchFamily="34"/>
                        <a:buChar char="•"/>
                      </a:pPr>
                      <a:r>
                        <a:rPr kumimoji="0" lang="en-GB" altLang="en-US" sz="1100" b="1"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Investigate what is known about the historical setting and events and their importance to the story</a:t>
                      </a:r>
                      <a:endParaRPr lang="en-GB" sz="1100" b="1" dirty="0">
                        <a:solidFill>
                          <a:schemeClr val="tx1"/>
                        </a:solidFill>
                        <a:latin typeface="Arial" panose="020B0604020202020204" pitchFamily="34" charset="0"/>
                        <a:cs typeface="Arial" panose="020B0604020202020204" pitchFamily="34" charset="0"/>
                      </a:endParaRPr>
                    </a:p>
                  </a:txBody>
                  <a:tcPr marL="68580" marR="68580" marT="34290" marB="34290"/>
                </a:tc>
              </a:tr>
              <a:tr h="355557">
                <a:tc>
                  <a:txBody>
                    <a:bodyPr/>
                    <a:lstStyle/>
                    <a:p>
                      <a:pPr marL="171450" lvl="0" indent="-171450" algn="ctr">
                        <a:buSzPct val="100000"/>
                        <a:buFont typeface="Arial" pitchFamily="34"/>
                        <a:buChar char="•"/>
                      </a:pPr>
                      <a:r>
                        <a:rPr kumimoji="0" lang="en-GB" altLang="en-US" sz="1100" b="1"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Deduce from the evidence in the text what characters are like</a:t>
                      </a:r>
                      <a:endParaRPr lang="en-GB" sz="1100" b="1" dirty="0">
                        <a:solidFill>
                          <a:schemeClr val="tx1"/>
                        </a:solidFill>
                        <a:latin typeface="Arial" panose="020B0604020202020204" pitchFamily="34" charset="0"/>
                        <a:cs typeface="Arial" panose="020B0604020202020204" pitchFamily="34" charset="0"/>
                      </a:endParaRPr>
                    </a:p>
                  </a:txBody>
                  <a:tcPr marL="68580" marR="68580" marT="34290" marB="34290"/>
                </a:tc>
              </a:tr>
              <a:tr h="409134">
                <a:tc>
                  <a:txBody>
                    <a:bodyPr/>
                    <a:lstStyle/>
                    <a:p>
                      <a:pPr marL="171450" lvl="0" indent="-171450" algn="ctr">
                        <a:buSzPct val="100000"/>
                        <a:buFont typeface="Arial" pitchFamily="34"/>
                        <a:buChar char="•"/>
                      </a:pPr>
                      <a:r>
                        <a:rPr kumimoji="0" lang="en-GB" altLang="en-US" sz="1100" b="1"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Explore figurative language and the way it conveys meaning succinctly</a:t>
                      </a:r>
                      <a:endParaRPr lang="en-GB" sz="1100" b="1" dirty="0">
                        <a:solidFill>
                          <a:schemeClr val="tx1"/>
                        </a:solidFill>
                        <a:latin typeface="Arial" panose="020B0604020202020204" pitchFamily="34" charset="0"/>
                        <a:cs typeface="Arial" panose="020B0604020202020204" pitchFamily="34" charset="0"/>
                      </a:endParaRPr>
                    </a:p>
                  </a:txBody>
                  <a:tcPr marL="68580" marR="68580" marT="34290" marB="34290"/>
                </a:tc>
              </a:tr>
              <a:tr h="355557">
                <a:tc>
                  <a:txBody>
                    <a:bodyPr/>
                    <a:lstStyle/>
                    <a:p>
                      <a:pPr marL="171450" marR="0" lvl="0" indent="-171450" algn="ctr" defTabSz="914400" rtl="0" eaLnBrk="1" fontAlgn="auto" latinLnBrk="0" hangingPunct="1">
                        <a:lnSpc>
                          <a:spcPct val="100000"/>
                        </a:lnSpc>
                        <a:spcBef>
                          <a:spcPts val="0"/>
                        </a:spcBef>
                        <a:spcAft>
                          <a:spcPts val="0"/>
                        </a:spcAft>
                        <a:buClrTx/>
                        <a:buSzPct val="100000"/>
                        <a:buFont typeface="Arial" pitchFamily="34"/>
                        <a:buChar char="•"/>
                        <a:tabLst/>
                        <a:defRPr/>
                      </a:pPr>
                      <a:r>
                        <a:rPr kumimoji="0" lang="en-GB" altLang="en-US" sz="1100" b="1"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identify the way a writer sets out to persuade</a:t>
                      </a:r>
                      <a:endParaRPr lang="en-GB" sz="1100" b="1" dirty="0" smtClean="0">
                        <a:solidFill>
                          <a:schemeClr val="tx1"/>
                        </a:solidFill>
                        <a:latin typeface="Arial" panose="020B0604020202020204" pitchFamily="34" charset="0"/>
                        <a:cs typeface="Arial" panose="020B0604020202020204" pitchFamily="34" charset="0"/>
                      </a:endParaRPr>
                    </a:p>
                  </a:txBody>
                  <a:tcPr marL="68580" marR="68580" marT="34290" marB="34290"/>
                </a:tc>
              </a:tr>
              <a:tr h="355557">
                <a:tc>
                  <a:txBody>
                    <a:bodyPr/>
                    <a:lstStyle/>
                    <a:p>
                      <a:pPr marL="171450" marR="0" lvl="0" indent="-171450" algn="ctr" defTabSz="914400" rtl="0" fontAlgn="auto" hangingPunct="1">
                        <a:lnSpc>
                          <a:spcPct val="100000"/>
                        </a:lnSpc>
                        <a:spcBef>
                          <a:spcPts val="0"/>
                        </a:spcBef>
                        <a:spcAft>
                          <a:spcPts val="0"/>
                        </a:spcAft>
                        <a:buSzPct val="100000"/>
                        <a:buFont typeface="Arial" pitchFamily="34"/>
                        <a:buChar char="•"/>
                        <a:tabLst/>
                      </a:pPr>
                      <a:r>
                        <a:rPr kumimoji="0" lang="en-GB" altLang="en-US" sz="1100" b="1"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Explore the relationship between a poet and the subject of a poem</a:t>
                      </a:r>
                      <a:endParaRPr lang="en-GB" sz="1100" b="1" dirty="0">
                        <a:solidFill>
                          <a:schemeClr val="tx1"/>
                        </a:solidFill>
                        <a:latin typeface="Arial" panose="020B0604020202020204" pitchFamily="34" charset="0"/>
                        <a:cs typeface="Arial" panose="020B0604020202020204" pitchFamily="34" charset="0"/>
                      </a:endParaRPr>
                    </a:p>
                  </a:txBody>
                  <a:tcPr marL="68580" marR="68580" marT="34290" marB="34290"/>
                </a:tc>
              </a:tr>
            </a:tbl>
          </a:graphicData>
        </a:graphic>
      </p:graphicFrame>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55576" y="260648"/>
            <a:ext cx="1368152" cy="1368152"/>
          </a:xfrm>
          <a:prstGeom prst="rect">
            <a:avLst/>
          </a:prstGeom>
        </p:spPr>
      </p:pic>
    </p:spTree>
    <p:extLst>
      <p:ext uri="{BB962C8B-B14F-4D97-AF65-F5344CB8AC3E}">
        <p14:creationId xmlns:p14="http://schemas.microsoft.com/office/powerpoint/2010/main" val="18878837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4"/>
          <p:cNvSpPr>
            <a:spLocks noGrp="1"/>
          </p:cNvSpPr>
          <p:nvPr>
            <p:ph type="ftr" sz="quarter" idx="11"/>
          </p:nvPr>
        </p:nvSpPr>
        <p:spPr>
          <a:xfrm>
            <a:off x="3028950" y="5624513"/>
            <a:ext cx="3086100" cy="273844"/>
          </a:xfrm>
          <a:prstGeom prst="rect">
            <a:avLst/>
          </a:prstGeom>
        </p:spPr>
        <p:txBody>
          <a:bodyPr/>
          <a:lstStyle/>
          <a:p>
            <a:endParaRPr lang="en-GB" dirty="0"/>
          </a:p>
        </p:txBody>
      </p:sp>
      <p:sp>
        <p:nvSpPr>
          <p:cNvPr id="6" name="Slide Number Placeholder 5"/>
          <p:cNvSpPr>
            <a:spLocks noGrp="1"/>
          </p:cNvSpPr>
          <p:nvPr>
            <p:ph type="sldNum" sz="quarter" idx="12"/>
          </p:nvPr>
        </p:nvSpPr>
        <p:spPr>
          <a:xfrm>
            <a:off x="6457950" y="5624513"/>
            <a:ext cx="2057400" cy="273844"/>
          </a:xfrm>
          <a:prstGeom prst="rect">
            <a:avLst/>
          </a:prstGeom>
        </p:spPr>
        <p:txBody>
          <a:bodyPr/>
          <a:lstStyle/>
          <a:p>
            <a:endParaRPr lang="en-GB" dirty="0"/>
          </a:p>
        </p:txBody>
      </p:sp>
      <p:sp>
        <p:nvSpPr>
          <p:cNvPr id="2" name="Title 1"/>
          <p:cNvSpPr>
            <a:spLocks noGrp="1"/>
          </p:cNvSpPr>
          <p:nvPr>
            <p:ph type="title" idx="4294967295"/>
          </p:nvPr>
        </p:nvSpPr>
        <p:spPr>
          <a:xfrm>
            <a:off x="1385887" y="1149708"/>
            <a:ext cx="6372225" cy="638175"/>
          </a:xfrm>
        </p:spPr>
        <p:txBody>
          <a:bodyPr>
            <a:noAutofit/>
          </a:bodyPr>
          <a:lstStyle/>
          <a:p>
            <a:pPr algn="ctr"/>
            <a:r>
              <a:rPr lang="en-GB" sz="2100" b="1" dirty="0">
                <a:latin typeface="Arial" panose="020B0604020202020204" pitchFamily="34" charset="0"/>
                <a:cs typeface="Arial" panose="020B0604020202020204" pitchFamily="34" charset="0"/>
              </a:rPr>
              <a:t>Assessing Writing:</a:t>
            </a:r>
            <a:br>
              <a:rPr lang="en-GB" sz="2100" b="1" dirty="0">
                <a:latin typeface="Arial" panose="020B0604020202020204" pitchFamily="34" charset="0"/>
                <a:cs typeface="Arial" panose="020B0604020202020204" pitchFamily="34" charset="0"/>
              </a:rPr>
            </a:br>
            <a:r>
              <a:rPr lang="en-GB" sz="2100" b="1" dirty="0">
                <a:latin typeface="Arial" panose="020B0604020202020204" pitchFamily="34" charset="0"/>
                <a:cs typeface="Arial" panose="020B0604020202020204" pitchFamily="34" charset="0"/>
              </a:rPr>
              <a:t>Exceeding Year 3 Expectations</a:t>
            </a:r>
            <a:endParaRPr lang="en-GB" sz="2100" dirty="0">
              <a:latin typeface="Arial" panose="020B0604020202020204" pitchFamily="34" charset="0"/>
              <a:cs typeface="Arial" panose="020B0604020202020204" pitchFamily="34" charset="0"/>
            </a:endParaRPr>
          </a:p>
        </p:txBody>
      </p:sp>
      <p:graphicFrame>
        <p:nvGraphicFramePr>
          <p:cNvPr id="9" name="Content Placeholder 7"/>
          <p:cNvGraphicFramePr>
            <a:graphicFrameLocks/>
          </p:cNvGraphicFramePr>
          <p:nvPr>
            <p:extLst>
              <p:ext uri="{D42A27DB-BD31-4B8C-83A1-F6EECF244321}">
                <p14:modId xmlns:p14="http://schemas.microsoft.com/office/powerpoint/2010/main" val="1281181248"/>
              </p:ext>
            </p:extLst>
          </p:nvPr>
        </p:nvGraphicFramePr>
        <p:xfrm>
          <a:off x="1275007" y="1862826"/>
          <a:ext cx="6941713" cy="4073619"/>
        </p:xfrm>
        <a:graphic>
          <a:graphicData uri="http://schemas.openxmlformats.org/drawingml/2006/table">
            <a:tbl>
              <a:tblPr firstRow="1" bandRow="1">
                <a:tableStyleId>{5C22544A-7EE6-4342-B048-85BDC9FD1C3A}</a:tableStyleId>
              </a:tblPr>
              <a:tblGrid>
                <a:gridCol w="6941713"/>
              </a:tblGrid>
              <a:tr h="499839">
                <a:tc>
                  <a:txBody>
                    <a:bodyPr/>
                    <a:lstStyle/>
                    <a:p>
                      <a:pPr marL="0" lvl="0" indent="0" algn="ctr">
                        <a:buSzPct val="100000"/>
                        <a:buFont typeface="Arial" pitchFamily="34"/>
                        <a:buNone/>
                      </a:pPr>
                      <a:r>
                        <a:rPr lang="en-GB" sz="1200" b="1" dirty="0" smtClean="0">
                          <a:solidFill>
                            <a:schemeClr val="tx1"/>
                          </a:solidFill>
                          <a:latin typeface="Arial" panose="020B0604020202020204" pitchFamily="34" charset="0"/>
                          <a:cs typeface="Arial" panose="020B0604020202020204" pitchFamily="34" charset="0"/>
                        </a:rPr>
                        <a:t>Year 3 Exceeding Expectations: </a:t>
                      </a:r>
                    </a:p>
                    <a:p>
                      <a:pPr marL="0" lvl="0" indent="0" algn="ctr">
                        <a:buSzPct val="100000"/>
                        <a:buFont typeface="Arial" pitchFamily="34"/>
                        <a:buNone/>
                      </a:pPr>
                      <a:r>
                        <a:rPr lang="en-GB" sz="1200" b="1" dirty="0" smtClean="0">
                          <a:solidFill>
                            <a:schemeClr val="tx1"/>
                          </a:solidFill>
                          <a:latin typeface="Arial" panose="020B0604020202020204" pitchFamily="34" charset="0"/>
                          <a:cs typeface="Arial" panose="020B0604020202020204" pitchFamily="34" charset="0"/>
                        </a:rPr>
                        <a:t>Writing</a:t>
                      </a:r>
                      <a:endParaRPr lang="en-GB" sz="1200" b="1" dirty="0">
                        <a:solidFill>
                          <a:schemeClr val="tx1"/>
                        </a:solidFill>
                        <a:latin typeface="Arial" panose="020B0604020202020204" pitchFamily="34" charset="0"/>
                        <a:cs typeface="Arial" panose="020B0604020202020204" pitchFamily="34" charset="0"/>
                      </a:endParaRPr>
                    </a:p>
                  </a:txBody>
                  <a:tcPr marL="68580" marR="68580" marT="34290" marB="34290">
                    <a:solidFill>
                      <a:schemeClr val="tx2">
                        <a:lumMod val="40000"/>
                        <a:lumOff val="60000"/>
                      </a:schemeClr>
                    </a:solidFill>
                  </a:tcPr>
                </a:tc>
              </a:tr>
              <a:tr h="320040">
                <a:tc>
                  <a:txBody>
                    <a:bodyPr/>
                    <a:lstStyle/>
                    <a:p>
                      <a:pPr marL="171450" lvl="0" indent="-171450" algn="ctr">
                        <a:buSzPct val="100000"/>
                        <a:buFont typeface="Arial" pitchFamily="34"/>
                        <a:buChar char="•"/>
                      </a:pPr>
                      <a:r>
                        <a:rPr kumimoji="0" lang="en-GB" altLang="en-US" sz="1200" b="1"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Use adjectives and adverbs with confidence and attempt to think of different ones to use in different situations</a:t>
                      </a:r>
                      <a:endParaRPr lang="en-GB" sz="1200" b="1" dirty="0">
                        <a:solidFill>
                          <a:schemeClr val="tx1"/>
                        </a:solidFill>
                        <a:latin typeface="Arial" panose="020B0604020202020204" pitchFamily="34" charset="0"/>
                        <a:cs typeface="Arial" panose="020B0604020202020204" pitchFamily="34" charset="0"/>
                      </a:endParaRPr>
                    </a:p>
                  </a:txBody>
                  <a:tcPr marL="68580" marR="68580" marT="34290" marB="34290">
                    <a:solidFill>
                      <a:schemeClr val="accent2">
                        <a:lumMod val="20000"/>
                        <a:lumOff val="80000"/>
                      </a:schemeClr>
                    </a:solidFill>
                  </a:tcPr>
                </a:tc>
              </a:tr>
              <a:tr h="320040">
                <a:tc>
                  <a:txBody>
                    <a:bodyPr/>
                    <a:lstStyle/>
                    <a:p>
                      <a:pPr marL="171450" lvl="0" indent="-171450" algn="ctr">
                        <a:buSzPct val="100000"/>
                        <a:buFont typeface="Arial" pitchFamily="34"/>
                        <a:buChar char="•"/>
                      </a:pPr>
                      <a:r>
                        <a:rPr kumimoji="0" lang="en-GB" altLang="en-US" sz="1200" b="1"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Give careful thought to the planning of writing and re-read it as a matter of course</a:t>
                      </a:r>
                      <a:endParaRPr lang="en-GB" sz="1200" b="1" dirty="0">
                        <a:solidFill>
                          <a:schemeClr val="tx1"/>
                        </a:solidFill>
                        <a:latin typeface="Arial" panose="020B0604020202020204" pitchFamily="34" charset="0"/>
                        <a:cs typeface="Arial" panose="020B0604020202020204" pitchFamily="34" charset="0"/>
                      </a:endParaRPr>
                    </a:p>
                  </a:txBody>
                  <a:tcPr marL="68580" marR="68580" marT="34290" marB="34290"/>
                </a:tc>
              </a:tr>
              <a:tr h="320040">
                <a:tc>
                  <a:txBody>
                    <a:bodyPr/>
                    <a:lstStyle/>
                    <a:p>
                      <a:pPr marL="171450" marR="0" lvl="0" indent="-171450" algn="ctr" defTabSz="914400" rtl="0" eaLnBrk="1" fontAlgn="auto" latinLnBrk="0" hangingPunct="1">
                        <a:lnSpc>
                          <a:spcPct val="100000"/>
                        </a:lnSpc>
                        <a:spcBef>
                          <a:spcPts val="0"/>
                        </a:spcBef>
                        <a:spcAft>
                          <a:spcPts val="0"/>
                        </a:spcAft>
                        <a:buClrTx/>
                        <a:buSzPct val="100000"/>
                        <a:buFont typeface="Arial" pitchFamily="34"/>
                        <a:buChar char="•"/>
                        <a:tabLst/>
                        <a:defRPr/>
                      </a:pPr>
                      <a:r>
                        <a:rPr kumimoji="0" lang="en-GB" altLang="en-US" sz="1200" b="1"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Ensure that descriptions have just enough detail to help the reader gain a better understanding about the way the story is unfolding</a:t>
                      </a:r>
                      <a:endParaRPr lang="en-GB" sz="1200" b="1" dirty="0" smtClean="0">
                        <a:solidFill>
                          <a:schemeClr val="tx1"/>
                        </a:solidFill>
                        <a:latin typeface="Arial" panose="020B0604020202020204" pitchFamily="34" charset="0"/>
                        <a:cs typeface="Arial" panose="020B0604020202020204" pitchFamily="34" charset="0"/>
                      </a:endParaRPr>
                    </a:p>
                  </a:txBody>
                  <a:tcPr marL="68580" marR="68580" marT="34290" marB="34290"/>
                </a:tc>
              </a:tr>
              <a:tr h="320040">
                <a:tc>
                  <a:txBody>
                    <a:bodyPr/>
                    <a:lstStyle/>
                    <a:p>
                      <a:pPr marL="171450" lvl="0" indent="-171450" algn="ctr">
                        <a:buSzPct val="100000"/>
                        <a:buFont typeface="Arial" pitchFamily="34"/>
                        <a:buChar char="•"/>
                      </a:pPr>
                      <a:r>
                        <a:rPr kumimoji="0" lang="en-GB" altLang="en-US" sz="1200" b="1"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Use words that have not been used before when describing events, characters and feelings</a:t>
                      </a:r>
                      <a:endParaRPr lang="en-GB" sz="1200" b="1" dirty="0">
                        <a:solidFill>
                          <a:schemeClr val="tx1"/>
                        </a:solidFill>
                        <a:latin typeface="Arial" panose="020B0604020202020204" pitchFamily="34" charset="0"/>
                        <a:cs typeface="Arial" panose="020B0604020202020204" pitchFamily="34" charset="0"/>
                      </a:endParaRPr>
                    </a:p>
                  </a:txBody>
                  <a:tcPr marL="68580" marR="68580" marT="34290" marB="34290"/>
                </a:tc>
              </a:tr>
              <a:tr h="278130">
                <a:tc>
                  <a:txBody>
                    <a:bodyPr/>
                    <a:lstStyle/>
                    <a:p>
                      <a:pPr marL="171450" marR="0" lvl="0" indent="-171450" algn="ctr" defTabSz="914400" rtl="0" eaLnBrk="1" fontAlgn="auto" latinLnBrk="0" hangingPunct="1">
                        <a:lnSpc>
                          <a:spcPct val="100000"/>
                        </a:lnSpc>
                        <a:spcBef>
                          <a:spcPts val="0"/>
                        </a:spcBef>
                        <a:spcAft>
                          <a:spcPts val="0"/>
                        </a:spcAft>
                        <a:buClrTx/>
                        <a:buSzPct val="100000"/>
                        <a:buFont typeface="Arial" pitchFamily="34"/>
                        <a:buChar char="•"/>
                        <a:tabLst/>
                        <a:defRPr/>
                      </a:pPr>
                      <a:r>
                        <a:rPr kumimoji="0" lang="en-GB" altLang="en-US" sz="1200" b="1"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Use powerful verbs to show character or add impact</a:t>
                      </a:r>
                      <a:endParaRPr lang="en-GB" sz="1200" b="1" dirty="0" smtClean="0">
                        <a:solidFill>
                          <a:schemeClr val="tx1"/>
                        </a:solidFill>
                        <a:latin typeface="Arial" panose="020B0604020202020204" pitchFamily="34" charset="0"/>
                        <a:cs typeface="Arial" panose="020B0604020202020204" pitchFamily="34" charset="0"/>
                      </a:endParaRPr>
                    </a:p>
                  </a:txBody>
                  <a:tcPr marL="68580" marR="68580" marT="34290" marB="34290"/>
                </a:tc>
              </a:tr>
              <a:tr h="278130">
                <a:tc>
                  <a:txBody>
                    <a:bodyPr/>
                    <a:lstStyle/>
                    <a:p>
                      <a:pPr marL="171450" lvl="0" indent="-171450" algn="ctr">
                        <a:buSzPct val="100000"/>
                        <a:buFont typeface="Arial" pitchFamily="34"/>
                        <a:buChar char="•"/>
                      </a:pPr>
                      <a:r>
                        <a:rPr kumimoji="0" lang="en-GB" altLang="en-US" sz="1200" b="1"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Vary sentences, adding phrases to make the meaning more precise</a:t>
                      </a:r>
                      <a:endParaRPr lang="en-GB" sz="1200" b="1" dirty="0">
                        <a:solidFill>
                          <a:schemeClr val="tx1"/>
                        </a:solidFill>
                        <a:latin typeface="Arial" panose="020B0604020202020204" pitchFamily="34" charset="0"/>
                        <a:cs typeface="Arial" panose="020B0604020202020204" pitchFamily="34" charset="0"/>
                      </a:endParaRPr>
                    </a:p>
                  </a:txBody>
                  <a:tcPr marL="68580" marR="68580" marT="34290" marB="34290"/>
                </a:tc>
              </a:tr>
              <a:tr h="320040">
                <a:tc>
                  <a:txBody>
                    <a:bodyPr/>
                    <a:lstStyle/>
                    <a:p>
                      <a:pPr marL="171450" lvl="0" indent="-171450" algn="ctr">
                        <a:buSzPct val="100000"/>
                        <a:buFont typeface="Arial" pitchFamily="34"/>
                        <a:buChar char="•"/>
                      </a:pPr>
                      <a:r>
                        <a:rPr kumimoji="0" lang="en-GB" altLang="en-US" sz="1200" b="1"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Include descriptions of events and characters in a variety of styles and can sometimes contain humour</a:t>
                      </a:r>
                      <a:endParaRPr lang="en-GB" sz="1200" b="1" dirty="0">
                        <a:solidFill>
                          <a:schemeClr val="tx1"/>
                        </a:solidFill>
                        <a:latin typeface="Arial" panose="020B0604020202020204" pitchFamily="34" charset="0"/>
                        <a:cs typeface="Arial" panose="020B0604020202020204" pitchFamily="34" charset="0"/>
                      </a:endParaRPr>
                    </a:p>
                  </a:txBody>
                  <a:tcPr marL="68580" marR="68580" marT="34290" marB="34290"/>
                </a:tc>
              </a:tr>
              <a:tr h="320040">
                <a:tc>
                  <a:txBody>
                    <a:bodyPr/>
                    <a:lstStyle/>
                    <a:p>
                      <a:pPr marL="171450" lvl="0" indent="-171450" algn="ctr">
                        <a:buSzPct val="100000"/>
                        <a:buFont typeface="Arial" pitchFamily="34"/>
                        <a:buChar char="•"/>
                      </a:pPr>
                      <a:r>
                        <a:rPr kumimoji="0" lang="en-GB" altLang="en-US" sz="1200" b="1"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Describe characters  and include feelings and emotions when needed</a:t>
                      </a:r>
                      <a:endParaRPr lang="en-GB" sz="1200" b="1" dirty="0">
                        <a:solidFill>
                          <a:schemeClr val="tx1"/>
                        </a:solidFill>
                        <a:latin typeface="Arial" panose="020B0604020202020204" pitchFamily="34" charset="0"/>
                        <a:cs typeface="Arial" panose="020B0604020202020204" pitchFamily="34" charset="0"/>
                      </a:endParaRPr>
                    </a:p>
                  </a:txBody>
                  <a:tcPr marL="68580" marR="68580" marT="34290" marB="34290"/>
                </a:tc>
              </a:tr>
              <a:tr h="320040">
                <a:tc>
                  <a:txBody>
                    <a:bodyPr/>
                    <a:lstStyle/>
                    <a:p>
                      <a:pPr marL="171450" marR="0" lvl="0" indent="-171450" algn="ctr" defTabSz="914400" rtl="0" eaLnBrk="1" fontAlgn="auto" latinLnBrk="0" hangingPunct="1">
                        <a:lnSpc>
                          <a:spcPct val="100000"/>
                        </a:lnSpc>
                        <a:spcBef>
                          <a:spcPts val="0"/>
                        </a:spcBef>
                        <a:spcAft>
                          <a:spcPts val="0"/>
                        </a:spcAft>
                        <a:buClrTx/>
                        <a:buSzPct val="100000"/>
                        <a:buFont typeface="Arial" pitchFamily="34"/>
                        <a:buChar char="•"/>
                        <a:tabLst/>
                        <a:defRPr/>
                      </a:pPr>
                      <a:r>
                        <a:rPr kumimoji="0" lang="en-GB" altLang="en-US" sz="1200" b="1"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Choose the most appropriate style of writing to suit the needs of the situations, eg: poems, lists, letters, reports</a:t>
                      </a:r>
                      <a:endParaRPr lang="en-GB" sz="1200" b="1" dirty="0" smtClean="0">
                        <a:solidFill>
                          <a:schemeClr val="tx1"/>
                        </a:solidFill>
                        <a:latin typeface="Arial" panose="020B0604020202020204" pitchFamily="34" charset="0"/>
                        <a:cs typeface="Arial" panose="020B0604020202020204" pitchFamily="34" charset="0"/>
                      </a:endParaRPr>
                    </a:p>
                  </a:txBody>
                  <a:tcPr marL="68580" marR="68580" marT="34290" marB="34290"/>
                </a:tc>
              </a:tr>
              <a:tr h="320040">
                <a:tc>
                  <a:txBody>
                    <a:bodyPr/>
                    <a:lstStyle/>
                    <a:p>
                      <a:pPr marL="171450" marR="0" lvl="0" indent="-171450" algn="ctr" defTabSz="914400" rtl="0" fontAlgn="auto" hangingPunct="1">
                        <a:lnSpc>
                          <a:spcPct val="100000"/>
                        </a:lnSpc>
                        <a:spcBef>
                          <a:spcPts val="0"/>
                        </a:spcBef>
                        <a:spcAft>
                          <a:spcPts val="0"/>
                        </a:spcAft>
                        <a:buSzPct val="100000"/>
                        <a:buFont typeface="Arial" pitchFamily="34"/>
                        <a:buChar char="•"/>
                        <a:tabLst/>
                      </a:pPr>
                      <a:r>
                        <a:rPr kumimoji="0" lang="en-GB" altLang="en-US" sz="1200" b="1"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Check punctuation and use speech marks and apostrophes accurately</a:t>
                      </a:r>
                      <a:endParaRPr lang="en-GB" sz="1200" b="1" dirty="0">
                        <a:solidFill>
                          <a:schemeClr val="tx1"/>
                        </a:solidFill>
                        <a:latin typeface="Arial" panose="020B0604020202020204" pitchFamily="34" charset="0"/>
                        <a:cs typeface="Arial" panose="020B0604020202020204" pitchFamily="34" charset="0"/>
                      </a:endParaRPr>
                    </a:p>
                  </a:txBody>
                  <a:tcPr marL="68580" marR="68580" marT="34290" marB="34290"/>
                </a:tc>
              </a:tr>
            </a:tbl>
          </a:graphicData>
        </a:graphic>
      </p:graphicFrame>
      <p:pic>
        <p:nvPicPr>
          <p:cNvPr id="7" name="Picture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55576" y="260648"/>
            <a:ext cx="1368152" cy="1368152"/>
          </a:xfrm>
          <a:prstGeom prst="rect">
            <a:avLst/>
          </a:prstGeom>
        </p:spPr>
      </p:pic>
    </p:spTree>
    <p:extLst>
      <p:ext uri="{BB962C8B-B14F-4D97-AF65-F5344CB8AC3E}">
        <p14:creationId xmlns:p14="http://schemas.microsoft.com/office/powerpoint/2010/main" val="1733815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4"/>
          <p:cNvSpPr>
            <a:spLocks noGrp="1"/>
          </p:cNvSpPr>
          <p:nvPr>
            <p:ph type="ftr" sz="quarter" idx="11"/>
          </p:nvPr>
        </p:nvSpPr>
        <p:spPr>
          <a:xfrm>
            <a:off x="3028950" y="5624513"/>
            <a:ext cx="3086100" cy="273844"/>
          </a:xfrm>
          <a:prstGeom prst="rect">
            <a:avLst/>
          </a:prstGeom>
        </p:spPr>
        <p:txBody>
          <a:bodyPr/>
          <a:lstStyle/>
          <a:p>
            <a:endParaRPr lang="en-GB" dirty="0"/>
          </a:p>
        </p:txBody>
      </p:sp>
      <p:sp>
        <p:nvSpPr>
          <p:cNvPr id="6" name="Slide Number Placeholder 5"/>
          <p:cNvSpPr>
            <a:spLocks noGrp="1"/>
          </p:cNvSpPr>
          <p:nvPr>
            <p:ph type="sldNum" sz="quarter" idx="12"/>
          </p:nvPr>
        </p:nvSpPr>
        <p:spPr>
          <a:xfrm>
            <a:off x="6457950" y="5624513"/>
            <a:ext cx="2057400" cy="273844"/>
          </a:xfrm>
          <a:prstGeom prst="rect">
            <a:avLst/>
          </a:prstGeom>
        </p:spPr>
        <p:txBody>
          <a:bodyPr/>
          <a:lstStyle/>
          <a:p>
            <a:endParaRPr lang="en-GB" dirty="0"/>
          </a:p>
        </p:txBody>
      </p:sp>
      <p:sp>
        <p:nvSpPr>
          <p:cNvPr id="2" name="Title 1"/>
          <p:cNvSpPr>
            <a:spLocks noGrp="1"/>
          </p:cNvSpPr>
          <p:nvPr>
            <p:ph type="title" idx="4294967295"/>
          </p:nvPr>
        </p:nvSpPr>
        <p:spPr>
          <a:xfrm>
            <a:off x="1712890" y="1167685"/>
            <a:ext cx="5994400" cy="638175"/>
          </a:xfrm>
        </p:spPr>
        <p:txBody>
          <a:bodyPr>
            <a:noAutofit/>
          </a:bodyPr>
          <a:lstStyle/>
          <a:p>
            <a:pPr algn="ctr"/>
            <a:r>
              <a:rPr lang="en-GB" sz="2100" b="1" dirty="0">
                <a:latin typeface="Arial" panose="020B0604020202020204" pitchFamily="34" charset="0"/>
                <a:cs typeface="Arial" panose="020B0604020202020204" pitchFamily="34" charset="0"/>
              </a:rPr>
              <a:t>Assessing Spoken Language:</a:t>
            </a:r>
            <a:br>
              <a:rPr lang="en-GB" sz="2100" b="1" dirty="0">
                <a:latin typeface="Arial" panose="020B0604020202020204" pitchFamily="34" charset="0"/>
                <a:cs typeface="Arial" panose="020B0604020202020204" pitchFamily="34" charset="0"/>
              </a:rPr>
            </a:br>
            <a:r>
              <a:rPr lang="en-GB" sz="2100" b="1" dirty="0">
                <a:latin typeface="Arial" panose="020B0604020202020204" pitchFamily="34" charset="0"/>
                <a:cs typeface="Arial" panose="020B0604020202020204" pitchFamily="34" charset="0"/>
              </a:rPr>
              <a:t>Exceeding Year 3 Expectations</a:t>
            </a:r>
            <a:endParaRPr lang="en-GB" sz="2100" dirty="0">
              <a:latin typeface="Arial" panose="020B0604020202020204" pitchFamily="34" charset="0"/>
              <a:cs typeface="Arial" panose="020B0604020202020204" pitchFamily="34" charset="0"/>
            </a:endParaRPr>
          </a:p>
        </p:txBody>
      </p:sp>
      <p:graphicFrame>
        <p:nvGraphicFramePr>
          <p:cNvPr id="9" name="Content Placeholder 7"/>
          <p:cNvGraphicFramePr>
            <a:graphicFrameLocks/>
          </p:cNvGraphicFramePr>
          <p:nvPr>
            <p:extLst>
              <p:ext uri="{D42A27DB-BD31-4B8C-83A1-F6EECF244321}">
                <p14:modId xmlns:p14="http://schemas.microsoft.com/office/powerpoint/2010/main" val="728711673"/>
              </p:ext>
            </p:extLst>
          </p:nvPr>
        </p:nvGraphicFramePr>
        <p:xfrm>
          <a:off x="1030310" y="1916834"/>
          <a:ext cx="7485040" cy="4279684"/>
        </p:xfrm>
        <a:graphic>
          <a:graphicData uri="http://schemas.openxmlformats.org/drawingml/2006/table">
            <a:tbl>
              <a:tblPr firstRow="1" bandRow="1">
                <a:tableStyleId>{5C22544A-7EE6-4342-B048-85BDC9FD1C3A}</a:tableStyleId>
              </a:tblPr>
              <a:tblGrid>
                <a:gridCol w="7485040"/>
              </a:tblGrid>
              <a:tr h="501423">
                <a:tc>
                  <a:txBody>
                    <a:bodyPr/>
                    <a:lstStyle/>
                    <a:p>
                      <a:pPr marL="0" lvl="0" indent="0" algn="ctr">
                        <a:buSzPct val="100000"/>
                        <a:buFont typeface="Arial" pitchFamily="34"/>
                        <a:buNone/>
                      </a:pPr>
                      <a:r>
                        <a:rPr lang="en-GB" sz="1200" b="1" dirty="0" smtClean="0">
                          <a:solidFill>
                            <a:schemeClr val="tx1"/>
                          </a:solidFill>
                          <a:latin typeface="Arial" panose="020B0604020202020204" pitchFamily="34" charset="0"/>
                          <a:cs typeface="Arial" panose="020B0604020202020204" pitchFamily="34" charset="0"/>
                        </a:rPr>
                        <a:t>Year 3 Exceeding Expectations: </a:t>
                      </a:r>
                    </a:p>
                    <a:p>
                      <a:pPr marL="0" lvl="0" indent="0" algn="ctr">
                        <a:buSzPct val="100000"/>
                        <a:buFont typeface="Arial" pitchFamily="34"/>
                        <a:buNone/>
                      </a:pPr>
                      <a:r>
                        <a:rPr lang="en-GB" sz="1200" b="1" dirty="0" smtClean="0">
                          <a:solidFill>
                            <a:schemeClr val="tx1"/>
                          </a:solidFill>
                          <a:latin typeface="Arial" panose="020B0604020202020204" pitchFamily="34" charset="0"/>
                          <a:cs typeface="Arial" panose="020B0604020202020204" pitchFamily="34" charset="0"/>
                        </a:rPr>
                        <a:t>Spoken Language</a:t>
                      </a:r>
                      <a:endParaRPr lang="en-GB" sz="1200" b="1" dirty="0">
                        <a:solidFill>
                          <a:schemeClr val="tx1"/>
                        </a:solidFill>
                        <a:latin typeface="Arial" panose="020B0604020202020204" pitchFamily="34" charset="0"/>
                        <a:cs typeface="Arial" panose="020B0604020202020204" pitchFamily="34" charset="0"/>
                      </a:endParaRPr>
                    </a:p>
                  </a:txBody>
                  <a:tcPr marL="68580" marR="68580" marT="34290" marB="34290">
                    <a:solidFill>
                      <a:schemeClr val="tx2">
                        <a:lumMod val="40000"/>
                        <a:lumOff val="60000"/>
                      </a:schemeClr>
                    </a:solidFill>
                  </a:tcPr>
                </a:tc>
              </a:tr>
              <a:tr h="369469">
                <a:tc>
                  <a:txBody>
                    <a:bodyPr/>
                    <a:lstStyle/>
                    <a:p>
                      <a:pPr marL="171450" marR="0" lvl="0" indent="-171450" algn="ctr" defTabSz="914400" rtl="0" eaLnBrk="1" fontAlgn="auto" latinLnBrk="0" hangingPunct="1">
                        <a:lnSpc>
                          <a:spcPct val="100000"/>
                        </a:lnSpc>
                        <a:spcBef>
                          <a:spcPts val="0"/>
                        </a:spcBef>
                        <a:spcAft>
                          <a:spcPts val="0"/>
                        </a:spcAft>
                        <a:buClrTx/>
                        <a:buSzPct val="100000"/>
                        <a:buFont typeface="Arial" pitchFamily="34"/>
                        <a:buChar char="•"/>
                        <a:tabLst/>
                        <a:defRPr/>
                      </a:pPr>
                      <a:r>
                        <a:rPr lang="en-GB" sz="1200" b="1" dirty="0" smtClean="0">
                          <a:latin typeface="Arial" panose="020B0604020202020204" pitchFamily="34" charset="0"/>
                          <a:cs typeface="Arial" panose="020B0604020202020204" pitchFamily="34" charset="0"/>
                        </a:rPr>
                        <a:t>Speak with good diction so that those at the rear of the audience can hear clearly what is</a:t>
                      </a:r>
                      <a:r>
                        <a:rPr lang="en-GB" sz="1200" b="1" baseline="0" dirty="0" smtClean="0">
                          <a:latin typeface="Arial" panose="020B0604020202020204" pitchFamily="34" charset="0"/>
                          <a:cs typeface="Arial" panose="020B0604020202020204" pitchFamily="34" charset="0"/>
                        </a:rPr>
                        <a:t> said</a:t>
                      </a:r>
                      <a:endParaRPr kumimoji="0" lang="en-GB" altLang="en-US" sz="1200" b="1" i="0" u="none" strike="noStrike" cap="none" normalizeH="0" baseline="0" dirty="0" smtClean="0">
                        <a:ln>
                          <a:noFill/>
                        </a:ln>
                        <a:solidFill>
                          <a:schemeClr val="tx1"/>
                        </a:solidFill>
                        <a:effectLst/>
                        <a:latin typeface="Arial" panose="020B0604020202020204" pitchFamily="34" charset="0"/>
                        <a:cs typeface="Arial" panose="020B0604020202020204" pitchFamily="34" charset="0"/>
                      </a:endParaRPr>
                    </a:p>
                  </a:txBody>
                  <a:tcPr marL="68580" marR="68580" marT="34290" marB="34290">
                    <a:solidFill>
                      <a:schemeClr val="accent2">
                        <a:lumMod val="20000"/>
                        <a:lumOff val="80000"/>
                      </a:schemeClr>
                    </a:solidFill>
                  </a:tcPr>
                </a:tc>
              </a:tr>
              <a:tr h="369469">
                <a:tc>
                  <a:txBody>
                    <a:bodyPr/>
                    <a:lstStyle/>
                    <a:p>
                      <a:pPr marL="171450" lvl="0" indent="-171450" algn="ctr">
                        <a:buSzPct val="100000"/>
                        <a:buFont typeface="Arial" pitchFamily="34"/>
                        <a:buChar char="•"/>
                      </a:pPr>
                      <a:r>
                        <a:rPr lang="en-US" altLang="en-US" sz="1200" b="1" dirty="0" smtClean="0">
                          <a:latin typeface="Arial" panose="020B0604020202020204" pitchFamily="34" charset="0"/>
                          <a:cs typeface="Arial" panose="020B0604020202020204" pitchFamily="34" charset="0"/>
                        </a:rPr>
                        <a:t>Talk about personal feelings in relation to the way a story starts and ends</a:t>
                      </a:r>
                      <a:endParaRPr lang="en-GB" sz="1200" b="1" dirty="0">
                        <a:solidFill>
                          <a:schemeClr val="tx1"/>
                        </a:solidFill>
                        <a:latin typeface="Arial" panose="020B0604020202020204" pitchFamily="34" charset="0"/>
                        <a:cs typeface="Arial" panose="020B0604020202020204" pitchFamily="34" charset="0"/>
                      </a:endParaRPr>
                    </a:p>
                  </a:txBody>
                  <a:tcPr marL="68580" marR="68580" marT="34290" marB="34290"/>
                </a:tc>
              </a:tr>
              <a:tr h="321086">
                <a:tc>
                  <a:txBody>
                    <a:bodyPr/>
                    <a:lstStyle/>
                    <a:p>
                      <a:pPr marL="171450" lvl="0" indent="-171450" algn="ctr">
                        <a:buSzPct val="100000"/>
                        <a:buFont typeface="Arial" pitchFamily="34"/>
                        <a:buChar char="•"/>
                      </a:pPr>
                      <a:r>
                        <a:rPr lang="en-GB" altLang="en-US" sz="1200" b="1" dirty="0" smtClean="0">
                          <a:latin typeface="Arial" panose="020B0604020202020204" pitchFamily="34" charset="0"/>
                          <a:ea typeface="Calibri" panose="020F0502020204030204" pitchFamily="34" charset="0"/>
                          <a:cs typeface="Arial" panose="020B0604020202020204" pitchFamily="34" charset="0"/>
                        </a:rPr>
                        <a:t>Ensure that persuasive talk provokes a strong response</a:t>
                      </a:r>
                      <a:endParaRPr lang="en-GB" sz="1200" b="1" dirty="0">
                        <a:solidFill>
                          <a:schemeClr val="tx1"/>
                        </a:solidFill>
                        <a:latin typeface="Arial" panose="020B0604020202020204" pitchFamily="34" charset="0"/>
                        <a:cs typeface="Arial" panose="020B0604020202020204" pitchFamily="34" charset="0"/>
                      </a:endParaRPr>
                    </a:p>
                  </a:txBody>
                  <a:tcPr marL="68580" marR="68580" marT="34290" marB="34290"/>
                </a:tc>
              </a:tr>
              <a:tr h="501423">
                <a:tc>
                  <a:txBody>
                    <a:bodyPr/>
                    <a:lstStyle/>
                    <a:p>
                      <a:pPr marL="171450" lvl="0" indent="-171450" algn="ctr">
                        <a:buSzPct val="100000"/>
                        <a:buFont typeface="Arial" pitchFamily="34"/>
                        <a:buChar char="•"/>
                      </a:pPr>
                      <a:r>
                        <a:rPr lang="en-GB" sz="1200" b="1" dirty="0" smtClean="0">
                          <a:latin typeface="Arial" panose="020B0604020202020204" pitchFamily="34" charset="0"/>
                          <a:cs typeface="Arial" panose="020B0604020202020204" pitchFamily="34" charset="0"/>
                        </a:rPr>
                        <a:t>Listen to others responsively in discussion and link ideas clearly to what others have said, even when views are different</a:t>
                      </a:r>
                      <a:endParaRPr lang="en-GB" sz="1200" b="1" dirty="0">
                        <a:solidFill>
                          <a:schemeClr val="tx1"/>
                        </a:solidFill>
                        <a:latin typeface="Arial" panose="020B0604020202020204" pitchFamily="34" charset="0"/>
                        <a:cs typeface="Arial" panose="020B0604020202020204" pitchFamily="34" charset="0"/>
                      </a:endParaRPr>
                    </a:p>
                  </a:txBody>
                  <a:tcPr marL="68580" marR="68580" marT="34290" marB="34290"/>
                </a:tc>
              </a:tr>
              <a:tr h="369469">
                <a:tc>
                  <a:txBody>
                    <a:bodyPr/>
                    <a:lstStyle/>
                    <a:p>
                      <a:pPr marL="171450" lvl="0" indent="-171450" algn="ctr">
                        <a:buSzPct val="100000"/>
                        <a:buFont typeface="Arial" pitchFamily="34"/>
                        <a:buChar char="•"/>
                      </a:pPr>
                      <a:r>
                        <a:rPr lang="en-GB" altLang="en-US" sz="1200" b="1" dirty="0" smtClean="0">
                          <a:latin typeface="Arial" panose="020B0604020202020204" pitchFamily="34" charset="0"/>
                          <a:ea typeface="Calibri" panose="020F0502020204030204" pitchFamily="34" charset="0"/>
                          <a:cs typeface="Arial" panose="020B0604020202020204" pitchFamily="34" charset="0"/>
                        </a:rPr>
                        <a:t>Make use of what is learnt from a discussion, presentation or broadcast</a:t>
                      </a:r>
                      <a:endParaRPr lang="en-GB" sz="1200" b="1" dirty="0">
                        <a:solidFill>
                          <a:schemeClr val="tx1"/>
                        </a:solidFill>
                        <a:latin typeface="Arial" panose="020B0604020202020204" pitchFamily="34" charset="0"/>
                        <a:cs typeface="Arial" panose="020B0604020202020204" pitchFamily="34" charset="0"/>
                      </a:endParaRPr>
                    </a:p>
                  </a:txBody>
                  <a:tcPr marL="68580" marR="68580" marT="34290" marB="34290"/>
                </a:tc>
              </a:tr>
              <a:tr h="369469">
                <a:tc>
                  <a:txBody>
                    <a:bodyPr/>
                    <a:lstStyle/>
                    <a:p>
                      <a:pPr marL="171450" lvl="0" indent="-171450" algn="ctr">
                        <a:buSzPct val="100000"/>
                        <a:buFont typeface="Arial" pitchFamily="34"/>
                        <a:buChar char="•"/>
                      </a:pPr>
                      <a:r>
                        <a:rPr lang="en-GB" altLang="en-US" sz="1200" b="1" dirty="0" smtClean="0">
                          <a:latin typeface="Arial" panose="020B0604020202020204" pitchFamily="34" charset="0"/>
                          <a:ea typeface="Calibri" panose="020F0502020204030204" pitchFamily="34" charset="0"/>
                          <a:cs typeface="Arial" panose="020B0604020202020204" pitchFamily="34" charset="0"/>
                        </a:rPr>
                        <a:t>Ensure the language and structure used when</a:t>
                      </a:r>
                      <a:r>
                        <a:rPr lang="en-GB" altLang="en-US" sz="1200" b="1" baseline="0" dirty="0" smtClean="0">
                          <a:latin typeface="Arial" panose="020B0604020202020204" pitchFamily="34" charset="0"/>
                          <a:ea typeface="Calibri" panose="020F0502020204030204" pitchFamily="34" charset="0"/>
                          <a:cs typeface="Arial" panose="020B0604020202020204" pitchFamily="34" charset="0"/>
                        </a:rPr>
                        <a:t> giving</a:t>
                      </a:r>
                      <a:r>
                        <a:rPr lang="en-GB" altLang="en-US" sz="1200" b="1" dirty="0" smtClean="0">
                          <a:latin typeface="Arial" panose="020B0604020202020204" pitchFamily="34" charset="0"/>
                          <a:ea typeface="Calibri" panose="020F0502020204030204" pitchFamily="34" charset="0"/>
                          <a:cs typeface="Arial" panose="020B0604020202020204" pitchFamily="34" charset="0"/>
                        </a:rPr>
                        <a:t> instructions are appropriate for the task</a:t>
                      </a:r>
                      <a:endParaRPr kumimoji="0" lang="en-GB" altLang="en-US" sz="1200" b="1" i="0" u="none" strike="noStrike" cap="none" normalizeH="0" baseline="0" dirty="0" smtClean="0">
                        <a:ln>
                          <a:noFill/>
                        </a:ln>
                        <a:solidFill>
                          <a:schemeClr val="tx1"/>
                        </a:solidFill>
                        <a:effectLst/>
                        <a:latin typeface="Arial" panose="020B0604020202020204" pitchFamily="34" charset="0"/>
                        <a:cs typeface="Arial" panose="020B0604020202020204" pitchFamily="34" charset="0"/>
                      </a:endParaRPr>
                    </a:p>
                  </a:txBody>
                  <a:tcPr marL="68580" marR="68580" marT="34290" marB="34290"/>
                </a:tc>
              </a:tr>
              <a:tr h="369469">
                <a:tc>
                  <a:txBody>
                    <a:bodyPr/>
                    <a:lstStyle/>
                    <a:p>
                      <a:pPr marL="171450" lvl="0" indent="-171450" algn="ctr">
                        <a:buSzPct val="100000"/>
                        <a:buFont typeface="Arial" pitchFamily="34"/>
                        <a:buChar char="•"/>
                      </a:pPr>
                      <a:r>
                        <a:rPr lang="en-GB" altLang="en-US" sz="1200" b="1" dirty="0" smtClean="0">
                          <a:latin typeface="Arial" panose="020B0604020202020204" pitchFamily="34" charset="0"/>
                          <a:cs typeface="Arial" panose="020B0604020202020204" pitchFamily="34" charset="0"/>
                        </a:rPr>
                        <a:t>Give instruction with clear diction so that everything can be heard and understood</a:t>
                      </a:r>
                      <a:endParaRPr lang="en-GB" sz="1200" b="1" dirty="0">
                        <a:solidFill>
                          <a:schemeClr val="tx1"/>
                        </a:solidFill>
                        <a:latin typeface="Arial" panose="020B0604020202020204" pitchFamily="34" charset="0"/>
                        <a:cs typeface="Arial" panose="020B0604020202020204" pitchFamily="34" charset="0"/>
                      </a:endParaRPr>
                    </a:p>
                  </a:txBody>
                  <a:tcPr marL="68580" marR="68580" marT="34290" marB="34290"/>
                </a:tc>
              </a:tr>
              <a:tr h="369469">
                <a:tc>
                  <a:txBody>
                    <a:bodyPr/>
                    <a:lstStyle/>
                    <a:p>
                      <a:pPr marL="171450" lvl="0" indent="-171450" algn="ctr">
                        <a:buSzPct val="100000"/>
                        <a:buFont typeface="Arial" pitchFamily="34"/>
                        <a:buChar char="•"/>
                      </a:pPr>
                      <a:r>
                        <a:rPr lang="en-GB" altLang="en-US" sz="1200" b="1" dirty="0" smtClean="0">
                          <a:latin typeface="Arial" panose="020B0604020202020204" pitchFamily="34" charset="0"/>
                          <a:cs typeface="Arial" panose="020B0604020202020204" pitchFamily="34" charset="0"/>
                        </a:rPr>
                        <a:t>Adapt instructions to suit different audiences, for example, adults or younger children</a:t>
                      </a:r>
                      <a:endParaRPr lang="en-GB" sz="1200" b="1" dirty="0">
                        <a:solidFill>
                          <a:schemeClr val="tx1"/>
                        </a:solidFill>
                        <a:latin typeface="Arial" panose="020B0604020202020204" pitchFamily="34" charset="0"/>
                        <a:cs typeface="Arial" panose="020B0604020202020204" pitchFamily="34" charset="0"/>
                      </a:endParaRPr>
                    </a:p>
                  </a:txBody>
                  <a:tcPr marL="68580" marR="68580" marT="34290" marB="34290"/>
                </a:tc>
              </a:tr>
              <a:tr h="369469">
                <a:tc>
                  <a:txBody>
                    <a:bodyPr/>
                    <a:lstStyle/>
                    <a:p>
                      <a:pPr marL="171450" lvl="0" indent="-171450" algn="ctr">
                        <a:buSzPct val="100000"/>
                        <a:buFont typeface="Arial" pitchFamily="34"/>
                        <a:buChar char="•"/>
                      </a:pPr>
                      <a:r>
                        <a:rPr lang="en-US" altLang="en-US" sz="1200" b="1" dirty="0" smtClean="0">
                          <a:latin typeface="Arial" panose="020B0604020202020204" pitchFamily="34" charset="0"/>
                          <a:cs typeface="Arial" panose="020B0604020202020204" pitchFamily="34" charset="0"/>
                        </a:rPr>
                        <a:t>Be happy to attempt different roles/ responsibilities according to what is needed</a:t>
                      </a:r>
                      <a:endParaRPr lang="en-GB" sz="1200" b="1" dirty="0">
                        <a:solidFill>
                          <a:schemeClr val="tx1"/>
                        </a:solidFill>
                        <a:latin typeface="Arial" panose="020B0604020202020204" pitchFamily="34" charset="0"/>
                        <a:cs typeface="Arial" panose="020B0604020202020204" pitchFamily="34" charset="0"/>
                      </a:endParaRPr>
                    </a:p>
                  </a:txBody>
                  <a:tcPr marL="68580" marR="68580" marT="34290" marB="34290"/>
                </a:tc>
              </a:tr>
              <a:tr h="369469">
                <a:tc>
                  <a:txBody>
                    <a:bodyPr/>
                    <a:lstStyle/>
                    <a:p>
                      <a:pPr marL="171450" lvl="0" indent="-171450" algn="ctr">
                        <a:buSzPct val="100000"/>
                        <a:buFont typeface="Arial" pitchFamily="34"/>
                        <a:buChar char="•"/>
                      </a:pPr>
                      <a:r>
                        <a:rPr lang="en-GB" sz="1200" b="1" dirty="0" smtClean="0">
                          <a:solidFill>
                            <a:schemeClr val="tx1"/>
                          </a:solidFill>
                          <a:latin typeface="Arial" panose="020B0604020202020204" pitchFamily="34" charset="0"/>
                          <a:cs typeface="Arial" panose="020B0604020202020204" pitchFamily="34" charset="0"/>
                        </a:rPr>
                        <a:t>Be happy to take </a:t>
                      </a:r>
                      <a:r>
                        <a:rPr lang="en-GB" sz="1200" b="1" dirty="0" smtClean="0">
                          <a:solidFill>
                            <a:srgbClr val="FF0000"/>
                          </a:solidFill>
                          <a:latin typeface="Arial" panose="020B0604020202020204" pitchFamily="34" charset="0"/>
                          <a:cs typeface="Arial" panose="020B0604020202020204" pitchFamily="34" charset="0"/>
                        </a:rPr>
                        <a:t>a</a:t>
                      </a:r>
                      <a:r>
                        <a:rPr lang="en-GB" sz="1200" b="1" dirty="0" smtClean="0">
                          <a:solidFill>
                            <a:schemeClr val="tx1"/>
                          </a:solidFill>
                          <a:latin typeface="Arial" panose="020B0604020202020204" pitchFamily="34" charset="0"/>
                          <a:cs typeface="Arial" panose="020B0604020202020204" pitchFamily="34" charset="0"/>
                        </a:rPr>
                        <a:t> different viewpoint to influence feelings about a character</a:t>
                      </a:r>
                      <a:r>
                        <a:rPr lang="en-GB" sz="1200" b="1" baseline="0" dirty="0" smtClean="0">
                          <a:solidFill>
                            <a:schemeClr val="tx1"/>
                          </a:solidFill>
                          <a:latin typeface="Arial" panose="020B0604020202020204" pitchFamily="34" charset="0"/>
                          <a:cs typeface="Arial" panose="020B0604020202020204" pitchFamily="34" charset="0"/>
                        </a:rPr>
                        <a:t> or situation</a:t>
                      </a:r>
                      <a:endParaRPr lang="en-GB" sz="1200" b="1" dirty="0">
                        <a:solidFill>
                          <a:schemeClr val="tx1"/>
                        </a:solidFill>
                        <a:latin typeface="Arial" panose="020B0604020202020204" pitchFamily="34" charset="0"/>
                        <a:cs typeface="Arial" panose="020B0604020202020204" pitchFamily="34" charset="0"/>
                      </a:endParaRPr>
                    </a:p>
                  </a:txBody>
                  <a:tcPr marL="68580" marR="68580" marT="34290" marB="34290"/>
                </a:tc>
              </a:tr>
            </a:tbl>
          </a:graphicData>
        </a:graphic>
      </p:graphicFrame>
      <p:pic>
        <p:nvPicPr>
          <p:cNvPr id="7" name="Picture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55576" y="260648"/>
            <a:ext cx="1368152" cy="1368152"/>
          </a:xfrm>
          <a:prstGeom prst="rect">
            <a:avLst/>
          </a:prstGeom>
        </p:spPr>
      </p:pic>
    </p:spTree>
    <p:extLst>
      <p:ext uri="{BB962C8B-B14F-4D97-AF65-F5344CB8AC3E}">
        <p14:creationId xmlns:p14="http://schemas.microsoft.com/office/powerpoint/2010/main" val="311129086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114</TotalTime>
  <Words>4248</Words>
  <Application>Microsoft Office PowerPoint</Application>
  <PresentationFormat>On-screen Show (4:3)</PresentationFormat>
  <Paragraphs>373</Paragraphs>
  <Slides>19</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19</vt:i4>
      </vt:variant>
    </vt:vector>
  </HeadingPairs>
  <TitlesOfParts>
    <vt:vector size="27" baseType="lpstr">
      <vt:lpstr>MS Mincho</vt:lpstr>
      <vt:lpstr>Arial</vt:lpstr>
      <vt:lpstr>Calibri</vt:lpstr>
      <vt:lpstr>Century Gothic</vt:lpstr>
      <vt:lpstr>Comic Sans MS</vt:lpstr>
      <vt:lpstr>Symbol</vt:lpstr>
      <vt:lpstr>Times New Roman</vt:lpstr>
      <vt:lpstr>Office Theme</vt:lpstr>
      <vt:lpstr>PowerPoint Presentation</vt:lpstr>
      <vt:lpstr>PowerPoint Presentation</vt:lpstr>
      <vt:lpstr>Your child will no longer be assessed on levels of attainment, but expectations at the end of each year group.  This will be defined and reported to you in the following way:  </vt:lpstr>
      <vt:lpstr>Assessing Reading:  Meeting Year 3 Expectations</vt:lpstr>
      <vt:lpstr>Assessing Writing:  Meeting Year 3 Expectations</vt:lpstr>
      <vt:lpstr>Assessing Spoken Language:  Meeting Year 3 Expectations</vt:lpstr>
      <vt:lpstr>Assessing Reading: Exceeding Year 3 Expectations</vt:lpstr>
      <vt:lpstr>Assessing Writing: Exceeding Year 3 Expectations</vt:lpstr>
      <vt:lpstr>Assessing Spoken Language: Exceeding Year 3 Expectations</vt:lpstr>
      <vt:lpstr>Assessment: Meeting Year 3 Expectations</vt:lpstr>
      <vt:lpstr>      Assessment: Exceeding Year 3 Expectations</vt:lpstr>
      <vt:lpstr>Assessing Maths ‘MUST Dos’ by the end of Y3</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Hewlett-Packard Company</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Dovedale-DH</dc:creator>
  <cp:lastModifiedBy>Diane Cannon</cp:lastModifiedBy>
  <cp:revision>22</cp:revision>
  <cp:lastPrinted>2016-03-16T09:14:37Z</cp:lastPrinted>
  <dcterms:created xsi:type="dcterms:W3CDTF">2015-06-29T08:49:16Z</dcterms:created>
  <dcterms:modified xsi:type="dcterms:W3CDTF">2017-12-07T08:34:09Z</dcterms:modified>
</cp:coreProperties>
</file>