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1" r:id="rId7"/>
    <p:sldId id="263" r:id="rId8"/>
    <p:sldId id="269" r:id="rId9"/>
    <p:sldId id="264" r:id="rId10"/>
    <p:sldId id="265" r:id="rId11"/>
    <p:sldId id="266" r:id="rId12"/>
    <p:sldId id="268" r:id="rId13"/>
    <p:sldId id="272" r:id="rId14"/>
    <p:sldId id="270" r:id="rId15"/>
    <p:sldId id="271" r:id="rId16"/>
    <p:sldId id="273"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4" d="100"/>
          <a:sy n="114" d="100"/>
        </p:scale>
        <p:origin x="-91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9714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18484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4127442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298180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822290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944769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F29155-0401-434F-B279-E26AE6F73BCC}" type="datetimeFigureOut">
              <a:rPr lang="en-GB" smtClean="0"/>
              <a:t>07/12/2017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64173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F29155-0401-434F-B279-E26AE6F73BCC}" type="datetimeFigureOut">
              <a:rPr lang="en-GB" smtClean="0"/>
              <a:t>07/12/2017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313750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29155-0401-434F-B279-E26AE6F73BCC}" type="datetimeFigureOut">
              <a:rPr lang="en-GB" smtClean="0"/>
              <a:t>07/12/2017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99587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3365759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487746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29155-0401-434F-B279-E26AE6F73BCC}" type="datetimeFigureOut">
              <a:rPr lang="en-GB" smtClean="0"/>
              <a:t>07/12/2017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C1960-E862-4D0A-81BD-8A1C49664BCE}" type="slidenum">
              <a:rPr lang="en-GB" smtClean="0"/>
              <a:t>‹#›</a:t>
            </a:fld>
            <a:endParaRPr lang="en-GB"/>
          </a:p>
        </p:txBody>
      </p:sp>
    </p:spTree>
    <p:extLst>
      <p:ext uri="{BB962C8B-B14F-4D97-AF65-F5344CB8AC3E}">
        <p14:creationId xmlns:p14="http://schemas.microsoft.com/office/powerpoint/2010/main" val="978491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curriculum.qcda.gov.uk/key-stages-1-and-2/subjects/design-and-technology/keystage1/index.aspx#note2_4_a#note2_4_a" TargetMode="External"/><Relationship Id="rId7" Type="http://schemas.openxmlformats.org/officeDocument/2006/relationships/hyperlink" Target="http://curriculum.qcda.gov.uk/key-stages-1-and-2/subjects/design-and-technology/keystage1/index.aspx#note2_6_a#note2_6_a" TargetMode="External"/><Relationship Id="rId2" Type="http://schemas.openxmlformats.org/officeDocument/2006/relationships/hyperlink" Target="http://curriculum.qcda.gov.uk/key-stages-1-and-2/subjects/design-and-technology/keystage1/index.aspx#note2_3_a#note2_3_a" TargetMode="External"/><Relationship Id="rId1" Type="http://schemas.openxmlformats.org/officeDocument/2006/relationships/slideLayout" Target="../slideLayouts/slideLayout7.xml"/><Relationship Id="rId6" Type="http://schemas.openxmlformats.org/officeDocument/2006/relationships/hyperlink" Target="http://curriculum.qcda.gov.uk/key-stages-1-and-2/subjects/design-and-technology/keystage1/index.aspx#note2_2_a#note2_2_a" TargetMode="External"/><Relationship Id="rId5" Type="http://schemas.openxmlformats.org/officeDocument/2006/relationships/hyperlink" Target="http://curriculum.qcda.gov.uk/key-stages-1-and-2/subjects/design-and-technology/keystage1/index.aspx#note2_1_a#note2_1_a" TargetMode="External"/><Relationship Id="rId4" Type="http://schemas.openxmlformats.org/officeDocument/2006/relationships/hyperlink" Target="http://curriculum.qcda.gov.uk/key-stages-1-and-2/subjects/design-and-technology/keystage1/index.aspx#note2_5_a#note2_5_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639144"/>
          </a:xfrm>
        </p:spPr>
        <p:txBody>
          <a:bodyPr>
            <a:normAutofit fontScale="32500" lnSpcReduction="20000"/>
          </a:bodyPr>
          <a:lstStyle/>
          <a:p>
            <a:r>
              <a:rPr lang="en-GB" sz="8600" b="1" dirty="0" smtClean="0">
                <a:solidFill>
                  <a:schemeClr val="tx1"/>
                </a:solidFill>
                <a:latin typeface="+mj-lt"/>
              </a:rPr>
              <a:t>Our </a:t>
            </a:r>
            <a:r>
              <a:rPr lang="en-GB" sz="8600" b="1" dirty="0">
                <a:solidFill>
                  <a:schemeClr val="tx1"/>
                </a:solidFill>
                <a:latin typeface="+mj-lt"/>
              </a:rPr>
              <a:t>Curriculum</a:t>
            </a:r>
            <a:endParaRPr lang="en-GB" sz="8600" dirty="0">
              <a:solidFill>
                <a:schemeClr val="tx1"/>
              </a:solidFill>
              <a:latin typeface="+mj-lt"/>
            </a:endParaRPr>
          </a:p>
          <a:p>
            <a:r>
              <a:rPr lang="en-GB" sz="6200" dirty="0">
                <a:solidFill>
                  <a:schemeClr val="tx1"/>
                </a:solidFill>
                <a:latin typeface="+mj-lt"/>
              </a:rPr>
              <a:t> </a:t>
            </a:r>
          </a:p>
          <a:p>
            <a:r>
              <a:rPr lang="en-GB" sz="6200" dirty="0">
                <a:solidFill>
                  <a:schemeClr val="tx1"/>
                </a:solidFill>
                <a:latin typeface="+mj-lt"/>
              </a:rPr>
              <a:t> </a:t>
            </a:r>
          </a:p>
          <a:p>
            <a:r>
              <a:rPr lang="en-GB" sz="6200" smtClean="0">
                <a:solidFill>
                  <a:schemeClr val="tx1"/>
                </a:solidFill>
                <a:latin typeface="+mj-lt"/>
              </a:rPr>
              <a:t>The </a:t>
            </a:r>
            <a:r>
              <a:rPr lang="en-GB" sz="6200" dirty="0">
                <a:solidFill>
                  <a:schemeClr val="tx1"/>
                </a:solidFill>
                <a:latin typeface="+mj-lt"/>
              </a:rPr>
              <a:t>National Curriculum is concise and sets out the core knowledge that pupils should acquire.  It states that pupils need to be ‘ready for the next level of their learning at secondary school’.</a:t>
            </a:r>
          </a:p>
          <a:p>
            <a:r>
              <a:rPr lang="en-GB" sz="6200" dirty="0">
                <a:solidFill>
                  <a:schemeClr val="tx1"/>
                </a:solidFill>
                <a:latin typeface="+mj-lt"/>
              </a:rPr>
              <a:t> </a:t>
            </a:r>
          </a:p>
          <a:p>
            <a:endParaRPr lang="en-GB"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5498" y="836712"/>
            <a:ext cx="2353004" cy="2353004"/>
          </a:xfrm>
          <a:prstGeom prst="rect">
            <a:avLst/>
          </a:prstGeom>
        </p:spPr>
      </p:pic>
    </p:spTree>
    <p:extLst>
      <p:ext uri="{BB962C8B-B14F-4D97-AF65-F5344CB8AC3E}">
        <p14:creationId xmlns:p14="http://schemas.microsoft.com/office/powerpoint/2010/main" val="3222745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52662" y="1021813"/>
            <a:ext cx="4638675" cy="323850"/>
          </a:xfrm>
        </p:spPr>
        <p:txBody>
          <a:bodyPr>
            <a:noAutofit/>
          </a:bodyPr>
          <a:lstStyle/>
          <a:p>
            <a:pPr algn="ctr"/>
            <a:r>
              <a:rPr lang="en-GB" sz="2100" b="1" dirty="0">
                <a:latin typeface="Arial" panose="020B0604020202020204" pitchFamily="34" charset="0"/>
                <a:cs typeface="Arial" panose="020B0604020202020204" pitchFamily="34" charset="0"/>
              </a:rPr>
              <a:t>Assessing Writing: </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Exceeding Year </a:t>
            </a:r>
            <a:r>
              <a:rPr lang="en-GB" sz="2100" b="1" dirty="0" smtClean="0">
                <a:latin typeface="Arial" panose="020B0604020202020204" pitchFamily="34" charset="0"/>
                <a:cs typeface="Arial" panose="020B0604020202020204" pitchFamily="34" charset="0"/>
              </a:rPr>
              <a:t>1 </a:t>
            </a:r>
            <a:r>
              <a:rPr lang="en-GB" sz="2100" b="1" dirty="0">
                <a:latin typeface="Arial" panose="020B0604020202020204" pitchFamily="34" charset="0"/>
                <a:cs typeface="Arial" panose="020B0604020202020204" pitchFamily="34" charset="0"/>
              </a:rPr>
              <a:t>Expectations</a:t>
            </a:r>
            <a:endParaRPr lang="en-GB" sz="2100"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332656"/>
            <a:ext cx="1368152" cy="1368152"/>
          </a:xfrm>
          <a:prstGeom prst="rect">
            <a:avLst/>
          </a:prstGeom>
        </p:spPr>
      </p:pic>
      <p:graphicFrame>
        <p:nvGraphicFramePr>
          <p:cNvPr id="8" name="Content Placeholder 7"/>
          <p:cNvGraphicFramePr>
            <a:graphicFrameLocks/>
          </p:cNvGraphicFramePr>
          <p:nvPr>
            <p:extLst>
              <p:ext uri="{D42A27DB-BD31-4B8C-83A1-F6EECF244321}">
                <p14:modId xmlns:p14="http://schemas.microsoft.com/office/powerpoint/2010/main" val="921055304"/>
              </p:ext>
            </p:extLst>
          </p:nvPr>
        </p:nvGraphicFramePr>
        <p:xfrm>
          <a:off x="1275008" y="2121758"/>
          <a:ext cx="6478074" cy="3539490"/>
        </p:xfrm>
        <a:graphic>
          <a:graphicData uri="http://schemas.openxmlformats.org/drawingml/2006/table">
            <a:tbl>
              <a:tblPr firstRow="1" bandRow="1">
                <a:tableStyleId>{5C22544A-7EE6-4342-B048-85BDC9FD1C3A}</a:tableStyleId>
              </a:tblPr>
              <a:tblGrid>
                <a:gridCol w="6478074"/>
              </a:tblGrid>
              <a:tr h="434340">
                <a:tc>
                  <a:txBody>
                    <a:bodyPr/>
                    <a:lstStyle/>
                    <a:p>
                      <a:pPr marL="0" lvl="0" indent="0" algn="ctr">
                        <a:buSzPct val="100000"/>
                        <a:buFont typeface="Arial" pitchFamily="34"/>
                        <a:buNone/>
                      </a:pPr>
                      <a:r>
                        <a:rPr lang="en-GB" sz="1200" b="1" dirty="0" smtClean="0">
                          <a:solidFill>
                            <a:schemeClr val="tx1"/>
                          </a:solidFill>
                          <a:latin typeface="Century Gothic" pitchFamily="34"/>
                        </a:rPr>
                        <a:t>Year 1 Exceeding Expectations: </a:t>
                      </a:r>
                    </a:p>
                    <a:p>
                      <a:pPr marL="0" lvl="0" indent="0" algn="ctr">
                        <a:buSzPct val="100000"/>
                        <a:buFont typeface="Arial" pitchFamily="34"/>
                        <a:buNone/>
                      </a:pPr>
                      <a:r>
                        <a:rPr lang="en-GB" sz="1200" b="1" dirty="0" smtClean="0">
                          <a:solidFill>
                            <a:schemeClr val="tx1"/>
                          </a:solidFill>
                          <a:latin typeface="Century Gothic" pitchFamily="34"/>
                        </a:rPr>
                        <a:t>Writing</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ctr">
                        <a:buSzPct val="100000"/>
                        <a:buFont typeface="Arial" pitchFamily="34"/>
                        <a:buChar char="•"/>
                      </a:pPr>
                      <a:r>
                        <a:rPr lang="en-GB" sz="900" b="1" dirty="0" smtClean="0">
                          <a:solidFill>
                            <a:schemeClr val="tx1"/>
                          </a:solidFill>
                          <a:latin typeface="Century Gothic" pitchFamily="34"/>
                        </a:rPr>
                        <a:t>Write short stories about something</a:t>
                      </a:r>
                      <a:r>
                        <a:rPr lang="en-GB" sz="900" b="1" baseline="0" dirty="0" smtClean="0">
                          <a:solidFill>
                            <a:schemeClr val="tx1"/>
                          </a:solidFill>
                          <a:latin typeface="Century Gothic" pitchFamily="34"/>
                        </a:rPr>
                        <a:t> personal to them</a:t>
                      </a:r>
                      <a:endParaRPr lang="en-GB" sz="900" b="1" dirty="0">
                        <a:solidFill>
                          <a:schemeClr val="tx1"/>
                        </a:solidFill>
                        <a:latin typeface="Century Gothic" pitchFamily="34"/>
                      </a:endParaRPr>
                    </a:p>
                  </a:txBody>
                  <a:tcPr marL="68580" marR="68580" marT="34290" marB="34290">
                    <a:solidFill>
                      <a:schemeClr val="accent2">
                        <a:lumMod val="20000"/>
                        <a:lumOff val="80000"/>
                      </a:schemeClr>
                    </a:solidFill>
                  </a:tcPr>
                </a:tc>
              </a:tr>
              <a:tr h="342900">
                <a:tc>
                  <a:txBody>
                    <a:bodyPr/>
                    <a:lstStyle/>
                    <a:p>
                      <a:pPr marL="171450" lvl="0" indent="-171450" algn="ctr">
                        <a:buSzPct val="100000"/>
                        <a:buFont typeface="Arial" pitchFamily="34"/>
                        <a:buChar char="•"/>
                      </a:pPr>
                      <a:r>
                        <a:rPr lang="en-GB" sz="900" b="1" dirty="0" smtClean="0">
                          <a:latin typeface="Century Gothic" pitchFamily="34"/>
                        </a:rPr>
                        <a:t>Sequence a short story or series of events related to learning in science, history and geography </a:t>
                      </a:r>
                      <a:endParaRPr lang="en-GB" sz="900" b="1" dirty="0">
                        <a:latin typeface="Century Gothic" pitchFamily="34"/>
                      </a:endParaRPr>
                    </a:p>
                  </a:txBody>
                  <a:tcPr marL="68580" marR="68580" marT="34290" marB="34290"/>
                </a:tc>
              </a:tr>
              <a:tr h="34290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Writing makes sense to the reader without</a:t>
                      </a:r>
                      <a:r>
                        <a:rPr lang="en-GB" sz="900" b="1" baseline="0" dirty="0" smtClean="0">
                          <a:latin typeface="Century Gothic" pitchFamily="34"/>
                        </a:rPr>
                        <a:t> additional explanation</a:t>
                      </a:r>
                      <a:endParaRPr lang="en-GB" sz="900" b="1" dirty="0" smtClean="0">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Confident</a:t>
                      </a:r>
                      <a:r>
                        <a:rPr lang="en-GB" sz="900" b="1" baseline="0" dirty="0" smtClean="0">
                          <a:latin typeface="Century Gothic" pitchFamily="34"/>
                        </a:rPr>
                        <a:t> in c</a:t>
                      </a:r>
                      <a:r>
                        <a:rPr lang="en-GB" sz="900" b="1" dirty="0" smtClean="0">
                          <a:latin typeface="Century Gothic" pitchFamily="34"/>
                        </a:rPr>
                        <a:t>hanging the way sentences start</a:t>
                      </a:r>
                      <a:endParaRPr lang="en-GB" sz="900" b="1" dirty="0">
                        <a:latin typeface="Century Gothic" pitchFamily="34"/>
                      </a:endParaRPr>
                    </a:p>
                  </a:txBody>
                  <a:tcPr marL="68580" marR="68580" marT="34290" marB="34290"/>
                </a:tc>
              </a:tr>
              <a:tr h="34290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900" b="1" i="0" u="none" strike="noStrike" cap="none" normalizeH="0" baseline="0" dirty="0" smtClean="0">
                          <a:ln>
                            <a:noFill/>
                          </a:ln>
                          <a:solidFill>
                            <a:schemeClr val="tx1"/>
                          </a:solidFill>
                          <a:effectLst/>
                          <a:latin typeface="Century Gothic" panose="020B0502020202020204" pitchFamily="34" charset="0"/>
                          <a:cs typeface="Arial" panose="020B0604020202020204" pitchFamily="34" charset="0"/>
                        </a:rPr>
                        <a:t>Make sentences longer and use words other than ‘and’ and ‘then’ to join ideas together</a:t>
                      </a:r>
                      <a:endParaRPr lang="en-GB" sz="900" b="1" dirty="0" smtClean="0">
                        <a:solidFill>
                          <a:schemeClr val="tx1"/>
                        </a:solidFill>
                        <a:latin typeface="Century Gothic" panose="020B0502020202020204" pitchFamily="34" charset="0"/>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Use new vocabulary for</a:t>
                      </a:r>
                      <a:r>
                        <a:rPr lang="en-GB" sz="900" b="1" baseline="0" dirty="0" smtClean="0">
                          <a:latin typeface="Century Gothic" pitchFamily="34"/>
                        </a:rPr>
                        <a:t> the first time in story or explanations and is excited about experimenting with new vocabulary </a:t>
                      </a:r>
                      <a:endParaRPr lang="en-GB" sz="900" b="1" dirty="0">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smtClean="0">
                          <a:solidFill>
                            <a:schemeClr val="tx1"/>
                          </a:solidFill>
                          <a:latin typeface="Century Gothic" pitchFamily="34"/>
                        </a:rPr>
                        <a:t>Know which letters sit below the line and which are tall letters</a:t>
                      </a:r>
                      <a:endParaRPr lang="en-GB" sz="900" b="1" dirty="0">
                        <a:solidFill>
                          <a:schemeClr val="tx1"/>
                        </a:solidFill>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Consistent in use of l</a:t>
                      </a:r>
                      <a:r>
                        <a:rPr lang="en-GB" sz="900" b="1" dirty="0" smtClean="0">
                          <a:solidFill>
                            <a:schemeClr val="tx1"/>
                          </a:solidFill>
                          <a:latin typeface="Century Gothic" pitchFamily="34"/>
                        </a:rPr>
                        <a:t>ower</a:t>
                      </a:r>
                      <a:r>
                        <a:rPr lang="en-GB" sz="900" b="1" dirty="0" smtClean="0">
                          <a:solidFill>
                            <a:srgbClr val="FF0000"/>
                          </a:solidFill>
                          <a:latin typeface="Century Gothic" pitchFamily="34"/>
                        </a:rPr>
                        <a:t> </a:t>
                      </a:r>
                      <a:r>
                        <a:rPr lang="en-GB" sz="900" b="1" dirty="0" smtClean="0">
                          <a:latin typeface="Century Gothic" pitchFamily="34"/>
                        </a:rPr>
                        <a:t>case and capital letters</a:t>
                      </a:r>
                      <a:endParaRPr lang="en-GB" sz="900" b="1" dirty="0">
                        <a:latin typeface="Century Gothic" pitchFamily="34"/>
                      </a:endParaRPr>
                    </a:p>
                  </a:txBody>
                  <a:tcPr marL="68580" marR="68580" marT="34290" marB="34290"/>
                </a:tc>
              </a:tr>
              <a:tr h="34290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Sound out spelling when not sure and come up with phonetically plausible attempts at spelling unfamiliar words</a:t>
                      </a:r>
                    </a:p>
                  </a:txBody>
                  <a:tcPr marL="68580" marR="68580" marT="34290" marB="34290"/>
                </a:tc>
              </a:tr>
              <a:tr h="278130">
                <a:tc>
                  <a:txBody>
                    <a:bodyPr/>
                    <a:lstStyle/>
                    <a:p>
                      <a:pPr marL="171450" marR="0" lvl="0" indent="-171450" algn="ctr" defTabSz="914400" rtl="0" fontAlgn="auto" hangingPunct="1">
                        <a:lnSpc>
                          <a:spcPct val="100000"/>
                        </a:lnSpc>
                        <a:spcBef>
                          <a:spcPts val="0"/>
                        </a:spcBef>
                        <a:spcAft>
                          <a:spcPts val="0"/>
                        </a:spcAft>
                        <a:buSzPct val="100000"/>
                        <a:buFont typeface="Arial" pitchFamily="34"/>
                        <a:buChar char="•"/>
                        <a:tabLst/>
                      </a:pPr>
                      <a:r>
                        <a:rPr lang="en-GB" sz="900" b="1" dirty="0" smtClean="0">
                          <a:latin typeface="Century Gothic" pitchFamily="34"/>
                        </a:rPr>
                        <a:t>Spell almost</a:t>
                      </a:r>
                      <a:r>
                        <a:rPr lang="en-GB" sz="900" b="1" baseline="0" dirty="0" smtClean="0">
                          <a:latin typeface="Century Gothic" pitchFamily="34"/>
                        </a:rPr>
                        <a:t> all words in the Year 1 and 2 list accurately.</a:t>
                      </a:r>
                      <a:endParaRPr lang="en-GB" sz="900" b="1" dirty="0">
                        <a:latin typeface="Century Gothic" pitchFamily="34"/>
                      </a:endParaRPr>
                    </a:p>
                  </a:txBody>
                  <a:tcPr marL="68580" marR="68580" marT="34290" marB="34290"/>
                </a:tc>
              </a:tr>
            </a:tbl>
          </a:graphicData>
        </a:graphic>
      </p:graphicFrame>
    </p:spTree>
    <p:extLst>
      <p:ext uri="{BB962C8B-B14F-4D97-AF65-F5344CB8AC3E}">
        <p14:creationId xmlns:p14="http://schemas.microsoft.com/office/powerpoint/2010/main" val="288595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676" y="944724"/>
            <a:ext cx="5720856" cy="486054"/>
          </a:xfrm>
        </p:spPr>
        <p:txBody>
          <a:bodyPr>
            <a:normAutofit fontScale="90000"/>
          </a:bodyPr>
          <a:lstStyle/>
          <a:p>
            <a:pPr algn="ctr"/>
            <a:r>
              <a:rPr lang="en-GB" sz="2100" dirty="0"/>
              <a:t>                </a:t>
            </a:r>
            <a:r>
              <a:rPr lang="en-GB" sz="2325" b="1" dirty="0">
                <a:latin typeface="Arial" panose="020B0604020202020204" pitchFamily="34" charset="0"/>
                <a:cs typeface="Arial" panose="020B0604020202020204" pitchFamily="34" charset="0"/>
              </a:rPr>
              <a:t>Assessing Spoken Language</a:t>
            </a:r>
            <a:br>
              <a:rPr lang="en-GB" sz="2325" b="1" dirty="0">
                <a:latin typeface="Arial" panose="020B0604020202020204" pitchFamily="34" charset="0"/>
                <a:cs typeface="Arial" panose="020B0604020202020204" pitchFamily="34" charset="0"/>
              </a:rPr>
            </a:br>
            <a:r>
              <a:rPr lang="en-GB" sz="2325" b="1" dirty="0">
                <a:latin typeface="Arial" panose="020B0604020202020204" pitchFamily="34" charset="0"/>
                <a:cs typeface="Arial" panose="020B0604020202020204" pitchFamily="34" charset="0"/>
              </a:rPr>
              <a:t>              Exceeding Year </a:t>
            </a:r>
            <a:r>
              <a:rPr lang="en-GB" sz="2325" b="1" dirty="0" smtClean="0">
                <a:latin typeface="Arial" panose="020B0604020202020204" pitchFamily="34" charset="0"/>
                <a:cs typeface="Arial" panose="020B0604020202020204" pitchFamily="34" charset="0"/>
              </a:rPr>
              <a:t>1 Expectations</a:t>
            </a:r>
            <a:endParaRPr lang="en-GB" sz="2325"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332656"/>
            <a:ext cx="1368152" cy="1368152"/>
          </a:xfrm>
          <a:prstGeom prst="rect">
            <a:avLst/>
          </a:prstGeom>
        </p:spPr>
      </p:pic>
      <p:graphicFrame>
        <p:nvGraphicFramePr>
          <p:cNvPr id="6" name="Content Placeholder 7"/>
          <p:cNvGraphicFramePr>
            <a:graphicFrameLocks/>
          </p:cNvGraphicFramePr>
          <p:nvPr>
            <p:extLst>
              <p:ext uri="{D42A27DB-BD31-4B8C-83A1-F6EECF244321}">
                <p14:modId xmlns:p14="http://schemas.microsoft.com/office/powerpoint/2010/main" val="255563089"/>
              </p:ext>
            </p:extLst>
          </p:nvPr>
        </p:nvGraphicFramePr>
        <p:xfrm>
          <a:off x="1146220" y="2193766"/>
          <a:ext cx="6697014" cy="3539490"/>
        </p:xfrm>
        <a:graphic>
          <a:graphicData uri="http://schemas.openxmlformats.org/drawingml/2006/table">
            <a:tbl>
              <a:tblPr firstRow="1" bandRow="1">
                <a:tableStyleId>{5C22544A-7EE6-4342-B048-85BDC9FD1C3A}</a:tableStyleId>
              </a:tblPr>
              <a:tblGrid>
                <a:gridCol w="6697014"/>
              </a:tblGrid>
              <a:tr h="434340">
                <a:tc>
                  <a:txBody>
                    <a:bodyPr/>
                    <a:lstStyle/>
                    <a:p>
                      <a:pPr marL="0" lvl="0" indent="0" algn="ctr">
                        <a:buSzPct val="100000"/>
                        <a:buFont typeface="Arial" pitchFamily="34"/>
                        <a:buNone/>
                      </a:pPr>
                      <a:r>
                        <a:rPr lang="en-GB" sz="1200" b="1" dirty="0" smtClean="0">
                          <a:solidFill>
                            <a:schemeClr val="tx1"/>
                          </a:solidFill>
                          <a:latin typeface="Century Gothic" pitchFamily="34"/>
                        </a:rPr>
                        <a:t>Year 1 Exceeding Expectations: </a:t>
                      </a:r>
                    </a:p>
                    <a:p>
                      <a:pPr marL="0" lvl="0" indent="0" algn="ctr">
                        <a:buSzPct val="100000"/>
                        <a:buFont typeface="Arial" pitchFamily="34"/>
                        <a:buNone/>
                      </a:pPr>
                      <a:r>
                        <a:rPr lang="en-GB" sz="1200" b="1" dirty="0" smtClean="0">
                          <a:solidFill>
                            <a:schemeClr val="tx1"/>
                          </a:solidFill>
                          <a:latin typeface="Century Gothic" pitchFamily="34"/>
                        </a:rPr>
                        <a:t>Spoken Language</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ctr">
                        <a:buSzPct val="100000"/>
                        <a:buFont typeface="Arial" pitchFamily="34"/>
                        <a:buChar char="•"/>
                      </a:pPr>
                      <a:r>
                        <a:rPr lang="en-GB" sz="900" b="1" dirty="0" smtClean="0">
                          <a:latin typeface="Century Gothic" pitchFamily="34"/>
                        </a:rPr>
                        <a:t>Justify </a:t>
                      </a:r>
                      <a:r>
                        <a:rPr lang="en-GB" sz="900" b="1" dirty="0">
                          <a:latin typeface="Century Gothic" pitchFamily="34"/>
                        </a:rPr>
                        <a:t>answers,</a:t>
                      </a:r>
                      <a:r>
                        <a:rPr lang="en-GB" sz="900" b="1" baseline="0" dirty="0">
                          <a:latin typeface="Century Gothic" pitchFamily="34"/>
                        </a:rPr>
                        <a:t> a</a:t>
                      </a:r>
                      <a:r>
                        <a:rPr lang="en-GB" sz="900" b="1" dirty="0">
                          <a:latin typeface="Century Gothic" pitchFamily="34"/>
                        </a:rPr>
                        <a:t>rguments and opinions when challenged</a:t>
                      </a:r>
                    </a:p>
                  </a:txBody>
                  <a:tcPr marL="68580" marR="68580" marT="34290" marB="34290">
                    <a:solidFill>
                      <a:schemeClr val="accent2">
                        <a:lumMod val="20000"/>
                        <a:lumOff val="80000"/>
                      </a:schemeClr>
                    </a:solidFill>
                  </a:tcPr>
                </a:tc>
              </a:tr>
              <a:tr h="342900">
                <a:tc>
                  <a:txBody>
                    <a:bodyPr/>
                    <a:lstStyle/>
                    <a:p>
                      <a:pPr marL="171450" lvl="0" indent="-171450" algn="ctr">
                        <a:buSzPct val="100000"/>
                        <a:buFont typeface="Arial" pitchFamily="34"/>
                        <a:buChar char="•"/>
                      </a:pPr>
                      <a:r>
                        <a:rPr lang="en-GB" sz="900" b="1" dirty="0" smtClean="0">
                          <a:latin typeface="Century Gothic" pitchFamily="34"/>
                        </a:rPr>
                        <a:t>Give </a:t>
                      </a:r>
                      <a:r>
                        <a:rPr lang="en-GB" sz="900" b="1" dirty="0">
                          <a:latin typeface="Century Gothic" pitchFamily="34"/>
                        </a:rPr>
                        <a:t>well-structured descriptions, explanations and narratives for different purposes</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Express </a:t>
                      </a:r>
                      <a:r>
                        <a:rPr lang="en-GB" sz="900" b="1" dirty="0">
                          <a:latin typeface="Century Gothic" pitchFamily="34"/>
                        </a:rPr>
                        <a:t>personal feelings</a:t>
                      </a:r>
                      <a:r>
                        <a:rPr lang="en-GB" sz="900" b="1" baseline="0" dirty="0">
                          <a:latin typeface="Century Gothic" pitchFamily="34"/>
                        </a:rPr>
                        <a:t> when involved in discussions</a:t>
                      </a:r>
                      <a:endParaRPr lang="en-GB" sz="900" b="1" dirty="0">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Participate </a:t>
                      </a:r>
                      <a:r>
                        <a:rPr lang="en-GB" sz="900" b="1" dirty="0">
                          <a:latin typeface="Century Gothic" pitchFamily="34"/>
                        </a:rPr>
                        <a:t>keenly </a:t>
                      </a:r>
                      <a:r>
                        <a:rPr lang="en-GB" sz="900" b="1" dirty="0" smtClean="0">
                          <a:latin typeface="Century Gothic" pitchFamily="34"/>
                        </a:rPr>
                        <a:t>in </a:t>
                      </a:r>
                      <a:r>
                        <a:rPr lang="en-GB" sz="900" b="1" dirty="0">
                          <a:latin typeface="Century Gothic" pitchFamily="34"/>
                        </a:rPr>
                        <a:t>discussions and debates</a:t>
                      </a: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Retell </a:t>
                      </a:r>
                      <a:r>
                        <a:rPr lang="en-GB" sz="900" b="1" dirty="0">
                          <a:latin typeface="Century Gothic" pitchFamily="34"/>
                        </a:rPr>
                        <a:t>known</a:t>
                      </a:r>
                      <a:r>
                        <a:rPr lang="en-GB" sz="900" b="1" baseline="0" dirty="0">
                          <a:latin typeface="Century Gothic" pitchFamily="34"/>
                        </a:rPr>
                        <a:t> story, remembering detail and adding own point of view</a:t>
                      </a:r>
                      <a:endParaRPr lang="en-GB" sz="900" b="1" dirty="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Change </a:t>
                      </a:r>
                      <a:r>
                        <a:rPr lang="en-GB" sz="900" b="1" dirty="0">
                          <a:latin typeface="Century Gothic" pitchFamily="34"/>
                        </a:rPr>
                        <a:t>events (usually endings) in a familiar story</a:t>
                      </a:r>
                      <a:r>
                        <a:rPr lang="en-GB" sz="900" b="1" baseline="0" dirty="0">
                          <a:latin typeface="Century Gothic" pitchFamily="34"/>
                        </a:rPr>
                        <a:t> when asked to do so</a:t>
                      </a:r>
                      <a:endParaRPr lang="en-GB" sz="900" b="1" dirty="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Consider </a:t>
                      </a:r>
                      <a:r>
                        <a:rPr lang="en-GB" sz="900" b="1" dirty="0">
                          <a:latin typeface="Century Gothic" pitchFamily="34"/>
                        </a:rPr>
                        <a:t>the views of everyone in a collaborative talk situation</a:t>
                      </a: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Use </a:t>
                      </a:r>
                      <a:r>
                        <a:rPr lang="en-GB" sz="900" b="1" dirty="0">
                          <a:latin typeface="Century Gothic" pitchFamily="34"/>
                        </a:rPr>
                        <a:t>appropriate language to ensure listener knows when something happened</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Understand </a:t>
                      </a:r>
                      <a:r>
                        <a:rPr lang="en-GB" sz="900" b="1" dirty="0">
                          <a:latin typeface="Century Gothic" pitchFamily="34"/>
                        </a:rPr>
                        <a:t>consequences of what is said to others</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Summarise </a:t>
                      </a:r>
                      <a:r>
                        <a:rPr lang="en-GB" sz="900" b="1" dirty="0">
                          <a:latin typeface="Century Gothic" pitchFamily="34"/>
                        </a:rPr>
                        <a:t>the outcome of collaborative talk</a:t>
                      </a:r>
                    </a:p>
                  </a:txBody>
                  <a:tcPr marL="68580" marR="68580" marT="34290" marB="34290"/>
                </a:tc>
              </a:tr>
            </a:tbl>
          </a:graphicData>
        </a:graphic>
      </p:graphicFrame>
    </p:spTree>
    <p:extLst>
      <p:ext uri="{BB962C8B-B14F-4D97-AF65-F5344CB8AC3E}">
        <p14:creationId xmlns:p14="http://schemas.microsoft.com/office/powerpoint/2010/main" val="3830446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676" y="944724"/>
            <a:ext cx="5720856" cy="486054"/>
          </a:xfrm>
        </p:spPr>
        <p:txBody>
          <a:bodyPr>
            <a:normAutofit fontScale="90000"/>
          </a:bodyPr>
          <a:lstStyle/>
          <a:p>
            <a:pPr algn="ctr"/>
            <a:r>
              <a:rPr lang="en-GB" sz="2100" dirty="0"/>
              <a:t>                </a:t>
            </a:r>
            <a:r>
              <a:rPr lang="en-GB" sz="2325" b="1" dirty="0">
                <a:latin typeface="Arial" panose="020B0604020202020204" pitchFamily="34" charset="0"/>
                <a:cs typeface="Arial" panose="020B0604020202020204" pitchFamily="34" charset="0"/>
              </a:rPr>
              <a:t>Assessing </a:t>
            </a:r>
            <a:r>
              <a:rPr lang="en-GB" sz="2325" b="1" dirty="0" smtClean="0">
                <a:latin typeface="Arial" panose="020B0604020202020204" pitchFamily="34" charset="0"/>
                <a:cs typeface="Arial" panose="020B0604020202020204" pitchFamily="34" charset="0"/>
              </a:rPr>
              <a:t>Mathematics</a:t>
            </a:r>
            <a:r>
              <a:rPr lang="en-GB" sz="2325" b="1" dirty="0">
                <a:latin typeface="Arial" panose="020B0604020202020204" pitchFamily="34" charset="0"/>
                <a:cs typeface="Arial" panose="020B0604020202020204" pitchFamily="34" charset="0"/>
              </a:rPr>
              <a:t/>
            </a:r>
            <a:br>
              <a:rPr lang="en-GB" sz="2325" b="1" dirty="0">
                <a:latin typeface="Arial" panose="020B0604020202020204" pitchFamily="34" charset="0"/>
                <a:cs typeface="Arial" panose="020B0604020202020204" pitchFamily="34" charset="0"/>
              </a:rPr>
            </a:br>
            <a:r>
              <a:rPr lang="en-GB" sz="2325" b="1" dirty="0">
                <a:latin typeface="Arial" panose="020B0604020202020204" pitchFamily="34" charset="0"/>
                <a:cs typeface="Arial" panose="020B0604020202020204" pitchFamily="34" charset="0"/>
              </a:rPr>
              <a:t>              Exceeding Year 1</a:t>
            </a:r>
            <a:r>
              <a:rPr lang="en-GB" sz="2325" b="1" dirty="0" smtClean="0">
                <a:latin typeface="Arial" panose="020B0604020202020204" pitchFamily="34" charset="0"/>
                <a:cs typeface="Arial" panose="020B0604020202020204" pitchFamily="34" charset="0"/>
              </a:rPr>
              <a:t> Expectations</a:t>
            </a:r>
            <a:endParaRPr lang="en-GB" sz="2325"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332656"/>
            <a:ext cx="1368152" cy="1368152"/>
          </a:xfrm>
          <a:prstGeom prst="rect">
            <a:avLst/>
          </a:prstGeom>
        </p:spPr>
      </p:pic>
      <p:graphicFrame>
        <p:nvGraphicFramePr>
          <p:cNvPr id="7" name="Content Placeholder 7"/>
          <p:cNvGraphicFramePr>
            <a:graphicFrameLocks/>
          </p:cNvGraphicFramePr>
          <p:nvPr>
            <p:extLst>
              <p:ext uri="{D42A27DB-BD31-4B8C-83A1-F6EECF244321}">
                <p14:modId xmlns:p14="http://schemas.microsoft.com/office/powerpoint/2010/main" val="1580716454"/>
              </p:ext>
            </p:extLst>
          </p:nvPr>
        </p:nvGraphicFramePr>
        <p:xfrm>
          <a:off x="824248" y="2204864"/>
          <a:ext cx="7547020" cy="3432810"/>
        </p:xfrm>
        <a:graphic>
          <a:graphicData uri="http://schemas.openxmlformats.org/drawingml/2006/table">
            <a:tbl>
              <a:tblPr firstRow="1" bandRow="1">
                <a:tableStyleId>{5C22544A-7EE6-4342-B048-85BDC9FD1C3A}</a:tableStyleId>
              </a:tblPr>
              <a:tblGrid>
                <a:gridCol w="7547020"/>
              </a:tblGrid>
              <a:tr h="278130">
                <a:tc>
                  <a:txBody>
                    <a:bodyPr/>
                    <a:lstStyle/>
                    <a:p>
                      <a:pPr marL="0" lvl="0" indent="0" algn="ctr">
                        <a:buSzPct val="100000"/>
                        <a:buFont typeface="Arial" pitchFamily="34"/>
                        <a:buNone/>
                      </a:pPr>
                      <a:r>
                        <a:rPr lang="en-GB" sz="1200" b="1" dirty="0" smtClean="0">
                          <a:solidFill>
                            <a:schemeClr val="tx1"/>
                          </a:solidFill>
                          <a:latin typeface="Century Gothic" pitchFamily="34"/>
                        </a:rPr>
                        <a:t>Year 1 Exceeding Expectations:</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ctr">
                        <a:buSzPct val="100000"/>
                        <a:buFont typeface="Arial" pitchFamily="34"/>
                        <a:buChar char="•"/>
                      </a:pPr>
                      <a:r>
                        <a:rPr lang="en-GB" sz="1000" b="1" dirty="0">
                          <a:solidFill>
                            <a:schemeClr val="tx1"/>
                          </a:solidFill>
                          <a:latin typeface="Century Gothic" pitchFamily="34"/>
                        </a:rPr>
                        <a:t>Count</a:t>
                      </a:r>
                      <a:r>
                        <a:rPr lang="en-GB" sz="1000" b="1" baseline="0" dirty="0">
                          <a:solidFill>
                            <a:schemeClr val="tx1"/>
                          </a:solidFill>
                          <a:latin typeface="Century Gothic" pitchFamily="34"/>
                        </a:rPr>
                        <a:t> reliably </a:t>
                      </a:r>
                      <a:r>
                        <a:rPr lang="en-GB" sz="1000" b="1" baseline="0" dirty="0" smtClean="0">
                          <a:solidFill>
                            <a:schemeClr val="tx1"/>
                          </a:solidFill>
                          <a:latin typeface="Century Gothic" pitchFamily="34"/>
                        </a:rPr>
                        <a:t>well beyond 100</a:t>
                      </a:r>
                      <a:endParaRPr lang="en-GB" sz="1000" b="1" dirty="0">
                        <a:solidFill>
                          <a:schemeClr val="tx1"/>
                        </a:solidFill>
                        <a:latin typeface="Century Gothic" pitchFamily="34"/>
                      </a:endParaRPr>
                    </a:p>
                  </a:txBody>
                  <a:tcPr marL="68580" marR="68580" marT="34290" marB="34290">
                    <a:solidFill>
                      <a:schemeClr val="accent2">
                        <a:lumMod val="20000"/>
                        <a:lumOff val="80000"/>
                      </a:schemeClr>
                    </a:solidFill>
                  </a:tcPr>
                </a:tc>
              </a:tr>
              <a:tr h="342900">
                <a:tc>
                  <a:txBody>
                    <a:bodyPr/>
                    <a:lstStyle/>
                    <a:p>
                      <a:pPr marL="171450" lvl="0" indent="-171450" algn="ctr">
                        <a:buSzPct val="100000"/>
                        <a:buFont typeface="Arial" pitchFamily="34"/>
                        <a:buChar char="•"/>
                      </a:pPr>
                      <a:r>
                        <a:rPr lang="en-GB" sz="1000" b="1" dirty="0">
                          <a:latin typeface="Century Gothic" pitchFamily="34"/>
                        </a:rPr>
                        <a:t>Count on and back in </a:t>
                      </a:r>
                      <a:r>
                        <a:rPr lang="en-GB" sz="1000" b="1" dirty="0" smtClean="0">
                          <a:latin typeface="Century Gothic" pitchFamily="34"/>
                        </a:rPr>
                        <a:t>3s </a:t>
                      </a:r>
                      <a:r>
                        <a:rPr lang="en-GB" sz="1000" b="1" dirty="0">
                          <a:latin typeface="Century Gothic" pitchFamily="34"/>
                        </a:rPr>
                        <a:t>from any given number to </a:t>
                      </a:r>
                      <a:r>
                        <a:rPr lang="en-GB" sz="1000" b="1" dirty="0" smtClean="0">
                          <a:latin typeface="Century Gothic" pitchFamily="34"/>
                        </a:rPr>
                        <a:t>beyond 100</a:t>
                      </a:r>
                      <a:endParaRPr lang="en-GB" sz="1000" b="1" dirty="0">
                        <a:latin typeface="Century Gothic" pitchFamily="34"/>
                      </a:endParaRPr>
                    </a:p>
                  </a:txBody>
                  <a:tcPr marL="68580" marR="68580" marT="34290" marB="34290"/>
                </a:tc>
              </a:tr>
              <a:tr h="27813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dirty="0" smtClean="0">
                          <a:latin typeface="Century Gothic" pitchFamily="34"/>
                        </a:rPr>
                        <a:t>Say the number that is 10 more or 10 less than a number to 100</a:t>
                      </a:r>
                    </a:p>
                  </a:txBody>
                  <a:tcPr marL="68580" marR="68580" marT="34290" marB="34290"/>
                </a:tc>
              </a:tr>
              <a:tr h="278130">
                <a:tc>
                  <a:txBody>
                    <a:bodyPr/>
                    <a:lstStyle/>
                    <a:p>
                      <a:pPr marL="171450" lvl="0" indent="-171450" algn="ctr">
                        <a:buSzPct val="100000"/>
                        <a:buFont typeface="Arial" pitchFamily="34"/>
                        <a:buChar char="•"/>
                      </a:pPr>
                      <a:r>
                        <a:rPr lang="en-GB" sz="1000" b="1" dirty="0" smtClean="0">
                          <a:latin typeface="Century Gothic" pitchFamily="34"/>
                        </a:rPr>
                        <a:t>Know the signs (+); (-);</a:t>
                      </a:r>
                      <a:r>
                        <a:rPr lang="en-GB" sz="1000" b="1" baseline="0" dirty="0" smtClean="0">
                          <a:latin typeface="Century Gothic" pitchFamily="34"/>
                        </a:rPr>
                        <a:t> (=); (&lt;); (&gt;)</a:t>
                      </a:r>
                      <a:endParaRPr lang="en-GB" sz="1000" b="1" dirty="0">
                        <a:latin typeface="Century Gothic" pitchFamily="34"/>
                      </a:endParaRPr>
                    </a:p>
                  </a:txBody>
                  <a:tcPr marL="68580" marR="68580" marT="34290" marB="34290"/>
                </a:tc>
              </a:tr>
              <a:tr h="48006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dirty="0" smtClean="0">
                          <a:latin typeface="Century Gothic" pitchFamily="34"/>
                        </a:rPr>
                        <a:t>Apply</a:t>
                      </a:r>
                      <a:r>
                        <a:rPr lang="en-GB" sz="1000" b="1" baseline="0" dirty="0" smtClean="0">
                          <a:latin typeface="Century Gothic" pitchFamily="34"/>
                        </a:rPr>
                        <a:t> knowledge of number to s</a:t>
                      </a:r>
                      <a:r>
                        <a:rPr lang="en-GB" sz="1000" b="1" dirty="0" smtClean="0">
                          <a:latin typeface="Century Gothic" pitchFamily="34"/>
                        </a:rPr>
                        <a:t>olve a one-step problem involving a addition, subtraction and simple multiplication and</a:t>
                      </a:r>
                      <a:r>
                        <a:rPr lang="en-GB" sz="1000" b="1" baseline="0" dirty="0" smtClean="0">
                          <a:latin typeface="Century Gothic" pitchFamily="34"/>
                        </a:rPr>
                        <a:t> division</a:t>
                      </a:r>
                      <a:r>
                        <a:rPr lang="en-GB" sz="1000" b="1" dirty="0" smtClean="0">
                          <a:latin typeface="Century Gothic" pitchFamily="34"/>
                        </a:rPr>
                        <a:t> </a:t>
                      </a:r>
                    </a:p>
                  </a:txBody>
                  <a:tcPr marL="68580" marR="68580" marT="34290" marB="34290"/>
                </a:tc>
              </a:tr>
              <a:tr h="342900">
                <a:tc>
                  <a:txBody>
                    <a:bodyPr/>
                    <a:lstStyle/>
                    <a:p>
                      <a:pPr marL="171450" lvl="0" indent="-171450" algn="ctr">
                        <a:buSzPct val="100000"/>
                        <a:buFont typeface="Arial" pitchFamily="34"/>
                        <a:buChar char="•"/>
                      </a:pPr>
                      <a:r>
                        <a:rPr lang="en-GB" sz="1000" b="1" dirty="0">
                          <a:latin typeface="Century Gothic" pitchFamily="34"/>
                        </a:rPr>
                        <a:t>Add and subtract 1-digit and 2-digit numbers to </a:t>
                      </a:r>
                      <a:r>
                        <a:rPr lang="en-GB" sz="1000" b="1" dirty="0" smtClean="0">
                          <a:latin typeface="Century Gothic" pitchFamily="34"/>
                        </a:rPr>
                        <a:t>50</a:t>
                      </a:r>
                      <a:r>
                        <a:rPr lang="en-GB" sz="1000" b="1" dirty="0">
                          <a:latin typeface="Century Gothic" pitchFamily="34"/>
                        </a:rPr>
                        <a:t>, including zero</a:t>
                      </a:r>
                    </a:p>
                  </a:txBody>
                  <a:tcPr marL="68580" marR="68580" marT="34290" marB="34290"/>
                </a:tc>
              </a:tr>
              <a:tr h="278130">
                <a:tc>
                  <a:txBody>
                    <a:bodyPr/>
                    <a:lstStyle/>
                    <a:p>
                      <a:pPr marL="171450" lvl="0" indent="-171450" algn="ctr">
                        <a:buSzPct val="100000"/>
                        <a:buFont typeface="Arial" pitchFamily="34"/>
                        <a:buChar char="•"/>
                      </a:pPr>
                      <a:r>
                        <a:rPr lang="en-GB" sz="1000" b="1" dirty="0" smtClean="0">
                          <a:solidFill>
                            <a:schemeClr val="tx1"/>
                          </a:solidFill>
                          <a:latin typeface="Century Gothic" pitchFamily="34"/>
                        </a:rPr>
                        <a:t>Recognise all coins and notes and know their value</a:t>
                      </a:r>
                      <a:endParaRPr lang="en-GB" sz="1000" b="1" dirty="0">
                        <a:solidFill>
                          <a:schemeClr val="tx1"/>
                        </a:solidFill>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1000" b="1" dirty="0" smtClean="0">
                          <a:latin typeface="Century Gothic" pitchFamily="34"/>
                        </a:rPr>
                        <a:t>Use coins to pay for items bought up to £1</a:t>
                      </a:r>
                      <a:endParaRPr lang="en-GB" sz="1000" b="1" dirty="0">
                        <a:latin typeface="Century Gothic" pitchFamily="34"/>
                      </a:endParaRPr>
                    </a:p>
                  </a:txBody>
                  <a:tcPr marL="68580" marR="68580" marT="34290" marB="34290"/>
                </a:tc>
              </a:tr>
              <a:tr h="32004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dirty="0" smtClean="0">
                          <a:latin typeface="Century Gothic" pitchFamily="34"/>
                        </a:rPr>
                        <a:t>Use</a:t>
                      </a:r>
                      <a:r>
                        <a:rPr lang="en-GB" sz="1000" b="1" baseline="0" dirty="0" smtClean="0">
                          <a:latin typeface="Century Gothic" pitchFamily="34"/>
                        </a:rPr>
                        <a:t> knowledge of time to know when key periods of the day happen, for example, lunchtime, home time, etc.</a:t>
                      </a:r>
                      <a:endParaRPr lang="en-GB" sz="1000" b="1" dirty="0" smtClean="0">
                        <a:latin typeface="Century Gothic" pitchFamily="34"/>
                      </a:endParaRPr>
                    </a:p>
                  </a:txBody>
                  <a:tcPr marL="68580" marR="68580" marT="34290" marB="34290"/>
                </a:tc>
              </a:tr>
              <a:tr h="278130">
                <a:tc>
                  <a:txBody>
                    <a:bodyPr/>
                    <a:lstStyle/>
                    <a:p>
                      <a:pPr marL="171450" marR="0" lvl="0" indent="-171450" algn="ctr" defTabSz="914400" rtl="0" fontAlgn="auto" hangingPunct="1">
                        <a:lnSpc>
                          <a:spcPct val="100000"/>
                        </a:lnSpc>
                        <a:spcBef>
                          <a:spcPts val="0"/>
                        </a:spcBef>
                        <a:spcAft>
                          <a:spcPts val="0"/>
                        </a:spcAft>
                        <a:buSzPct val="100000"/>
                        <a:buFont typeface="Arial" pitchFamily="34"/>
                        <a:buChar char="•"/>
                        <a:tabLst/>
                      </a:pPr>
                      <a:r>
                        <a:rPr lang="en-GB" sz="1000" b="1" dirty="0" smtClean="0">
                          <a:latin typeface="Century Gothic" pitchFamily="34"/>
                        </a:rPr>
                        <a:t>Recognise different 2D and 3D shapes in the environment</a:t>
                      </a:r>
                      <a:endParaRPr lang="en-GB" sz="1000" b="1" dirty="0">
                        <a:latin typeface="Century Gothic" pitchFamily="34"/>
                      </a:endParaRPr>
                    </a:p>
                  </a:txBody>
                  <a:tcPr marL="68580" marR="68580" marT="34290" marB="34290"/>
                </a:tc>
              </a:tr>
            </a:tbl>
          </a:graphicData>
        </a:graphic>
      </p:graphicFrame>
    </p:spTree>
    <p:extLst>
      <p:ext uri="{BB962C8B-B14F-4D97-AF65-F5344CB8AC3E}">
        <p14:creationId xmlns:p14="http://schemas.microsoft.com/office/powerpoint/2010/main" val="25096457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47353426"/>
              </p:ext>
            </p:extLst>
          </p:nvPr>
        </p:nvGraphicFramePr>
        <p:xfrm>
          <a:off x="395536" y="404664"/>
          <a:ext cx="8280920" cy="5904656"/>
        </p:xfrm>
        <a:graphic>
          <a:graphicData uri="http://schemas.openxmlformats.org/drawingml/2006/table">
            <a:tbl>
              <a:tblPr firstRow="1" firstCol="1" bandRow="1">
                <a:tableStyleId>{5C22544A-7EE6-4342-B048-85BDC9FD1C3A}</a:tableStyleId>
              </a:tblPr>
              <a:tblGrid>
                <a:gridCol w="4376753"/>
                <a:gridCol w="3904167"/>
              </a:tblGrid>
              <a:tr h="487505">
                <a:tc gridSpan="2">
                  <a:txBody>
                    <a:bodyPr/>
                    <a:lstStyle/>
                    <a:p>
                      <a:pPr>
                        <a:lnSpc>
                          <a:spcPct val="107000"/>
                        </a:lnSpc>
                        <a:spcAft>
                          <a:spcPts val="0"/>
                        </a:spcAft>
                      </a:pPr>
                      <a:r>
                        <a:rPr lang="en-GB" sz="1800" dirty="0">
                          <a:solidFill>
                            <a:schemeClr val="tx1"/>
                          </a:solidFill>
                          <a:effectLst/>
                          <a:latin typeface="Century Gothic" panose="020B0502020202020204" pitchFamily="34" charset="0"/>
                        </a:rPr>
                        <a:t>History progression of </a:t>
                      </a:r>
                      <a:r>
                        <a:rPr lang="en-GB" sz="1800" dirty="0" smtClean="0">
                          <a:solidFill>
                            <a:schemeClr val="tx1"/>
                          </a:solidFill>
                          <a:effectLst/>
                          <a:latin typeface="Century Gothic" panose="020B0502020202020204" pitchFamily="34" charset="0"/>
                        </a:rPr>
                        <a:t>knowledge, skills and understanding - Year </a:t>
                      </a:r>
                      <a:r>
                        <a:rPr lang="en-GB" sz="1800" dirty="0">
                          <a:solidFill>
                            <a:schemeClr val="tx1"/>
                          </a:solidFill>
                          <a:effectLst/>
                          <a:latin typeface="Century Gothic" panose="020B0502020202020204" pitchFamily="34" charset="0"/>
                        </a:rPr>
                        <a:t>1</a:t>
                      </a:r>
                    </a:p>
                    <a:p>
                      <a:pPr>
                        <a:lnSpc>
                          <a:spcPct val="107000"/>
                        </a:lnSpc>
                        <a:spcAft>
                          <a:spcPts val="0"/>
                        </a:spcAft>
                      </a:pPr>
                      <a:r>
                        <a:rPr lang="en-GB" sz="1000" dirty="0">
                          <a:solidFill>
                            <a:schemeClr val="tx1"/>
                          </a:solidFill>
                          <a:effectLst/>
                          <a:latin typeface="Century Gothic" panose="020B0502020202020204" pitchFamily="34" charset="0"/>
                        </a:rPr>
                        <a:t> </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hMerge="1">
                  <a:txBody>
                    <a:bodyPr/>
                    <a:lstStyle/>
                    <a:p>
                      <a:endParaRPr lang="en-GB"/>
                    </a:p>
                  </a:txBody>
                  <a:tcPr/>
                </a:tc>
              </a:tr>
              <a:tr h="1398882">
                <a:tc gridSpan="2">
                  <a:txBody>
                    <a:bodyPr/>
                    <a:lstStyle/>
                    <a:p>
                      <a:pPr>
                        <a:lnSpc>
                          <a:spcPct val="107000"/>
                        </a:lnSpc>
                        <a:spcAft>
                          <a:spcPts val="0"/>
                        </a:spcAft>
                      </a:pPr>
                      <a:r>
                        <a:rPr lang="en-GB" sz="1000" u="sng" dirty="0">
                          <a:solidFill>
                            <a:schemeClr val="tx1"/>
                          </a:solidFill>
                          <a:effectLst/>
                          <a:latin typeface="Century Gothic" panose="020B0502020202020204" pitchFamily="34" charset="0"/>
                        </a:rPr>
                        <a:t>Areas of study</a:t>
                      </a:r>
                      <a:endParaRPr lang="en-GB" sz="1000" dirty="0">
                        <a:solidFill>
                          <a:schemeClr val="tx1"/>
                        </a:solidFill>
                        <a:effectLst/>
                        <a:latin typeface="Century Gothic" panose="020B0502020202020204" pitchFamily="34" charset="0"/>
                      </a:endParaRPr>
                    </a:p>
                    <a:p>
                      <a:pPr>
                        <a:lnSpc>
                          <a:spcPct val="107000"/>
                        </a:lnSpc>
                        <a:spcAft>
                          <a:spcPts val="0"/>
                        </a:spcAft>
                      </a:pPr>
                      <a:r>
                        <a:rPr lang="en-GB" sz="1000" dirty="0">
                          <a:solidFill>
                            <a:schemeClr val="tx1"/>
                          </a:solidFill>
                          <a:effectLst/>
                          <a:latin typeface="Century Gothic" panose="020B0502020202020204" pitchFamily="34" charset="0"/>
                        </a:rPr>
                        <a:t>Changes within living memory- used, where appropriate, to reveal changes in national life. What did our Grandparents do when they were children?</a:t>
                      </a:r>
                    </a:p>
                    <a:p>
                      <a:pPr>
                        <a:lnSpc>
                          <a:spcPct val="107000"/>
                        </a:lnSpc>
                        <a:spcAft>
                          <a:spcPts val="0"/>
                        </a:spcAft>
                      </a:pPr>
                      <a:r>
                        <a:rPr lang="en-GB" sz="1000" dirty="0">
                          <a:solidFill>
                            <a:schemeClr val="tx1"/>
                          </a:solidFill>
                          <a:effectLst/>
                          <a:latin typeface="Century Gothic" panose="020B0502020202020204" pitchFamily="34" charset="0"/>
                        </a:rPr>
                        <a:t>Changes within living memory- used, where appropriate, to reveal changes in national life. How have holidays changed?</a:t>
                      </a:r>
                    </a:p>
                    <a:p>
                      <a:pPr>
                        <a:lnSpc>
                          <a:spcPct val="107000"/>
                        </a:lnSpc>
                        <a:spcAft>
                          <a:spcPts val="0"/>
                        </a:spcAft>
                      </a:pPr>
                      <a:r>
                        <a:rPr lang="en-GB" sz="1000" dirty="0">
                          <a:solidFill>
                            <a:schemeClr val="tx1"/>
                          </a:solidFill>
                          <a:effectLst/>
                          <a:latin typeface="Century Gothic" panose="020B0502020202020204" pitchFamily="34" charset="0"/>
                        </a:rPr>
                        <a:t>Lives of significant individuals in the past who have contributed to national and international achievements. Some to be used to compare different aspects of life in different periods. Why do people explore?</a:t>
                      </a:r>
                    </a:p>
                    <a:p>
                      <a:pPr>
                        <a:lnSpc>
                          <a:spcPct val="107000"/>
                        </a:lnSpc>
                        <a:spcAft>
                          <a:spcPts val="0"/>
                        </a:spcAft>
                      </a:pPr>
                      <a:r>
                        <a:rPr lang="en-GB" sz="1000" dirty="0">
                          <a:solidFill>
                            <a:schemeClr val="tx1"/>
                          </a:solidFill>
                          <a:effectLst/>
                          <a:latin typeface="Century Gothic" panose="020B0502020202020204" pitchFamily="34" charset="0"/>
                        </a:rPr>
                        <a:t> </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hMerge="1">
                  <a:txBody>
                    <a:bodyPr/>
                    <a:lstStyle/>
                    <a:p>
                      <a:endParaRPr lang="en-GB"/>
                    </a:p>
                  </a:txBody>
                  <a:tcPr/>
                </a:tc>
              </a:tr>
              <a:tr h="1496999">
                <a:tc>
                  <a:txBody>
                    <a:bodyPr/>
                    <a:lstStyle/>
                    <a:p>
                      <a:pPr>
                        <a:lnSpc>
                          <a:spcPct val="107000"/>
                        </a:lnSpc>
                        <a:spcAft>
                          <a:spcPts val="0"/>
                        </a:spcAft>
                      </a:pPr>
                      <a:r>
                        <a:rPr lang="en-GB" sz="1000" dirty="0">
                          <a:solidFill>
                            <a:schemeClr val="tx1"/>
                          </a:solidFill>
                          <a:effectLst/>
                          <a:latin typeface="Century Gothic" panose="020B0502020202020204" pitchFamily="34" charset="0"/>
                        </a:rPr>
                        <a:t>Chronological understanding</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a:txBody>
                    <a:bodyPr/>
                    <a:lstStyle/>
                    <a:p>
                      <a:pPr marL="342900" lvl="0" indent="-342900" fontAlgn="base">
                        <a:lnSpc>
                          <a:spcPts val="1440"/>
                        </a:lnSpc>
                        <a:spcAft>
                          <a:spcPts val="1000"/>
                        </a:spcAft>
                        <a:buFont typeface="Symbol" panose="05050102010706020507" pitchFamily="18" charset="2"/>
                        <a:buChar char=""/>
                      </a:pPr>
                      <a:r>
                        <a:rPr lang="en-GB" sz="1000">
                          <a:effectLst/>
                          <a:latin typeface="Century Gothic" panose="020B0502020202020204" pitchFamily="34" charset="0"/>
                        </a:rPr>
                        <a:t>Sequence some events or 2 related objects in order</a:t>
                      </a:r>
                    </a:p>
                    <a:p>
                      <a:pPr marL="342900" lvl="0" indent="-342900" fontAlgn="base">
                        <a:lnSpc>
                          <a:spcPts val="1440"/>
                        </a:lnSpc>
                        <a:spcAft>
                          <a:spcPts val="1000"/>
                        </a:spcAft>
                        <a:buFont typeface="Symbol" panose="05050102010706020507" pitchFamily="18" charset="2"/>
                        <a:buChar char=""/>
                      </a:pPr>
                      <a:r>
                        <a:rPr lang="en-GB" sz="1000">
                          <a:effectLst/>
                          <a:latin typeface="Century Gothic" panose="020B0502020202020204" pitchFamily="34" charset="0"/>
                        </a:rPr>
                        <a:t>Use words and phrases: old, new, young, days, months</a:t>
                      </a:r>
                    </a:p>
                    <a:p>
                      <a:pPr marL="342900" lvl="0" indent="-342900" fontAlgn="base">
                        <a:lnSpc>
                          <a:spcPts val="1440"/>
                        </a:lnSpc>
                        <a:spcAft>
                          <a:spcPts val="1000"/>
                        </a:spcAft>
                        <a:buFont typeface="Symbol" panose="05050102010706020507" pitchFamily="18" charset="2"/>
                        <a:buChar char=""/>
                      </a:pPr>
                      <a:r>
                        <a:rPr lang="en-GB" sz="1000">
                          <a:effectLst/>
                          <a:latin typeface="Century Gothic" panose="020B0502020202020204" pitchFamily="34" charset="0"/>
                        </a:rPr>
                        <a:t>Remember parts of stories and memories about the past</a:t>
                      </a:r>
                    </a:p>
                    <a:p>
                      <a:pPr>
                        <a:lnSpc>
                          <a:spcPct val="107000"/>
                        </a:lnSpc>
                        <a:spcAft>
                          <a:spcPts val="0"/>
                        </a:spcAft>
                      </a:pPr>
                      <a:r>
                        <a:rPr lang="en-GB" sz="1000">
                          <a:effectLst/>
                          <a:latin typeface="Century Gothic" panose="020B0502020202020204" pitchFamily="34" charset="0"/>
                        </a:rPr>
                        <a:t> </a:t>
                      </a:r>
                      <a:endParaRPr lang="en-GB" sz="1000">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tc>
              </a:tr>
              <a:tr h="715369">
                <a:tc>
                  <a:txBody>
                    <a:bodyPr/>
                    <a:lstStyle/>
                    <a:p>
                      <a:pPr>
                        <a:lnSpc>
                          <a:spcPct val="107000"/>
                        </a:lnSpc>
                        <a:spcAft>
                          <a:spcPts val="0"/>
                        </a:spcAft>
                      </a:pPr>
                      <a:r>
                        <a:rPr lang="en-GB" sz="1000" dirty="0">
                          <a:solidFill>
                            <a:schemeClr val="tx1"/>
                          </a:solidFill>
                          <a:effectLst/>
                          <a:latin typeface="Century Gothic" panose="020B0502020202020204" pitchFamily="34" charset="0"/>
                        </a:rPr>
                        <a:t>Knowledge and understanding of past events, people and changes in the past</a:t>
                      </a:r>
                    </a:p>
                    <a:p>
                      <a:pPr>
                        <a:lnSpc>
                          <a:spcPct val="107000"/>
                        </a:lnSpc>
                        <a:spcAft>
                          <a:spcPts val="0"/>
                        </a:spcAft>
                      </a:pPr>
                      <a:r>
                        <a:rPr lang="en-GB" sz="1000" dirty="0">
                          <a:solidFill>
                            <a:schemeClr val="tx1"/>
                          </a:solidFill>
                          <a:effectLst/>
                          <a:latin typeface="Century Gothic" panose="020B0502020202020204" pitchFamily="34" charset="0"/>
                        </a:rPr>
                        <a:t> </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a:txBody>
                    <a:bodyPr/>
                    <a:lstStyle/>
                    <a:p>
                      <a:pPr marL="342900" lvl="0" indent="-342900" fontAlgn="base">
                        <a:lnSpc>
                          <a:spcPts val="1440"/>
                        </a:lnSpc>
                        <a:spcAft>
                          <a:spcPts val="0"/>
                        </a:spcAft>
                        <a:buFont typeface="Symbol" panose="05050102010706020507" pitchFamily="18" charset="2"/>
                        <a:buChar char=""/>
                      </a:pPr>
                      <a:r>
                        <a:rPr lang="en-GB" sz="1000" dirty="0">
                          <a:effectLst/>
                          <a:latin typeface="Century Gothic" panose="020B0502020202020204" pitchFamily="34" charset="0"/>
                        </a:rPr>
                        <a:t>Tell the difference between past and present in own and other people’s lives</a:t>
                      </a:r>
                    </a:p>
                    <a:p>
                      <a:pPr marL="457200">
                        <a:lnSpc>
                          <a:spcPct val="107000"/>
                        </a:lnSpc>
                        <a:spcAft>
                          <a:spcPts val="0"/>
                        </a:spcAf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tc>
              </a:tr>
              <a:tr h="466294">
                <a:tc>
                  <a:txBody>
                    <a:bodyPr/>
                    <a:lstStyle/>
                    <a:p>
                      <a:pPr>
                        <a:lnSpc>
                          <a:spcPct val="107000"/>
                        </a:lnSpc>
                        <a:spcAft>
                          <a:spcPts val="0"/>
                        </a:spcAft>
                      </a:pPr>
                      <a:r>
                        <a:rPr lang="en-GB" sz="1000" dirty="0">
                          <a:solidFill>
                            <a:schemeClr val="tx1"/>
                          </a:solidFill>
                          <a:effectLst/>
                          <a:latin typeface="Century Gothic" panose="020B0502020202020204" pitchFamily="34" charset="0"/>
                        </a:rPr>
                        <a:t>Historical interpretation</a:t>
                      </a:r>
                    </a:p>
                    <a:p>
                      <a:pPr>
                        <a:lnSpc>
                          <a:spcPct val="107000"/>
                        </a:lnSpc>
                        <a:spcAft>
                          <a:spcPts val="0"/>
                        </a:spcAft>
                      </a:pPr>
                      <a:r>
                        <a:rPr lang="en-GB" sz="1000" dirty="0">
                          <a:solidFill>
                            <a:schemeClr val="tx1"/>
                          </a:solidFill>
                          <a:effectLst/>
                          <a:latin typeface="Century Gothic" panose="020B0502020202020204" pitchFamily="34" charset="0"/>
                        </a:rPr>
                        <a:t> </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a:txBody>
                    <a:bodyPr/>
                    <a:lstStyle/>
                    <a:p>
                      <a:pPr marL="342900" lvl="0" indent="-342900">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Begin to identify and recount some details from the past from sources (</a:t>
                      </a:r>
                      <a:r>
                        <a:rPr lang="en-GB" sz="1000" dirty="0" err="1">
                          <a:effectLst/>
                          <a:latin typeface="Century Gothic" panose="020B0502020202020204" pitchFamily="34" charset="0"/>
                        </a:rPr>
                        <a:t>eg</a:t>
                      </a:r>
                      <a:r>
                        <a:rPr lang="en-GB" sz="1000" dirty="0">
                          <a:effectLst/>
                          <a:latin typeface="Century Gothic" panose="020B0502020202020204" pitchFamily="34" charset="0"/>
                        </a:rPr>
                        <a:t>. pictures, stories)</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tc>
              </a:tr>
              <a:tr h="482123">
                <a:tc>
                  <a:txBody>
                    <a:bodyPr/>
                    <a:lstStyle/>
                    <a:p>
                      <a:pPr>
                        <a:lnSpc>
                          <a:spcPct val="107000"/>
                        </a:lnSpc>
                        <a:spcAft>
                          <a:spcPts val="0"/>
                        </a:spcAft>
                      </a:pPr>
                      <a:r>
                        <a:rPr lang="en-GB" sz="1000" dirty="0">
                          <a:solidFill>
                            <a:schemeClr val="tx1"/>
                          </a:solidFill>
                          <a:effectLst/>
                          <a:latin typeface="Century Gothic" panose="020B0502020202020204" pitchFamily="34" charset="0"/>
                        </a:rPr>
                        <a:t>Historical Enquiry</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a:txBody>
                    <a:bodyPr/>
                    <a:lstStyle/>
                    <a:p>
                      <a:pPr marL="342900" lvl="0" indent="-342900" fontAlgn="base">
                        <a:lnSpc>
                          <a:spcPts val="1440"/>
                        </a:lnSpc>
                        <a:spcAft>
                          <a:spcPts val="800"/>
                        </a:spcAft>
                        <a:buFont typeface="Symbol" panose="05050102010706020507" pitchFamily="18" charset="2"/>
                        <a:buChar char=""/>
                      </a:pPr>
                      <a:r>
                        <a:rPr lang="en-GB" sz="1000" dirty="0">
                          <a:effectLst/>
                          <a:latin typeface="Century Gothic" panose="020B0502020202020204" pitchFamily="34" charset="0"/>
                        </a:rPr>
                        <a:t>Find answers to simple questions about the past from sources of information (</a:t>
                      </a:r>
                      <a:r>
                        <a:rPr lang="en-GB" sz="1000" dirty="0" err="1">
                          <a:effectLst/>
                          <a:latin typeface="Century Gothic" panose="020B0502020202020204" pitchFamily="34" charset="0"/>
                        </a:rPr>
                        <a:t>eg</a:t>
                      </a:r>
                      <a:r>
                        <a:rPr lang="en-GB" sz="1000" dirty="0">
                          <a:effectLst/>
                          <a:latin typeface="Century Gothic" panose="020B0502020202020204" pitchFamily="34" charset="0"/>
                        </a:rPr>
                        <a:t>. pictures, stories)</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tc>
              </a:tr>
              <a:tr h="857484">
                <a:tc>
                  <a:txBody>
                    <a:bodyPr/>
                    <a:lstStyle/>
                    <a:p>
                      <a:pPr>
                        <a:lnSpc>
                          <a:spcPct val="107000"/>
                        </a:lnSpc>
                        <a:spcAft>
                          <a:spcPts val="0"/>
                        </a:spcAft>
                      </a:pPr>
                      <a:r>
                        <a:rPr lang="en-GB" sz="1000" dirty="0">
                          <a:solidFill>
                            <a:schemeClr val="tx1"/>
                          </a:solidFill>
                          <a:effectLst/>
                          <a:latin typeface="Century Gothic" panose="020B0502020202020204" pitchFamily="34" charset="0"/>
                        </a:rPr>
                        <a:t> Organisation and Communication</a:t>
                      </a:r>
                      <a:endParaRPr lang="en-GB" sz="10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solidFill>
                      <a:schemeClr val="tx2">
                        <a:lumMod val="20000"/>
                        <a:lumOff val="80000"/>
                      </a:schemeClr>
                    </a:solidFill>
                  </a:tcPr>
                </a:tc>
                <a:tc>
                  <a:txBody>
                    <a:bodyPr/>
                    <a:lstStyle/>
                    <a:p>
                      <a:pPr marL="342900" lvl="0" indent="-342900" fontAlgn="base">
                        <a:lnSpc>
                          <a:spcPts val="1440"/>
                        </a:lnSpc>
                        <a:spcAft>
                          <a:spcPts val="800"/>
                        </a:spcAft>
                        <a:buFont typeface="Symbol" panose="05050102010706020507" pitchFamily="18" charset="2"/>
                        <a:buChar char=""/>
                      </a:pPr>
                      <a:r>
                        <a:rPr lang="en-GB" sz="1000" dirty="0">
                          <a:effectLst/>
                          <a:latin typeface="Century Gothic" panose="020B0502020202020204" pitchFamily="34" charset="0"/>
                        </a:rPr>
                        <a:t>Show knowledge and understanding about the past in different ways (</a:t>
                      </a:r>
                      <a:r>
                        <a:rPr lang="en-GB" sz="1000" dirty="0" err="1">
                          <a:effectLst/>
                          <a:latin typeface="Century Gothic" panose="020B0502020202020204" pitchFamily="34" charset="0"/>
                        </a:rPr>
                        <a:t>eg</a:t>
                      </a:r>
                      <a:r>
                        <a:rPr lang="en-GB" sz="1000" dirty="0">
                          <a:effectLst/>
                          <a:latin typeface="Century Gothic" panose="020B0502020202020204" pitchFamily="34" charset="0"/>
                        </a:rPr>
                        <a:t>. role play, drawing, writing, talking).</a:t>
                      </a:r>
                    </a:p>
                    <a:p>
                      <a:pPr>
                        <a:lnSpc>
                          <a:spcPct val="107000"/>
                        </a:lnSpc>
                        <a:spcAft>
                          <a:spcPts val="0"/>
                        </a:spcAf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3722" marR="63722" marT="0" marB="0"/>
                </a:tc>
              </a:tr>
            </a:tbl>
          </a:graphicData>
        </a:graphic>
      </p:graphicFrame>
    </p:spTree>
    <p:extLst>
      <p:ext uri="{BB962C8B-B14F-4D97-AF65-F5344CB8AC3E}">
        <p14:creationId xmlns:p14="http://schemas.microsoft.com/office/powerpoint/2010/main" val="469525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23528" y="116632"/>
            <a:ext cx="8208912" cy="6423297"/>
          </a:xfrm>
          <a:prstGeom prst="rect">
            <a:avLst/>
          </a:prstGeom>
        </p:spPr>
        <p:txBody>
          <a:bodyPr wrap="square">
            <a:spAutoFit/>
          </a:bodyPr>
          <a:lstStyle/>
          <a:p>
            <a:pPr algn="ctr">
              <a:lnSpc>
                <a:spcPct val="115000"/>
              </a:lnSpc>
              <a:spcAft>
                <a:spcPts val="1000"/>
              </a:spcAft>
            </a:pPr>
            <a:endParaRPr lang="en-GB" sz="1400" b="1" u="sng" dirty="0" smtClean="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1000"/>
              </a:spcAft>
            </a:pPr>
            <a:endParaRPr lang="en-GB" sz="1400" b="1" u="sng" dirty="0" smtClean="0">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1000"/>
              </a:spcAft>
            </a:pPr>
            <a:r>
              <a:rPr lang="en-GB" sz="1400" b="1" u="sng" dirty="0" smtClean="0">
                <a:latin typeface="Century Gothic" panose="020B0502020202020204" pitchFamily="34" charset="0"/>
                <a:ea typeface="Calibri" panose="020F0502020204030204" pitchFamily="34" charset="0"/>
                <a:cs typeface="Times New Roman" panose="02020603050405020304" pitchFamily="18" charset="0"/>
              </a:rPr>
              <a:t>Geography </a:t>
            </a:r>
            <a:r>
              <a:rPr lang="en-GB" sz="1400" b="1" u="sng" dirty="0">
                <a:latin typeface="Century Gothic" panose="020B0502020202020204" pitchFamily="34" charset="0"/>
                <a:ea typeface="Calibri" panose="020F0502020204030204" pitchFamily="34" charset="0"/>
                <a:cs typeface="Times New Roman" panose="02020603050405020304" pitchFamily="18" charset="0"/>
              </a:rPr>
              <a:t>Expectations Year 1</a:t>
            </a:r>
            <a:endParaRPr lang="en-GB" sz="1400"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Name and locate the world’s seven continents and five oceans</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 Use world maps, atlases and globes to identify countries, continents and oceans</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 Use simple fieldwork and observational skills.</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Develop locational and place knowledge about their locality, and the UK as a whole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Understand basic subject-specific vocabulary relating to physical geography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Begin to use geographical skills, including first-hand observation, to enhance their locational awareness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Identify seasonal and daily weather patterns in the UK, and the location of hot and cold areas around the world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Use simple fieldwork and observational skills in their school, its grounds and surroundings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Use and construct basic symbols in a key.</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Understand geographical similarities and differences through studying the human geography of their local shops, and physical geography through studying nearby food growing or production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Use locational and directional language (e.g. near and far) to describe the location of features and routes on a map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Name, locate and identify characteristics of the four countries and capital cities of the United Kingdom, and its surrounding seas </a:t>
            </a:r>
          </a:p>
          <a:p>
            <a:pPr marL="342900" lvl="0" indent="-342900">
              <a:lnSpc>
                <a:spcPct val="115000"/>
              </a:lnSpc>
              <a:spcAft>
                <a:spcPts val="0"/>
              </a:spcAft>
              <a:buFont typeface="Symbol" panose="05050102010706020507" pitchFamily="18" charset="2"/>
              <a:buChar char=""/>
            </a:pPr>
            <a:r>
              <a:rPr lang="en-GB" sz="1400" dirty="0">
                <a:latin typeface="Century Gothic" panose="020B0502020202020204" pitchFamily="34" charset="0"/>
                <a:ea typeface="Calibri" panose="020F0502020204030204" pitchFamily="34" charset="0"/>
                <a:cs typeface="Times New Roman" panose="02020603050405020304" pitchFamily="18" charset="0"/>
              </a:rPr>
              <a:t>Use world maps, atlases and globes to identify the United Kingdom and its countries, as well as the countries, continents and oceans studied at this key stage.</a:t>
            </a:r>
          </a:p>
          <a:p>
            <a:pPr algn="ctr">
              <a:lnSpc>
                <a:spcPct val="115000"/>
              </a:lnSpc>
              <a:spcAft>
                <a:spcPts val="1000"/>
              </a:spcAft>
            </a:pPr>
            <a:r>
              <a:rPr lang="en-GB" sz="1400" b="1" dirty="0">
                <a:latin typeface="Comic Sans MS" panose="030F0702030302020204" pitchFamily="66"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23928" y="260648"/>
            <a:ext cx="588251" cy="588251"/>
          </a:xfrm>
          <a:prstGeom prst="rect">
            <a:avLst/>
          </a:prstGeom>
        </p:spPr>
      </p:pic>
    </p:spTree>
    <p:extLst>
      <p:ext uri="{BB962C8B-B14F-4D97-AF65-F5344CB8AC3E}">
        <p14:creationId xmlns:p14="http://schemas.microsoft.com/office/powerpoint/2010/main" val="1562876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44093555"/>
              </p:ext>
            </p:extLst>
          </p:nvPr>
        </p:nvGraphicFramePr>
        <p:xfrm>
          <a:off x="755576" y="476670"/>
          <a:ext cx="7632847" cy="6209061"/>
        </p:xfrm>
        <a:graphic>
          <a:graphicData uri="http://schemas.openxmlformats.org/drawingml/2006/table">
            <a:tbl>
              <a:tblPr firstRow="1" firstCol="1" bandRow="1">
                <a:tableStyleId>{5C22544A-7EE6-4342-B048-85BDC9FD1C3A}</a:tableStyleId>
              </a:tblPr>
              <a:tblGrid>
                <a:gridCol w="7632847"/>
              </a:tblGrid>
              <a:tr h="360042">
                <a:tc>
                  <a:txBody>
                    <a:bodyPr/>
                    <a:lstStyle/>
                    <a:p>
                      <a:pPr algn="l">
                        <a:lnSpc>
                          <a:spcPct val="107000"/>
                        </a:lnSpc>
                        <a:spcAft>
                          <a:spcPts val="0"/>
                        </a:spcAft>
                      </a:pPr>
                      <a:r>
                        <a:rPr lang="en-GB" sz="1600" u="sng" dirty="0">
                          <a:solidFill>
                            <a:schemeClr val="tx1"/>
                          </a:solidFill>
                          <a:effectLst/>
                          <a:latin typeface="Century Gothic" panose="020B0502020202020204" pitchFamily="34" charset="0"/>
                        </a:rPr>
                        <a:t>Science Expectations Year 1</a:t>
                      </a:r>
                      <a:endParaRPr lang="en-GB" sz="1600" dirty="0">
                        <a:solidFill>
                          <a:schemeClr val="tx1"/>
                        </a:solidFill>
                        <a:effectLst/>
                        <a:latin typeface="Century Gothic" panose="020B0502020202020204" pitchFamily="34" charset="0"/>
                      </a:endParaRPr>
                    </a:p>
                    <a:p>
                      <a:pPr algn="l">
                        <a:lnSpc>
                          <a:spcPct val="107000"/>
                        </a:lnSpc>
                        <a:spcAft>
                          <a:spcPts val="0"/>
                        </a:spcAft>
                      </a:pPr>
                      <a:r>
                        <a:rPr lang="en-GB" sz="800" dirty="0">
                          <a:solidFill>
                            <a:schemeClr val="tx1"/>
                          </a:solidFill>
                          <a:effectLst/>
                          <a:latin typeface="Century Gothic" panose="020B0502020202020204" pitchFamily="34" charset="0"/>
                        </a:rPr>
                        <a:t> </a:t>
                      </a:r>
                      <a:endParaRPr lang="en-GB" sz="7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224814">
                <a:tc>
                  <a:txBody>
                    <a:bodyPr/>
                    <a:lstStyle/>
                    <a:p>
                      <a:pPr algn="ctr">
                        <a:lnSpc>
                          <a:spcPct val="107000"/>
                        </a:lnSpc>
                        <a:spcAft>
                          <a:spcPts val="0"/>
                        </a:spcAft>
                      </a:pPr>
                      <a:r>
                        <a:rPr lang="en-GB" sz="1200" u="sng" dirty="0">
                          <a:solidFill>
                            <a:schemeClr val="tx1"/>
                          </a:solidFill>
                          <a:effectLst/>
                          <a:latin typeface="Century Gothic" panose="020B0502020202020204" pitchFamily="34" charset="0"/>
                        </a:rPr>
                        <a:t>Animals including humans</a:t>
                      </a:r>
                      <a:endParaRPr lang="en-GB" sz="12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Identify and name a variety of common animals including fish, amphibians, reptiles, birds and mammals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Identify and name a variety of common animals that are carnivores, herbivores and omnivores</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477353">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Describe and compare the structure of a variety of common animals (fish, amphibians, reptiles, birds and mammals, including pets)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algn="ctr">
                        <a:lnSpc>
                          <a:spcPct val="107000"/>
                        </a:lnSpc>
                        <a:spcAft>
                          <a:spcPts val="0"/>
                        </a:spcAft>
                      </a:pPr>
                      <a:r>
                        <a:rPr lang="en-GB" sz="1200" u="sng" dirty="0">
                          <a:solidFill>
                            <a:schemeClr val="tx1"/>
                          </a:solidFill>
                          <a:effectLst/>
                          <a:latin typeface="Century Gothic" panose="020B0502020202020204" pitchFamily="34" charset="0"/>
                        </a:rPr>
                        <a:t>Materials</a:t>
                      </a:r>
                      <a:endParaRPr lang="en-GB" sz="12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Distinguish between an object and the material from which it is made</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 Identify and name a variety of everyday materials, including wood, plastic, glass, metal, water, and rock</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Describe the simple physical properties of a variety of everyday materials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Compare and group together a variety of everyday materials on the basis of their simple physical properties.</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algn="ctr">
                        <a:lnSpc>
                          <a:spcPct val="107000"/>
                        </a:lnSpc>
                        <a:spcAft>
                          <a:spcPts val="0"/>
                        </a:spcAft>
                      </a:pPr>
                      <a:r>
                        <a:rPr lang="en-GB" sz="1200" u="sng" dirty="0">
                          <a:solidFill>
                            <a:schemeClr val="tx1"/>
                          </a:solidFill>
                          <a:effectLst/>
                          <a:latin typeface="Century Gothic" panose="020B0502020202020204" pitchFamily="34" charset="0"/>
                        </a:rPr>
                        <a:t>Plants</a:t>
                      </a:r>
                      <a:endParaRPr lang="en-GB" sz="12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Identify and name a variety of common wild and garden plants, including deciduous and evergreen trees</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477353">
                <a:tc>
                  <a:txBody>
                    <a:bodyPr/>
                    <a:lstStyle/>
                    <a:p>
                      <a:pPr algn="just">
                        <a:lnSpc>
                          <a:spcPct val="107000"/>
                        </a:lnSpc>
                        <a:spcAft>
                          <a:spcPts val="0"/>
                        </a:spcAft>
                      </a:pPr>
                      <a:r>
                        <a:rPr lang="en-GB" sz="1200" dirty="0">
                          <a:solidFill>
                            <a:schemeClr val="tx1"/>
                          </a:solidFill>
                          <a:effectLst/>
                          <a:latin typeface="Century Gothic" panose="020B0502020202020204" pitchFamily="34" charset="0"/>
                        </a:rPr>
                        <a:t>Identify and describe the basic structure of a variety of common flowering plants, including trees.</a:t>
                      </a:r>
                    </a:p>
                    <a:p>
                      <a:pPr marL="457200" algn="just">
                        <a:lnSpc>
                          <a:spcPct val="107000"/>
                        </a:lnSpc>
                        <a:spcAft>
                          <a:spcPts val="0"/>
                        </a:spcAft>
                      </a:pPr>
                      <a:r>
                        <a:rPr lang="en-GB" sz="1200" dirty="0">
                          <a:solidFill>
                            <a:schemeClr val="tx1"/>
                          </a:solidFill>
                          <a:effectLst/>
                          <a:latin typeface="Century Gothic" panose="020B0502020202020204" pitchFamily="34" charset="0"/>
                        </a:rPr>
                        <a:t>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marL="457200" algn="ctr">
                        <a:lnSpc>
                          <a:spcPct val="107000"/>
                        </a:lnSpc>
                        <a:spcAft>
                          <a:spcPts val="0"/>
                        </a:spcAft>
                      </a:pPr>
                      <a:r>
                        <a:rPr lang="en-GB" sz="1200" u="sng" dirty="0">
                          <a:solidFill>
                            <a:schemeClr val="tx1"/>
                          </a:solidFill>
                          <a:effectLst/>
                          <a:latin typeface="Century Gothic" panose="020B0502020202020204" pitchFamily="34" charset="0"/>
                        </a:rPr>
                        <a:t>Working Scientifically</a:t>
                      </a:r>
                      <a:endParaRPr lang="en-GB" sz="12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Asking simple questions and recognising that they can be answered in different ways</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Observing closely, using simple equipment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Performing simple tests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15819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Identifying and classifying</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Using their observations and ideas to suggest answers to questions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r h="316382">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Gathering and recording data to help in answering questions.</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4775" marR="44775" marT="0" marB="0">
                    <a:solidFill>
                      <a:schemeClr val="bg1"/>
                    </a:solidFill>
                  </a:tcPr>
                </a:tc>
              </a:tr>
            </a:tbl>
          </a:graphicData>
        </a:graphic>
      </p:graphicFrame>
    </p:spTree>
    <p:extLst>
      <p:ext uri="{BB962C8B-B14F-4D97-AF65-F5344CB8AC3E}">
        <p14:creationId xmlns:p14="http://schemas.microsoft.com/office/powerpoint/2010/main" val="730782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3241195"/>
              </p:ext>
            </p:extLst>
          </p:nvPr>
        </p:nvGraphicFramePr>
        <p:xfrm>
          <a:off x="323528" y="996474"/>
          <a:ext cx="8229600" cy="5691832"/>
        </p:xfrm>
        <a:graphic>
          <a:graphicData uri="http://schemas.openxmlformats.org/drawingml/2006/table">
            <a:tbl>
              <a:tblPr firstRow="1" firstCol="1" bandRow="1">
                <a:tableStyleId>{5C22544A-7EE6-4342-B048-85BDC9FD1C3A}</a:tableStyleId>
              </a:tblPr>
              <a:tblGrid>
                <a:gridCol w="4114540"/>
                <a:gridCol w="4115060"/>
              </a:tblGrid>
              <a:tr h="212047">
                <a:tc gridSpan="2">
                  <a:txBody>
                    <a:bodyPr/>
                    <a:lstStyle/>
                    <a:p>
                      <a:pPr>
                        <a:spcAft>
                          <a:spcPts val="0"/>
                        </a:spcAft>
                      </a:pPr>
                      <a:r>
                        <a:rPr lang="en-US" sz="900" u="sng" dirty="0">
                          <a:solidFill>
                            <a:schemeClr val="tx1"/>
                          </a:solidFill>
                          <a:effectLst/>
                          <a:latin typeface="Century Gothic" panose="020B0502020202020204" pitchFamily="34" charset="0"/>
                        </a:rPr>
                        <a:t>KS1 </a:t>
                      </a:r>
                      <a:r>
                        <a:rPr lang="en-US" sz="900" u="sng" dirty="0" smtClean="0">
                          <a:solidFill>
                            <a:schemeClr val="tx1"/>
                          </a:solidFill>
                          <a:effectLst/>
                          <a:latin typeface="Century Gothic" panose="020B0502020202020204" pitchFamily="34" charset="0"/>
                        </a:rPr>
                        <a:t>ART &amp; DESIGN KNOWLEDGE, SKILLS AND UNDERSTANDING:</a:t>
                      </a:r>
                      <a:endParaRPr lang="en-GB" sz="900" u="sng"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hMerge="1">
                  <a:txBody>
                    <a:bodyPr/>
                    <a:lstStyle/>
                    <a:p>
                      <a:endParaRPr lang="en-GB"/>
                    </a:p>
                  </a:txBody>
                  <a:tcPr/>
                </a:tc>
              </a:tr>
              <a:tr h="1216833">
                <a:tc>
                  <a:txBody>
                    <a:bodyPr/>
                    <a:lstStyle/>
                    <a:p>
                      <a:pPr>
                        <a:spcAft>
                          <a:spcPts val="0"/>
                        </a:spcAft>
                      </a:pPr>
                      <a:r>
                        <a:rPr lang="en-US" sz="900" dirty="0">
                          <a:solidFill>
                            <a:schemeClr val="tx1"/>
                          </a:solidFill>
                          <a:effectLst/>
                          <a:latin typeface="Century Gothic" panose="020B0502020202020204" pitchFamily="34" charset="0"/>
                        </a:rPr>
                        <a:t>Work of Artists: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A1 study the work of a range of great artists, craft makers and designers and understand the historical and cultural development of their art forms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A2 evaluate and </a:t>
                      </a:r>
                      <a:r>
                        <a:rPr lang="en-US" sz="900" dirty="0" err="1">
                          <a:solidFill>
                            <a:schemeClr val="tx1"/>
                          </a:solidFill>
                          <a:effectLst/>
                          <a:latin typeface="Century Gothic" panose="020B0502020202020204" pitchFamily="34" charset="0"/>
                        </a:rPr>
                        <a:t>analyse</a:t>
                      </a:r>
                      <a:r>
                        <a:rPr lang="en-US" sz="900" dirty="0">
                          <a:solidFill>
                            <a:schemeClr val="tx1"/>
                          </a:solidFill>
                          <a:effectLst/>
                          <a:latin typeface="Century Gothic" panose="020B0502020202020204" pitchFamily="34" charset="0"/>
                        </a:rPr>
                        <a:t> creative works using the language of art, craft and design.</a:t>
                      </a:r>
                      <a:endParaRPr lang="en-GB" sz="9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a:txBody>
                    <a:bodyPr/>
                    <a:lstStyle/>
                    <a:p>
                      <a:pPr algn="just">
                        <a:spcAft>
                          <a:spcPts val="0"/>
                        </a:spcAft>
                      </a:pPr>
                      <a:r>
                        <a:rPr lang="en-US" sz="900" b="1" dirty="0">
                          <a:solidFill>
                            <a:schemeClr val="tx1"/>
                          </a:solidFill>
                          <a:effectLst/>
                          <a:latin typeface="Century Gothic" panose="020B0502020202020204" pitchFamily="34" charset="0"/>
                        </a:rPr>
                        <a:t>Painting:</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P1 use a variety of tools and techniques i.e. brush sizes and types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P2 mix and match </a:t>
                      </a:r>
                      <a:r>
                        <a:rPr lang="en-US" sz="900" b="1" dirty="0" err="1">
                          <a:solidFill>
                            <a:schemeClr val="tx1"/>
                          </a:solidFill>
                          <a:effectLst/>
                          <a:latin typeface="Century Gothic" panose="020B0502020202020204" pitchFamily="34" charset="0"/>
                        </a:rPr>
                        <a:t>colours</a:t>
                      </a:r>
                      <a:r>
                        <a:rPr lang="en-US" sz="900" b="1" dirty="0">
                          <a:solidFill>
                            <a:schemeClr val="tx1"/>
                          </a:solidFill>
                          <a:effectLst/>
                          <a:latin typeface="Century Gothic" panose="020B0502020202020204" pitchFamily="34" charset="0"/>
                        </a:rPr>
                        <a:t> to artefacts and objects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P3 work on different scales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P4 experiment with tools and techniques e.g. layering, mixing</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P5 name and mix primary </a:t>
                      </a:r>
                      <a:r>
                        <a:rPr lang="en-US" sz="900" b="1" dirty="0" err="1">
                          <a:solidFill>
                            <a:schemeClr val="tx1"/>
                          </a:solidFill>
                          <a:effectLst/>
                          <a:latin typeface="Century Gothic" panose="020B0502020202020204" pitchFamily="34" charset="0"/>
                        </a:rPr>
                        <a:t>colours</a:t>
                      </a:r>
                      <a:r>
                        <a:rPr lang="en-US" sz="900" b="1" dirty="0">
                          <a:solidFill>
                            <a:schemeClr val="tx1"/>
                          </a:solidFill>
                          <a:effectLst/>
                          <a:latin typeface="Century Gothic" panose="020B0502020202020204" pitchFamily="34" charset="0"/>
                        </a:rPr>
                        <a:t>, shades and tones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P6 create textured paint by adding material, i.e. sand or plaster</a:t>
                      </a:r>
                      <a:endParaRPr lang="en-GB" sz="9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r>
              <a:tr h="1216833">
                <a:tc>
                  <a:txBody>
                    <a:bodyPr/>
                    <a:lstStyle/>
                    <a:p>
                      <a:pPr algn="just">
                        <a:spcAft>
                          <a:spcPts val="0"/>
                        </a:spcAft>
                      </a:pPr>
                      <a:r>
                        <a:rPr lang="en-US" sz="900" dirty="0">
                          <a:solidFill>
                            <a:schemeClr val="tx1"/>
                          </a:solidFill>
                          <a:effectLst/>
                          <a:latin typeface="Century Gothic" panose="020B0502020202020204" pitchFamily="34" charset="0"/>
                        </a:rPr>
                        <a:t>Exploring &amp; Evaluating Ideas: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E1 record and explore ideas from first hand observations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E2 ask and answer questions about starting points for their work</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E3 develop and share their ideas, try things out and make changes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E4 describe the differences and similarities between different practices and disciplines, and making links to their own work</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E5 think critically about their art and design work</a:t>
                      </a:r>
                      <a:endParaRPr lang="en-GB" sz="9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a:txBody>
                    <a:bodyPr/>
                    <a:lstStyle/>
                    <a:p>
                      <a:pPr algn="just">
                        <a:spcAft>
                          <a:spcPts val="0"/>
                        </a:spcAft>
                      </a:pPr>
                      <a:r>
                        <a:rPr lang="en-US" sz="900" b="1" dirty="0">
                          <a:solidFill>
                            <a:schemeClr val="tx1"/>
                          </a:solidFill>
                          <a:effectLst/>
                          <a:latin typeface="Century Gothic" panose="020B0502020202020204" pitchFamily="34" charset="0"/>
                        </a:rPr>
                        <a:t>Printing:</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PR1 print with a range of hard and soft materials e.g. corks, sponge, fruit and vegetables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PR2 take simple prints i.e. mono-printing</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PR3 design and build repeating patterns and </a:t>
                      </a:r>
                      <a:r>
                        <a:rPr lang="en-US" sz="900" b="1" dirty="0" err="1">
                          <a:solidFill>
                            <a:schemeClr val="tx1"/>
                          </a:solidFill>
                          <a:effectLst/>
                          <a:latin typeface="Century Gothic" panose="020B0502020202020204" pitchFamily="34" charset="0"/>
                        </a:rPr>
                        <a:t>recognise</a:t>
                      </a:r>
                      <a:r>
                        <a:rPr lang="en-US" sz="900" b="1" dirty="0">
                          <a:solidFill>
                            <a:schemeClr val="tx1"/>
                          </a:solidFill>
                          <a:effectLst/>
                          <a:latin typeface="Century Gothic" panose="020B0502020202020204" pitchFamily="34" charset="0"/>
                        </a:rPr>
                        <a:t> pattern in the environment</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PR4 create simple printing blocks for press print</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PR5 experiment with overprinting motifs and </a:t>
                      </a:r>
                      <a:r>
                        <a:rPr lang="en-US" sz="900" b="1" dirty="0" err="1">
                          <a:solidFill>
                            <a:schemeClr val="tx1"/>
                          </a:solidFill>
                          <a:effectLst/>
                          <a:latin typeface="Century Gothic" panose="020B0502020202020204" pitchFamily="34" charset="0"/>
                        </a:rPr>
                        <a:t>colour</a:t>
                      </a:r>
                      <a:endParaRPr lang="en-GB" sz="9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r>
              <a:tr h="1216833">
                <a:tc>
                  <a:txBody>
                    <a:bodyPr/>
                    <a:lstStyle/>
                    <a:p>
                      <a:pPr algn="just">
                        <a:spcAft>
                          <a:spcPts val="0"/>
                        </a:spcAft>
                      </a:pPr>
                      <a:r>
                        <a:rPr lang="en-US" sz="900" dirty="0">
                          <a:solidFill>
                            <a:schemeClr val="tx1"/>
                          </a:solidFill>
                          <a:effectLst/>
                          <a:latin typeface="Century Gothic" panose="020B0502020202020204" pitchFamily="34" charset="0"/>
                        </a:rPr>
                        <a:t>Drawing:</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D1 experiment with and control marks made with different media: pencils, rubbers, crayons, pastels, felt tips, charcoal, ballpoints, chalks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D2 draw lines and shapes from observations using different surfaces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D3 invent lines and shapes in drawing</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D4 investigate tone by drawing light/dark lines, patterns and shapes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D5 investigate pattern and texture by describing, naming, rubbing and copying</a:t>
                      </a:r>
                      <a:endParaRPr lang="en-GB" sz="9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a:txBody>
                    <a:bodyPr/>
                    <a:lstStyle/>
                    <a:p>
                      <a:pPr algn="just">
                        <a:spcAft>
                          <a:spcPts val="0"/>
                        </a:spcAft>
                      </a:pPr>
                      <a:r>
                        <a:rPr lang="en-US" sz="900" b="1" dirty="0">
                          <a:solidFill>
                            <a:schemeClr val="tx1"/>
                          </a:solidFill>
                          <a:effectLst/>
                          <a:latin typeface="Century Gothic" panose="020B0502020202020204" pitchFamily="34" charset="0"/>
                        </a:rPr>
                        <a:t>Textiles: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T1 </a:t>
                      </a:r>
                      <a:r>
                        <a:rPr lang="en-US" sz="900" b="1">
                          <a:solidFill>
                            <a:schemeClr val="tx1"/>
                          </a:solidFill>
                          <a:effectLst/>
                          <a:latin typeface="Century Gothic" panose="020B0502020202020204" pitchFamily="34" charset="0"/>
                        </a:rPr>
                        <a:t>choose </a:t>
                      </a:r>
                      <a:r>
                        <a:rPr lang="en-US" sz="900" b="1" smtClean="0">
                          <a:solidFill>
                            <a:schemeClr val="tx1"/>
                          </a:solidFill>
                          <a:effectLst/>
                          <a:latin typeface="Century Gothic" panose="020B0502020202020204" pitchFamily="34" charset="0"/>
                        </a:rPr>
                        <a:t>fabrics/threads </a:t>
                      </a:r>
                      <a:r>
                        <a:rPr lang="en-US" sz="900" b="1" dirty="0">
                          <a:solidFill>
                            <a:schemeClr val="tx1"/>
                          </a:solidFill>
                          <a:effectLst/>
                          <a:latin typeface="Century Gothic" panose="020B0502020202020204" pitchFamily="34" charset="0"/>
                        </a:rPr>
                        <a:t>based on </a:t>
                      </a:r>
                      <a:r>
                        <a:rPr lang="en-US" sz="900" b="1" dirty="0" err="1">
                          <a:solidFill>
                            <a:schemeClr val="tx1"/>
                          </a:solidFill>
                          <a:effectLst/>
                          <a:latin typeface="Century Gothic" panose="020B0502020202020204" pitchFamily="34" charset="0"/>
                        </a:rPr>
                        <a:t>colour</a:t>
                      </a:r>
                      <a:r>
                        <a:rPr lang="en-US" sz="900" b="1" dirty="0">
                          <a:solidFill>
                            <a:schemeClr val="tx1"/>
                          </a:solidFill>
                          <a:effectLst/>
                          <a:latin typeface="Century Gothic" panose="020B0502020202020204" pitchFamily="34" charset="0"/>
                        </a:rPr>
                        <a:t>, texture and shape</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T2 cut and shape fabric using scissors/snips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T3 apply shapes with glue or stitching</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T4 apply decoration using beads, buttons, feathers </a:t>
                      </a:r>
                      <a:r>
                        <a:rPr lang="en-US" sz="900" b="1" dirty="0" err="1">
                          <a:solidFill>
                            <a:schemeClr val="tx1"/>
                          </a:solidFill>
                          <a:effectLst/>
                          <a:latin typeface="Century Gothic" panose="020B0502020202020204" pitchFamily="34" charset="0"/>
                        </a:rPr>
                        <a:t>etc</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T5 apply </a:t>
                      </a:r>
                      <a:r>
                        <a:rPr lang="en-US" sz="900" b="1" dirty="0" err="1">
                          <a:solidFill>
                            <a:schemeClr val="tx1"/>
                          </a:solidFill>
                          <a:effectLst/>
                          <a:latin typeface="Century Gothic" panose="020B0502020202020204" pitchFamily="34" charset="0"/>
                        </a:rPr>
                        <a:t>colour</a:t>
                      </a:r>
                      <a:r>
                        <a:rPr lang="en-US" sz="900" b="1" dirty="0">
                          <a:solidFill>
                            <a:schemeClr val="tx1"/>
                          </a:solidFill>
                          <a:effectLst/>
                          <a:latin typeface="Century Gothic" panose="020B0502020202020204" pitchFamily="34" charset="0"/>
                        </a:rPr>
                        <a:t> with printing, dipping, fabric crayons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T6 create fabrics by weaving materials, i.e. grass through twigs</a:t>
                      </a:r>
                      <a:endParaRPr lang="en-GB" sz="9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r>
              <a:tr h="869166">
                <a:tc>
                  <a:txBody>
                    <a:bodyPr/>
                    <a:lstStyle/>
                    <a:p>
                      <a:pPr algn="just">
                        <a:spcAft>
                          <a:spcPts val="0"/>
                        </a:spcAft>
                      </a:pPr>
                      <a:r>
                        <a:rPr lang="en-US" sz="900" dirty="0">
                          <a:solidFill>
                            <a:schemeClr val="tx1"/>
                          </a:solidFill>
                          <a:effectLst/>
                          <a:latin typeface="Century Gothic" panose="020B0502020202020204" pitchFamily="34" charset="0"/>
                        </a:rPr>
                        <a:t>Digital Media:</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DM1 explore ideas using digital sources i.e. internet, </a:t>
                      </a:r>
                      <a:r>
                        <a:rPr lang="en-US" sz="900" dirty="0" err="1">
                          <a:solidFill>
                            <a:schemeClr val="tx1"/>
                          </a:solidFill>
                          <a:effectLst/>
                          <a:latin typeface="Century Gothic" panose="020B0502020202020204" pitchFamily="34" charset="0"/>
                        </a:rPr>
                        <a:t>ipads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DM2 record visual information digitally</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DM3 use a simple graphics package to create images and effects with lines, shapes, </a:t>
                      </a:r>
                      <a:r>
                        <a:rPr lang="en-US" sz="900" dirty="0" err="1">
                          <a:solidFill>
                            <a:schemeClr val="tx1"/>
                          </a:solidFill>
                          <a:effectLst/>
                          <a:latin typeface="Century Gothic" panose="020B0502020202020204" pitchFamily="34" charset="0"/>
                        </a:rPr>
                        <a:t>colour</a:t>
                      </a:r>
                      <a:r>
                        <a:rPr lang="en-US" sz="900" dirty="0">
                          <a:solidFill>
                            <a:schemeClr val="tx1"/>
                          </a:solidFill>
                          <a:effectLst/>
                          <a:latin typeface="Century Gothic" panose="020B0502020202020204" pitchFamily="34" charset="0"/>
                        </a:rPr>
                        <a:t> and texture</a:t>
                      </a:r>
                      <a:endParaRPr lang="en-GB" sz="9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rowSpan="2">
                  <a:txBody>
                    <a:bodyPr/>
                    <a:lstStyle/>
                    <a:p>
                      <a:pPr algn="just">
                        <a:spcAft>
                          <a:spcPts val="0"/>
                        </a:spcAft>
                      </a:pPr>
                      <a:r>
                        <a:rPr lang="en-US" sz="900" b="1" dirty="0">
                          <a:solidFill>
                            <a:schemeClr val="tx1"/>
                          </a:solidFill>
                          <a:effectLst/>
                          <a:latin typeface="Century Gothic" panose="020B0502020202020204" pitchFamily="34" charset="0"/>
                        </a:rPr>
                        <a:t>Collage:</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C1 create images from a variety of media e.g. photocopies, fabric, crepe paper, magazines </a:t>
                      </a:r>
                      <a:r>
                        <a:rPr lang="en-US" sz="900" b="1" dirty="0" err="1">
                          <a:solidFill>
                            <a:schemeClr val="tx1"/>
                          </a:solidFill>
                          <a:effectLst/>
                          <a:latin typeface="Century Gothic" panose="020B0502020202020204" pitchFamily="34" charset="0"/>
                        </a:rPr>
                        <a:t>etc</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C2 collect, sort and group materials or different purposes in different ways/shapes, i.e. texture, </a:t>
                      </a:r>
                      <a:r>
                        <a:rPr lang="en-US" sz="900" b="1" dirty="0" err="1">
                          <a:solidFill>
                            <a:schemeClr val="tx1"/>
                          </a:solidFill>
                          <a:effectLst/>
                          <a:latin typeface="Century Gothic" panose="020B0502020202020204" pitchFamily="34" charset="0"/>
                        </a:rPr>
                        <a:t>colour</a:t>
                      </a:r>
                      <a:r>
                        <a:rPr lang="en-US" sz="900" b="1" dirty="0">
                          <a:solidFill>
                            <a:schemeClr val="tx1"/>
                          </a:solidFill>
                          <a:effectLst/>
                          <a:latin typeface="Century Gothic" panose="020B0502020202020204" pitchFamily="34" charset="0"/>
                        </a:rPr>
                        <a:t> </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C3 arrange and glue materials to different backgrounds</a:t>
                      </a:r>
                      <a:endParaRPr lang="en-GB" sz="900" b="1" dirty="0">
                        <a:solidFill>
                          <a:schemeClr val="tx1"/>
                        </a:solidFill>
                        <a:effectLst/>
                        <a:latin typeface="Century Gothic" panose="020B0502020202020204" pitchFamily="34" charset="0"/>
                      </a:endParaRPr>
                    </a:p>
                    <a:p>
                      <a:pPr algn="just">
                        <a:spcAft>
                          <a:spcPts val="0"/>
                        </a:spcAft>
                      </a:pPr>
                      <a:r>
                        <a:rPr lang="en-US" sz="900" b="1" dirty="0">
                          <a:solidFill>
                            <a:schemeClr val="tx1"/>
                          </a:solidFill>
                          <a:effectLst/>
                          <a:latin typeface="Century Gothic" panose="020B0502020202020204" pitchFamily="34" charset="0"/>
                        </a:rPr>
                        <a:t>C4 fold, crumple, tear and overlap papers</a:t>
                      </a:r>
                      <a:endParaRPr lang="en-GB" sz="9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r>
              <a:tr h="869166">
                <a:tc>
                  <a:txBody>
                    <a:bodyPr/>
                    <a:lstStyle/>
                    <a:p>
                      <a:pPr algn="just">
                        <a:spcAft>
                          <a:spcPts val="0"/>
                        </a:spcAft>
                      </a:pPr>
                      <a:r>
                        <a:rPr lang="en-US" sz="900" dirty="0">
                          <a:solidFill>
                            <a:schemeClr val="tx1"/>
                          </a:solidFill>
                          <a:effectLst/>
                          <a:latin typeface="Century Gothic" panose="020B0502020202020204" pitchFamily="34" charset="0"/>
                        </a:rPr>
                        <a:t>3D Design:</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3D1 manipulate malleable materials in a variety of ways i.e. rolling, joining and kneading</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3D2 explore sculpture with a range of malleable media</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3D3 work safely with materials and tools</a:t>
                      </a:r>
                      <a:endParaRPr lang="en-GB" sz="900" dirty="0">
                        <a:solidFill>
                          <a:schemeClr val="tx1"/>
                        </a:solidFill>
                        <a:effectLst/>
                        <a:latin typeface="Century Gothic" panose="020B0502020202020204" pitchFamily="34" charset="0"/>
                      </a:endParaRPr>
                    </a:p>
                    <a:p>
                      <a:pPr algn="just">
                        <a:spcAft>
                          <a:spcPts val="0"/>
                        </a:spcAft>
                      </a:pPr>
                      <a:r>
                        <a:rPr lang="en-US" sz="900" dirty="0">
                          <a:solidFill>
                            <a:schemeClr val="tx1"/>
                          </a:solidFill>
                          <a:effectLst/>
                          <a:latin typeface="Century Gothic" panose="020B0502020202020204" pitchFamily="34" charset="0"/>
                        </a:rPr>
                        <a:t>3D4 experiment with constructing and joining recycled, natural and manmade materials</a:t>
                      </a:r>
                      <a:endParaRPr lang="en-GB" sz="9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221" marR="56221" marT="0" marB="0">
                    <a:solidFill>
                      <a:schemeClr val="bg1"/>
                    </a:solidFill>
                  </a:tcPr>
                </a:tc>
                <a:tc vMerge="1">
                  <a:txBody>
                    <a:bodyPr/>
                    <a:lstStyle/>
                    <a:p>
                      <a:endParaRPr lang="en-GB"/>
                    </a:p>
                  </a:txBody>
                  <a:tcPr/>
                </a:tc>
              </a:tr>
            </a:tbl>
          </a:graphicData>
        </a:graphic>
      </p:graphicFrame>
      <p:pic>
        <p:nvPicPr>
          <p:cNvPr id="2049"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8356" y="382990"/>
            <a:ext cx="551636" cy="419676"/>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2"/>
          <p:cNvSpPr txBox="1">
            <a:spLocks noChangeArrowheads="1"/>
          </p:cNvSpPr>
          <p:nvPr/>
        </p:nvSpPr>
        <p:spPr bwMode="auto">
          <a:xfrm>
            <a:off x="1009328" y="181973"/>
            <a:ext cx="3086100" cy="727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a:spLocks noChangeArrowheads="1"/>
          </p:cNvSpPr>
          <p:nvPr/>
        </p:nvSpPr>
        <p:spPr bwMode="auto">
          <a:xfrm>
            <a:off x="323528" y="18918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5"/>
          <p:cNvSpPr>
            <a:spLocks noChangeArrowheads="1"/>
          </p:cNvSpPr>
          <p:nvPr/>
        </p:nvSpPr>
        <p:spPr bwMode="auto">
          <a:xfrm>
            <a:off x="323528" y="64638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483261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7738035"/>
              </p:ext>
            </p:extLst>
          </p:nvPr>
        </p:nvGraphicFramePr>
        <p:xfrm>
          <a:off x="467544" y="332652"/>
          <a:ext cx="8064896" cy="6549355"/>
        </p:xfrm>
        <a:graphic>
          <a:graphicData uri="http://schemas.openxmlformats.org/drawingml/2006/table">
            <a:tbl>
              <a:tblPr firstRow="1" firstCol="1" bandRow="1">
                <a:tableStyleId>{5C22544A-7EE6-4342-B048-85BDC9FD1C3A}</a:tableStyleId>
              </a:tblPr>
              <a:tblGrid>
                <a:gridCol w="8064896"/>
              </a:tblGrid>
              <a:tr h="174877">
                <a:tc>
                  <a:txBody>
                    <a:bodyPr/>
                    <a:lstStyle/>
                    <a:p>
                      <a:pPr algn="l">
                        <a:lnSpc>
                          <a:spcPct val="115000"/>
                        </a:lnSpc>
                        <a:spcAft>
                          <a:spcPts val="0"/>
                        </a:spcAft>
                      </a:pPr>
                      <a:r>
                        <a:rPr lang="en-GB" sz="1400" u="sng" dirty="0">
                          <a:solidFill>
                            <a:schemeClr val="tx1"/>
                          </a:solidFill>
                          <a:effectLst/>
                          <a:latin typeface="Century Gothic" panose="020B0502020202020204" pitchFamily="34" charset="0"/>
                        </a:rPr>
                        <a:t>KS1 PE Expectations</a:t>
                      </a:r>
                      <a:endParaRPr lang="en-GB" sz="14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DANCE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perform with control and coordination.</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respond imaginatively to a variety of stimuli </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vary dynamics, levels, speed and direction.</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discuss my own and others performance with simple vocabulary. I understand the need for warm up and cool down.</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fontAlgn="ctr">
                        <a:lnSpc>
                          <a:spcPct val="115000"/>
                        </a:lnSpc>
                        <a:spcAft>
                          <a:spcPts val="1000"/>
                        </a:spcAft>
                      </a:pPr>
                      <a:r>
                        <a:rPr lang="en-GB" sz="1100" dirty="0">
                          <a:solidFill>
                            <a:schemeClr val="tx1"/>
                          </a:solidFill>
                          <a:effectLst/>
                          <a:latin typeface="Century Gothic" panose="020B0502020202020204" pitchFamily="34" charset="0"/>
                        </a:rPr>
                        <a:t>Invasion Games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stop/ catch a ball with control.</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pass the ball to someone else.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take part in opposed conditioned games. </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understand about exercising, safety and short term effects of exercise.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Gymnastics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copy, remember and repeat simple actions varying speed and levels.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am beginning to select simple actions to construct basic sentences.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am beginning to identify the difference between my performance and that of others.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understand the need for warm up and cool down, and also what is happening to my body during exercise.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Athletics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change speed and direction whilst running.</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jump accurately from a standing position.</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throw a variety of objects with one hand.</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recognise a change in temperature and heart rate during exercise.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fontAlgn="t">
                        <a:lnSpc>
                          <a:spcPct val="115000"/>
                        </a:lnSpc>
                        <a:spcAft>
                          <a:spcPts val="1000"/>
                        </a:spcAft>
                      </a:pPr>
                      <a:r>
                        <a:rPr lang="en-GB" sz="1100" dirty="0">
                          <a:solidFill>
                            <a:schemeClr val="tx1"/>
                          </a:solidFill>
                          <a:effectLst/>
                          <a:latin typeface="Century Gothic" panose="020B0502020202020204" pitchFamily="34" charset="0"/>
                        </a:rPr>
                        <a:t>PE</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174877">
                <a:tc>
                  <a:txBody>
                    <a:bodyPr/>
                    <a:lstStyle/>
                    <a:p>
                      <a:pPr algn="l">
                        <a:lnSpc>
                          <a:spcPct val="115000"/>
                        </a:lnSpc>
                        <a:spcAft>
                          <a:spcPts val="0"/>
                        </a:spcAft>
                      </a:pPr>
                      <a:r>
                        <a:rPr lang="en-GB" sz="1100" dirty="0">
                          <a:solidFill>
                            <a:schemeClr val="tx1"/>
                          </a:solidFill>
                          <a:effectLst/>
                          <a:latin typeface="Century Gothic" panose="020B0502020202020204" pitchFamily="34" charset="0"/>
                        </a:rPr>
                        <a:t>I can explore simple skills.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00000"/>
                        </a:lnSpc>
                        <a:spcAft>
                          <a:spcPts val="0"/>
                        </a:spcAft>
                      </a:pPr>
                      <a:r>
                        <a:rPr lang="en-GB" sz="1100" dirty="0">
                          <a:solidFill>
                            <a:schemeClr val="tx1"/>
                          </a:solidFill>
                          <a:effectLst/>
                          <a:latin typeface="Century Gothic" panose="020B0502020202020204" pitchFamily="34" charset="0"/>
                        </a:rPr>
                        <a:t>I can copy remember, repeat and explore simple actions with control and coordination.</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00000"/>
                        </a:lnSpc>
                        <a:spcAft>
                          <a:spcPts val="0"/>
                        </a:spcAft>
                      </a:pPr>
                      <a:r>
                        <a:rPr lang="en-GB" sz="1100" dirty="0">
                          <a:solidFill>
                            <a:schemeClr val="tx1"/>
                          </a:solidFill>
                          <a:effectLst/>
                          <a:latin typeface="Century Gothic" panose="020B0502020202020204" pitchFamily="34" charset="0"/>
                        </a:rPr>
                        <a:t>I can vary skills, actions and ideas and link these in ways that suit the activities.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00000"/>
                        </a:lnSpc>
                        <a:spcAft>
                          <a:spcPts val="0"/>
                        </a:spcAft>
                      </a:pPr>
                      <a:r>
                        <a:rPr lang="en-GB" sz="1100" dirty="0">
                          <a:solidFill>
                            <a:schemeClr val="tx1"/>
                          </a:solidFill>
                          <a:effectLst/>
                          <a:latin typeface="Century Gothic" panose="020B0502020202020204" pitchFamily="34" charset="0"/>
                        </a:rPr>
                        <a:t>I can talk about differences between my own and others performance and suggest improvements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r h="349753">
                <a:tc>
                  <a:txBody>
                    <a:bodyPr/>
                    <a:lstStyle/>
                    <a:p>
                      <a:pPr algn="l">
                        <a:lnSpc>
                          <a:spcPct val="100000"/>
                        </a:lnSpc>
                        <a:spcAft>
                          <a:spcPts val="0"/>
                        </a:spcAft>
                      </a:pPr>
                      <a:r>
                        <a:rPr lang="en-GB" sz="1100" dirty="0">
                          <a:solidFill>
                            <a:schemeClr val="tx1"/>
                          </a:solidFill>
                          <a:effectLst/>
                          <a:latin typeface="Century Gothic" panose="020B0502020202020204" pitchFamily="34" charset="0"/>
                        </a:rPr>
                        <a:t>I can understand how to exercise safely and describe how my body feels during different activities.</a:t>
                      </a:r>
                      <a:endParaRPr lang="en-GB"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143" marR="36143" marT="0" marB="0">
                    <a:solidFill>
                      <a:schemeClr val="bg1"/>
                    </a:solidFill>
                  </a:tcPr>
                </a:tc>
              </a:tr>
            </a:tbl>
          </a:graphicData>
        </a:graphic>
      </p:graphicFrame>
    </p:spTree>
    <p:extLst>
      <p:ext uri="{BB962C8B-B14F-4D97-AF65-F5344CB8AC3E}">
        <p14:creationId xmlns:p14="http://schemas.microsoft.com/office/powerpoint/2010/main" val="3354054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51391439"/>
              </p:ext>
            </p:extLst>
          </p:nvPr>
        </p:nvGraphicFramePr>
        <p:xfrm>
          <a:off x="467544" y="476666"/>
          <a:ext cx="8208912" cy="6048677"/>
        </p:xfrm>
        <a:graphic>
          <a:graphicData uri="http://schemas.openxmlformats.org/drawingml/2006/table">
            <a:tbl>
              <a:tblPr firstRow="1" firstCol="1" bandRow="1">
                <a:tableStyleId>{5C22544A-7EE6-4342-B048-85BDC9FD1C3A}</a:tableStyleId>
              </a:tblPr>
              <a:tblGrid>
                <a:gridCol w="8208912"/>
              </a:tblGrid>
              <a:tr h="941638">
                <a:tc>
                  <a:txBody>
                    <a:bodyPr/>
                    <a:lstStyle/>
                    <a:p>
                      <a:pPr algn="l" fontAlgn="t">
                        <a:lnSpc>
                          <a:spcPct val="115000"/>
                        </a:lnSpc>
                        <a:spcAft>
                          <a:spcPts val="1000"/>
                        </a:spcAft>
                      </a:pPr>
                      <a:r>
                        <a:rPr lang="en-GB" sz="1200" u="sng">
                          <a:solidFill>
                            <a:schemeClr val="tx1"/>
                          </a:solidFill>
                          <a:effectLst/>
                          <a:latin typeface="Century Gothic" panose="020B0502020202020204" pitchFamily="34" charset="0"/>
                        </a:rPr>
                        <a:t>KS1 </a:t>
                      </a:r>
                      <a:r>
                        <a:rPr lang="en-GB" sz="1200" u="sng" smtClean="0">
                          <a:solidFill>
                            <a:schemeClr val="tx1"/>
                          </a:solidFill>
                          <a:effectLst/>
                          <a:latin typeface="Century Gothic" panose="020B0502020202020204" pitchFamily="34" charset="0"/>
                        </a:rPr>
                        <a:t>Design</a:t>
                      </a:r>
                      <a:r>
                        <a:rPr lang="en-GB" sz="1200" u="sng" baseline="0" smtClean="0">
                          <a:solidFill>
                            <a:schemeClr val="tx1"/>
                          </a:solidFill>
                          <a:effectLst/>
                          <a:latin typeface="Century Gothic" panose="020B0502020202020204" pitchFamily="34" charset="0"/>
                        </a:rPr>
                        <a:t> Technology Expectations</a:t>
                      </a:r>
                      <a:endParaRPr lang="en-GB" sz="1200" dirty="0">
                        <a:solidFill>
                          <a:schemeClr val="tx1"/>
                        </a:solidFill>
                        <a:effectLst/>
                        <a:latin typeface="Century Gothic" panose="020B0502020202020204" pitchFamily="34" charset="0"/>
                      </a:endParaRPr>
                    </a:p>
                    <a:p>
                      <a:pPr algn="l" fontAlgn="t">
                        <a:lnSpc>
                          <a:spcPct val="115000"/>
                        </a:lnSpc>
                        <a:spcAft>
                          <a:spcPts val="1000"/>
                        </a:spcAft>
                      </a:pPr>
                      <a:r>
                        <a:rPr lang="en-GB" sz="1050" u="none" strike="noStrike" dirty="0">
                          <a:solidFill>
                            <a:schemeClr val="tx1"/>
                          </a:solidFill>
                          <a:effectLst/>
                          <a:latin typeface="Century Gothic" panose="020B0502020202020204" pitchFamily="34" charset="0"/>
                          <a:hlinkClick r:id="rId2"/>
                        </a:rPr>
                        <a:t>Select tools, techniques and materials for making their product from a range suggested by the teacher</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Explore the sensory qualities of materials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u="none" strike="noStrike" dirty="0">
                          <a:solidFill>
                            <a:schemeClr val="tx1"/>
                          </a:solidFill>
                          <a:effectLst/>
                          <a:latin typeface="Century Gothic" panose="020B0502020202020204" pitchFamily="34" charset="0"/>
                          <a:hlinkClick r:id="rId3"/>
                        </a:rPr>
                        <a:t>measure, mark out, cut and shape a range of materials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Assemble, join and combine materials and components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531629">
                <a:tc>
                  <a:txBody>
                    <a:bodyPr/>
                    <a:lstStyle/>
                    <a:p>
                      <a:pPr algn="l" fontAlgn="t">
                        <a:lnSpc>
                          <a:spcPct val="115000"/>
                        </a:lnSpc>
                        <a:spcAft>
                          <a:spcPts val="1000"/>
                        </a:spcAft>
                      </a:pPr>
                      <a:r>
                        <a:rPr lang="en-GB" sz="1050" u="none" strike="noStrike" dirty="0">
                          <a:solidFill>
                            <a:schemeClr val="tx1"/>
                          </a:solidFill>
                          <a:effectLst/>
                          <a:latin typeface="Century Gothic" panose="020B0502020202020204" pitchFamily="34" charset="0"/>
                          <a:hlinkClick r:id="rId4"/>
                        </a:rPr>
                        <a:t>Use simple finishing techniques to improve the appearance of their product, using a range of tools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531629">
                <a:tc>
                  <a:txBody>
                    <a:bodyPr/>
                    <a:lstStyle/>
                    <a:p>
                      <a:pPr algn="l" fontAlgn="t">
                        <a:lnSpc>
                          <a:spcPct val="115000"/>
                        </a:lnSpc>
                        <a:spcAft>
                          <a:spcPts val="1000"/>
                        </a:spcAft>
                      </a:pPr>
                      <a:r>
                        <a:rPr lang="en-GB" sz="1050" u="none" strike="noStrike" dirty="0">
                          <a:solidFill>
                            <a:schemeClr val="tx1"/>
                          </a:solidFill>
                          <a:effectLst/>
                          <a:latin typeface="Century Gothic" panose="020B0502020202020204" pitchFamily="34" charset="0"/>
                          <a:hlinkClick r:id="rId5"/>
                        </a:rPr>
                        <a:t>Generate ideas by drawing on their own and other people's experiences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347403">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Develop ideas by shaping materials and putting together components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u="none" strike="noStrike" dirty="0">
                          <a:solidFill>
                            <a:schemeClr val="tx1"/>
                          </a:solidFill>
                          <a:effectLst/>
                          <a:latin typeface="Century Gothic" panose="020B0502020202020204" pitchFamily="34" charset="0"/>
                          <a:hlinkClick r:id="rId6"/>
                        </a:rPr>
                        <a:t>Talk about their ideas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414132">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Plan by suggesting what to do next as their ideas develop</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586115">
                <a:tc>
                  <a:txBody>
                    <a:bodyPr/>
                    <a:lstStyle/>
                    <a:p>
                      <a:pPr algn="l" fontAlgn="t">
                        <a:lnSpc>
                          <a:spcPct val="115000"/>
                        </a:lnSpc>
                        <a:spcAft>
                          <a:spcPts val="1000"/>
                        </a:spcAft>
                      </a:pPr>
                      <a:r>
                        <a:rPr lang="en-GB" sz="1050">
                          <a:solidFill>
                            <a:schemeClr val="tx1"/>
                          </a:solidFill>
                          <a:effectLst/>
                          <a:latin typeface="Century Gothic" panose="020B0502020202020204" pitchFamily="34" charset="0"/>
                        </a:rPr>
                        <a:t>Communicate ideas using a variety of methods, including drawing and making models.</a:t>
                      </a:r>
                      <a:endParaRPr lang="en-GB"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Understand about the working characteristics of materials </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Know </a:t>
                      </a:r>
                      <a:r>
                        <a:rPr lang="en-GB" sz="1050" u="none" strike="noStrike" dirty="0">
                          <a:solidFill>
                            <a:schemeClr val="tx1"/>
                          </a:solidFill>
                          <a:effectLst/>
                          <a:latin typeface="Century Gothic" panose="020B0502020202020204" pitchFamily="34" charset="0"/>
                          <a:hlinkClick r:id="rId7"/>
                        </a:rPr>
                        <a:t>how mechanisms can be used in different ways.</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Follow safe procedures for food safety and hygiene.</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265816">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Talk about their ideas, saying what they like and dislike</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r h="569603">
                <a:tc>
                  <a:txBody>
                    <a:bodyPr/>
                    <a:lstStyle/>
                    <a:p>
                      <a:pPr algn="l" fontAlgn="t">
                        <a:lnSpc>
                          <a:spcPct val="115000"/>
                        </a:lnSpc>
                        <a:spcAft>
                          <a:spcPts val="1000"/>
                        </a:spcAft>
                      </a:pPr>
                      <a:r>
                        <a:rPr lang="en-GB" sz="1050" dirty="0">
                          <a:solidFill>
                            <a:schemeClr val="tx1"/>
                          </a:solidFill>
                          <a:effectLst/>
                          <a:latin typeface="Century Gothic" panose="020B0502020202020204" pitchFamily="34" charset="0"/>
                        </a:rPr>
                        <a:t>Identify what they could have done differently or how they could improve their work in the future.</a:t>
                      </a:r>
                      <a:endParaRPr lang="en-GB"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5653" marR="55653" marT="0" marB="0">
                    <a:solidFill>
                      <a:schemeClr val="bg1"/>
                    </a:solidFill>
                  </a:tcPr>
                </a:tc>
              </a:tr>
            </a:tbl>
          </a:graphicData>
        </a:graphic>
      </p:graphicFrame>
    </p:spTree>
    <p:extLst>
      <p:ext uri="{BB962C8B-B14F-4D97-AF65-F5344CB8AC3E}">
        <p14:creationId xmlns:p14="http://schemas.microsoft.com/office/powerpoint/2010/main" val="4111157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lnSpcReduction="20000"/>
          </a:bodyPr>
          <a:lstStyle/>
          <a:p>
            <a:pPr marL="0" indent="0">
              <a:buNone/>
            </a:pPr>
            <a:r>
              <a:rPr lang="en-GB" b="1" dirty="0"/>
              <a:t>Our curriculum:</a:t>
            </a:r>
            <a:endParaRPr lang="en-GB" dirty="0"/>
          </a:p>
          <a:p>
            <a:pPr marL="0" indent="0">
              <a:buNone/>
            </a:pPr>
            <a:endParaRPr lang="en-GB" dirty="0"/>
          </a:p>
          <a:p>
            <a:pPr lvl="0"/>
            <a:r>
              <a:rPr lang="en-GB" dirty="0"/>
              <a:t>Develops the whole child</a:t>
            </a:r>
          </a:p>
          <a:p>
            <a:pPr lvl="0"/>
            <a:r>
              <a:rPr lang="en-GB" dirty="0"/>
              <a:t>Has clear progression in subject knowledge, skills and understanding</a:t>
            </a:r>
          </a:p>
          <a:p>
            <a:pPr lvl="0"/>
            <a:r>
              <a:rPr lang="en-GB" dirty="0"/>
              <a:t>Offers purposeful experiences</a:t>
            </a:r>
          </a:p>
          <a:p>
            <a:pPr lvl="0"/>
            <a:r>
              <a:rPr lang="en-GB" dirty="0"/>
              <a:t>Makes effective cross-curricular links</a:t>
            </a:r>
          </a:p>
          <a:p>
            <a:pPr marL="0" indent="0">
              <a:buNone/>
            </a:pPr>
            <a:r>
              <a:rPr lang="en-GB" dirty="0"/>
              <a:t> </a:t>
            </a:r>
          </a:p>
          <a:p>
            <a:pPr marL="0" indent="0">
              <a:buNone/>
            </a:pPr>
            <a:r>
              <a:rPr lang="en-GB" dirty="0"/>
              <a:t>Assessment:</a:t>
            </a:r>
          </a:p>
          <a:p>
            <a:pPr marL="0" indent="0">
              <a:buNone/>
            </a:pPr>
            <a:r>
              <a:rPr lang="en-GB" dirty="0"/>
              <a:t>Each year group has clear end of year expectations.  Pupils are expected to know, apply and understand the matters, skills and processes specified.</a:t>
            </a:r>
          </a:p>
          <a:p>
            <a:pPr marL="0" indent="0">
              <a:buNone/>
            </a:pPr>
            <a:r>
              <a:rPr lang="en-GB" dirty="0"/>
              <a:t>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564976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864096"/>
          </a:xfrm>
        </p:spPr>
        <p:txBody>
          <a:bodyPr>
            <a:noAutofit/>
          </a:bodyPr>
          <a:lstStyle/>
          <a:p>
            <a:r>
              <a:rPr lang="en-GB" sz="1800" dirty="0" smtClean="0"/>
              <a:t>Your child will no longer be assessed on levels of attainment, but expectations at the end of each year group.  This will be defined and reported to you in the following way:</a:t>
            </a:r>
            <a:br>
              <a:rPr lang="en-GB" sz="1800" dirty="0" smtClean="0"/>
            </a:br>
            <a:r>
              <a:rPr lang="en-GB" sz="1800" dirty="0" smtClean="0"/>
              <a:t/>
            </a:r>
            <a:br>
              <a:rPr lang="en-GB" sz="1800" dirty="0" smtClean="0"/>
            </a:br>
            <a:endParaRPr lang="en-GB" sz="1800" dirty="0"/>
          </a:p>
        </p:txBody>
      </p:sp>
      <p:sp>
        <p:nvSpPr>
          <p:cNvPr id="3" name="Content Placeholder 2"/>
          <p:cNvSpPr>
            <a:spLocks noGrp="1"/>
          </p:cNvSpPr>
          <p:nvPr>
            <p:ph idx="1"/>
          </p:nvPr>
        </p:nvSpPr>
        <p:spPr>
          <a:xfrm>
            <a:off x="457200" y="1340768"/>
            <a:ext cx="8229600" cy="5184576"/>
          </a:xfrm>
        </p:spPr>
        <p:txBody>
          <a:bodyPr>
            <a:normAutofit fontScale="62500" lnSpcReduction="20000"/>
          </a:bodyPr>
          <a:lstStyle/>
          <a:p>
            <a:r>
              <a:rPr lang="en-GB" b="1" dirty="0"/>
              <a:t>Emerging </a:t>
            </a:r>
            <a:r>
              <a:rPr lang="en-GB" dirty="0"/>
              <a:t>– A child who is </a:t>
            </a:r>
            <a:r>
              <a:rPr lang="en-GB" b="1" dirty="0"/>
              <a:t>beginning </a:t>
            </a:r>
            <a:r>
              <a:rPr lang="en-GB" dirty="0"/>
              <a:t>to access the curriculum appropriate for their age with some level of support.  They do </a:t>
            </a:r>
            <a:r>
              <a:rPr lang="en-GB" b="1" dirty="0"/>
              <a:t>not yet meet the expected</a:t>
            </a:r>
            <a:r>
              <a:rPr lang="en-GB" dirty="0"/>
              <a:t> year group expectation.</a:t>
            </a:r>
          </a:p>
          <a:p>
            <a:pPr marL="0" indent="0">
              <a:buNone/>
            </a:pPr>
            <a:r>
              <a:rPr lang="en-GB" dirty="0"/>
              <a:t> </a:t>
            </a:r>
          </a:p>
          <a:p>
            <a:r>
              <a:rPr lang="en-GB" b="1" dirty="0" smtClean="0"/>
              <a:t>Meeting </a:t>
            </a:r>
            <a:r>
              <a:rPr lang="en-GB" dirty="0" smtClean="0"/>
              <a:t> </a:t>
            </a:r>
            <a:r>
              <a:rPr lang="en-GB" dirty="0"/>
              <a:t>- A child who is working at an age related level and has </a:t>
            </a:r>
            <a:r>
              <a:rPr lang="en-GB" b="1" dirty="0"/>
              <a:t>achieved</a:t>
            </a:r>
            <a:r>
              <a:rPr lang="en-GB" dirty="0"/>
              <a:t> the expectation for the year group.</a:t>
            </a:r>
          </a:p>
          <a:p>
            <a:pPr marL="0" indent="0">
              <a:buNone/>
            </a:pPr>
            <a:r>
              <a:rPr lang="en-GB" dirty="0"/>
              <a:t> </a:t>
            </a:r>
          </a:p>
          <a:p>
            <a:r>
              <a:rPr lang="en-GB" b="1" dirty="0"/>
              <a:t>Exceeding </a:t>
            </a:r>
            <a:r>
              <a:rPr lang="en-GB" dirty="0"/>
              <a:t>– A child who is </a:t>
            </a:r>
            <a:r>
              <a:rPr lang="en-GB" b="1" dirty="0"/>
              <a:t>working beyond the expectation</a:t>
            </a:r>
            <a:r>
              <a:rPr lang="en-GB" dirty="0"/>
              <a:t> for their particular age.</a:t>
            </a:r>
          </a:p>
          <a:p>
            <a:pPr marL="0" indent="0">
              <a:buNone/>
            </a:pPr>
            <a:r>
              <a:rPr lang="en-GB" dirty="0"/>
              <a:t> </a:t>
            </a:r>
          </a:p>
          <a:p>
            <a:pPr marL="0" indent="0">
              <a:buNone/>
            </a:pPr>
            <a:r>
              <a:rPr lang="en-GB" dirty="0"/>
              <a:t>The next pages inform you of your child’s year group expectations which they will be assessed against.</a:t>
            </a:r>
          </a:p>
          <a:p>
            <a:pPr marL="0" indent="0">
              <a:buNone/>
            </a:pPr>
            <a:r>
              <a:rPr lang="en-GB" dirty="0"/>
              <a:t> </a:t>
            </a:r>
          </a:p>
          <a:p>
            <a:pPr marL="0" indent="0">
              <a:buNone/>
            </a:pPr>
            <a:r>
              <a:rPr lang="en-GB" dirty="0"/>
              <a:t> </a:t>
            </a:r>
          </a:p>
          <a:p>
            <a:pPr marL="0" indent="0">
              <a:buNone/>
            </a:pPr>
            <a:r>
              <a:rPr lang="en-GB" i="1" dirty="0"/>
              <a:t>Please be aware that each year group has different and </a:t>
            </a:r>
            <a:r>
              <a:rPr lang="en-GB" b="1" i="1" dirty="0"/>
              <a:t>progressively harder</a:t>
            </a:r>
            <a:r>
              <a:rPr lang="en-GB" i="1" dirty="0"/>
              <a:t> expectations.  Your child may start each new academic year at the emerging expectation</a:t>
            </a:r>
            <a:r>
              <a:rPr lang="en-GB" dirty="0"/>
              <a:t>.</a:t>
            </a:r>
          </a:p>
          <a:p>
            <a:pPr marL="0" indent="0">
              <a:buNone/>
            </a:pPr>
            <a:endParaRPr lang="en-GB" dirty="0"/>
          </a:p>
        </p:txBody>
      </p:sp>
    </p:spTree>
    <p:extLst>
      <p:ext uri="{BB962C8B-B14F-4D97-AF65-F5344CB8AC3E}">
        <p14:creationId xmlns:p14="http://schemas.microsoft.com/office/powerpoint/2010/main" val="3320404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793507"/>
          </a:xfrm>
        </p:spPr>
        <p:txBody>
          <a:bodyPr>
            <a:normAutofit fontScale="92500" lnSpcReduction="10000"/>
          </a:bodyPr>
          <a:lstStyle/>
          <a:p>
            <a:pPr marL="0" indent="0">
              <a:buNone/>
            </a:pPr>
            <a:r>
              <a:rPr lang="en-GB" sz="1800" dirty="0"/>
              <a:t>The goalposts have moved significantly in every year group.  Even though children may have made excellent progress this year, they may only be emerging or meeting the required standard.  Content that was previously in Y7 and Y8 is suddenly now expected of our Y6 children.  This issue is repeated across the subjects and age ranges</a:t>
            </a:r>
            <a:r>
              <a:rPr lang="en-GB" sz="1800" dirty="0" smtClean="0"/>
              <a:t>.</a:t>
            </a:r>
          </a:p>
          <a:p>
            <a:pPr marL="0" indent="0">
              <a:buNone/>
            </a:pPr>
            <a:r>
              <a:rPr lang="en-GB" sz="1800" dirty="0"/>
              <a:t/>
            </a:r>
            <a:br>
              <a:rPr lang="en-GB" sz="1800" dirty="0"/>
            </a:br>
            <a:r>
              <a:rPr lang="en-GB" sz="1800" dirty="0" smtClean="0"/>
              <a:t>We ask </a:t>
            </a:r>
            <a:r>
              <a:rPr lang="en-GB" sz="1800" dirty="0"/>
              <a:t>you to be aware of progressively harder expectations for all year groups within the new National Curriculum.   Each year group has </a:t>
            </a:r>
            <a:r>
              <a:rPr lang="en-GB" sz="1800" dirty="0" smtClean="0"/>
              <a:t>heightened </a:t>
            </a:r>
            <a:r>
              <a:rPr lang="en-GB" sz="1800" dirty="0"/>
              <a:t>expectations which would previously have been expected when in a higher year group.  Unfortunately, this has required lots of work on consolidating their basic skills so that they are able to meet these higher expectations.  Some children still require support to consolidate these skills and apply them independently.  </a:t>
            </a:r>
            <a:endParaRPr lang="en-GB" sz="1800" dirty="0" smtClean="0"/>
          </a:p>
          <a:p>
            <a:pPr marL="0" indent="0">
              <a:buNone/>
            </a:pPr>
            <a:endParaRPr lang="en-GB" sz="1800" dirty="0"/>
          </a:p>
          <a:p>
            <a:pPr marL="0" indent="0">
              <a:buNone/>
            </a:pPr>
            <a:r>
              <a:rPr lang="en-GB" sz="1800" dirty="0"/>
              <a:t>Each child will start the new academic year at the year group emerging expectation and will require support throughout the year to meet these new year group expectations.  Unless they meet </a:t>
            </a:r>
            <a:r>
              <a:rPr lang="en-GB" sz="1800" b="1" dirty="0" smtClean="0"/>
              <a:t>85%</a:t>
            </a:r>
            <a:r>
              <a:rPr lang="en-GB" sz="1800" dirty="0" smtClean="0"/>
              <a:t> of the </a:t>
            </a:r>
            <a:r>
              <a:rPr lang="en-GB" sz="1800" dirty="0"/>
              <a:t>expectations for their year group, they still fit into the emerging level</a:t>
            </a:r>
            <a:r>
              <a:rPr lang="en-GB" sz="1800" dirty="0" smtClean="0"/>
              <a:t>.</a:t>
            </a:r>
          </a:p>
          <a:p>
            <a:pPr marL="0" indent="0">
              <a:buNone/>
            </a:pPr>
            <a:endParaRPr lang="en-GB" sz="1800" dirty="0"/>
          </a:p>
          <a:p>
            <a:pPr marL="0" indent="0">
              <a:buNone/>
            </a:pPr>
            <a:r>
              <a:rPr lang="en-GB" sz="1800" dirty="0"/>
              <a:t>We assess and track each child against their year group </a:t>
            </a:r>
            <a:r>
              <a:rPr lang="en-GB" sz="1800" dirty="0" smtClean="0"/>
              <a:t>expectations. </a:t>
            </a:r>
          </a:p>
          <a:p>
            <a:pPr marL="0" indent="0">
              <a:buNone/>
            </a:pPr>
            <a:endParaRPr lang="en-GB" sz="1800" dirty="0"/>
          </a:p>
          <a:p>
            <a:pPr marL="0" indent="0">
              <a:buNone/>
            </a:pPr>
            <a:r>
              <a:rPr lang="en-GB" sz="1800" dirty="0" smtClean="0"/>
              <a:t>This </a:t>
            </a:r>
            <a:r>
              <a:rPr lang="en-GB" sz="1800" dirty="0"/>
              <a:t>has been a year of major changes within education. </a:t>
            </a:r>
            <a:r>
              <a:rPr lang="en-GB" sz="1800" dirty="0" smtClean="0"/>
              <a:t> We </a:t>
            </a:r>
            <a:r>
              <a:rPr lang="en-GB" sz="1800" dirty="0"/>
              <a:t>are </a:t>
            </a:r>
            <a:r>
              <a:rPr lang="en-GB" sz="1800" dirty="0" smtClean="0"/>
              <a:t>consistently monitoring </a:t>
            </a:r>
            <a:r>
              <a:rPr lang="en-GB" sz="1800" dirty="0"/>
              <a:t>each child’s progress against these harder expectations and supporting each child where necessary so that they are able to progress within their year group expectations.</a:t>
            </a:r>
          </a:p>
          <a:p>
            <a:pPr marL="0" indent="0">
              <a:buNone/>
            </a:pPr>
            <a:endParaRPr lang="en-GB" sz="1800" dirty="0"/>
          </a:p>
        </p:txBody>
      </p:sp>
    </p:spTree>
    <p:extLst>
      <p:ext uri="{BB962C8B-B14F-4D97-AF65-F5344CB8AC3E}">
        <p14:creationId xmlns:p14="http://schemas.microsoft.com/office/powerpoint/2010/main" val="3581256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33197" y="970320"/>
            <a:ext cx="4638675" cy="638175"/>
          </a:xfrm>
        </p:spPr>
        <p:txBody>
          <a:bodyPr>
            <a:noAutofit/>
          </a:bodyPr>
          <a:lstStyle/>
          <a:p>
            <a:pPr algn="ctr"/>
            <a:r>
              <a:rPr lang="en-GB" sz="2100" b="1" dirty="0">
                <a:latin typeface="Arial" panose="020B0604020202020204" pitchFamily="34" charset="0"/>
                <a:cs typeface="Arial" panose="020B0604020202020204" pitchFamily="34" charset="0"/>
              </a:rPr>
              <a:t>Assessing Reading: </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Meeting Year </a:t>
            </a:r>
            <a:r>
              <a:rPr lang="en-GB" sz="2100" b="1" dirty="0" smtClean="0">
                <a:latin typeface="Arial" panose="020B0604020202020204" pitchFamily="34" charset="0"/>
                <a:cs typeface="Arial" panose="020B0604020202020204" pitchFamily="34" charset="0"/>
              </a:rPr>
              <a:t>1 </a:t>
            </a:r>
            <a:r>
              <a:rPr lang="en-GB" sz="2100" b="1" dirty="0">
                <a:latin typeface="Arial" panose="020B0604020202020204" pitchFamily="34" charset="0"/>
                <a:cs typeface="Arial" panose="020B0604020202020204" pitchFamily="34" charset="0"/>
              </a:rPr>
              <a:t>Expectations</a:t>
            </a:r>
            <a:endParaRPr lang="en-GB" sz="2100" dirty="0">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188640"/>
            <a:ext cx="1368152" cy="1368152"/>
          </a:xfrm>
          <a:prstGeom prst="rect">
            <a:avLst/>
          </a:prstGeom>
        </p:spPr>
      </p:pic>
      <p:graphicFrame>
        <p:nvGraphicFramePr>
          <p:cNvPr id="10" name="Content Placeholder 7"/>
          <p:cNvGraphicFramePr>
            <a:graphicFrameLocks/>
          </p:cNvGraphicFramePr>
          <p:nvPr>
            <p:extLst>
              <p:ext uri="{D42A27DB-BD31-4B8C-83A1-F6EECF244321}">
                <p14:modId xmlns:p14="http://schemas.microsoft.com/office/powerpoint/2010/main" val="644318977"/>
              </p:ext>
            </p:extLst>
          </p:nvPr>
        </p:nvGraphicFramePr>
        <p:xfrm>
          <a:off x="899592" y="1927162"/>
          <a:ext cx="3770226" cy="3848100"/>
        </p:xfrm>
        <a:graphic>
          <a:graphicData uri="http://schemas.openxmlformats.org/drawingml/2006/table">
            <a:tbl>
              <a:tblPr firstRow="1" bandRow="1">
                <a:tableStyleId>{5C22544A-7EE6-4342-B048-85BDC9FD1C3A}</a:tableStyleId>
              </a:tblPr>
              <a:tblGrid>
                <a:gridCol w="3770226"/>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a:t>
                      </a:r>
                    </a:p>
                    <a:p>
                      <a:pPr marL="0" lvl="0" indent="0" algn="l">
                        <a:buSzPct val="100000"/>
                        <a:buFont typeface="Arial" pitchFamily="34"/>
                        <a:buNone/>
                      </a:pPr>
                      <a:r>
                        <a:rPr lang="en-GB" sz="1200" b="1" dirty="0" smtClean="0">
                          <a:solidFill>
                            <a:schemeClr val="tx1"/>
                          </a:solidFill>
                          <a:latin typeface="Century Gothic" pitchFamily="34"/>
                        </a:rPr>
                        <a:t>Word Reading </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Match</a:t>
                      </a:r>
                      <a:r>
                        <a:rPr lang="en-GB" sz="900" b="1" kern="1200" baseline="0" dirty="0" smtClean="0">
                          <a:solidFill>
                            <a:schemeClr val="dk1"/>
                          </a:solidFill>
                          <a:effectLst/>
                          <a:latin typeface="Century Gothic" panose="020B0502020202020204" pitchFamily="34" charset="0"/>
                          <a:ea typeface="+mn-ea"/>
                          <a:cs typeface="+mn-cs"/>
                        </a:rPr>
                        <a:t> all 40+ graphemes to their phonemes (Phase 3)</a:t>
                      </a:r>
                      <a:endParaRPr lang="en-GB" sz="900" b="1" kern="1200" dirty="0" smtClean="0">
                        <a:solidFill>
                          <a:schemeClr val="dk1"/>
                        </a:solidFill>
                        <a:effectLst/>
                        <a:latin typeface="Century Gothic" panose="020B0502020202020204" pitchFamily="34" charset="0"/>
                        <a:ea typeface="+mn-ea"/>
                        <a:cs typeface="+mn-cs"/>
                      </a:endParaRPr>
                    </a:p>
                  </a:txBody>
                  <a:tcPr marL="68580" marR="68580" marT="34290" marB="34290">
                    <a:solidFill>
                      <a:schemeClr val="accent2">
                        <a:lumMod val="20000"/>
                        <a:lumOff val="80000"/>
                      </a:schemeClr>
                    </a:solidFill>
                  </a:tcPr>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anose="020B0502020202020204" pitchFamily="34" charset="0"/>
                          <a:ea typeface="+mn-ea"/>
                          <a:cs typeface="+mn-cs"/>
                        </a:rPr>
                        <a:t>Blend</a:t>
                      </a:r>
                      <a:r>
                        <a:rPr lang="en-GB" sz="900" b="1" kern="1200" baseline="0" dirty="0" smtClean="0">
                          <a:solidFill>
                            <a:schemeClr val="dk1"/>
                          </a:solidFill>
                          <a:effectLst/>
                          <a:latin typeface="Century Gothic" panose="020B0502020202020204" pitchFamily="34" charset="0"/>
                          <a:ea typeface="+mn-ea"/>
                          <a:cs typeface="+mn-cs"/>
                        </a:rPr>
                        <a:t> sounds in unfamiliar words </a:t>
                      </a:r>
                      <a:endParaRPr lang="en-GB" sz="900" b="1" dirty="0">
                        <a:latin typeface="Century Gothic" pitchFamily="34"/>
                      </a:endParaRP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Divide words into syllables, for example, </a:t>
                      </a:r>
                      <a:r>
                        <a:rPr lang="en-GB" sz="900" b="1" dirty="0" smtClean="0">
                          <a:effectLst/>
                          <a:latin typeface="Century Gothic" panose="020B0502020202020204" pitchFamily="34" charset="0"/>
                          <a:ea typeface="Times New Roman"/>
                          <a:cs typeface="Times New Roman"/>
                        </a:rPr>
                        <a:t>pocket, rabbit, carrot,</a:t>
                      </a:r>
                      <a:r>
                        <a:rPr lang="en-GB" sz="800" b="1" baseline="0" dirty="0" smtClean="0">
                          <a:effectLst/>
                          <a:latin typeface="Century Gothic" panose="020B0502020202020204" pitchFamily="34" charset="0"/>
                          <a:ea typeface="Times New Roman"/>
                          <a:cs typeface="Times New Roman"/>
                        </a:rPr>
                        <a:t> </a:t>
                      </a:r>
                      <a:r>
                        <a:rPr lang="en-GB" sz="900" b="1" dirty="0" smtClean="0">
                          <a:effectLst/>
                          <a:latin typeface="Century Gothic" panose="020B0502020202020204" pitchFamily="34" charset="0"/>
                          <a:ea typeface="Times New Roman"/>
                          <a:cs typeface="Times New Roman"/>
                        </a:rPr>
                        <a:t>thunder, sunset</a:t>
                      </a:r>
                      <a:endParaRPr lang="en-GB" sz="900" b="1" kern="1200" dirty="0" smtClean="0">
                        <a:solidFill>
                          <a:schemeClr val="dk1"/>
                        </a:solidFill>
                        <a:effectLst/>
                        <a:latin typeface="Century Gothic" panose="020B0502020202020204" pitchFamily="34" charset="0"/>
                        <a:ea typeface="+mn-ea"/>
                        <a:cs typeface="+mn-cs"/>
                      </a:endParaRP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Read</a:t>
                      </a:r>
                      <a:r>
                        <a:rPr lang="en-GB" sz="900" b="1" baseline="0" dirty="0" smtClean="0">
                          <a:latin typeface="Century Gothic" pitchFamily="34"/>
                        </a:rPr>
                        <a:t> c</a:t>
                      </a:r>
                      <a:r>
                        <a:rPr lang="en-GB" sz="900" b="1" dirty="0" smtClean="0">
                          <a:latin typeface="Century Gothic" pitchFamily="34"/>
                        </a:rPr>
                        <a:t>ompound words,</a:t>
                      </a:r>
                      <a:r>
                        <a:rPr lang="en-GB" sz="900" b="1" baseline="0" dirty="0" smtClean="0">
                          <a:latin typeface="Century Gothic" pitchFamily="34"/>
                        </a:rPr>
                        <a:t> for example, </a:t>
                      </a:r>
                      <a:r>
                        <a:rPr lang="en-GB" sz="900" b="1" dirty="0" smtClean="0">
                          <a:effectLst/>
                          <a:latin typeface="Century Gothic" panose="020B0502020202020204" pitchFamily="34" charset="0"/>
                          <a:ea typeface="Times New Roman"/>
                          <a:cs typeface="Arial" panose="020B0604020202020204" pitchFamily="34" charset="0"/>
                        </a:rPr>
                        <a:t>football, playground, farmyard,</a:t>
                      </a:r>
                      <a:r>
                        <a:rPr lang="en-GB" sz="900" b="1" baseline="0" dirty="0" smtClean="0">
                          <a:effectLst/>
                          <a:latin typeface="Century Gothic" panose="020B0502020202020204" pitchFamily="34" charset="0"/>
                          <a:ea typeface="Times New Roman"/>
                          <a:cs typeface="Arial" panose="020B0604020202020204" pitchFamily="34" charset="0"/>
                        </a:rPr>
                        <a:t> </a:t>
                      </a:r>
                      <a:r>
                        <a:rPr lang="en-GB" sz="900" b="1" dirty="0" smtClean="0">
                          <a:effectLst/>
                          <a:latin typeface="Century Gothic" panose="020B0502020202020204" pitchFamily="34" charset="0"/>
                          <a:ea typeface="Times New Roman"/>
                          <a:cs typeface="Arial" panose="020B0604020202020204" pitchFamily="34" charset="0"/>
                        </a:rPr>
                        <a:t>bedroom</a:t>
                      </a:r>
                      <a:endParaRPr lang="en-GB" sz="900" b="1" dirty="0">
                        <a:latin typeface="Century Gothic" pitchFamily="34"/>
                      </a:endParaRPr>
                    </a:p>
                  </a:txBody>
                  <a:tcPr marL="68580" marR="68580" marT="34290" marB="34290"/>
                </a:tc>
              </a:tr>
              <a:tr h="48006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itchFamily="34" charset="0"/>
                          <a:ea typeface="+mn-ea"/>
                          <a:cs typeface="+mn-cs"/>
                        </a:rPr>
                        <a:t>Read words with contractions, e.g. I’m, I’ll, we’ll, and understand that the apostrophe represents the omitted letter(s)</a:t>
                      </a: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itchFamily="34" charset="0"/>
                          <a:ea typeface="+mn-ea"/>
                          <a:cs typeface="+mn-cs"/>
                        </a:rPr>
                        <a:t>Read phonically decodable texts with confidence</a:t>
                      </a: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itchFamily="34" charset="0"/>
                          <a:ea typeface="+mn-ea"/>
                          <a:cs typeface="+mn-cs"/>
                        </a:rPr>
                        <a:t>Read words containing ‘s, es, ing, ed, er , est’ endings</a:t>
                      </a:r>
                    </a:p>
                  </a:txBody>
                  <a:tcPr marL="68580" marR="68580" marT="34290" marB="34290"/>
                </a:tc>
              </a:tr>
              <a:tr h="278130">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1" dirty="0" smtClean="0">
                          <a:effectLst/>
                          <a:latin typeface="Century Gothic" panose="020B0502020202020204" pitchFamily="34" charset="0"/>
                          <a:ea typeface="Times New Roman"/>
                          <a:cs typeface="Times New Roman"/>
                        </a:rPr>
                        <a:t>Read words which have the prefix –un added</a:t>
                      </a: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effectLst/>
                          <a:latin typeface="Century Gothic" panose="020B0502020202020204" pitchFamily="34" charset="0"/>
                          <a:ea typeface="Times New Roman"/>
                          <a:cs typeface="Times New Roman"/>
                        </a:rPr>
                        <a:t>Add the endings –ing, –ed and –er to verbs where no change is needed to the root word</a:t>
                      </a:r>
                      <a:endParaRPr lang="en-GB" sz="900" b="1" dirty="0" smtClean="0">
                        <a:latin typeface="Century Gothic" panose="020B0502020202020204" pitchFamily="34" charset="0"/>
                      </a:endParaRPr>
                    </a:p>
                  </a:txBody>
                  <a:tcPr marL="68580" marR="68580" marT="34290" marB="34290"/>
                </a:tc>
              </a:tr>
              <a:tr h="3200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800" b="1" kern="1200" dirty="0" smtClean="0">
                          <a:solidFill>
                            <a:schemeClr val="dk1"/>
                          </a:solidFill>
                          <a:effectLst/>
                          <a:latin typeface="Century Gothic" pitchFamily="34" charset="0"/>
                          <a:ea typeface="+mn-ea"/>
                          <a:cs typeface="+mn-cs"/>
                        </a:rPr>
                        <a:t>Read words of more than one syllable that contain taught GPCs (grapheme, phoneme correspondence) </a:t>
                      </a:r>
                    </a:p>
                  </a:txBody>
                  <a:tcPr marL="68580" marR="68580" marT="34290" marB="34290"/>
                </a:tc>
              </a:tr>
            </a:tbl>
          </a:graphicData>
        </a:graphic>
      </p:graphicFrame>
      <p:graphicFrame>
        <p:nvGraphicFramePr>
          <p:cNvPr id="11" name="Content Placeholder 7"/>
          <p:cNvGraphicFramePr>
            <a:graphicFrameLocks/>
          </p:cNvGraphicFramePr>
          <p:nvPr>
            <p:extLst>
              <p:ext uri="{D42A27DB-BD31-4B8C-83A1-F6EECF244321}">
                <p14:modId xmlns:p14="http://schemas.microsoft.com/office/powerpoint/2010/main" val="80217409"/>
              </p:ext>
            </p:extLst>
          </p:nvPr>
        </p:nvGraphicFramePr>
        <p:xfrm>
          <a:off x="4825642" y="1916832"/>
          <a:ext cx="3775515" cy="3669030"/>
        </p:xfrm>
        <a:graphic>
          <a:graphicData uri="http://schemas.openxmlformats.org/drawingml/2006/table">
            <a:tbl>
              <a:tblPr firstRow="1" bandRow="1">
                <a:tableStyleId>{5C22544A-7EE6-4342-B048-85BDC9FD1C3A}</a:tableStyleId>
              </a:tblPr>
              <a:tblGrid>
                <a:gridCol w="3775515"/>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a:t>
                      </a:r>
                    </a:p>
                    <a:p>
                      <a:pPr marL="0" lvl="0" indent="0" algn="l">
                        <a:buSzPct val="100000"/>
                        <a:buFont typeface="Arial" pitchFamily="34"/>
                        <a:buNone/>
                      </a:pPr>
                      <a:r>
                        <a:rPr lang="en-GB" sz="1200" b="1" dirty="0" smtClean="0">
                          <a:solidFill>
                            <a:schemeClr val="tx1"/>
                          </a:solidFill>
                          <a:latin typeface="Century Gothic" pitchFamily="34"/>
                        </a:rPr>
                        <a:t>Reading Comprehension</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itchFamily="34" charset="0"/>
                          <a:ea typeface="+mn-ea"/>
                          <a:cs typeface="+mn-cs"/>
                        </a:rPr>
                        <a:t>Say what they like or dislike  about a text</a:t>
                      </a:r>
                    </a:p>
                    <a:p>
                      <a:pPr marL="0" lvl="0" indent="0" algn="l">
                        <a:buSzPct val="100000"/>
                        <a:buFont typeface="Arial" pitchFamily="34"/>
                        <a:buNone/>
                      </a:pPr>
                      <a:endParaRPr lang="en-GB" sz="900" b="1" dirty="0">
                        <a:solidFill>
                          <a:schemeClr val="tx1"/>
                        </a:solidFill>
                        <a:latin typeface="Century Gothic" pitchFamily="34"/>
                      </a:endParaRPr>
                    </a:p>
                  </a:txBody>
                  <a:tcPr marL="68580" marR="68580" marT="34290" marB="34290">
                    <a:solidFill>
                      <a:schemeClr val="accent2">
                        <a:lumMod val="20000"/>
                        <a:lumOff val="80000"/>
                      </a:schemeClr>
                    </a:solidFill>
                  </a:tcPr>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spc="0" dirty="0" smtClean="0">
                          <a:solidFill>
                            <a:srgbClr val="104F75"/>
                          </a:solidFill>
                          <a:effectLst/>
                          <a:latin typeface="Century Gothic" panose="020B0502020202020204" pitchFamily="34" charset="0"/>
                          <a:ea typeface="Times New Roman"/>
                          <a:cs typeface="Times New Roman"/>
                        </a:rPr>
                        <a:t>L</a:t>
                      </a:r>
                      <a:r>
                        <a:rPr lang="en-GB" sz="900" b="1" spc="5" dirty="0" smtClean="0">
                          <a:solidFill>
                            <a:srgbClr val="000000"/>
                          </a:solidFill>
                          <a:effectLst/>
                          <a:latin typeface="Century Gothic" panose="020B0502020202020204" pitchFamily="34" charset="0"/>
                          <a:ea typeface="Times New Roman"/>
                          <a:cs typeface="Times New Roman"/>
                        </a:rPr>
                        <a:t>i</a:t>
                      </a:r>
                      <a:r>
                        <a:rPr lang="en-GB" sz="900" b="1" dirty="0" smtClean="0">
                          <a:solidFill>
                            <a:srgbClr val="000000"/>
                          </a:solidFill>
                          <a:effectLst/>
                          <a:latin typeface="Century Gothic" panose="020B0502020202020204" pitchFamily="34" charset="0"/>
                          <a:ea typeface="Times New Roman"/>
                          <a:cs typeface="Times New Roman"/>
                        </a:rPr>
                        <a:t>nk</a:t>
                      </a:r>
                      <a:r>
                        <a:rPr lang="en-GB" sz="900" b="1" spc="5" dirty="0" smtClean="0">
                          <a:solidFill>
                            <a:srgbClr val="000000"/>
                          </a:solidFill>
                          <a:effectLst/>
                          <a:latin typeface="Century Gothic" panose="020B0502020202020204" pitchFamily="34" charset="0"/>
                          <a:ea typeface="Times New Roman"/>
                          <a:cs typeface="Times New Roman"/>
                        </a:rPr>
                        <a:t> </a:t>
                      </a:r>
                      <a:r>
                        <a:rPr lang="en-GB" sz="900" b="1" spc="-5" dirty="0" smtClean="0">
                          <a:solidFill>
                            <a:srgbClr val="000000"/>
                          </a:solidFill>
                          <a:effectLst/>
                          <a:latin typeface="Century Gothic" panose="020B0502020202020204" pitchFamily="34" charset="0"/>
                          <a:ea typeface="Times New Roman"/>
                          <a:cs typeface="Times New Roman"/>
                        </a:rPr>
                        <a:t>w</a:t>
                      </a:r>
                      <a:r>
                        <a:rPr lang="en-GB" sz="900" b="1" dirty="0" smtClean="0">
                          <a:solidFill>
                            <a:srgbClr val="000000"/>
                          </a:solidFill>
                          <a:effectLst/>
                          <a:latin typeface="Century Gothic" panose="020B0502020202020204" pitchFamily="34" charset="0"/>
                          <a:ea typeface="Times New Roman"/>
                          <a:cs typeface="Times New Roman"/>
                        </a:rPr>
                        <a:t>hat</a:t>
                      </a:r>
                      <a:r>
                        <a:rPr lang="en-GB" sz="900" b="1" spc="5" dirty="0" smtClean="0">
                          <a:solidFill>
                            <a:srgbClr val="000000"/>
                          </a:solidFill>
                          <a:effectLst/>
                          <a:latin typeface="Century Gothic" panose="020B0502020202020204" pitchFamily="34" charset="0"/>
                          <a:ea typeface="Times New Roman"/>
                          <a:cs typeface="Times New Roman"/>
                        </a:rPr>
                        <a:t> t</a:t>
                      </a:r>
                      <a:r>
                        <a:rPr lang="en-GB" sz="900" b="1" dirty="0" smtClean="0">
                          <a:solidFill>
                            <a:srgbClr val="000000"/>
                          </a:solidFill>
                          <a:effectLst/>
                          <a:latin typeface="Century Gothic" panose="020B0502020202020204" pitchFamily="34" charset="0"/>
                          <a:ea typeface="Times New Roman"/>
                          <a:cs typeface="Times New Roman"/>
                        </a:rPr>
                        <a:t>hey read or</a:t>
                      </a:r>
                      <a:r>
                        <a:rPr lang="en-GB" sz="900" b="1" spc="5" dirty="0" smtClean="0">
                          <a:solidFill>
                            <a:srgbClr val="000000"/>
                          </a:solidFill>
                          <a:effectLst/>
                          <a:latin typeface="Century Gothic" panose="020B0502020202020204" pitchFamily="34" charset="0"/>
                          <a:ea typeface="Times New Roman"/>
                          <a:cs typeface="Times New Roman"/>
                        </a:rPr>
                        <a:t> </a:t>
                      </a:r>
                      <a:r>
                        <a:rPr lang="en-GB" sz="900" b="1" spc="-5" dirty="0" smtClean="0">
                          <a:solidFill>
                            <a:srgbClr val="000000"/>
                          </a:solidFill>
                          <a:effectLst/>
                          <a:latin typeface="Century Gothic" panose="020B0502020202020204" pitchFamily="34" charset="0"/>
                          <a:ea typeface="Times New Roman"/>
                          <a:cs typeface="Times New Roman"/>
                        </a:rPr>
                        <a:t>h</a:t>
                      </a:r>
                      <a:r>
                        <a:rPr lang="en-GB" sz="900" b="1" dirty="0" smtClean="0">
                          <a:solidFill>
                            <a:srgbClr val="000000"/>
                          </a:solidFill>
                          <a:effectLst/>
                          <a:latin typeface="Century Gothic" panose="020B0502020202020204" pitchFamily="34" charset="0"/>
                          <a:ea typeface="Times New Roman"/>
                          <a:cs typeface="Times New Roman"/>
                        </a:rPr>
                        <a:t>ear</a:t>
                      </a:r>
                      <a:r>
                        <a:rPr lang="en-GB" sz="900" b="1" spc="5" dirty="0" smtClean="0">
                          <a:solidFill>
                            <a:srgbClr val="000000"/>
                          </a:solidFill>
                          <a:effectLst/>
                          <a:latin typeface="Century Gothic" panose="020B0502020202020204" pitchFamily="34" charset="0"/>
                          <a:ea typeface="Times New Roman"/>
                          <a:cs typeface="Times New Roman"/>
                        </a:rPr>
                        <a:t> </a:t>
                      </a:r>
                      <a:r>
                        <a:rPr lang="en-GB" sz="900" b="1" dirty="0" smtClean="0">
                          <a:solidFill>
                            <a:srgbClr val="000000"/>
                          </a:solidFill>
                          <a:effectLst/>
                          <a:latin typeface="Century Gothic" panose="020B0502020202020204" pitchFamily="34" charset="0"/>
                          <a:ea typeface="Times New Roman"/>
                          <a:cs typeface="Times New Roman"/>
                        </a:rPr>
                        <a:t>read </a:t>
                      </a:r>
                      <a:r>
                        <a:rPr lang="en-GB" sz="900" b="1" spc="5" dirty="0" smtClean="0">
                          <a:solidFill>
                            <a:srgbClr val="000000"/>
                          </a:solidFill>
                          <a:effectLst/>
                          <a:latin typeface="Century Gothic" panose="020B0502020202020204" pitchFamily="34" charset="0"/>
                          <a:ea typeface="Times New Roman"/>
                          <a:cs typeface="Times New Roman"/>
                        </a:rPr>
                        <a:t>t</a:t>
                      </a:r>
                      <a:r>
                        <a:rPr lang="en-GB" sz="900" b="1" dirty="0" smtClean="0">
                          <a:solidFill>
                            <a:srgbClr val="000000"/>
                          </a:solidFill>
                          <a:effectLst/>
                          <a:latin typeface="Century Gothic" panose="020B0502020202020204" pitchFamily="34" charset="0"/>
                          <a:ea typeface="Times New Roman"/>
                          <a:cs typeface="Times New Roman"/>
                        </a:rPr>
                        <a:t>o </a:t>
                      </a:r>
                      <a:r>
                        <a:rPr lang="en-GB" sz="900" b="1" spc="5" dirty="0" smtClean="0">
                          <a:solidFill>
                            <a:srgbClr val="000000"/>
                          </a:solidFill>
                          <a:effectLst/>
                          <a:latin typeface="Century Gothic" panose="020B0502020202020204" pitchFamily="34" charset="0"/>
                          <a:ea typeface="Times New Roman"/>
                          <a:cs typeface="Times New Roman"/>
                        </a:rPr>
                        <a:t>t</a:t>
                      </a:r>
                      <a:r>
                        <a:rPr lang="en-GB" sz="900" b="1" dirty="0" smtClean="0">
                          <a:solidFill>
                            <a:srgbClr val="000000"/>
                          </a:solidFill>
                          <a:effectLst/>
                          <a:latin typeface="Century Gothic" panose="020B0502020202020204" pitchFamily="34" charset="0"/>
                          <a:ea typeface="Times New Roman"/>
                          <a:cs typeface="Times New Roman"/>
                        </a:rPr>
                        <a:t>he</a:t>
                      </a:r>
                      <a:r>
                        <a:rPr lang="en-GB" sz="900" b="1" spc="-5" dirty="0" smtClean="0">
                          <a:solidFill>
                            <a:srgbClr val="000000"/>
                          </a:solidFill>
                          <a:effectLst/>
                          <a:latin typeface="Century Gothic" panose="020B0502020202020204" pitchFamily="34" charset="0"/>
                          <a:ea typeface="Times New Roman"/>
                          <a:cs typeface="Times New Roman"/>
                        </a:rPr>
                        <a:t>i</a:t>
                      </a:r>
                      <a:r>
                        <a:rPr lang="en-GB" sz="900" b="1" dirty="0" smtClean="0">
                          <a:solidFill>
                            <a:srgbClr val="000000"/>
                          </a:solidFill>
                          <a:effectLst/>
                          <a:latin typeface="Century Gothic" panose="020B0502020202020204" pitchFamily="34" charset="0"/>
                          <a:ea typeface="Times New Roman"/>
                          <a:cs typeface="Times New Roman"/>
                        </a:rPr>
                        <a:t>r</a:t>
                      </a:r>
                      <a:r>
                        <a:rPr lang="en-GB" sz="900" b="1" spc="5" dirty="0" smtClean="0">
                          <a:solidFill>
                            <a:srgbClr val="000000"/>
                          </a:solidFill>
                          <a:effectLst/>
                          <a:latin typeface="Century Gothic" panose="020B0502020202020204" pitchFamily="34" charset="0"/>
                          <a:ea typeface="Times New Roman"/>
                          <a:cs typeface="Times New Roman"/>
                        </a:rPr>
                        <a:t> </a:t>
                      </a:r>
                      <a:r>
                        <a:rPr lang="en-GB" sz="900" b="1" dirty="0" smtClean="0">
                          <a:solidFill>
                            <a:srgbClr val="000000"/>
                          </a:solidFill>
                          <a:effectLst/>
                          <a:latin typeface="Century Gothic" panose="020B0502020202020204" pitchFamily="34" charset="0"/>
                          <a:ea typeface="Times New Roman"/>
                          <a:cs typeface="Times New Roman"/>
                        </a:rPr>
                        <a:t>o</a:t>
                      </a:r>
                      <a:r>
                        <a:rPr lang="en-GB" sz="900" b="1" spc="-5" dirty="0" smtClean="0">
                          <a:solidFill>
                            <a:srgbClr val="000000"/>
                          </a:solidFill>
                          <a:effectLst/>
                          <a:latin typeface="Century Gothic" panose="020B0502020202020204" pitchFamily="34" charset="0"/>
                          <a:ea typeface="Times New Roman"/>
                          <a:cs typeface="Times New Roman"/>
                        </a:rPr>
                        <a:t>w</a:t>
                      </a:r>
                      <a:r>
                        <a:rPr lang="en-GB" sz="900" b="1" dirty="0" smtClean="0">
                          <a:solidFill>
                            <a:srgbClr val="000000"/>
                          </a:solidFill>
                          <a:effectLst/>
                          <a:latin typeface="Century Gothic" panose="020B0502020202020204" pitchFamily="34" charset="0"/>
                          <a:ea typeface="Times New Roman"/>
                          <a:cs typeface="Times New Roman"/>
                        </a:rPr>
                        <a:t>n e</a:t>
                      </a:r>
                      <a:r>
                        <a:rPr lang="en-GB" sz="900" b="1" spc="-5" dirty="0" smtClean="0">
                          <a:solidFill>
                            <a:srgbClr val="000000"/>
                          </a:solidFill>
                          <a:effectLst/>
                          <a:latin typeface="Century Gothic" panose="020B0502020202020204" pitchFamily="34" charset="0"/>
                          <a:ea typeface="Times New Roman"/>
                          <a:cs typeface="Times New Roman"/>
                        </a:rPr>
                        <a:t>x</a:t>
                      </a:r>
                      <a:r>
                        <a:rPr lang="en-GB" sz="900" b="1" dirty="0" smtClean="0">
                          <a:solidFill>
                            <a:srgbClr val="000000"/>
                          </a:solidFill>
                          <a:effectLst/>
                          <a:latin typeface="Century Gothic" panose="020B0502020202020204" pitchFamily="34" charset="0"/>
                          <a:ea typeface="Times New Roman"/>
                          <a:cs typeface="Times New Roman"/>
                        </a:rPr>
                        <a:t>per</a:t>
                      </a:r>
                      <a:r>
                        <a:rPr lang="en-GB" sz="900" b="1" spc="5" dirty="0" smtClean="0">
                          <a:solidFill>
                            <a:srgbClr val="000000"/>
                          </a:solidFill>
                          <a:effectLst/>
                          <a:latin typeface="Century Gothic" panose="020B0502020202020204" pitchFamily="34" charset="0"/>
                          <a:ea typeface="Times New Roman"/>
                          <a:cs typeface="Times New Roman"/>
                        </a:rPr>
                        <a:t>i</a:t>
                      </a:r>
                      <a:r>
                        <a:rPr lang="en-GB" sz="900" b="1" dirty="0" smtClean="0">
                          <a:solidFill>
                            <a:srgbClr val="000000"/>
                          </a:solidFill>
                          <a:effectLst/>
                          <a:latin typeface="Century Gothic" panose="020B0502020202020204" pitchFamily="34" charset="0"/>
                          <a:ea typeface="Times New Roman"/>
                          <a:cs typeface="Times New Roman"/>
                        </a:rPr>
                        <a:t>e</a:t>
                      </a:r>
                      <a:r>
                        <a:rPr lang="en-GB" sz="900" b="1" spc="5" dirty="0" smtClean="0">
                          <a:solidFill>
                            <a:srgbClr val="000000"/>
                          </a:solidFill>
                          <a:effectLst/>
                          <a:latin typeface="Century Gothic" panose="020B0502020202020204" pitchFamily="34" charset="0"/>
                          <a:ea typeface="Times New Roman"/>
                          <a:cs typeface="Times New Roman"/>
                        </a:rPr>
                        <a:t>n</a:t>
                      </a:r>
                      <a:r>
                        <a:rPr lang="en-GB" sz="900" b="1" dirty="0" smtClean="0">
                          <a:solidFill>
                            <a:srgbClr val="000000"/>
                          </a:solidFill>
                          <a:effectLst/>
                          <a:latin typeface="Century Gothic" panose="020B0502020202020204" pitchFamily="34" charset="0"/>
                          <a:ea typeface="Times New Roman"/>
                          <a:cs typeface="Times New Roman"/>
                        </a:rPr>
                        <a:t>ces</a:t>
                      </a:r>
                      <a:endParaRPr lang="en-GB" sz="900" b="1" dirty="0" smtClean="0">
                        <a:effectLst/>
                        <a:latin typeface="Century Gothic" panose="020B0502020202020204" pitchFamily="34" charset="0"/>
                        <a:ea typeface="Times New Roman"/>
                        <a:cs typeface="Times New Roman"/>
                      </a:endParaRPr>
                    </a:p>
                  </a:txBody>
                  <a:tcPr marL="68580" marR="68580" marT="34290" marB="34290"/>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Retell key stories orally using narrative language</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dirty="0" smtClean="0">
                          <a:latin typeface="Century Gothic" pitchFamily="34" charset="0"/>
                        </a:rPr>
                        <a:t>Understand and talk</a:t>
                      </a:r>
                      <a:r>
                        <a:rPr lang="en-GB" sz="900" b="1" baseline="0" dirty="0" smtClean="0">
                          <a:latin typeface="Century Gothic" pitchFamily="34" charset="0"/>
                        </a:rPr>
                        <a:t> about the main characteristics within a known</a:t>
                      </a:r>
                      <a:r>
                        <a:rPr lang="en-GB" sz="900" b="1" dirty="0" smtClean="0">
                          <a:latin typeface="Century Gothic" pitchFamily="34" charset="0"/>
                        </a:rPr>
                        <a:t> key story</a:t>
                      </a:r>
                      <a:endParaRPr lang="en-GB" sz="900" b="1" dirty="0">
                        <a:latin typeface="Century Gothic" pitchFamily="34"/>
                      </a:endParaRPr>
                    </a:p>
                  </a:txBody>
                  <a:tcPr marL="68580" marR="68580" marT="34290" marB="34290"/>
                </a:tc>
              </a:tr>
              <a:tr h="278130">
                <a:tc>
                  <a:txBody>
                    <a:bodyPr/>
                    <a:lstStyle/>
                    <a:p>
                      <a:pPr marL="171450" lvl="0" indent="-171450">
                        <a:buSzPct val="100000"/>
                        <a:buFont typeface="Arial" pitchFamily="34"/>
                        <a:buChar char="•"/>
                      </a:pPr>
                      <a:r>
                        <a:rPr lang="en-GB" sz="900" b="1" dirty="0" smtClean="0">
                          <a:latin typeface="Century Gothic" pitchFamily="34" charset="0"/>
                        </a:rPr>
                        <a:t>Learn some poems and rhymes by heart</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kern="1200" baseline="0" dirty="0" smtClean="0">
                          <a:solidFill>
                            <a:schemeClr val="dk1"/>
                          </a:solidFill>
                          <a:effectLst/>
                          <a:latin typeface="Century Gothic" panose="020B0502020202020204" pitchFamily="34" charset="0"/>
                          <a:ea typeface="+mn-ea"/>
                          <a:cs typeface="+mn-cs"/>
                        </a:rPr>
                        <a:t>Use prior knowledge, context and vocabulary provided to understand texts</a:t>
                      </a:r>
                      <a:endParaRPr lang="en-GB" sz="900" b="1" dirty="0">
                        <a:latin typeface="Century Gothic" pitchFamily="34"/>
                      </a:endParaRPr>
                    </a:p>
                  </a:txBody>
                  <a:tcPr marL="68580" marR="68580" marT="34290" marB="34290"/>
                </a:tc>
              </a:tr>
              <a:tr h="342900">
                <a:tc>
                  <a:txBody>
                    <a:bodyPr/>
                    <a:lstStyle/>
                    <a:p>
                      <a:pPr marL="171450" indent="-171450">
                        <a:buFont typeface="Arial" panose="020B0604020202020204" pitchFamily="34" charset="0"/>
                        <a:buChar char="•"/>
                      </a:pPr>
                      <a:r>
                        <a:rPr lang="en-GB" sz="900" b="1" kern="1200" dirty="0" smtClean="0">
                          <a:solidFill>
                            <a:schemeClr val="dk1"/>
                          </a:solidFill>
                          <a:effectLst/>
                          <a:latin typeface="Century Gothic" panose="020B0502020202020204" pitchFamily="34" charset="0"/>
                          <a:ea typeface="+mn-ea"/>
                          <a:cs typeface="+mn-cs"/>
                        </a:rPr>
                        <a:t>Check that the text makes sense to them as they</a:t>
                      </a:r>
                      <a:r>
                        <a:rPr lang="en-GB" sz="900" b="1" kern="1200" baseline="0" dirty="0" smtClean="0">
                          <a:solidFill>
                            <a:schemeClr val="dk1"/>
                          </a:solidFill>
                          <a:effectLst/>
                          <a:latin typeface="Century Gothic" panose="020B0502020202020204" pitchFamily="34" charset="0"/>
                          <a:ea typeface="+mn-ea"/>
                          <a:cs typeface="+mn-cs"/>
                        </a:rPr>
                        <a:t> </a:t>
                      </a:r>
                      <a:r>
                        <a:rPr lang="en-GB" sz="900" b="1" kern="1200" dirty="0" smtClean="0">
                          <a:solidFill>
                            <a:schemeClr val="dk1"/>
                          </a:solidFill>
                          <a:effectLst/>
                          <a:latin typeface="Century Gothic" panose="020B0502020202020204" pitchFamily="34" charset="0"/>
                          <a:ea typeface="+mn-ea"/>
                          <a:cs typeface="+mn-cs"/>
                        </a:rPr>
                        <a:t>read and correct miscues</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Begin</a:t>
                      </a:r>
                      <a:r>
                        <a:rPr lang="en-GB" sz="900" b="1" kern="1200" baseline="0" dirty="0" smtClean="0">
                          <a:solidFill>
                            <a:schemeClr val="dk1"/>
                          </a:solidFill>
                          <a:effectLst/>
                          <a:latin typeface="Century Gothic" pitchFamily="34" charset="0"/>
                          <a:ea typeface="+mn-ea"/>
                          <a:cs typeface="+mn-cs"/>
                        </a:rPr>
                        <a:t> to draw</a:t>
                      </a:r>
                      <a:r>
                        <a:rPr lang="en-GB" sz="900" b="1" kern="1200" dirty="0" smtClean="0">
                          <a:solidFill>
                            <a:schemeClr val="dk1"/>
                          </a:solidFill>
                          <a:effectLst/>
                          <a:latin typeface="Century Gothic" pitchFamily="34" charset="0"/>
                          <a:ea typeface="+mn-ea"/>
                          <a:cs typeface="+mn-cs"/>
                        </a:rPr>
                        <a:t> inferences from the text and/or the illustrations</a:t>
                      </a:r>
                      <a:endParaRPr lang="en-GB" sz="900" b="1" dirty="0">
                        <a:latin typeface="Century Gothic" pitchFamily="34"/>
                      </a:endParaRP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itchFamily="34" charset="0"/>
                          <a:ea typeface="+mn-ea"/>
                          <a:cs typeface="+mn-cs"/>
                        </a:rPr>
                        <a:t>Make predictions based on the events in the text</a:t>
                      </a:r>
                      <a:endParaRPr lang="en-GB" sz="900" b="1" dirty="0" smtClean="0">
                        <a:latin typeface="Century Gothic" pitchFamily="34"/>
                      </a:endParaRPr>
                    </a:p>
                    <a:p>
                      <a:pPr marL="0" lvl="0" indent="0">
                        <a:buSzPct val="100000"/>
                        <a:buFont typeface="Arial" pitchFamily="34"/>
                        <a:buNone/>
                      </a:pPr>
                      <a:endParaRPr lang="en-GB" sz="900" b="1" dirty="0">
                        <a:latin typeface="Century Gothic" pitchFamily="34"/>
                      </a:endParaRPr>
                    </a:p>
                  </a:txBody>
                  <a:tcPr marL="68580" marR="68580" marT="34290" marB="34290"/>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Explain what they understand about</a:t>
                      </a:r>
                      <a:r>
                        <a:rPr lang="en-GB" sz="900" b="1" kern="1200" baseline="0" dirty="0" smtClean="0">
                          <a:solidFill>
                            <a:schemeClr val="dk1"/>
                          </a:solidFill>
                          <a:effectLst/>
                          <a:latin typeface="Century Gothic" pitchFamily="34" charset="0"/>
                          <a:ea typeface="+mn-ea"/>
                          <a:cs typeface="+mn-cs"/>
                        </a:rPr>
                        <a:t> a text</a:t>
                      </a:r>
                      <a:endParaRPr lang="en-GB" sz="900" b="1" dirty="0">
                        <a:latin typeface="Century Gothic" pitchFamily="34"/>
                      </a:endParaRPr>
                    </a:p>
                  </a:txBody>
                  <a:tcPr marL="68580" marR="68580" marT="34290" marB="34290"/>
                </a:tc>
              </a:tr>
            </a:tbl>
          </a:graphicData>
        </a:graphic>
      </p:graphicFrame>
    </p:spTree>
    <p:extLst>
      <p:ext uri="{BB962C8B-B14F-4D97-AF65-F5344CB8AC3E}">
        <p14:creationId xmlns:p14="http://schemas.microsoft.com/office/powerpoint/2010/main" val="3242256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60620" y="1020070"/>
            <a:ext cx="4638675" cy="474663"/>
          </a:xfrm>
        </p:spPr>
        <p:txBody>
          <a:bodyPr>
            <a:noAutofit/>
          </a:bodyPr>
          <a:lstStyle/>
          <a:p>
            <a:pPr algn="ctr"/>
            <a:r>
              <a:rPr lang="en-GB" sz="2100" b="1" dirty="0">
                <a:latin typeface="Century Gothic" panose="020B0502020202020204" pitchFamily="34" charset="0"/>
              </a:rPr>
              <a:t>Assessing Writing: </a:t>
            </a:r>
            <a:br>
              <a:rPr lang="en-GB" sz="2100" b="1" dirty="0">
                <a:latin typeface="Century Gothic" panose="020B0502020202020204" pitchFamily="34" charset="0"/>
              </a:rPr>
            </a:br>
            <a:r>
              <a:rPr lang="en-GB" sz="2100" b="1" dirty="0">
                <a:latin typeface="Century Gothic" panose="020B0502020202020204" pitchFamily="34" charset="0"/>
              </a:rPr>
              <a:t>Meeting Year </a:t>
            </a:r>
            <a:r>
              <a:rPr lang="en-GB" sz="2100" b="1" dirty="0" smtClean="0">
                <a:latin typeface="Century Gothic" panose="020B0502020202020204" pitchFamily="34" charset="0"/>
              </a:rPr>
              <a:t>1 </a:t>
            </a:r>
            <a:r>
              <a:rPr lang="en-GB" sz="2100" b="1" dirty="0">
                <a:latin typeface="Century Gothic" panose="020B0502020202020204" pitchFamily="34" charset="0"/>
              </a:rPr>
              <a:t>Expectations</a:t>
            </a:r>
            <a:endParaRPr lang="en-GB" sz="21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332656"/>
            <a:ext cx="1368152" cy="1368152"/>
          </a:xfrm>
          <a:prstGeom prst="rect">
            <a:avLst/>
          </a:prstGeom>
        </p:spPr>
      </p:pic>
      <p:graphicFrame>
        <p:nvGraphicFramePr>
          <p:cNvPr id="9" name="Content Placeholder 7"/>
          <p:cNvGraphicFramePr>
            <a:graphicFrameLocks/>
          </p:cNvGraphicFramePr>
          <p:nvPr>
            <p:extLst>
              <p:ext uri="{D42A27DB-BD31-4B8C-83A1-F6EECF244321}">
                <p14:modId xmlns:p14="http://schemas.microsoft.com/office/powerpoint/2010/main" val="3269260175"/>
              </p:ext>
            </p:extLst>
          </p:nvPr>
        </p:nvGraphicFramePr>
        <p:xfrm>
          <a:off x="811369" y="2153038"/>
          <a:ext cx="3873257" cy="3741420"/>
        </p:xfrm>
        <a:graphic>
          <a:graphicData uri="http://schemas.openxmlformats.org/drawingml/2006/table">
            <a:tbl>
              <a:tblPr firstRow="1" bandRow="1">
                <a:tableStyleId>{5C22544A-7EE6-4342-B048-85BDC9FD1C3A}</a:tableStyleId>
              </a:tblPr>
              <a:tblGrid>
                <a:gridCol w="3873257"/>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a:t>
                      </a:r>
                    </a:p>
                    <a:p>
                      <a:pPr marL="0" lvl="0" indent="0" algn="l">
                        <a:buSzPct val="100000"/>
                        <a:buFont typeface="Arial" pitchFamily="34"/>
                        <a:buNone/>
                      </a:pPr>
                      <a:r>
                        <a:rPr lang="en-GB" sz="1200" b="1" dirty="0" smtClean="0">
                          <a:solidFill>
                            <a:schemeClr val="tx1"/>
                          </a:solidFill>
                          <a:latin typeface="Century Gothic" pitchFamily="34"/>
                        </a:rPr>
                        <a:t>Transcription</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Sit correctly at a table, holding a pencil comfortably and correctly.</a:t>
                      </a:r>
                    </a:p>
                  </a:txBody>
                  <a:tcPr marL="68580" marR="68580" marT="34290" marB="34290">
                    <a:solidFill>
                      <a:schemeClr val="accent2">
                        <a:lumMod val="20000"/>
                        <a:lumOff val="80000"/>
                      </a:schemeClr>
                    </a:solidFill>
                  </a:tcPr>
                </a:tc>
              </a:tr>
              <a:tr h="342900">
                <a:tc>
                  <a:txBody>
                    <a:bodyPr/>
                    <a:lstStyle/>
                    <a:p>
                      <a:pPr marL="171450" lvl="0" indent="-171450">
                        <a:buSzPct val="100000"/>
                        <a:buFont typeface="Arial" pitchFamily="34"/>
                        <a:buChar char="•"/>
                      </a:pPr>
                      <a:r>
                        <a:rPr lang="en-GB" sz="900" b="1" kern="1200" baseline="0" dirty="0" smtClean="0">
                          <a:solidFill>
                            <a:schemeClr val="dk1"/>
                          </a:solidFill>
                          <a:effectLst/>
                          <a:latin typeface="Century Gothic" panose="020B0502020202020204" pitchFamily="34" charset="0"/>
                          <a:ea typeface="+mn-ea"/>
                          <a:cs typeface="+mn-cs"/>
                        </a:rPr>
                        <a:t>Begin to form</a:t>
                      </a:r>
                      <a:r>
                        <a:rPr lang="en-GB" sz="900" b="1" kern="1200" dirty="0" smtClean="0">
                          <a:solidFill>
                            <a:schemeClr val="dk1"/>
                          </a:solidFill>
                          <a:effectLst/>
                          <a:latin typeface="Century Gothic" panose="020B0502020202020204" pitchFamily="34" charset="0"/>
                          <a:ea typeface="+mn-ea"/>
                          <a:cs typeface="+mn-cs"/>
                        </a:rPr>
                        <a:t> lower</a:t>
                      </a:r>
                      <a:r>
                        <a:rPr lang="en-GB" sz="900" b="1" kern="1200" baseline="0" dirty="0" smtClean="0">
                          <a:solidFill>
                            <a:schemeClr val="dk1"/>
                          </a:solidFill>
                          <a:effectLst/>
                          <a:latin typeface="Century Gothic" panose="020B0502020202020204" pitchFamily="34" charset="0"/>
                          <a:ea typeface="+mn-ea"/>
                          <a:cs typeface="+mn-cs"/>
                        </a:rPr>
                        <a:t> </a:t>
                      </a:r>
                      <a:r>
                        <a:rPr lang="en-GB" sz="900" b="1" kern="1200" dirty="0" smtClean="0">
                          <a:solidFill>
                            <a:schemeClr val="dk1"/>
                          </a:solidFill>
                          <a:effectLst/>
                          <a:latin typeface="Century Gothic" panose="020B0502020202020204" pitchFamily="34" charset="0"/>
                          <a:ea typeface="+mn-ea"/>
                          <a:cs typeface="+mn-cs"/>
                        </a:rPr>
                        <a:t>case letters in the correct direction, starting and finishing in the right place</a:t>
                      </a:r>
                      <a:endParaRPr lang="en-GB" sz="900" b="1" dirty="0">
                        <a:latin typeface="Century Gothic" pitchFamily="34"/>
                      </a:endParaRPr>
                    </a:p>
                  </a:txBody>
                  <a:tcPr marL="68580" marR="68580" marT="34290" marB="34290"/>
                </a:tc>
              </a:tr>
              <a:tr h="27813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Form capital letters and</a:t>
                      </a:r>
                      <a:r>
                        <a:rPr lang="en-GB" sz="900" b="1" kern="1200" baseline="0" dirty="0" smtClean="0">
                          <a:solidFill>
                            <a:schemeClr val="dk1"/>
                          </a:solidFill>
                          <a:effectLst/>
                          <a:latin typeface="Century Gothic" panose="020B0502020202020204" pitchFamily="34" charset="0"/>
                          <a:ea typeface="+mn-ea"/>
                          <a:cs typeface="+mn-cs"/>
                        </a:rPr>
                        <a:t> the digits 0-9</a:t>
                      </a:r>
                      <a:endParaRPr lang="en-GB" sz="900" b="1" kern="1200" dirty="0" smtClean="0">
                        <a:solidFill>
                          <a:schemeClr val="dk1"/>
                        </a:solidFill>
                        <a:effectLst/>
                        <a:latin typeface="Century Gothic" panose="020B0502020202020204" pitchFamily="34" charset="0"/>
                        <a:ea typeface="+mn-ea"/>
                        <a:cs typeface="+mn-cs"/>
                      </a:endParaRPr>
                    </a:p>
                  </a:txBody>
                  <a:tcPr marL="68580" marR="68580" marT="34290" marB="34290"/>
                </a:tc>
              </a:tr>
              <a:tr h="480060">
                <a:tc>
                  <a:txBody>
                    <a:bodyPr/>
                    <a:lstStyle/>
                    <a:p>
                      <a:pPr marL="171450" indent="-171450">
                        <a:buFont typeface="Arial" panose="020B0604020202020204" pitchFamily="34" charset="0"/>
                        <a:buChar char="•"/>
                      </a:pPr>
                      <a:r>
                        <a:rPr lang="en-GB" sz="900" b="1" kern="1200" dirty="0" smtClean="0">
                          <a:solidFill>
                            <a:schemeClr val="dk1"/>
                          </a:solidFill>
                          <a:effectLst/>
                          <a:latin typeface="Century Gothic" panose="020B0502020202020204" pitchFamily="34" charset="0"/>
                          <a:ea typeface="+mn-ea"/>
                          <a:cs typeface="+mn-cs"/>
                        </a:rPr>
                        <a:t>Understand which letters belong to which handwriting</a:t>
                      </a:r>
                      <a:r>
                        <a:rPr lang="en-GB" sz="900" b="1" kern="1200" baseline="0" dirty="0" smtClean="0">
                          <a:solidFill>
                            <a:schemeClr val="dk1"/>
                          </a:solidFill>
                          <a:effectLst/>
                          <a:latin typeface="Century Gothic" panose="020B0502020202020204" pitchFamily="34" charset="0"/>
                          <a:ea typeface="+mn-ea"/>
                          <a:cs typeface="+mn-cs"/>
                        </a:rPr>
                        <a:t> </a:t>
                      </a:r>
                      <a:r>
                        <a:rPr lang="en-GB" sz="900" b="1" kern="1200" dirty="0" smtClean="0">
                          <a:solidFill>
                            <a:schemeClr val="dk1"/>
                          </a:solidFill>
                          <a:effectLst/>
                          <a:latin typeface="Century Gothic" panose="020B0502020202020204" pitchFamily="34" charset="0"/>
                          <a:ea typeface="+mn-ea"/>
                          <a:cs typeface="+mn-cs"/>
                        </a:rPr>
                        <a:t>‘families’ (i.e. letters that are formed in similar ways) and to practise these</a:t>
                      </a:r>
                    </a:p>
                  </a:txBody>
                  <a:tcPr marL="68580" marR="68580" marT="34290" marB="34290"/>
                </a:tc>
              </a:tr>
              <a:tr h="27813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baseline="0" dirty="0" smtClean="0">
                          <a:solidFill>
                            <a:schemeClr val="dk1"/>
                          </a:solidFill>
                          <a:effectLst/>
                          <a:latin typeface="Century Gothic" panose="020B0502020202020204" pitchFamily="34" charset="0"/>
                          <a:ea typeface="+mn-ea"/>
                          <a:cs typeface="+mn-cs"/>
                        </a:rPr>
                        <a:t>Identify known phonemes in unfamiliar words</a:t>
                      </a:r>
                      <a:endParaRPr lang="en-GB" sz="900" b="1" kern="1200" dirty="0" smtClean="0">
                        <a:solidFill>
                          <a:schemeClr val="dk1"/>
                        </a:solidFill>
                        <a:effectLst/>
                        <a:latin typeface="Century Gothic" pitchFamily="34" charset="0"/>
                        <a:ea typeface="+mn-ea"/>
                        <a:cs typeface="+mn-cs"/>
                      </a:endParaRPr>
                    </a:p>
                  </a:txBody>
                  <a:tcPr marL="68580" marR="68580" marT="34290" marB="34290"/>
                </a:tc>
              </a:tr>
              <a:tr h="27813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baseline="0" dirty="0" smtClean="0">
                          <a:solidFill>
                            <a:schemeClr val="dk1"/>
                          </a:solidFill>
                          <a:effectLst/>
                          <a:latin typeface="Century Gothic" panose="020B0502020202020204" pitchFamily="34" charset="0"/>
                          <a:ea typeface="+mn-ea"/>
                          <a:cs typeface="+mn-cs"/>
                        </a:rPr>
                        <a:t>Use syllables to divide words when spelling</a:t>
                      </a:r>
                      <a:endParaRPr lang="en-GB" sz="900" b="1" kern="1200" dirty="0" smtClean="0">
                        <a:solidFill>
                          <a:schemeClr val="dk1"/>
                        </a:solidFill>
                        <a:effectLst/>
                        <a:latin typeface="Century Gothic" pitchFamily="34" charset="0"/>
                        <a:ea typeface="+mn-ea"/>
                        <a:cs typeface="+mn-cs"/>
                      </a:endParaRP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Use knowledge</a:t>
                      </a:r>
                      <a:r>
                        <a:rPr lang="en-GB" sz="900" b="1" kern="1200" baseline="0" dirty="0" smtClean="0">
                          <a:solidFill>
                            <a:schemeClr val="dk1"/>
                          </a:solidFill>
                          <a:effectLst/>
                          <a:latin typeface="Century Gothic" panose="020B0502020202020204" pitchFamily="34" charset="0"/>
                          <a:ea typeface="+mn-ea"/>
                          <a:cs typeface="+mn-cs"/>
                        </a:rPr>
                        <a:t> of alternative phonemes to narrow down  possibilities for accurate spelling</a:t>
                      </a:r>
                      <a:endParaRPr lang="en-GB" sz="900" b="1" kern="1200" dirty="0" smtClean="0">
                        <a:solidFill>
                          <a:schemeClr val="dk1"/>
                        </a:solidFill>
                        <a:effectLst/>
                        <a:latin typeface="Century Gothic" pitchFamily="34" charset="0"/>
                        <a:ea typeface="+mn-ea"/>
                        <a:cs typeface="+mn-cs"/>
                      </a:endParaRPr>
                    </a:p>
                  </a:txBody>
                  <a:tcPr marL="68580" marR="68580" marT="34290" marB="34290"/>
                </a:tc>
              </a:tr>
              <a:tr h="342900">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900" b="1" dirty="0" smtClean="0">
                          <a:latin typeface="Century Gothic" pitchFamily="34" charset="0"/>
                        </a:rPr>
                        <a:t>Use the spelling rule for adding s or es for verbs in 3</a:t>
                      </a:r>
                      <a:r>
                        <a:rPr lang="en-GB" sz="900" b="1" baseline="30000" dirty="0" smtClean="0">
                          <a:latin typeface="Century Gothic" pitchFamily="34" charset="0"/>
                        </a:rPr>
                        <a:t>rd</a:t>
                      </a:r>
                      <a:r>
                        <a:rPr lang="en-GB" sz="900" b="1" dirty="0" smtClean="0">
                          <a:latin typeface="Century Gothic" pitchFamily="34" charset="0"/>
                        </a:rPr>
                        <a:t> person singular</a:t>
                      </a:r>
                    </a:p>
                  </a:txBody>
                  <a:tcPr marL="68580" marR="68580" marT="34290" marB="34290"/>
                </a:tc>
              </a:tr>
              <a:tr h="27813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Name</a:t>
                      </a:r>
                      <a:r>
                        <a:rPr lang="en-GB" sz="900" b="1" kern="1200" baseline="0" dirty="0" smtClean="0">
                          <a:solidFill>
                            <a:schemeClr val="dk1"/>
                          </a:solidFill>
                          <a:effectLst/>
                          <a:latin typeface="Century Gothic" panose="020B0502020202020204" pitchFamily="34" charset="0"/>
                          <a:ea typeface="+mn-ea"/>
                          <a:cs typeface="+mn-cs"/>
                        </a:rPr>
                        <a:t> </a:t>
                      </a:r>
                      <a:r>
                        <a:rPr lang="en-GB" sz="900" b="1" kern="1200" dirty="0" smtClean="0">
                          <a:solidFill>
                            <a:schemeClr val="dk1"/>
                          </a:solidFill>
                          <a:effectLst/>
                          <a:latin typeface="Century Gothic" panose="020B0502020202020204" pitchFamily="34" charset="0"/>
                          <a:ea typeface="+mn-ea"/>
                          <a:cs typeface="+mn-cs"/>
                        </a:rPr>
                        <a:t>the letters of the alphabet in order</a:t>
                      </a:r>
                    </a:p>
                  </a:txBody>
                  <a:tcPr marL="68580" marR="68580" marT="34290" marB="34290"/>
                </a:tc>
              </a:tr>
              <a:tr h="34290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charset="0"/>
                        </a:rPr>
                        <a:t>Use letter names to show alternative</a:t>
                      </a:r>
                      <a:r>
                        <a:rPr lang="en-GB" sz="900" b="1" baseline="0" dirty="0" smtClean="0">
                          <a:latin typeface="Century Gothic" pitchFamily="34" charset="0"/>
                        </a:rPr>
                        <a:t> spellings of the same phoneme</a:t>
                      </a:r>
                      <a:endParaRPr lang="en-GB" sz="900" b="1" dirty="0" smtClean="0">
                        <a:latin typeface="Century Gothic" pitchFamily="34" charset="0"/>
                      </a:endParaRPr>
                    </a:p>
                  </a:txBody>
                  <a:tcPr marL="68580" marR="68580" marT="34290" marB="34290"/>
                </a:tc>
              </a:tr>
            </a:tbl>
          </a:graphicData>
        </a:graphic>
      </p:graphicFrame>
      <p:graphicFrame>
        <p:nvGraphicFramePr>
          <p:cNvPr id="11" name="Content Placeholder 7"/>
          <p:cNvGraphicFramePr>
            <a:graphicFrameLocks/>
          </p:cNvGraphicFramePr>
          <p:nvPr>
            <p:extLst>
              <p:ext uri="{D42A27DB-BD31-4B8C-83A1-F6EECF244321}">
                <p14:modId xmlns:p14="http://schemas.microsoft.com/office/powerpoint/2010/main" val="2102721127"/>
              </p:ext>
            </p:extLst>
          </p:nvPr>
        </p:nvGraphicFramePr>
        <p:xfrm>
          <a:off x="4840451" y="2142708"/>
          <a:ext cx="3788394" cy="3878580"/>
        </p:xfrm>
        <a:graphic>
          <a:graphicData uri="http://schemas.openxmlformats.org/drawingml/2006/table">
            <a:tbl>
              <a:tblPr firstRow="1" bandRow="1">
                <a:tableStyleId>{5C22544A-7EE6-4342-B048-85BDC9FD1C3A}</a:tableStyleId>
              </a:tblPr>
              <a:tblGrid>
                <a:gridCol w="3788394"/>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a:t>
                      </a:r>
                    </a:p>
                    <a:p>
                      <a:pPr marL="0" lvl="0" indent="0" algn="l">
                        <a:buSzPct val="100000"/>
                        <a:buFont typeface="Arial" pitchFamily="34"/>
                        <a:buNone/>
                      </a:pPr>
                      <a:r>
                        <a:rPr lang="en-GB" sz="1200" b="1" dirty="0" smtClean="0">
                          <a:solidFill>
                            <a:schemeClr val="tx1"/>
                          </a:solidFill>
                          <a:latin typeface="Century Gothic" pitchFamily="34"/>
                        </a:rPr>
                        <a:t>Composition</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kern="1200" dirty="0" smtClean="0">
                          <a:solidFill>
                            <a:schemeClr val="dk1"/>
                          </a:solidFill>
                          <a:effectLst/>
                          <a:latin typeface="Century Gothic" panose="020B0502020202020204" pitchFamily="34" charset="0"/>
                          <a:ea typeface="+mn-ea"/>
                          <a:cs typeface="+mn-cs"/>
                        </a:rPr>
                        <a:t>Compose a sentence orally before writing it</a:t>
                      </a:r>
                      <a:endParaRPr lang="en-GB" sz="900" b="1" dirty="0" smtClean="0">
                        <a:effectLst/>
                        <a:latin typeface="Century Gothic" panose="020B0502020202020204" pitchFamily="34" charset="0"/>
                        <a:ea typeface="Times New Roman"/>
                        <a:cs typeface="Times New Roman"/>
                      </a:endParaRPr>
                    </a:p>
                  </a:txBody>
                  <a:tcPr marL="68580" marR="68580" marT="34290" marB="34290">
                    <a:solidFill>
                      <a:schemeClr val="accent2">
                        <a:lumMod val="20000"/>
                        <a:lumOff val="80000"/>
                      </a:schemeClr>
                    </a:solidFill>
                  </a:tcPr>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anose="020B0502020202020204" pitchFamily="34" charset="0"/>
                          <a:ea typeface="+mn-ea"/>
                          <a:cs typeface="+mn-cs"/>
                        </a:rPr>
                        <a:t>Sequence sentences to form short narratives</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Sequence sentences in</a:t>
                      </a:r>
                      <a:r>
                        <a:rPr lang="en-GB" sz="900" b="1" kern="1200" baseline="0" dirty="0" smtClean="0">
                          <a:solidFill>
                            <a:schemeClr val="dk1"/>
                          </a:solidFill>
                          <a:effectLst/>
                          <a:latin typeface="Century Gothic" pitchFamily="34" charset="0"/>
                          <a:ea typeface="+mn-ea"/>
                          <a:cs typeface="+mn-cs"/>
                        </a:rPr>
                        <a:t> chronological order to recount an event or an experience</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kern="1200" dirty="0" smtClean="0">
                          <a:solidFill>
                            <a:schemeClr val="dk1"/>
                          </a:solidFill>
                          <a:effectLst/>
                          <a:latin typeface="Century Gothic" panose="020B0502020202020204" pitchFamily="34" charset="0"/>
                          <a:ea typeface="+mn-ea"/>
                          <a:cs typeface="+mn-cs"/>
                        </a:rPr>
                        <a:t>Re-read what they have written to check that it makes sense</a:t>
                      </a:r>
                      <a:endParaRPr lang="en-GB" sz="900" b="1" dirty="0">
                        <a:latin typeface="Century Gothic" pitchFamily="34"/>
                      </a:endParaRPr>
                    </a:p>
                  </a:txBody>
                  <a:tcPr marL="68580" marR="68580" marT="34290" marB="34290"/>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anose="020B0502020202020204" pitchFamily="34" charset="0"/>
                          <a:ea typeface="+mn-ea"/>
                          <a:cs typeface="+mn-cs"/>
                        </a:rPr>
                        <a:t>Leave spaces between words</a:t>
                      </a:r>
                      <a:endParaRPr lang="en-GB" sz="900" b="1" dirty="0">
                        <a:latin typeface="Century Gothic" pitchFamily="34"/>
                      </a:endParaRPr>
                    </a:p>
                  </a:txBody>
                  <a:tcPr marL="68580" marR="68580" marT="34290" marB="34290"/>
                </a:tc>
              </a:tr>
              <a:tr h="480060">
                <a:tc>
                  <a:txBody>
                    <a:bodyPr/>
                    <a:lstStyle/>
                    <a:p>
                      <a:pPr marL="171450" lvl="0" indent="-171450">
                        <a:buSzPct val="100000"/>
                        <a:buFont typeface="Arial" pitchFamily="34"/>
                        <a:buChar char="•"/>
                      </a:pPr>
                      <a:r>
                        <a:rPr lang="en-GB" sz="900" b="1" kern="1200" dirty="0" smtClean="0">
                          <a:solidFill>
                            <a:schemeClr val="dk1"/>
                          </a:solidFill>
                          <a:effectLst/>
                          <a:latin typeface="Century Gothic" panose="020B0502020202020204" pitchFamily="34" charset="0"/>
                          <a:ea typeface="+mn-ea"/>
                          <a:cs typeface="+mn-cs"/>
                        </a:rPr>
                        <a:t>Begin to punctuate sentences using a capital letter and a full stop, question mark or exclamation mark</a:t>
                      </a:r>
                      <a:endParaRPr lang="en-GB" sz="900" b="1" dirty="0">
                        <a:latin typeface="Century Gothic" pitchFamily="34"/>
                      </a:endParaRPr>
                    </a:p>
                  </a:txBody>
                  <a:tcPr marL="68580" marR="68580" marT="34290" marB="34290"/>
                </a:tc>
              </a:tr>
              <a:tr h="480060">
                <a:tc>
                  <a:txBody>
                    <a:bodyPr/>
                    <a:lstStyle/>
                    <a:p>
                      <a:pPr marL="171450" indent="-171450">
                        <a:buFont typeface="Arial" panose="020B0604020202020204" pitchFamily="34" charset="0"/>
                        <a:buChar char="•"/>
                      </a:pPr>
                      <a:r>
                        <a:rPr lang="en-GB" sz="900" b="1" kern="1200" dirty="0" smtClean="0">
                          <a:solidFill>
                            <a:schemeClr val="dk1"/>
                          </a:solidFill>
                          <a:effectLst/>
                          <a:latin typeface="Century Gothic" panose="020B0502020202020204" pitchFamily="34" charset="0"/>
                          <a:ea typeface="+mn-ea"/>
                          <a:cs typeface="+mn-cs"/>
                        </a:rPr>
                        <a:t>Use a capital letter for names of people, places, the days of the week, and the personal pronoun ‘I’</a:t>
                      </a:r>
                    </a:p>
                  </a:txBody>
                  <a:tcPr marL="68580" marR="68580" marT="34290" marB="34290"/>
                </a:tc>
              </a:tr>
              <a:tr h="27813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Use ‘and’ to join sentences together</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kern="1200" dirty="0" smtClean="0">
                          <a:solidFill>
                            <a:schemeClr val="dk1"/>
                          </a:solidFill>
                          <a:effectLst/>
                          <a:latin typeface="Century Gothic" pitchFamily="34" charset="0"/>
                          <a:ea typeface="+mn-ea"/>
                          <a:cs typeface="+mn-cs"/>
                        </a:rPr>
                        <a:t>Know how the prefix ‘un’ can be added to words to change meaning</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anose="020B0604020202020204" pitchFamily="34" charset="0"/>
                        <a:buChar char="•"/>
                      </a:pPr>
                      <a:r>
                        <a:rPr lang="en-GB" sz="900" b="1" dirty="0" smtClean="0">
                          <a:latin typeface="Century Gothic" pitchFamily="34"/>
                        </a:rPr>
                        <a:t>Use the suffixes: s, es, ed, er and ing within their writing</a:t>
                      </a:r>
                      <a:endParaRPr lang="en-GB" sz="900" b="1" dirty="0">
                        <a:latin typeface="Century Gothic" pitchFamily="34"/>
                      </a:endParaRPr>
                    </a:p>
                  </a:txBody>
                  <a:tcPr marL="68580" marR="68580" marT="34290" marB="34290"/>
                </a:tc>
              </a:tr>
            </a:tbl>
          </a:graphicData>
        </a:graphic>
      </p:graphicFrame>
    </p:spTree>
    <p:extLst>
      <p:ext uri="{BB962C8B-B14F-4D97-AF65-F5344CB8AC3E}">
        <p14:creationId xmlns:p14="http://schemas.microsoft.com/office/powerpoint/2010/main" val="258561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658" y="944724"/>
            <a:ext cx="6172200" cy="691586"/>
          </a:xfrm>
        </p:spPr>
        <p:txBody>
          <a:bodyPr>
            <a:normAutofit fontScale="90000"/>
          </a:bodyPr>
          <a:lstStyle/>
          <a:p>
            <a:pPr algn="ctr"/>
            <a:r>
              <a:rPr lang="en-GB" sz="2100" b="1" dirty="0">
                <a:latin typeface="Arial" panose="020B0604020202020204" pitchFamily="34" charset="0"/>
                <a:cs typeface="Arial" panose="020B0604020202020204" pitchFamily="34" charset="0"/>
              </a:rPr>
              <a:t>Assessing Spoken Language</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Meeting Year </a:t>
            </a:r>
            <a:r>
              <a:rPr lang="en-GB" sz="2100" b="1" dirty="0" smtClean="0">
                <a:latin typeface="Arial" panose="020B0604020202020204" pitchFamily="34" charset="0"/>
                <a:cs typeface="Arial" panose="020B0604020202020204" pitchFamily="34" charset="0"/>
              </a:rPr>
              <a:t>1 </a:t>
            </a:r>
            <a:r>
              <a:rPr lang="en-GB" sz="2100" b="1" dirty="0">
                <a:latin typeface="Arial" panose="020B0604020202020204" pitchFamily="34" charset="0"/>
                <a:cs typeface="Arial" panose="020B0604020202020204" pitchFamily="34" charset="0"/>
              </a:rPr>
              <a:t>Expectations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332656"/>
            <a:ext cx="1368152" cy="1368152"/>
          </a:xfrm>
          <a:prstGeom prst="rect">
            <a:avLst/>
          </a:prstGeom>
        </p:spPr>
      </p:pic>
      <p:graphicFrame>
        <p:nvGraphicFramePr>
          <p:cNvPr id="6" name="Content Placeholder 7"/>
          <p:cNvGraphicFramePr>
            <a:graphicFrameLocks/>
          </p:cNvGraphicFramePr>
          <p:nvPr>
            <p:extLst>
              <p:ext uri="{D42A27DB-BD31-4B8C-83A1-F6EECF244321}">
                <p14:modId xmlns:p14="http://schemas.microsoft.com/office/powerpoint/2010/main" val="3238353134"/>
              </p:ext>
            </p:extLst>
          </p:nvPr>
        </p:nvGraphicFramePr>
        <p:xfrm>
          <a:off x="1918951" y="2193766"/>
          <a:ext cx="4997003" cy="3539490"/>
        </p:xfrm>
        <a:graphic>
          <a:graphicData uri="http://schemas.openxmlformats.org/drawingml/2006/table">
            <a:tbl>
              <a:tblPr firstRow="1" bandRow="1">
                <a:tableStyleId>{5C22544A-7EE6-4342-B048-85BDC9FD1C3A}</a:tableStyleId>
              </a:tblPr>
              <a:tblGrid>
                <a:gridCol w="4997003"/>
              </a:tblGrid>
              <a:tr h="434340">
                <a:tc>
                  <a:txBody>
                    <a:bodyPr/>
                    <a:lstStyle/>
                    <a:p>
                      <a:pPr marL="0" lvl="0" indent="0" algn="ctr">
                        <a:buSzPct val="100000"/>
                        <a:buFont typeface="Arial" pitchFamily="34"/>
                        <a:buNone/>
                      </a:pPr>
                      <a:r>
                        <a:rPr lang="en-GB" sz="1200" b="1" dirty="0" smtClean="0">
                          <a:solidFill>
                            <a:schemeClr val="tx1"/>
                          </a:solidFill>
                          <a:latin typeface="Century Gothic" pitchFamily="34"/>
                        </a:rPr>
                        <a:t>Year 1 Expectations: </a:t>
                      </a:r>
                    </a:p>
                    <a:p>
                      <a:pPr marL="0" lvl="0" indent="0" algn="ctr">
                        <a:buSzPct val="100000"/>
                        <a:buFont typeface="Arial" pitchFamily="34"/>
                        <a:buNone/>
                      </a:pPr>
                      <a:r>
                        <a:rPr lang="en-GB" sz="1200" b="1" dirty="0" smtClean="0">
                          <a:solidFill>
                            <a:schemeClr val="tx1"/>
                          </a:solidFill>
                          <a:latin typeface="Century Gothic" pitchFamily="34"/>
                        </a:rPr>
                        <a:t>Spoken Language</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ctr">
                        <a:buSzPct val="100000"/>
                        <a:buFont typeface="Arial" pitchFamily="34"/>
                        <a:buChar char="•"/>
                      </a:pPr>
                      <a:r>
                        <a:rPr lang="en-GB" sz="900" b="1" dirty="0" smtClean="0">
                          <a:latin typeface="Century Gothic" pitchFamily="34"/>
                        </a:rPr>
                        <a:t>Speak </a:t>
                      </a:r>
                      <a:r>
                        <a:rPr lang="en-GB" sz="900" b="1" dirty="0">
                          <a:latin typeface="Century Gothic" pitchFamily="34"/>
                        </a:rPr>
                        <a:t>clearly and confidently in front of others</a:t>
                      </a:r>
                    </a:p>
                  </a:txBody>
                  <a:tcPr marL="68580" marR="68580" marT="34290" marB="34290">
                    <a:solidFill>
                      <a:schemeClr val="accent2">
                        <a:lumMod val="20000"/>
                        <a:lumOff val="80000"/>
                      </a:schemeClr>
                    </a:solidFill>
                  </a:tcPr>
                </a:tc>
              </a:tr>
              <a:tr h="342900">
                <a:tc>
                  <a:txBody>
                    <a:bodyPr/>
                    <a:lstStyle/>
                    <a:p>
                      <a:pPr marL="171450" lvl="0" indent="-171450" algn="ctr">
                        <a:buSzPct val="100000"/>
                        <a:buFont typeface="Arial" pitchFamily="34"/>
                        <a:buChar char="•"/>
                      </a:pPr>
                      <a:r>
                        <a:rPr lang="en-GB" sz="900" b="1" dirty="0" smtClean="0">
                          <a:latin typeface="Century Gothic" pitchFamily="34"/>
                        </a:rPr>
                        <a:t>Retell a well-known </a:t>
                      </a:r>
                      <a:r>
                        <a:rPr lang="en-GB" sz="900" b="1" dirty="0">
                          <a:latin typeface="Century Gothic" pitchFamily="34"/>
                        </a:rPr>
                        <a:t>story, remembering the main characters</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Prepare</a:t>
                      </a:r>
                      <a:r>
                        <a:rPr lang="en-GB" sz="900" b="1" baseline="0" dirty="0" smtClean="0">
                          <a:latin typeface="Century Gothic" pitchFamily="34"/>
                        </a:rPr>
                        <a:t> </a:t>
                      </a:r>
                      <a:r>
                        <a:rPr lang="en-GB" sz="900" b="1" baseline="0" dirty="0">
                          <a:latin typeface="Century Gothic" pitchFamily="34"/>
                        </a:rPr>
                        <a:t>to u</a:t>
                      </a:r>
                      <a:r>
                        <a:rPr lang="en-GB" sz="900" b="1" dirty="0">
                          <a:latin typeface="Century Gothic" pitchFamily="34"/>
                        </a:rPr>
                        <a:t>se ‘new’ words when communicating </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Hold </a:t>
                      </a:r>
                      <a:r>
                        <a:rPr lang="en-GB" sz="900" b="1" dirty="0">
                          <a:latin typeface="Century Gothic" pitchFamily="34"/>
                        </a:rPr>
                        <a:t>attention well when collaborating with others</a:t>
                      </a:r>
                    </a:p>
                  </a:txBody>
                  <a:tcPr marL="68580" marR="68580" marT="34290" marB="34290"/>
                </a:tc>
              </a:tr>
              <a:tr h="342900">
                <a:tc>
                  <a:txBody>
                    <a:bodyPr/>
                    <a:lstStyle/>
                    <a:p>
                      <a:pPr marL="171450" lvl="0" indent="-171450" algn="ctr">
                        <a:buSzPct val="100000"/>
                        <a:buFont typeface="Arial" pitchFamily="34"/>
                        <a:buChar char="•"/>
                      </a:pPr>
                      <a:r>
                        <a:rPr lang="en-GB" sz="900" b="1" dirty="0">
                          <a:latin typeface="Century Gothic" pitchFamily="34"/>
                        </a:rPr>
                        <a:t>Does not stray away from main topic when engaged in collaborative</a:t>
                      </a:r>
                      <a:r>
                        <a:rPr lang="en-GB" sz="900" b="1" baseline="0" dirty="0">
                          <a:latin typeface="Century Gothic" pitchFamily="34"/>
                        </a:rPr>
                        <a:t> talk</a:t>
                      </a:r>
                      <a:endParaRPr lang="en-GB" sz="900" b="1" dirty="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Prepare </a:t>
                      </a:r>
                      <a:r>
                        <a:rPr lang="en-GB" sz="900" b="1" dirty="0">
                          <a:latin typeface="Century Gothic" pitchFamily="34"/>
                        </a:rPr>
                        <a:t>to ask relevant questions to extend understanding and knowledge</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Initiate </a:t>
                      </a:r>
                      <a:r>
                        <a:rPr lang="en-GB" sz="900" b="1" dirty="0">
                          <a:latin typeface="Century Gothic" pitchFamily="34"/>
                        </a:rPr>
                        <a:t>conversation in collaborative situation</a:t>
                      </a: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Listen </a:t>
                      </a:r>
                      <a:r>
                        <a:rPr lang="en-GB" sz="900" b="1" dirty="0">
                          <a:latin typeface="Century Gothic" pitchFamily="34"/>
                        </a:rPr>
                        <a:t>carefully to what others are saying in group</a:t>
                      </a:r>
                      <a:r>
                        <a:rPr lang="en-GB" sz="900" b="1" baseline="0" dirty="0">
                          <a:latin typeface="Century Gothic" pitchFamily="34"/>
                        </a:rPr>
                        <a:t> talk</a:t>
                      </a:r>
                      <a:endParaRPr lang="en-GB" sz="900" b="1" dirty="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Respond </a:t>
                      </a:r>
                      <a:r>
                        <a:rPr lang="en-GB" sz="900" b="1" dirty="0">
                          <a:latin typeface="Century Gothic" pitchFamily="34"/>
                        </a:rPr>
                        <a:t>appropriately to what others say</a:t>
                      </a:r>
                      <a:r>
                        <a:rPr lang="en-GB" sz="900" b="1" baseline="0" dirty="0">
                          <a:latin typeface="Century Gothic" pitchFamily="34"/>
                        </a:rPr>
                        <a:t> in group talk</a:t>
                      </a:r>
                      <a:endParaRPr lang="en-GB" sz="900" b="1" dirty="0">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a:latin typeface="Century Gothic" pitchFamily="34"/>
                        </a:rPr>
                        <a:t>Happy to join in with role play</a:t>
                      </a:r>
                    </a:p>
                  </a:txBody>
                  <a:tcPr marL="68580" marR="68580" marT="34290" marB="34290"/>
                </a:tc>
              </a:tr>
            </a:tbl>
          </a:graphicData>
        </a:graphic>
      </p:graphicFrame>
    </p:spTree>
    <p:extLst>
      <p:ext uri="{BB962C8B-B14F-4D97-AF65-F5344CB8AC3E}">
        <p14:creationId xmlns:p14="http://schemas.microsoft.com/office/powerpoint/2010/main" val="8425828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60620" y="1020070"/>
            <a:ext cx="4638675" cy="474663"/>
          </a:xfrm>
        </p:spPr>
        <p:txBody>
          <a:bodyPr>
            <a:noAutofit/>
          </a:bodyPr>
          <a:lstStyle/>
          <a:p>
            <a:pPr algn="ctr"/>
            <a:r>
              <a:rPr lang="en-GB" sz="2100" b="1" dirty="0">
                <a:latin typeface="Century Gothic" panose="020B0502020202020204" pitchFamily="34" charset="0"/>
              </a:rPr>
              <a:t>Assessing </a:t>
            </a:r>
            <a:r>
              <a:rPr lang="en-GB" sz="2100" b="1" dirty="0" smtClean="0">
                <a:latin typeface="Century Gothic" panose="020B0502020202020204" pitchFamily="34" charset="0"/>
              </a:rPr>
              <a:t>Mathematics: </a:t>
            </a:r>
            <a:r>
              <a:rPr lang="en-GB" sz="2100" b="1" dirty="0">
                <a:latin typeface="Century Gothic" panose="020B0502020202020204" pitchFamily="34" charset="0"/>
              </a:rPr>
              <a:t/>
            </a:r>
            <a:br>
              <a:rPr lang="en-GB" sz="2100" b="1" dirty="0">
                <a:latin typeface="Century Gothic" panose="020B0502020202020204" pitchFamily="34" charset="0"/>
              </a:rPr>
            </a:br>
            <a:r>
              <a:rPr lang="en-GB" sz="2100" b="1" dirty="0">
                <a:latin typeface="Century Gothic" panose="020B0502020202020204" pitchFamily="34" charset="0"/>
              </a:rPr>
              <a:t>Meeting Year </a:t>
            </a:r>
            <a:r>
              <a:rPr lang="en-GB" sz="2100" b="1" dirty="0" smtClean="0">
                <a:latin typeface="Century Gothic" panose="020B0502020202020204" pitchFamily="34" charset="0"/>
              </a:rPr>
              <a:t>1 </a:t>
            </a:r>
            <a:r>
              <a:rPr lang="en-GB" sz="2100" b="1" dirty="0">
                <a:latin typeface="Century Gothic" panose="020B0502020202020204" pitchFamily="34" charset="0"/>
              </a:rPr>
              <a:t>Expectations</a:t>
            </a:r>
            <a:endParaRPr lang="en-GB" sz="21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332656"/>
            <a:ext cx="1368152" cy="1368152"/>
          </a:xfrm>
          <a:prstGeom prst="rect">
            <a:avLst/>
          </a:prstGeom>
        </p:spPr>
      </p:pic>
      <p:graphicFrame>
        <p:nvGraphicFramePr>
          <p:cNvPr id="6" name="Content Placeholder 7"/>
          <p:cNvGraphicFramePr>
            <a:graphicFrameLocks/>
          </p:cNvGraphicFramePr>
          <p:nvPr>
            <p:extLst>
              <p:ext uri="{D42A27DB-BD31-4B8C-83A1-F6EECF244321}">
                <p14:modId xmlns:p14="http://schemas.microsoft.com/office/powerpoint/2010/main" val="117317618"/>
              </p:ext>
            </p:extLst>
          </p:nvPr>
        </p:nvGraphicFramePr>
        <p:xfrm>
          <a:off x="631065" y="1949468"/>
          <a:ext cx="4053561" cy="3711780"/>
        </p:xfrm>
        <a:graphic>
          <a:graphicData uri="http://schemas.openxmlformats.org/drawingml/2006/table">
            <a:tbl>
              <a:tblPr firstRow="1" bandRow="1">
                <a:tableStyleId>{5C22544A-7EE6-4342-B048-85BDC9FD1C3A}</a:tableStyleId>
              </a:tblPr>
              <a:tblGrid>
                <a:gridCol w="4053561"/>
              </a:tblGrid>
              <a:tr h="27813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Number</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l">
                        <a:buSzPct val="100000"/>
                        <a:buFont typeface="Arial" pitchFamily="34"/>
                        <a:buChar char="•"/>
                      </a:pPr>
                      <a:r>
                        <a:rPr lang="en-GB" sz="900" b="1" dirty="0">
                          <a:solidFill>
                            <a:schemeClr val="tx1"/>
                          </a:solidFill>
                          <a:latin typeface="Century Gothic" pitchFamily="34"/>
                        </a:rPr>
                        <a:t>Count</a:t>
                      </a:r>
                      <a:r>
                        <a:rPr lang="en-GB" sz="900" b="1" baseline="0" dirty="0">
                          <a:solidFill>
                            <a:schemeClr val="tx1"/>
                          </a:solidFill>
                          <a:latin typeface="Century Gothic" pitchFamily="34"/>
                        </a:rPr>
                        <a:t> reliably to 100</a:t>
                      </a:r>
                      <a:endParaRPr lang="en-GB" sz="900" b="1" dirty="0">
                        <a:solidFill>
                          <a:schemeClr val="tx1"/>
                        </a:solidFill>
                        <a:latin typeface="Century Gothic" pitchFamily="34"/>
                      </a:endParaRPr>
                    </a:p>
                  </a:txBody>
                  <a:tcPr marL="68580" marR="68580" marT="34290" marB="34290">
                    <a:solidFill>
                      <a:schemeClr val="accent2">
                        <a:lumMod val="20000"/>
                        <a:lumOff val="80000"/>
                      </a:schemeClr>
                    </a:solidFill>
                  </a:tcPr>
                </a:tc>
              </a:tr>
              <a:tr h="342900">
                <a:tc>
                  <a:txBody>
                    <a:bodyPr/>
                    <a:lstStyle/>
                    <a:p>
                      <a:pPr marL="171450" lvl="0" indent="-171450">
                        <a:buSzPct val="100000"/>
                        <a:buFont typeface="Arial" pitchFamily="34"/>
                        <a:buChar char="•"/>
                      </a:pPr>
                      <a:r>
                        <a:rPr lang="en-GB" sz="900" b="1" dirty="0">
                          <a:latin typeface="Century Gothic" pitchFamily="34"/>
                        </a:rPr>
                        <a:t>Count on and back in 1s, 2s, 5s, and 10s from any given number to 100</a:t>
                      </a:r>
                    </a:p>
                  </a:txBody>
                  <a:tcPr marL="68580" marR="68580" marT="34290" marB="34290"/>
                </a:tc>
              </a:tr>
              <a:tr h="278130">
                <a:tc>
                  <a:txBody>
                    <a:bodyPr/>
                    <a:lstStyle/>
                    <a:p>
                      <a:pPr marL="171450" lvl="0" indent="-171450">
                        <a:buSzPct val="100000"/>
                        <a:buFont typeface="Arial" pitchFamily="34"/>
                        <a:buChar char="•"/>
                      </a:pPr>
                      <a:r>
                        <a:rPr lang="en-GB" sz="900" b="1" dirty="0">
                          <a:latin typeface="Century Gothic" pitchFamily="34"/>
                        </a:rPr>
                        <a:t>Write all numbers in words to 20</a:t>
                      </a:r>
                    </a:p>
                  </a:txBody>
                  <a:tcPr marL="68580" marR="68580" marT="34290" marB="34290"/>
                </a:tc>
              </a:tr>
              <a:tr h="342900">
                <a:tc>
                  <a:txBody>
                    <a:bodyPr/>
                    <a:lstStyle/>
                    <a:p>
                      <a:pPr marL="171450" lvl="0" indent="-171450">
                        <a:buSzPct val="100000"/>
                        <a:buFont typeface="Arial" pitchFamily="34"/>
                        <a:buChar char="•"/>
                      </a:pPr>
                      <a:r>
                        <a:rPr lang="en-GB" sz="900" b="1" dirty="0">
                          <a:latin typeface="Century Gothic" pitchFamily="34"/>
                        </a:rPr>
                        <a:t>Say the number that is one more or one less than a number to 100</a:t>
                      </a:r>
                    </a:p>
                  </a:txBody>
                  <a:tcPr marL="68580" marR="68580" marT="34290" marB="34290"/>
                </a:tc>
              </a:tr>
              <a:tr h="336120">
                <a:tc>
                  <a:txBody>
                    <a:bodyPr/>
                    <a:lstStyle/>
                    <a:p>
                      <a:pPr marL="171450" lvl="0" indent="-171450">
                        <a:buSzPct val="100000"/>
                        <a:buFont typeface="Arial" pitchFamily="34"/>
                        <a:buChar char="•"/>
                      </a:pPr>
                      <a:r>
                        <a:rPr lang="en-GB" sz="900" b="1" dirty="0">
                          <a:latin typeface="Century Gothic" pitchFamily="34"/>
                        </a:rPr>
                        <a:t>Recall all pairs of additions and subtractions number bonds to 20</a:t>
                      </a:r>
                    </a:p>
                  </a:txBody>
                  <a:tcPr marL="68580" marR="68580" marT="34290" marB="34290"/>
                </a:tc>
              </a:tr>
              <a:tr h="342900">
                <a:tc>
                  <a:txBody>
                    <a:bodyPr/>
                    <a:lstStyle/>
                    <a:p>
                      <a:pPr marL="171450" lvl="0" indent="-171450">
                        <a:buSzPct val="100000"/>
                        <a:buFont typeface="Arial" pitchFamily="34"/>
                        <a:buChar char="•"/>
                      </a:pPr>
                      <a:r>
                        <a:rPr lang="en-GB" sz="900" b="1" dirty="0">
                          <a:latin typeface="Century Gothic" pitchFamily="34"/>
                        </a:rPr>
                        <a:t>Add and subtract 1-digit and 2-digit numbers to 20, including zero</a:t>
                      </a:r>
                    </a:p>
                  </a:txBody>
                  <a:tcPr marL="68580" marR="68580" marT="34290" marB="34290"/>
                </a:tc>
              </a:tr>
              <a:tr h="278130">
                <a:tc>
                  <a:txBody>
                    <a:bodyPr/>
                    <a:lstStyle/>
                    <a:p>
                      <a:pPr marL="171450" lvl="0" indent="-171450">
                        <a:buSzPct val="100000"/>
                        <a:buFont typeface="Arial" pitchFamily="34"/>
                        <a:buChar char="•"/>
                      </a:pPr>
                      <a:r>
                        <a:rPr lang="en-GB" sz="900" b="1" dirty="0">
                          <a:latin typeface="Century Gothic" pitchFamily="34"/>
                        </a:rPr>
                        <a:t>Know the signs (+); (-) and</a:t>
                      </a:r>
                      <a:r>
                        <a:rPr lang="en-GB" sz="900" b="1" baseline="0" dirty="0">
                          <a:latin typeface="Century Gothic" pitchFamily="34"/>
                        </a:rPr>
                        <a:t> (=)</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dirty="0">
                          <a:latin typeface="Century Gothic" pitchFamily="34"/>
                        </a:rPr>
                        <a:t>Solve a missing number problem,</a:t>
                      </a:r>
                      <a:r>
                        <a:rPr lang="en-GB" sz="900" b="1" baseline="0" dirty="0">
                          <a:latin typeface="Century Gothic" pitchFamily="34"/>
                        </a:rPr>
                        <a:t> such </a:t>
                      </a:r>
                      <a:r>
                        <a:rPr lang="en-GB" sz="900" b="1" baseline="0" dirty="0" smtClean="0">
                          <a:latin typeface="Century Gothic" pitchFamily="34"/>
                        </a:rPr>
                        <a:t>as: 5 </a:t>
                      </a:r>
                      <a:r>
                        <a:rPr lang="en-GB" sz="900" b="1" baseline="0" dirty="0">
                          <a:latin typeface="Century Gothic" pitchFamily="34"/>
                        </a:rPr>
                        <a:t>= 8 - </a:t>
                      </a:r>
                      <a:endParaRPr lang="en-GB" sz="900" b="1" dirty="0">
                        <a:latin typeface="Century Gothic" pitchFamily="34"/>
                      </a:endParaRPr>
                    </a:p>
                  </a:txBody>
                  <a:tcPr marL="68580" marR="68580" marT="34290" marB="34290"/>
                </a:tc>
              </a:tr>
              <a:tr h="445770">
                <a:tc>
                  <a:txBody>
                    <a:bodyPr/>
                    <a:lstStyle/>
                    <a:p>
                      <a:pPr marL="171450" lvl="0" indent="-171450">
                        <a:buSzPct val="100000"/>
                        <a:buFont typeface="Arial" pitchFamily="34"/>
                        <a:buChar char="•"/>
                      </a:pPr>
                      <a:r>
                        <a:rPr lang="en-GB" sz="800" b="1" dirty="0">
                          <a:latin typeface="Century Gothic" pitchFamily="34"/>
                        </a:rPr>
                        <a:t>Solve a one-step problem involving </a:t>
                      </a:r>
                      <a:r>
                        <a:rPr lang="en-GB" sz="800" b="1" dirty="0" smtClean="0">
                          <a:latin typeface="Century Gothic" pitchFamily="34"/>
                        </a:rPr>
                        <a:t>an </a:t>
                      </a:r>
                      <a:r>
                        <a:rPr lang="en-GB" sz="800" b="1" dirty="0">
                          <a:latin typeface="Century Gothic" pitchFamily="34"/>
                        </a:rPr>
                        <a:t>addition and subtraction, using concrete objects, pictorial representations and arrays</a:t>
                      </a:r>
                    </a:p>
                  </a:txBody>
                  <a:tcPr marL="68580" marR="68580" marT="34290" marB="34290"/>
                </a:tc>
              </a:tr>
              <a:tr h="445770">
                <a:tc>
                  <a:txBody>
                    <a:bodyPr/>
                    <a:lstStyle/>
                    <a:p>
                      <a:pPr marL="171450" marR="0" lvl="0" indent="-171450" algn="l" defTabSz="914400" rtl="0" fontAlgn="auto" hangingPunct="1">
                        <a:lnSpc>
                          <a:spcPct val="100000"/>
                        </a:lnSpc>
                        <a:spcBef>
                          <a:spcPts val="0"/>
                        </a:spcBef>
                        <a:spcAft>
                          <a:spcPts val="0"/>
                        </a:spcAft>
                        <a:buSzPct val="100000"/>
                        <a:buFont typeface="Arial" pitchFamily="34"/>
                        <a:buChar char="•"/>
                        <a:tabLst/>
                      </a:pPr>
                      <a:r>
                        <a:rPr lang="en-GB" sz="800" b="1" dirty="0">
                          <a:latin typeface="Century Gothic" pitchFamily="34"/>
                        </a:rPr>
                        <a:t>Solve a one-step problem involving a multiplication and division, using concrete objects, pictorial representations and arrays</a:t>
                      </a:r>
                    </a:p>
                  </a:txBody>
                  <a:tcPr marL="68580" marR="68580" marT="34290" marB="34290"/>
                </a:tc>
              </a:tr>
            </a:tbl>
          </a:graphicData>
        </a:graphic>
      </p:graphicFrame>
      <p:graphicFrame>
        <p:nvGraphicFramePr>
          <p:cNvPr id="7" name="Content Placeholder 7"/>
          <p:cNvGraphicFramePr>
            <a:graphicFrameLocks/>
          </p:cNvGraphicFramePr>
          <p:nvPr>
            <p:extLst>
              <p:ext uri="{D42A27DB-BD31-4B8C-83A1-F6EECF244321}">
                <p14:modId xmlns:p14="http://schemas.microsoft.com/office/powerpoint/2010/main" val="96088582"/>
              </p:ext>
            </p:extLst>
          </p:nvPr>
        </p:nvGraphicFramePr>
        <p:xfrm>
          <a:off x="4840450" y="1939138"/>
          <a:ext cx="3891425" cy="2019300"/>
        </p:xfrm>
        <a:graphic>
          <a:graphicData uri="http://schemas.openxmlformats.org/drawingml/2006/table">
            <a:tbl>
              <a:tblPr firstRow="1" bandRow="1">
                <a:tableStyleId>{5C22544A-7EE6-4342-B048-85BDC9FD1C3A}</a:tableStyleId>
              </a:tblPr>
              <a:tblGrid>
                <a:gridCol w="3891425"/>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1 Expectations: Measurement and Geometry</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l">
                        <a:buSzPct val="100000"/>
                        <a:buFont typeface="Arial" pitchFamily="34"/>
                        <a:buChar char="•"/>
                      </a:pPr>
                      <a:r>
                        <a:rPr lang="en-GB" sz="900" b="1" dirty="0" smtClean="0">
                          <a:solidFill>
                            <a:schemeClr val="tx1"/>
                          </a:solidFill>
                          <a:latin typeface="Century Gothic" pitchFamily="34"/>
                        </a:rPr>
                        <a:t>Recognise all coins: £1; 50p; 20p; 10p; and 1p</a:t>
                      </a:r>
                      <a:endParaRPr lang="en-GB" sz="900" b="1" dirty="0">
                        <a:solidFill>
                          <a:schemeClr val="tx1"/>
                        </a:solidFill>
                        <a:latin typeface="Century Gothic" pitchFamily="34"/>
                      </a:endParaRPr>
                    </a:p>
                  </a:txBody>
                  <a:tcPr marL="68580" marR="68580" marT="34290" marB="34290">
                    <a:solidFill>
                      <a:schemeClr val="accent2">
                        <a:lumMod val="20000"/>
                        <a:lumOff val="80000"/>
                      </a:schemeClr>
                    </a:solidFill>
                  </a:tcPr>
                </a:tc>
              </a:tr>
              <a:tr h="342900">
                <a:tc>
                  <a:txBody>
                    <a:bodyPr/>
                    <a:lstStyle/>
                    <a:p>
                      <a:pPr marL="171450" lvl="0" indent="-171450">
                        <a:buSzPct val="100000"/>
                        <a:buFont typeface="Arial" pitchFamily="34"/>
                        <a:buChar char="•"/>
                      </a:pPr>
                      <a:r>
                        <a:rPr lang="en-GB" sz="900" b="1" dirty="0" smtClean="0">
                          <a:latin typeface="Century Gothic" pitchFamily="34"/>
                        </a:rPr>
                        <a:t>Recognise and name the 2D shapes: circle; triangle; square and oblong</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dirty="0" smtClean="0">
                          <a:latin typeface="Century Gothic" pitchFamily="34"/>
                        </a:rPr>
                        <a:t>Recognise and name the 3D shapes: cube; sphere; cuboid</a:t>
                      </a:r>
                      <a:endParaRPr lang="en-GB" sz="900" b="1" dirty="0">
                        <a:latin typeface="Century Gothic" pitchFamily="34"/>
                      </a:endParaRPr>
                    </a:p>
                  </a:txBody>
                  <a:tcPr marL="68580" marR="68580" marT="34290" marB="34290"/>
                </a:tc>
              </a:tr>
              <a:tr h="342900">
                <a:tc>
                  <a:txBody>
                    <a:bodyPr/>
                    <a:lstStyle/>
                    <a:p>
                      <a:pPr marL="171450" lvl="0" indent="-171450">
                        <a:buSzPct val="100000"/>
                        <a:buFont typeface="Arial" pitchFamily="34"/>
                        <a:buChar char="•"/>
                      </a:pPr>
                      <a:r>
                        <a:rPr lang="en-GB" sz="900" b="1" dirty="0" smtClean="0">
                          <a:latin typeface="Century Gothic" pitchFamily="34"/>
                        </a:rPr>
                        <a:t>Name the days of the week</a:t>
                      </a:r>
                      <a:r>
                        <a:rPr lang="en-GB" sz="900" b="1" baseline="0" dirty="0" smtClean="0">
                          <a:latin typeface="Century Gothic" pitchFamily="34"/>
                        </a:rPr>
                        <a:t> and months of the year</a:t>
                      </a:r>
                      <a:endParaRPr lang="en-GB" sz="900" b="1" dirty="0">
                        <a:latin typeface="Century Gothic" pitchFamily="34"/>
                      </a:endParaRPr>
                    </a:p>
                  </a:txBody>
                  <a:tcPr marL="68580" marR="68580" marT="34290" marB="34290"/>
                </a:tc>
              </a:tr>
              <a:tr h="278130">
                <a:tc>
                  <a:txBody>
                    <a:bodyPr/>
                    <a:lstStyle/>
                    <a:p>
                      <a:pPr marL="171450" lvl="0" indent="-171450">
                        <a:buSzPct val="100000"/>
                        <a:buFont typeface="Arial" pitchFamily="34"/>
                        <a:buChar char="•"/>
                      </a:pPr>
                      <a:r>
                        <a:rPr lang="en-GB" sz="900" b="1" dirty="0" smtClean="0">
                          <a:latin typeface="Century Gothic" pitchFamily="34"/>
                        </a:rPr>
                        <a:t>Tell the time to ‘o’clock’ and half past the hour</a:t>
                      </a:r>
                      <a:endParaRPr lang="en-GB" sz="900" b="1" dirty="0">
                        <a:latin typeface="Century Gothic" pitchFamily="34"/>
                      </a:endParaRPr>
                    </a:p>
                  </a:txBody>
                  <a:tcPr marL="68580" marR="68580" marT="34290" marB="34290"/>
                </a:tc>
              </a:tr>
            </a:tbl>
          </a:graphicData>
        </a:graphic>
      </p:graphicFrame>
      <p:sp>
        <p:nvSpPr>
          <p:cNvPr id="10" name="Rectangle 9"/>
          <p:cNvSpPr/>
          <p:nvPr/>
        </p:nvSpPr>
        <p:spPr>
          <a:xfrm>
            <a:off x="3605008" y="4462768"/>
            <a:ext cx="162018" cy="1620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Tree>
    <p:extLst>
      <p:ext uri="{BB962C8B-B14F-4D97-AF65-F5344CB8AC3E}">
        <p14:creationId xmlns:p14="http://schemas.microsoft.com/office/powerpoint/2010/main" val="2032484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52662" y="283335"/>
            <a:ext cx="4638675" cy="1197735"/>
          </a:xfrm>
        </p:spPr>
        <p:txBody>
          <a:bodyPr>
            <a:noAutofit/>
          </a:bodyPr>
          <a:lstStyle/>
          <a:p>
            <a:pPr algn="ctr"/>
            <a:r>
              <a:rPr lang="en-GB" sz="2100" b="1" dirty="0" smtClean="0">
                <a:latin typeface="Century Gothic" panose="020B0502020202020204" pitchFamily="34" charset="0"/>
              </a:rPr>
              <a:t>		</a:t>
            </a:r>
            <a:r>
              <a:rPr lang="en-GB" sz="2100" b="1" dirty="0">
                <a:latin typeface="Century Gothic" panose="020B0502020202020204" pitchFamily="34" charset="0"/>
              </a:rPr>
              <a:t/>
            </a:r>
            <a:br>
              <a:rPr lang="en-GB" sz="2100" b="1" dirty="0">
                <a:latin typeface="Century Gothic" panose="020B0502020202020204" pitchFamily="34" charset="0"/>
              </a:rPr>
            </a:br>
            <a:r>
              <a:rPr lang="en-GB" sz="2100" b="1" dirty="0" smtClean="0">
                <a:latin typeface="Century Gothic" panose="020B0502020202020204" pitchFamily="34" charset="0"/>
              </a:rPr>
              <a:t>Assessing Reading: </a:t>
            </a:r>
            <a:br>
              <a:rPr lang="en-GB" sz="2100" b="1" dirty="0" smtClean="0">
                <a:latin typeface="Century Gothic" panose="020B0502020202020204" pitchFamily="34" charset="0"/>
              </a:rPr>
            </a:br>
            <a:r>
              <a:rPr lang="en-GB" sz="2100" b="1" dirty="0" smtClean="0">
                <a:latin typeface="Century Gothic" panose="020B0502020202020204" pitchFamily="34" charset="0"/>
              </a:rPr>
              <a:t>Exceeding Year </a:t>
            </a:r>
            <a:r>
              <a:rPr lang="en-GB" sz="2100" b="1" dirty="0">
                <a:latin typeface="Century Gothic" panose="020B0502020202020204" pitchFamily="34" charset="0"/>
              </a:rPr>
              <a:t>1</a:t>
            </a:r>
            <a:r>
              <a:rPr lang="en-GB" sz="2100" b="1" dirty="0" smtClean="0">
                <a:latin typeface="Century Gothic" panose="020B0502020202020204" pitchFamily="34" charset="0"/>
              </a:rPr>
              <a:t> </a:t>
            </a:r>
            <a:r>
              <a:rPr lang="en-GB" sz="2100" b="1" dirty="0">
                <a:latin typeface="Century Gothic" panose="020B0502020202020204" pitchFamily="34" charset="0"/>
              </a:rPr>
              <a:t>Expectations</a:t>
            </a:r>
            <a:endParaRPr lang="en-GB" sz="21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260648"/>
            <a:ext cx="1368152" cy="1368152"/>
          </a:xfrm>
          <a:prstGeom prst="rect">
            <a:avLst/>
          </a:prstGeom>
        </p:spPr>
      </p:pic>
      <p:graphicFrame>
        <p:nvGraphicFramePr>
          <p:cNvPr id="10" name="Content Placeholder 7"/>
          <p:cNvGraphicFramePr>
            <a:graphicFrameLocks/>
          </p:cNvGraphicFramePr>
          <p:nvPr>
            <p:extLst>
              <p:ext uri="{D42A27DB-BD31-4B8C-83A1-F6EECF244321}">
                <p14:modId xmlns:p14="http://schemas.microsoft.com/office/powerpoint/2010/main" val="3374198849"/>
              </p:ext>
            </p:extLst>
          </p:nvPr>
        </p:nvGraphicFramePr>
        <p:xfrm>
          <a:off x="1442433" y="1772816"/>
          <a:ext cx="6181859" cy="3409950"/>
        </p:xfrm>
        <a:graphic>
          <a:graphicData uri="http://schemas.openxmlformats.org/drawingml/2006/table">
            <a:tbl>
              <a:tblPr firstRow="1" bandRow="1">
                <a:tableStyleId>{5C22544A-7EE6-4342-B048-85BDC9FD1C3A}</a:tableStyleId>
              </a:tblPr>
              <a:tblGrid>
                <a:gridCol w="6181859"/>
              </a:tblGrid>
              <a:tr h="434340">
                <a:tc>
                  <a:txBody>
                    <a:bodyPr/>
                    <a:lstStyle/>
                    <a:p>
                      <a:pPr marL="0" lvl="0" indent="0" algn="ctr">
                        <a:buSzPct val="100000"/>
                        <a:buFont typeface="Arial" pitchFamily="34"/>
                        <a:buNone/>
                      </a:pPr>
                      <a:r>
                        <a:rPr lang="en-GB" sz="1200" b="1" dirty="0" smtClean="0">
                          <a:solidFill>
                            <a:schemeClr val="tx1"/>
                          </a:solidFill>
                          <a:latin typeface="Century Gothic" pitchFamily="34"/>
                        </a:rPr>
                        <a:t>Year 1 Exceeding Expectations: </a:t>
                      </a:r>
                    </a:p>
                    <a:p>
                      <a:pPr marL="0" lvl="0" indent="0" algn="ctr">
                        <a:buSzPct val="100000"/>
                        <a:buFont typeface="Arial" pitchFamily="34"/>
                        <a:buNone/>
                      </a:pPr>
                      <a:r>
                        <a:rPr lang="en-GB" sz="1200" b="1" dirty="0" smtClean="0">
                          <a:solidFill>
                            <a:schemeClr val="tx1"/>
                          </a:solidFill>
                          <a:latin typeface="Century Gothic" pitchFamily="34"/>
                        </a:rPr>
                        <a:t>Reading</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278130">
                <a:tc>
                  <a:txBody>
                    <a:bodyPr/>
                    <a:lstStyle/>
                    <a:p>
                      <a:pPr marL="171450" lvl="0" indent="-171450" algn="ctr">
                        <a:buSzPct val="100000"/>
                        <a:buFont typeface="Arial" pitchFamily="34"/>
                        <a:buChar char="•"/>
                      </a:pPr>
                      <a:r>
                        <a:rPr lang="en-GB" sz="900" b="1" dirty="0" smtClean="0">
                          <a:solidFill>
                            <a:schemeClr val="tx1"/>
                          </a:solidFill>
                          <a:latin typeface="Century Gothic" pitchFamily="34"/>
                        </a:rPr>
                        <a:t>Read accurately and confidently words of 2 or more syllables</a:t>
                      </a:r>
                      <a:endParaRPr lang="en-GB" sz="900" b="1" dirty="0">
                        <a:solidFill>
                          <a:schemeClr val="tx1"/>
                        </a:solidFill>
                        <a:latin typeface="Century Gothic" pitchFamily="34"/>
                      </a:endParaRPr>
                    </a:p>
                  </a:txBody>
                  <a:tcPr marL="68580" marR="68580" marT="34290" marB="34290">
                    <a:solidFill>
                      <a:schemeClr val="accent2">
                        <a:lumMod val="20000"/>
                        <a:lumOff val="80000"/>
                      </a:schemeClr>
                    </a:solidFill>
                  </a:tcPr>
                </a:tc>
              </a:tr>
              <a:tr h="278130">
                <a:tc>
                  <a:txBody>
                    <a:bodyPr/>
                    <a:lstStyle/>
                    <a:p>
                      <a:pPr marL="171450" lvl="0" indent="-171450" algn="ctr">
                        <a:buSzPct val="100000"/>
                        <a:buFont typeface="Arial" pitchFamily="34"/>
                        <a:buChar char="•"/>
                      </a:pPr>
                      <a:r>
                        <a:rPr lang="en-GB" sz="900" b="1" dirty="0" smtClean="0">
                          <a:latin typeface="Century Gothic" pitchFamily="34"/>
                        </a:rPr>
                        <a:t>Talk about favourite authors or genre of books</a:t>
                      </a:r>
                      <a:endParaRPr lang="en-GB" sz="900" b="1" dirty="0">
                        <a:latin typeface="Century Gothic" pitchFamily="34"/>
                      </a:endParaRPr>
                    </a:p>
                  </a:txBody>
                  <a:tcPr marL="68580" marR="68580" marT="34290" marB="34290"/>
                </a:tc>
              </a:tr>
              <a:tr h="27813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Can predict what happens next in familiar stories</a:t>
                      </a: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Happy to read aloud in front of others</a:t>
                      </a:r>
                      <a:endParaRPr lang="en-GB" sz="900" b="1" dirty="0">
                        <a:latin typeface="Century Gothic" pitchFamily="34"/>
                      </a:endParaRPr>
                    </a:p>
                  </a:txBody>
                  <a:tcPr marL="68580" marR="68580" marT="34290" marB="34290"/>
                </a:tc>
              </a:tr>
              <a:tr h="34290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Tell someone about likes and dislikes related to story they have read or a</a:t>
                      </a:r>
                      <a:r>
                        <a:rPr lang="en-GB" sz="900" b="1" baseline="0" dirty="0" smtClean="0">
                          <a:latin typeface="Century Gothic" pitchFamily="34"/>
                        </a:rPr>
                        <a:t> story they have had read to them</a:t>
                      </a:r>
                      <a:endParaRPr lang="en-GB" sz="900" b="1" dirty="0" smtClean="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latin typeface="Century Gothic" pitchFamily="34"/>
                        </a:rPr>
                        <a:t>Read</a:t>
                      </a:r>
                      <a:r>
                        <a:rPr lang="en-GB" sz="900" b="1" baseline="0" dirty="0" smtClean="0">
                          <a:latin typeface="Century Gothic" pitchFamily="34"/>
                        </a:rPr>
                        <a:t> a number of signs and labels in the environment drawing from phonic knowledge when doing so</a:t>
                      </a:r>
                      <a:endParaRPr lang="en-GB" sz="900" b="1" dirty="0">
                        <a:latin typeface="Century Gothic" pitchFamily="34"/>
                      </a:endParaRPr>
                    </a:p>
                  </a:txBody>
                  <a:tcPr marL="68580" marR="68580" marT="34290" marB="34290"/>
                </a:tc>
              </a:tr>
              <a:tr h="342900">
                <a:tc>
                  <a:txBody>
                    <a:bodyPr/>
                    <a:lstStyle/>
                    <a:p>
                      <a:pPr marL="171450" lvl="0" indent="-171450" algn="ctr">
                        <a:buSzPct val="100000"/>
                        <a:buFont typeface="Arial" pitchFamily="34"/>
                        <a:buChar char="•"/>
                      </a:pPr>
                      <a:r>
                        <a:rPr lang="en-GB" sz="900" b="1" dirty="0" smtClean="0">
                          <a:solidFill>
                            <a:schemeClr val="tx1"/>
                          </a:solidFill>
                          <a:latin typeface="Century Gothic" pitchFamily="34"/>
                        </a:rPr>
                        <a:t>Aware of mistakes made because reading does not make sense</a:t>
                      </a:r>
                      <a:endParaRPr lang="en-GB" sz="900" b="1" dirty="0">
                        <a:solidFill>
                          <a:schemeClr val="tx1"/>
                        </a:solidFill>
                        <a:latin typeface="Century Gothic" pitchFamily="34"/>
                      </a:endParaRPr>
                    </a:p>
                  </a:txBody>
                  <a:tcPr marL="68580" marR="68580" marT="34290" marB="34290"/>
                </a:tc>
              </a:tr>
              <a:tr h="278130">
                <a:tc>
                  <a:txBody>
                    <a:bodyPr/>
                    <a:lstStyle/>
                    <a:p>
                      <a:pPr marL="171450" lvl="0" indent="-171450" algn="ctr">
                        <a:buSzPct val="100000"/>
                        <a:buFont typeface="Arial" pitchFamily="34"/>
                        <a:buChar char="•"/>
                      </a:pPr>
                      <a:r>
                        <a:rPr lang="en-GB" sz="900" b="1" dirty="0" smtClean="0">
                          <a:latin typeface="Century Gothic" pitchFamily="34"/>
                        </a:rPr>
                        <a:t>Re-read a passage if unhappy with own comprehension</a:t>
                      </a:r>
                      <a:endParaRPr lang="en-GB" sz="900" b="1" dirty="0">
                        <a:latin typeface="Century Gothic" pitchFamily="34"/>
                      </a:endParaRPr>
                    </a:p>
                  </a:txBody>
                  <a:tcPr marL="68580" marR="68580" marT="34290" marB="34290"/>
                </a:tc>
              </a:tr>
              <a:tr h="27813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900" b="1" dirty="0" smtClean="0">
                          <a:latin typeface="Century Gothic" pitchFamily="34"/>
                        </a:rPr>
                        <a:t>Growing awareness of how non fiction texts are organised</a:t>
                      </a:r>
                    </a:p>
                  </a:txBody>
                  <a:tcPr marL="68580" marR="68580" marT="34290" marB="34290"/>
                </a:tc>
              </a:tr>
              <a:tr h="278130">
                <a:tc>
                  <a:txBody>
                    <a:bodyPr/>
                    <a:lstStyle/>
                    <a:p>
                      <a:pPr marL="171450" marR="0" lvl="0" indent="-171450" algn="ctr" defTabSz="914400" rtl="0" fontAlgn="auto" hangingPunct="1">
                        <a:lnSpc>
                          <a:spcPct val="100000"/>
                        </a:lnSpc>
                        <a:spcBef>
                          <a:spcPts val="0"/>
                        </a:spcBef>
                        <a:spcAft>
                          <a:spcPts val="0"/>
                        </a:spcAft>
                        <a:buSzPct val="100000"/>
                        <a:buFont typeface="Arial" pitchFamily="34"/>
                        <a:buChar char="•"/>
                        <a:tabLst/>
                      </a:pPr>
                      <a:r>
                        <a:rPr lang="en-GB" sz="900" b="1" dirty="0" smtClean="0">
                          <a:latin typeface="Century Gothic" pitchFamily="34"/>
                        </a:rPr>
                        <a:t>Use illustrations as an important feature in aiding reading</a:t>
                      </a:r>
                      <a:endParaRPr lang="en-GB" sz="900" b="1" dirty="0">
                        <a:latin typeface="Century Gothic" pitchFamily="34"/>
                      </a:endParaRPr>
                    </a:p>
                  </a:txBody>
                  <a:tcPr marL="68580" marR="68580" marT="34290" marB="34290"/>
                </a:tc>
              </a:tr>
            </a:tbl>
          </a:graphicData>
        </a:graphic>
      </p:graphicFrame>
    </p:spTree>
    <p:extLst>
      <p:ext uri="{BB962C8B-B14F-4D97-AF65-F5344CB8AC3E}">
        <p14:creationId xmlns:p14="http://schemas.microsoft.com/office/powerpoint/2010/main" val="868762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1170</TotalTime>
  <Words>3062</Words>
  <Application>Microsoft Office PowerPoint</Application>
  <PresentationFormat>On-screen Show (4:3)</PresentationFormat>
  <Paragraphs>322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Your child will no longer be assessed on levels of attainment, but expectations at the end of each year group.  This will be defined and reported to you in the following way:  </vt:lpstr>
      <vt:lpstr>PowerPoint Presentation</vt:lpstr>
      <vt:lpstr>Assessing Reading:  Meeting Year 1 Expectations</vt:lpstr>
      <vt:lpstr>Assessing Writing:  Meeting Year 1 Expectations</vt:lpstr>
      <vt:lpstr>Assessing Spoken Language Meeting Year 1 Expectations</vt:lpstr>
      <vt:lpstr>Assessing Mathematics:  Meeting Year 1 Expectations</vt:lpstr>
      <vt:lpstr>   Assessing Reading:  Exceeding Year 1 Expectations</vt:lpstr>
      <vt:lpstr>Assessing Writing:  Exceeding Year 1 Expectations</vt:lpstr>
      <vt:lpstr>                Assessing Spoken Language               Exceeding Year 1 Expectations</vt:lpstr>
      <vt:lpstr>                Assessing Mathematics               Exceeding Year 1 Expectations</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Dovedale-DH</dc:creator>
  <cp:lastModifiedBy>Nicholas Smith</cp:lastModifiedBy>
  <cp:revision>24</cp:revision>
  <cp:lastPrinted>2015-08-28T11:41:30Z</cp:lastPrinted>
  <dcterms:created xsi:type="dcterms:W3CDTF">2015-06-29T08:49:16Z</dcterms:created>
  <dcterms:modified xsi:type="dcterms:W3CDTF">2017-12-07T13:49:33Z</dcterms:modified>
</cp:coreProperties>
</file>