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5" r:id="rId10"/>
    <p:sldId id="264" r:id="rId11"/>
    <p:sldId id="266" r:id="rId12"/>
    <p:sldId id="267" r:id="rId13"/>
    <p:sldId id="268" r:id="rId14"/>
    <p:sldId id="269" r:id="rId15"/>
  </p:sldIdLst>
  <p:sldSz cx="9144000" cy="6858000" type="screen4x3"/>
  <p:notesSz cx="10018713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1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1442" cy="345604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4952" y="1"/>
            <a:ext cx="4341442" cy="345604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2B7F227-E665-8741-8FF3-86BC17E00655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59163" y="860425"/>
            <a:ext cx="3100387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872" y="3314928"/>
            <a:ext cx="8014970" cy="2712215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1442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4952" y="6542560"/>
            <a:ext cx="4341442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12F0C5CC-9ADF-CF49-A01B-A516F29D8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34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that writing is a journey. We focus on building strong foundations first, so children are confident, capable writers later.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D3F61-9CA4-CD79-F84F-4D319BB0B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E5599A-5859-D598-5ABD-BB0C8FEC2A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ED9CC6-D6F0-8FC9-76CC-50485AA23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Children practise orally composing sentences.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A0D44-13C6-A766-4F5B-54B5D6191E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806795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69F2B-CD74-FFF5-8EBE-8C8CBF963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7F4A55-1135-76AB-AF2D-C2E19F1EBC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8B862F-7B36-F9AD-9380-2C892A99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Wise Owl teaches us what we need to include to write a good sentence.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259E4-B01E-C6F5-AB51-58A033582B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97511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F72DE-1837-FD51-D38B-5562C35EB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08ED44-3015-5482-25A8-FC5B2CB04C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595081-3779-3433-891C-8D0C0AAD7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Sentence snakes help us to think about the order of words in a sentence.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232B0-9A6E-B8B6-DA7A-B86C20533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533420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08A1-49EA-B328-C2DE-B55611B7C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DCD68E-9252-C36A-2373-C83909901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1B5878-DAA3-70EC-73DB-03BFA5481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Picture prompts represent sentences.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58BF-65DD-01CF-1D5E-9C72D6205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369927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70D74-FEFA-13F4-6C7A-BB853790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6C975A-B3F8-3D0F-0F17-62EC5C84C8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6BF78A-B611-5960-F9D3-7357F0DB6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We do not rush children into writing letters before they are ready.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8D41A-08AC-7D4A-DC3C-DBD226C4E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649112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Emphasise enjoyment. Children are not expected to write sentences. Drawing Club builds language, confidence and meaning first.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Use this slide to reassure parents that play is purposeful and essential.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Children need strong shoulders and core muscles to sit and write comfortably.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These activities strengthen the small muscles in the hands and fingers.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that correct formation early prevents difficulties later.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Children learn movement patterns rather than individual letters in isolation.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We do not rush children into writing letters before they are ready.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7AB02-65DC-58DF-8EDD-ABA3E4855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2E01E5-9283-1E50-947B-0610B78D93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27F311-D552-A3C3-7D0A-656C6BA16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We learn the story through song.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1A47E-6B1B-D504-B081-3619F3E986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567069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0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51F-53B1-3B4C-8CD4-15B0457E8E3F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0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E8F6-4F69-E448-82E4-3FF8C30628E4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904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BAD4-EC93-8B4C-97AE-9AB5F3271B19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95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050E-E079-6441-81E7-806D30677343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4765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0AF-FFB7-DE42-B481-AAC2589869DA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13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33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3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1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7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4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74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9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5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dirty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39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t>Supporting Early Writing in Reception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Drawing Club, Motor Skills &amp; Read Write Inc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9764D-9FCC-8E97-6C7E-C777E9ED3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9D2DB-AFFF-4359-661C-E7C22D322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Ready Steady Write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B82E5-5FA8-0CE1-C835-C041CEDEC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EFF90-D09D-DE4C-1045-2D1571B16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837" y="1333207"/>
            <a:ext cx="7174749" cy="542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1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B7BF0-7474-EF78-512B-5C55984D1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9422D-6071-E8FC-6A86-51CCA24BB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Ready Steady Write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8E12AD-81B7-8E63-259E-D97CB6264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3D9F3-494B-43A9-53CA-A260216C0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127" y="1323681"/>
            <a:ext cx="7074269" cy="540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1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92C9E-1594-97D1-DEB8-AB67802D8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5FCB5-3C94-B3A1-C2C1-F2B262BB0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Ready Steady Write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790D7-0E88-BEE8-97E0-4DF850CF1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A6E3F5-997A-CEFE-265B-20AA59CD3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18" y="1328444"/>
            <a:ext cx="6986963" cy="53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7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301A5-50AA-8F5B-55BB-5F8B0939E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E4DA10-3DD1-224F-151E-D2D610BBE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201" y="167842"/>
            <a:ext cx="5962498" cy="4426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1EA713-8DC2-C350-B998-FB273070E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445" y="4822528"/>
            <a:ext cx="5754254" cy="19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56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C1F146-D75A-A344-FA0D-74300E682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5D1F2FD8-11FD-4495-9EFA-1D11D791D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F07E62E0-C435-4556-B265-2AC622C08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5" name="Freeform 12">
              <a:extLst>
                <a:ext uri="{FF2B5EF4-FFF2-40B4-BE49-F238E27FC236}">
                  <a16:creationId xmlns:a16="http://schemas.microsoft.com/office/drawing/2014/main" id="{A31AA73F-4D24-48A1-B14B-50392BB2C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6" name="Freeform 13">
              <a:extLst>
                <a:ext uri="{FF2B5EF4-FFF2-40B4-BE49-F238E27FC236}">
                  <a16:creationId xmlns:a16="http://schemas.microsoft.com/office/drawing/2014/main" id="{B1A912C9-FD8E-4C0D-A7B5-5240BF154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" name="Freeform 14">
              <a:extLst>
                <a:ext uri="{FF2B5EF4-FFF2-40B4-BE49-F238E27FC236}">
                  <a16:creationId xmlns:a16="http://schemas.microsoft.com/office/drawing/2014/main" id="{0C687240-9008-4C95-9A83-BAE72BF3D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8" name="Freeform 15">
              <a:extLst>
                <a:ext uri="{FF2B5EF4-FFF2-40B4-BE49-F238E27FC236}">
                  <a16:creationId xmlns:a16="http://schemas.microsoft.com/office/drawing/2014/main" id="{7E87EBB2-C786-4064-9E78-21C52E76F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9" name="Freeform 16">
              <a:extLst>
                <a:ext uri="{FF2B5EF4-FFF2-40B4-BE49-F238E27FC236}">
                  <a16:creationId xmlns:a16="http://schemas.microsoft.com/office/drawing/2014/main" id="{6AEC0C10-BB8D-4A8E-8160-9B514B5F7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0" name="Freeform 17">
              <a:extLst>
                <a:ext uri="{FF2B5EF4-FFF2-40B4-BE49-F238E27FC236}">
                  <a16:creationId xmlns:a16="http://schemas.microsoft.com/office/drawing/2014/main" id="{3E2AE5E5-81C4-4817-85A9-6700C135C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1" name="Freeform 18">
              <a:extLst>
                <a:ext uri="{FF2B5EF4-FFF2-40B4-BE49-F238E27FC236}">
                  <a16:creationId xmlns:a16="http://schemas.microsoft.com/office/drawing/2014/main" id="{0E29C0C2-2A04-4AC1-9181-B811A06BE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2" name="Freeform 19">
              <a:extLst>
                <a:ext uri="{FF2B5EF4-FFF2-40B4-BE49-F238E27FC236}">
                  <a16:creationId xmlns:a16="http://schemas.microsoft.com/office/drawing/2014/main" id="{13DA17A5-17E1-4B7D-9ABD-C7ED44F15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3" name="Freeform 20">
              <a:extLst>
                <a:ext uri="{FF2B5EF4-FFF2-40B4-BE49-F238E27FC236}">
                  <a16:creationId xmlns:a16="http://schemas.microsoft.com/office/drawing/2014/main" id="{7C6F6843-161E-4C29-A663-8DBA4D483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4" name="Freeform 21">
              <a:extLst>
                <a:ext uri="{FF2B5EF4-FFF2-40B4-BE49-F238E27FC236}">
                  <a16:creationId xmlns:a16="http://schemas.microsoft.com/office/drawing/2014/main" id="{A516671D-8E1D-4713-BE9D-81B0C35FE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5" name="Freeform 22">
              <a:extLst>
                <a:ext uri="{FF2B5EF4-FFF2-40B4-BE49-F238E27FC236}">
                  <a16:creationId xmlns:a16="http://schemas.microsoft.com/office/drawing/2014/main" id="{4E04D4C8-7532-4BBD-9AF8-3249324AF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B87488CD-16CF-4BC7-BD9F-4F4EB13B0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1048" name="Freeform 27">
              <a:extLst>
                <a:ext uri="{FF2B5EF4-FFF2-40B4-BE49-F238E27FC236}">
                  <a16:creationId xmlns:a16="http://schemas.microsoft.com/office/drawing/2014/main" id="{40224168-C932-4F63-8CEA-2465E1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9" name="Freeform 28">
              <a:extLst>
                <a:ext uri="{FF2B5EF4-FFF2-40B4-BE49-F238E27FC236}">
                  <a16:creationId xmlns:a16="http://schemas.microsoft.com/office/drawing/2014/main" id="{F2291983-5E57-490B-B713-0A78B584F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0" name="Freeform 29">
              <a:extLst>
                <a:ext uri="{FF2B5EF4-FFF2-40B4-BE49-F238E27FC236}">
                  <a16:creationId xmlns:a16="http://schemas.microsoft.com/office/drawing/2014/main" id="{815C3A19-E287-48A6-9ECB-D0409D37F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1" name="Freeform 30">
              <a:extLst>
                <a:ext uri="{FF2B5EF4-FFF2-40B4-BE49-F238E27FC236}">
                  <a16:creationId xmlns:a16="http://schemas.microsoft.com/office/drawing/2014/main" id="{0196FC81-2B97-4747-859B-2475FFD12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2" name="Freeform 31">
              <a:extLst>
                <a:ext uri="{FF2B5EF4-FFF2-40B4-BE49-F238E27FC236}">
                  <a16:creationId xmlns:a16="http://schemas.microsoft.com/office/drawing/2014/main" id="{43A76FF0-4A33-44A0-AE53-92146AA81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3" name="Freeform 32">
              <a:extLst>
                <a:ext uri="{FF2B5EF4-FFF2-40B4-BE49-F238E27FC236}">
                  <a16:creationId xmlns:a16="http://schemas.microsoft.com/office/drawing/2014/main" id="{B94FC67F-70D7-496B-BFA2-B2AACF2ED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4" name="Freeform 33">
              <a:extLst>
                <a:ext uri="{FF2B5EF4-FFF2-40B4-BE49-F238E27FC236}">
                  <a16:creationId xmlns:a16="http://schemas.microsoft.com/office/drawing/2014/main" id="{761C78BD-A48E-4171-AC10-D066FDF46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5" name="Freeform 34">
              <a:extLst>
                <a:ext uri="{FF2B5EF4-FFF2-40B4-BE49-F238E27FC236}">
                  <a16:creationId xmlns:a16="http://schemas.microsoft.com/office/drawing/2014/main" id="{8DD13455-5B55-48B7-AA52-981C48B3F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6" name="Freeform 35">
              <a:extLst>
                <a:ext uri="{FF2B5EF4-FFF2-40B4-BE49-F238E27FC236}">
                  <a16:creationId xmlns:a16="http://schemas.microsoft.com/office/drawing/2014/main" id="{8AFF35F4-12AC-44F3-AC19-88F2E3F9B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7" name="Freeform 36">
              <a:extLst>
                <a:ext uri="{FF2B5EF4-FFF2-40B4-BE49-F238E27FC236}">
                  <a16:creationId xmlns:a16="http://schemas.microsoft.com/office/drawing/2014/main" id="{410D4BFE-B9DB-440B-BF78-21B4F317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8" name="Freeform 37">
              <a:extLst>
                <a:ext uri="{FF2B5EF4-FFF2-40B4-BE49-F238E27FC236}">
                  <a16:creationId xmlns:a16="http://schemas.microsoft.com/office/drawing/2014/main" id="{8F0E6EB0-F23E-4342-9FBD-3178F4B81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9" name="Freeform 38">
              <a:extLst>
                <a:ext uri="{FF2B5EF4-FFF2-40B4-BE49-F238E27FC236}">
                  <a16:creationId xmlns:a16="http://schemas.microsoft.com/office/drawing/2014/main" id="{3A4E0803-C8CF-4E6B-95EF-BBEBF237E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F6D9986E-2FC4-4377-B163-42766AD82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63" name="Freeform 6">
            <a:extLst>
              <a:ext uri="{FF2B5EF4-FFF2-40B4-BE49-F238E27FC236}">
                <a16:creationId xmlns:a16="http://schemas.microsoft.com/office/drawing/2014/main" id="{5DAD59F4-58F1-4349-B03E-23A62291C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 useBgFill="1">
        <p:nvSpPr>
          <p:cNvPr id="1065" name="Rectangle 1064">
            <a:extLst>
              <a:ext uri="{FF2B5EF4-FFF2-40B4-BE49-F238E27FC236}">
                <a16:creationId xmlns:a16="http://schemas.microsoft.com/office/drawing/2014/main" id="{13E72759-7A0A-4E0E-A2F9-3EF86C83A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7" name="Rectangle 1066">
            <a:extLst>
              <a:ext uri="{FF2B5EF4-FFF2-40B4-BE49-F238E27FC236}">
                <a16:creationId xmlns:a16="http://schemas.microsoft.com/office/drawing/2014/main" id="{4020A939-DBBB-4BC9-8087-D274915B9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79799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14B6E-7688-AA91-A1C8-41214BE2D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09" y="967417"/>
            <a:ext cx="2834152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rgbClr val="FEFFFF"/>
                </a:solidFill>
              </a:rPr>
              <a:t>Popcorn Sentences</a:t>
            </a:r>
          </a:p>
        </p:txBody>
      </p:sp>
      <p:sp>
        <p:nvSpPr>
          <p:cNvPr id="1069" name="Rectangle 1068">
            <a:extLst>
              <a:ext uri="{FF2B5EF4-FFF2-40B4-BE49-F238E27FC236}">
                <a16:creationId xmlns:a16="http://schemas.microsoft.com/office/drawing/2014/main" id="{68CE302C-A316-49C7-A584-5D33FAD93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0996" y="965044"/>
            <a:ext cx="4365943" cy="2532014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5A3E7-9463-E50C-28BA-FE27DF7A1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901" y="1537618"/>
            <a:ext cx="4111250" cy="1397825"/>
          </a:xfrm>
          <a:prstGeom prst="rect">
            <a:avLst/>
          </a:prstGeom>
        </p:spPr>
      </p:pic>
      <p:sp>
        <p:nvSpPr>
          <p:cNvPr id="1071" name="Freeform 5">
            <a:extLst>
              <a:ext uri="{FF2B5EF4-FFF2-40B4-BE49-F238E27FC236}">
                <a16:creationId xmlns:a16="http://schemas.microsoft.com/office/drawing/2014/main" id="{8D7E03C2-CF97-4DF3-8309-A30AA8FC3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4053016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3" name="Rectangle 1072">
            <a:extLst>
              <a:ext uri="{FF2B5EF4-FFF2-40B4-BE49-F238E27FC236}">
                <a16:creationId xmlns:a16="http://schemas.microsoft.com/office/drawing/2014/main" id="{1F8A09A4-1145-4BBE-A3F4-84B4B3CE3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0995" y="3657423"/>
            <a:ext cx="2110535" cy="2532013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ute Fox Cartoon Design PNG &amp; SVG ...">
            <a:extLst>
              <a:ext uri="{FF2B5EF4-FFF2-40B4-BE49-F238E27FC236}">
                <a16:creationId xmlns:a16="http://schemas.microsoft.com/office/drawing/2014/main" id="{7532C3A5-C9D9-A0BA-5BC7-BBEBD57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5901" y="4002481"/>
            <a:ext cx="1852856" cy="185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" name="Rectangle 1074">
            <a:extLst>
              <a:ext uri="{FF2B5EF4-FFF2-40B4-BE49-F238E27FC236}">
                <a16:creationId xmlns:a16="http://schemas.microsoft.com/office/drawing/2014/main" id="{445099CD-2BE9-478D-89F1-D3250B809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6402" y="3657423"/>
            <a:ext cx="2110537" cy="2532014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BB6AB9-44D2-4F80-FA76-BF5AB4393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196" y="4294789"/>
            <a:ext cx="1867955" cy="1268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02A9D-42B8-A16E-9FD8-84AA9922E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85" y="1099118"/>
            <a:ext cx="1800929" cy="23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52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B6DB14-DFCF-45FE-A3AB-2455AB14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645106"/>
            <a:ext cx="3841989" cy="1259894"/>
          </a:xfrm>
        </p:spPr>
        <p:txBody>
          <a:bodyPr>
            <a:normAutofit/>
          </a:bodyPr>
          <a:lstStyle/>
          <a:p>
            <a:r>
              <a:t>What is Drawing Club?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02D971-C1FD-4D10-9890-CC31B0CE7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918" y="2133600"/>
            <a:ext cx="3841989" cy="3759253"/>
          </a:xfrm>
        </p:spPr>
        <p:txBody>
          <a:bodyPr>
            <a:normAutofit/>
          </a:bodyPr>
          <a:lstStyle/>
          <a:p>
            <a:r>
              <a:t>A daily approach built around stories and imagination</a:t>
            </a:r>
          </a:p>
          <a:p>
            <a:pPr lvl="1"/>
            <a:r>
              <a:t>Children draw characters, settings and adventures</a:t>
            </a:r>
          </a:p>
          <a:p>
            <a:pPr lvl="1"/>
            <a:r>
              <a:t>Adults model vocabulary and talk about ideas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7B7050-A116-E37D-F391-2EA3E0E70E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20" r="7" b="7"/>
          <a:stretch>
            <a:fillRect/>
          </a:stretch>
        </p:blipFill>
        <p:spPr>
          <a:xfrm>
            <a:off x="4564326" y="623190"/>
            <a:ext cx="1985268" cy="2593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C036D7-F5C9-DC56-5712-C589A4A654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41" r="7" b="7"/>
          <a:stretch>
            <a:fillRect/>
          </a:stretch>
        </p:blipFill>
        <p:spPr>
          <a:xfrm>
            <a:off x="4564324" y="3312925"/>
            <a:ext cx="1985268" cy="2598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DE1674-DA19-466F-D133-875ADFE41B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60" r="44152" b="-1"/>
          <a:stretch>
            <a:fillRect/>
          </a:stretch>
        </p:blipFill>
        <p:spPr>
          <a:xfrm>
            <a:off x="6608094" y="623188"/>
            <a:ext cx="2039159" cy="5288032"/>
          </a:xfrm>
          <a:prstGeom prst="rect">
            <a:avLst/>
          </a:prstGeom>
        </p:spPr>
      </p:pic>
      <p:sp>
        <p:nvSpPr>
          <p:cNvPr id="16" name="Freeform 12">
            <a:extLst>
              <a:ext uri="{FF2B5EF4-FFF2-40B4-BE49-F238E27FC236}">
                <a16:creationId xmlns:a16="http://schemas.microsoft.com/office/drawing/2014/main" id="{0768A07B-2EA5-47A1-BB13-4D057755A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752" y="624110"/>
            <a:ext cx="3029157" cy="1280890"/>
          </a:xfrm>
        </p:spPr>
        <p:txBody>
          <a:bodyPr>
            <a:normAutofit/>
          </a:bodyPr>
          <a:lstStyle/>
          <a:p>
            <a:r>
              <a:rPr lang="en-GB" sz="2800"/>
              <a:t>Gross &amp; Fine Motor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2967" y="2133600"/>
            <a:ext cx="3031941" cy="3777622"/>
          </a:xfrm>
        </p:spPr>
        <p:txBody>
          <a:bodyPr>
            <a:norm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Writing depends on strong bodies and hands</a:t>
            </a:r>
          </a:p>
          <a:p>
            <a:pPr lvl="1"/>
            <a:r>
              <a:rPr lang="en-GB" sz="1400">
                <a:solidFill>
                  <a:schemeClr val="tx1"/>
                </a:solidFill>
              </a:rPr>
              <a:t>Gross motor = big movements (arms, shoulders, core)</a:t>
            </a:r>
          </a:p>
          <a:p>
            <a:pPr lvl="1"/>
            <a:r>
              <a:rPr lang="en-GB" sz="1400">
                <a:solidFill>
                  <a:schemeClr val="tx1"/>
                </a:solidFill>
              </a:rPr>
              <a:t>Fine motor = small, controlled finger movements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D8275-7217-0A39-30BC-5E0F71B7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502"/>
          <a:stretch>
            <a:fillRect/>
          </a:stretch>
        </p:blipFill>
        <p:spPr>
          <a:xfrm>
            <a:off x="4568937" y="1298448"/>
            <a:ext cx="1979627" cy="2015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6BBBF6-9326-F6B2-8FD7-029AB4E7F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214" y="679155"/>
            <a:ext cx="1979627" cy="2630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25A7E5-5EF6-99DB-8EB5-DEB6D926F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19341" y="3508529"/>
            <a:ext cx="3179098" cy="23843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715" y="-1"/>
            <a:ext cx="91554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27110" y="228600"/>
            <a:ext cx="2138628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07832" y="-786"/>
            <a:ext cx="176750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2322" y="624110"/>
            <a:ext cx="3766137" cy="1280890"/>
          </a:xfrm>
        </p:spPr>
        <p:txBody>
          <a:bodyPr>
            <a:normAutofit/>
          </a:bodyPr>
          <a:lstStyle/>
          <a:p>
            <a:r>
              <a:t>Gross Motor Activities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4278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3484278" y="714375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5BA91A-C3B2-311A-B61C-EA685C3923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78" r="23611"/>
          <a:stretch>
            <a:fillRect/>
          </a:stretch>
        </p:blipFill>
        <p:spPr>
          <a:xfrm flipH="1">
            <a:off x="-1166" y="1731"/>
            <a:ext cx="350331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43" y="2133600"/>
            <a:ext cx="3799814" cy="3777622"/>
          </a:xfrm>
        </p:spPr>
        <p:txBody>
          <a:bodyPr>
            <a:normAutofit/>
          </a:bodyPr>
          <a:lstStyle/>
          <a:p>
            <a:r>
              <a:t>Climbing, crawling and balancing</a:t>
            </a:r>
          </a:p>
          <a:p>
            <a:pPr lvl="1"/>
            <a:r>
              <a:t>Throwing, catching and large-scale mark making</a:t>
            </a:r>
          </a:p>
          <a:p>
            <a:pPr lvl="1"/>
            <a:r>
              <a:t>Supports posture and stamina for writing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752" y="624110"/>
            <a:ext cx="3072977" cy="1280890"/>
          </a:xfrm>
        </p:spPr>
        <p:txBody>
          <a:bodyPr>
            <a:normAutofit/>
          </a:bodyPr>
          <a:lstStyle/>
          <a:p>
            <a:r>
              <a:rPr lang="en-GB" sz="2800"/>
              <a:t>Fine Motor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2967" y="2133600"/>
            <a:ext cx="3072976" cy="3777622"/>
          </a:xfrm>
        </p:spPr>
        <p:txBody>
          <a:bodyPr>
            <a:norm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Playdough, tweezers, threading and pegs</a:t>
            </a:r>
          </a:p>
          <a:p>
            <a:pPr lvl="1"/>
            <a:r>
              <a:rPr lang="en-GB" sz="1400">
                <a:solidFill>
                  <a:schemeClr val="tx1"/>
                </a:solidFill>
              </a:rPr>
              <a:t>Cutting, squeezing and building</a:t>
            </a:r>
          </a:p>
          <a:p>
            <a:pPr lvl="1"/>
            <a:r>
              <a:rPr lang="en-GB" sz="1400">
                <a:solidFill>
                  <a:schemeClr val="tx1"/>
                </a:solidFill>
              </a:rPr>
              <a:t>Develops pencil control and grip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90695-F11A-0A35-C8B6-0FDC562257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0" r="3" b="3"/>
          <a:stretch>
            <a:fillRect/>
          </a:stretch>
        </p:blipFill>
        <p:spPr>
          <a:xfrm>
            <a:off x="4568938" y="10"/>
            <a:ext cx="4575061" cy="3383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AE7A5D-AEA2-0888-6C8C-2918EA8B17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68" r="431" b="-2"/>
          <a:stretch>
            <a:fillRect/>
          </a:stretch>
        </p:blipFill>
        <p:spPr>
          <a:xfrm>
            <a:off x="4568939" y="3474721"/>
            <a:ext cx="2253239" cy="3383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54C165-1B3C-2542-4AC7-443CDE2DE4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201" r="-3" b="-3"/>
          <a:stretch>
            <a:fillRect/>
          </a:stretch>
        </p:blipFill>
        <p:spPr>
          <a:xfrm>
            <a:off x="6890757" y="3474720"/>
            <a:ext cx="2253242" cy="33832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645106"/>
            <a:ext cx="4930902" cy="1259894"/>
          </a:xfrm>
        </p:spPr>
        <p:txBody>
          <a:bodyPr>
            <a:normAutofit/>
          </a:bodyPr>
          <a:lstStyle/>
          <a:p>
            <a:r>
              <a:t>Read Write Inc Letter Formation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918" y="2133600"/>
            <a:ext cx="4930901" cy="3759253"/>
          </a:xfrm>
        </p:spPr>
        <p:txBody>
          <a:bodyPr>
            <a:normAutofit/>
          </a:bodyPr>
          <a:lstStyle/>
          <a:p>
            <a:r>
              <a:t>Clear, consistent rhymes for each letter</a:t>
            </a:r>
          </a:p>
          <a:p>
            <a:r>
              <a:t>Teaches correct starting points and direction</a:t>
            </a:r>
          </a:p>
          <a:p>
            <a:r>
              <a:t>Supports confident, fluent handwriting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E9140-24D8-72D8-12D1-05DBDBF66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566" y="1151184"/>
            <a:ext cx="2986091" cy="4235591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Read Write Inc Letter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Around letters</a:t>
            </a:r>
            <a:r>
              <a:t>: c a d g o q</a:t>
            </a:r>
          </a:p>
          <a:p>
            <a:r>
              <a:rPr lang="en-GB"/>
              <a:t>Down letters</a:t>
            </a:r>
            <a:r>
              <a:t>: r n m p b h k t i j u y</a:t>
            </a:r>
          </a:p>
          <a:p>
            <a:r>
              <a:t>Zig Zag : v w x 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AEF67-BBA8-04C3-2D80-65B89031A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44369"/>
            <a:ext cx="4030373" cy="37136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Ready Steady Write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678" y="1540189"/>
            <a:ext cx="6591985" cy="3777622"/>
          </a:xfrm>
        </p:spPr>
        <p:txBody>
          <a:bodyPr/>
          <a:lstStyle/>
          <a:p>
            <a:r>
              <a:t>Prepares children for writing</a:t>
            </a:r>
          </a:p>
          <a:p>
            <a:r>
              <a:t>Focus on posture, pencil grip and control</a:t>
            </a:r>
          </a:p>
          <a:p>
            <a:r>
              <a:t>Builds correct habits from the start</a:t>
            </a:r>
            <a:endParaRPr lang="en-GB"/>
          </a:p>
          <a:p>
            <a:r>
              <a:rPr lang="en-GB"/>
              <a:t>Structure of stories  and comprehension 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18559-A3FF-C464-F0E2-73D6AF988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68811" y="3429000"/>
            <a:ext cx="4419852" cy="33020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95EFE-EEA0-31CA-3082-CC4149AD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60BBC-D99F-25B9-AF2C-31DD1CCB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Ready Steady Write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58FC5-A6E0-2F4D-D074-DE6B5AFB4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EE463-B296-ED0F-2A62-4848AF1BD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022" y="1347496"/>
            <a:ext cx="6984369" cy="519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0468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390</Words>
  <Application>Microsoft Office PowerPoint</Application>
  <PresentationFormat>On-screen Show (4:3)</PresentationFormat>
  <Paragraphs>50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Century Gothic</vt:lpstr>
      <vt:lpstr>Wingdings 3</vt:lpstr>
      <vt:lpstr>Wisp</vt:lpstr>
      <vt:lpstr>Supporting Early Writing in Reception</vt:lpstr>
      <vt:lpstr>What is Drawing Club?</vt:lpstr>
      <vt:lpstr>Gross &amp; Fine Motor Skills</vt:lpstr>
      <vt:lpstr>Gross Motor Activities</vt:lpstr>
      <vt:lpstr>Fine Motor Activities</vt:lpstr>
      <vt:lpstr>Read Write Inc Letter Formation</vt:lpstr>
      <vt:lpstr>Read Write Inc Letter Families</vt:lpstr>
      <vt:lpstr>Ready Steady Write</vt:lpstr>
      <vt:lpstr>Ready Steady Write</vt:lpstr>
      <vt:lpstr>Ready Steady Write</vt:lpstr>
      <vt:lpstr>Ready Steady Write</vt:lpstr>
      <vt:lpstr>Ready Steady Write</vt:lpstr>
      <vt:lpstr>PowerPoint Presentation</vt:lpstr>
      <vt:lpstr>Popcorn Sentences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Early Writing in Reception</dc:title>
  <dc:subject/>
  <dc:creator>Dee Newby</dc:creator>
  <cp:keywords/>
  <dc:description>generated using python-pptx</dc:description>
  <cp:lastModifiedBy>Dee Newby</cp:lastModifiedBy>
  <cp:revision>7</cp:revision>
  <dcterms:created xsi:type="dcterms:W3CDTF">2013-01-27T09:14:16Z</dcterms:created>
  <dcterms:modified xsi:type="dcterms:W3CDTF">2026-02-13T13:07:20Z</dcterms:modified>
  <cp:category/>
</cp:coreProperties>
</file>