
<file path=[Content_Types].xml><?xml version="1.0" encoding="utf-8"?>
<Types xmlns="http://schemas.openxmlformats.org/package/2006/content-types">
  <Default Extension="bmp" ContentType="image/bmp"/>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sldIdLst>
    <p:sldId id="256" r:id="rId2"/>
    <p:sldId id="257" r:id="rId3"/>
    <p:sldId id="270" r:id="rId4"/>
    <p:sldId id="264" r:id="rId5"/>
    <p:sldId id="275" r:id="rId6"/>
    <p:sldId id="269" r:id="rId7"/>
    <p:sldId id="266" r:id="rId8"/>
    <p:sldId id="271" r:id="rId9"/>
    <p:sldId id="267" r:id="rId10"/>
    <p:sldId id="268" r:id="rId11"/>
    <p:sldId id="276" r:id="rId12"/>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039" autoAdjust="0"/>
    <p:restoredTop sz="88545" autoAdjust="0"/>
  </p:normalViewPr>
  <p:slideViewPr>
    <p:cSldViewPr snapToGrid="0">
      <p:cViewPr varScale="1">
        <p:scale>
          <a:sx n="110" d="100"/>
          <a:sy n="110" d="100"/>
        </p:scale>
        <p:origin x="1301"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1C103B7-4B21-4822-A4A3-018C84A4C48C}" type="doc">
      <dgm:prSet loTypeId="urn:microsoft.com/office/officeart/2005/8/layout/default" loCatId="list" qsTypeId="urn:microsoft.com/office/officeart/2005/8/quickstyle/simple5" qsCatId="simple" csTypeId="urn:microsoft.com/office/officeart/2005/8/colors/accent1_4" csCatId="accent1" phldr="1"/>
      <dgm:spPr/>
      <dgm:t>
        <a:bodyPr/>
        <a:lstStyle/>
        <a:p>
          <a:endParaRPr lang="en-GB"/>
        </a:p>
      </dgm:t>
    </dgm:pt>
    <dgm:pt modelId="{6996CCE6-E8B8-4A2C-A850-C5572B3E19EE}">
      <dgm:prSet phldrT="[Text]"/>
      <dgm:spPr/>
      <dgm:t>
        <a:bodyPr/>
        <a:lstStyle/>
        <a:p>
          <a:r>
            <a:rPr lang="en-GB" dirty="0"/>
            <a:t>Evidence based interventions for CYP and parents using CBT informed approach</a:t>
          </a:r>
        </a:p>
      </dgm:t>
    </dgm:pt>
    <dgm:pt modelId="{3F89AFA5-18D6-4C3F-9643-36A29473B2FF}" type="parTrans" cxnId="{4FEF47C7-02D3-4F21-959C-43586DA997E4}">
      <dgm:prSet/>
      <dgm:spPr/>
      <dgm:t>
        <a:bodyPr/>
        <a:lstStyle/>
        <a:p>
          <a:endParaRPr lang="en-GB"/>
        </a:p>
      </dgm:t>
    </dgm:pt>
    <dgm:pt modelId="{A7AB9F44-FD2D-4DB5-B590-F8DC7284B517}" type="sibTrans" cxnId="{4FEF47C7-02D3-4F21-959C-43586DA997E4}">
      <dgm:prSet/>
      <dgm:spPr/>
      <dgm:t>
        <a:bodyPr/>
        <a:lstStyle/>
        <a:p>
          <a:endParaRPr lang="en-GB"/>
        </a:p>
      </dgm:t>
    </dgm:pt>
    <dgm:pt modelId="{47831515-9593-43CB-B36F-F959478F677F}">
      <dgm:prSet phldrT="[Text]"/>
      <dgm:spPr/>
      <dgm:t>
        <a:bodyPr/>
        <a:lstStyle/>
        <a:p>
          <a:r>
            <a:rPr lang="en-GB" dirty="0"/>
            <a:t>Psycho-education workshops for CYP, parents and/or staff</a:t>
          </a:r>
        </a:p>
      </dgm:t>
    </dgm:pt>
    <dgm:pt modelId="{73FBF0B8-D3A3-4954-BB32-5C53B4F804D0}" type="parTrans" cxnId="{EC4207CA-AFCF-43C3-9913-EBA985049EDF}">
      <dgm:prSet/>
      <dgm:spPr/>
      <dgm:t>
        <a:bodyPr/>
        <a:lstStyle/>
        <a:p>
          <a:endParaRPr lang="en-GB"/>
        </a:p>
      </dgm:t>
    </dgm:pt>
    <dgm:pt modelId="{BFE1B5E3-27CE-4D6E-99A3-07BE974EA667}" type="sibTrans" cxnId="{EC4207CA-AFCF-43C3-9913-EBA985049EDF}">
      <dgm:prSet/>
      <dgm:spPr/>
      <dgm:t>
        <a:bodyPr/>
        <a:lstStyle/>
        <a:p>
          <a:endParaRPr lang="en-GB"/>
        </a:p>
      </dgm:t>
    </dgm:pt>
    <dgm:pt modelId="{A4DA0FC3-730F-4718-97F6-1C0C4BE42487}">
      <dgm:prSet phldrT="[Text]"/>
      <dgm:spPr/>
      <dgm:t>
        <a:bodyPr/>
        <a:lstStyle/>
        <a:p>
          <a:r>
            <a:rPr lang="en-GB" dirty="0"/>
            <a:t>Training and support for staff</a:t>
          </a:r>
        </a:p>
      </dgm:t>
    </dgm:pt>
    <dgm:pt modelId="{E2CAE0AC-DA9A-40B9-92A3-88A5D9591011}" type="parTrans" cxnId="{985D3EF3-B571-44A2-9236-F69747F3971A}">
      <dgm:prSet/>
      <dgm:spPr/>
      <dgm:t>
        <a:bodyPr/>
        <a:lstStyle/>
        <a:p>
          <a:endParaRPr lang="en-GB"/>
        </a:p>
      </dgm:t>
    </dgm:pt>
    <dgm:pt modelId="{2E98D554-2413-4FFA-BEAA-8F1736CAB6C6}" type="sibTrans" cxnId="{985D3EF3-B571-44A2-9236-F69747F3971A}">
      <dgm:prSet/>
      <dgm:spPr/>
      <dgm:t>
        <a:bodyPr/>
        <a:lstStyle/>
        <a:p>
          <a:endParaRPr lang="en-GB"/>
        </a:p>
      </dgm:t>
    </dgm:pt>
    <dgm:pt modelId="{8BF42388-722C-46F1-9EF9-C9660F956EAA}">
      <dgm:prSet/>
      <dgm:spPr/>
      <dgm:t>
        <a:bodyPr/>
        <a:lstStyle/>
        <a:p>
          <a:r>
            <a:rPr lang="en-GB" dirty="0"/>
            <a:t>Working with mild – moderate mental health difficulties with recent onset</a:t>
          </a:r>
        </a:p>
      </dgm:t>
    </dgm:pt>
    <dgm:pt modelId="{5BA233D1-6268-44FF-8760-D563231D6D0B}" type="parTrans" cxnId="{3B041BFF-D384-4C75-91C0-C9B275D374F8}">
      <dgm:prSet/>
      <dgm:spPr/>
      <dgm:t>
        <a:bodyPr/>
        <a:lstStyle/>
        <a:p>
          <a:endParaRPr lang="en-GB"/>
        </a:p>
      </dgm:t>
    </dgm:pt>
    <dgm:pt modelId="{B8A1A3BD-A470-42EE-B656-81F9801B1998}" type="sibTrans" cxnId="{3B041BFF-D384-4C75-91C0-C9B275D374F8}">
      <dgm:prSet/>
      <dgm:spPr/>
      <dgm:t>
        <a:bodyPr/>
        <a:lstStyle/>
        <a:p>
          <a:endParaRPr lang="en-GB"/>
        </a:p>
      </dgm:t>
    </dgm:pt>
    <dgm:pt modelId="{BD650A80-69D8-408C-B2AB-035976EF8A6A}">
      <dgm:prSet/>
      <dgm:spPr/>
      <dgm:t>
        <a:bodyPr/>
        <a:lstStyle/>
        <a:p>
          <a:r>
            <a:rPr lang="en-GB" dirty="0"/>
            <a:t>Additional support for school – “as well as” not “instead of”</a:t>
          </a:r>
        </a:p>
      </dgm:t>
    </dgm:pt>
    <dgm:pt modelId="{9C66CA02-BEAF-46EC-904E-7BC7C9AC5915}" type="parTrans" cxnId="{925CAF3C-0FC0-45CE-9ADA-742BF0BF915B}">
      <dgm:prSet/>
      <dgm:spPr/>
      <dgm:t>
        <a:bodyPr/>
        <a:lstStyle/>
        <a:p>
          <a:endParaRPr lang="en-GB"/>
        </a:p>
      </dgm:t>
    </dgm:pt>
    <dgm:pt modelId="{A87B4F78-5BC4-4E13-B307-9007B0C995B3}" type="sibTrans" cxnId="{925CAF3C-0FC0-45CE-9ADA-742BF0BF915B}">
      <dgm:prSet/>
      <dgm:spPr/>
      <dgm:t>
        <a:bodyPr/>
        <a:lstStyle/>
        <a:p>
          <a:endParaRPr lang="en-GB"/>
        </a:p>
      </dgm:t>
    </dgm:pt>
    <dgm:pt modelId="{C7EE50DE-87B6-4A75-87ED-3551AEDE810D}">
      <dgm:prSet/>
      <dgm:spPr/>
      <dgm:t>
        <a:bodyPr/>
        <a:lstStyle/>
        <a:p>
          <a:r>
            <a:rPr lang="en-GB" dirty="0"/>
            <a:t>Support school with adapting ‘whole school approach’ to mental health</a:t>
          </a:r>
        </a:p>
      </dgm:t>
    </dgm:pt>
    <dgm:pt modelId="{6C2B55AC-5D3F-4146-8256-5EC47FD1FD0E}" type="parTrans" cxnId="{9A6879DE-9123-4316-A08A-AE530EDB6361}">
      <dgm:prSet/>
      <dgm:spPr/>
      <dgm:t>
        <a:bodyPr/>
        <a:lstStyle/>
        <a:p>
          <a:endParaRPr lang="en-GB"/>
        </a:p>
      </dgm:t>
    </dgm:pt>
    <dgm:pt modelId="{0FB33D6C-994D-4E52-9CCF-E9EEADA8C86C}" type="sibTrans" cxnId="{9A6879DE-9123-4316-A08A-AE530EDB6361}">
      <dgm:prSet/>
      <dgm:spPr/>
      <dgm:t>
        <a:bodyPr/>
        <a:lstStyle/>
        <a:p>
          <a:endParaRPr lang="en-GB"/>
        </a:p>
      </dgm:t>
    </dgm:pt>
    <dgm:pt modelId="{28E31211-A05C-4EFF-AD1C-0BCA5F4CFCA4}">
      <dgm:prSet/>
      <dgm:spPr/>
      <dgm:t>
        <a:bodyPr/>
        <a:lstStyle/>
        <a:p>
          <a:r>
            <a:rPr lang="en-GB" dirty="0"/>
            <a:t>Liaise with other services and help to signpost on if not an appropriate MHST referral</a:t>
          </a:r>
        </a:p>
      </dgm:t>
    </dgm:pt>
    <dgm:pt modelId="{C495FD76-A221-45DE-86E3-63E5CA0EA7F5}" type="parTrans" cxnId="{25D57F57-BD83-41B9-BD65-50617F7CFCB5}">
      <dgm:prSet/>
      <dgm:spPr/>
      <dgm:t>
        <a:bodyPr/>
        <a:lstStyle/>
        <a:p>
          <a:endParaRPr lang="en-GB"/>
        </a:p>
      </dgm:t>
    </dgm:pt>
    <dgm:pt modelId="{ED1D7B3F-41DF-47C2-A2C8-36C2990F5500}" type="sibTrans" cxnId="{25D57F57-BD83-41B9-BD65-50617F7CFCB5}">
      <dgm:prSet/>
      <dgm:spPr/>
      <dgm:t>
        <a:bodyPr/>
        <a:lstStyle/>
        <a:p>
          <a:endParaRPr lang="en-GB"/>
        </a:p>
      </dgm:t>
    </dgm:pt>
    <dgm:pt modelId="{60D393A7-C7F4-4472-A7EC-142C2AA565FB}" type="pres">
      <dgm:prSet presAssocID="{D1C103B7-4B21-4822-A4A3-018C84A4C48C}" presName="diagram" presStyleCnt="0">
        <dgm:presLayoutVars>
          <dgm:dir/>
          <dgm:resizeHandles val="exact"/>
        </dgm:presLayoutVars>
      </dgm:prSet>
      <dgm:spPr/>
    </dgm:pt>
    <dgm:pt modelId="{65D12107-0304-413E-B4EF-DA4C595B4C43}" type="pres">
      <dgm:prSet presAssocID="{6996CCE6-E8B8-4A2C-A850-C5572B3E19EE}" presName="node" presStyleLbl="node1" presStyleIdx="0" presStyleCnt="7">
        <dgm:presLayoutVars>
          <dgm:bulletEnabled val="1"/>
        </dgm:presLayoutVars>
      </dgm:prSet>
      <dgm:spPr/>
    </dgm:pt>
    <dgm:pt modelId="{BCC213B4-3435-4615-9352-2D7219E212D9}" type="pres">
      <dgm:prSet presAssocID="{A7AB9F44-FD2D-4DB5-B590-F8DC7284B517}" presName="sibTrans" presStyleCnt="0"/>
      <dgm:spPr/>
    </dgm:pt>
    <dgm:pt modelId="{2A4DCC37-79A5-4E85-958D-AB9FBD58471F}" type="pres">
      <dgm:prSet presAssocID="{47831515-9593-43CB-B36F-F959478F677F}" presName="node" presStyleLbl="node1" presStyleIdx="1" presStyleCnt="7">
        <dgm:presLayoutVars>
          <dgm:bulletEnabled val="1"/>
        </dgm:presLayoutVars>
      </dgm:prSet>
      <dgm:spPr/>
    </dgm:pt>
    <dgm:pt modelId="{ED9BA9C8-AC49-4A82-899B-08475EE60911}" type="pres">
      <dgm:prSet presAssocID="{BFE1B5E3-27CE-4D6E-99A3-07BE974EA667}" presName="sibTrans" presStyleCnt="0"/>
      <dgm:spPr/>
    </dgm:pt>
    <dgm:pt modelId="{B0EFFDB8-7501-4704-9D5E-DCB9516720B7}" type="pres">
      <dgm:prSet presAssocID="{A4DA0FC3-730F-4718-97F6-1C0C4BE42487}" presName="node" presStyleLbl="node1" presStyleIdx="2" presStyleCnt="7">
        <dgm:presLayoutVars>
          <dgm:bulletEnabled val="1"/>
        </dgm:presLayoutVars>
      </dgm:prSet>
      <dgm:spPr/>
    </dgm:pt>
    <dgm:pt modelId="{11EDD764-2D45-4222-8BA2-99B4D5391C63}" type="pres">
      <dgm:prSet presAssocID="{2E98D554-2413-4FFA-BEAA-8F1736CAB6C6}" presName="sibTrans" presStyleCnt="0"/>
      <dgm:spPr/>
    </dgm:pt>
    <dgm:pt modelId="{5F0133B6-48C5-4EFE-BF0B-20C609BD9D77}" type="pres">
      <dgm:prSet presAssocID="{8BF42388-722C-46F1-9EF9-C9660F956EAA}" presName="node" presStyleLbl="node1" presStyleIdx="3" presStyleCnt="7">
        <dgm:presLayoutVars>
          <dgm:bulletEnabled val="1"/>
        </dgm:presLayoutVars>
      </dgm:prSet>
      <dgm:spPr/>
    </dgm:pt>
    <dgm:pt modelId="{7E38660E-C796-4B8A-9B19-C2F57F11063E}" type="pres">
      <dgm:prSet presAssocID="{B8A1A3BD-A470-42EE-B656-81F9801B1998}" presName="sibTrans" presStyleCnt="0"/>
      <dgm:spPr/>
    </dgm:pt>
    <dgm:pt modelId="{07A2F557-C0FB-4946-8FC0-0A8539BCEA26}" type="pres">
      <dgm:prSet presAssocID="{BD650A80-69D8-408C-B2AB-035976EF8A6A}" presName="node" presStyleLbl="node1" presStyleIdx="4" presStyleCnt="7">
        <dgm:presLayoutVars>
          <dgm:bulletEnabled val="1"/>
        </dgm:presLayoutVars>
      </dgm:prSet>
      <dgm:spPr/>
    </dgm:pt>
    <dgm:pt modelId="{B0D74440-936D-4632-8019-DC7C66AECC96}" type="pres">
      <dgm:prSet presAssocID="{A87B4F78-5BC4-4E13-B307-9007B0C995B3}" presName="sibTrans" presStyleCnt="0"/>
      <dgm:spPr/>
    </dgm:pt>
    <dgm:pt modelId="{5CDCA8A0-4CA0-4D30-87A8-F24AF008A1E0}" type="pres">
      <dgm:prSet presAssocID="{C7EE50DE-87B6-4A75-87ED-3551AEDE810D}" presName="node" presStyleLbl="node1" presStyleIdx="5" presStyleCnt="7">
        <dgm:presLayoutVars>
          <dgm:bulletEnabled val="1"/>
        </dgm:presLayoutVars>
      </dgm:prSet>
      <dgm:spPr/>
    </dgm:pt>
    <dgm:pt modelId="{CF628256-D2D8-4B6E-83F0-A45579B46DD7}" type="pres">
      <dgm:prSet presAssocID="{0FB33D6C-994D-4E52-9CCF-E9EEADA8C86C}" presName="sibTrans" presStyleCnt="0"/>
      <dgm:spPr/>
    </dgm:pt>
    <dgm:pt modelId="{9EE8FB43-608D-4F1A-93BE-0E9D1D3297AD}" type="pres">
      <dgm:prSet presAssocID="{28E31211-A05C-4EFF-AD1C-0BCA5F4CFCA4}" presName="node" presStyleLbl="node1" presStyleIdx="6" presStyleCnt="7">
        <dgm:presLayoutVars>
          <dgm:bulletEnabled val="1"/>
        </dgm:presLayoutVars>
      </dgm:prSet>
      <dgm:spPr/>
    </dgm:pt>
  </dgm:ptLst>
  <dgm:cxnLst>
    <dgm:cxn modelId="{DD28FF19-C8EE-4541-80B8-6DC7C1C7E74D}" type="presOf" srcId="{D1C103B7-4B21-4822-A4A3-018C84A4C48C}" destId="{60D393A7-C7F4-4472-A7EC-142C2AA565FB}" srcOrd="0" destOrd="0" presId="urn:microsoft.com/office/officeart/2005/8/layout/default"/>
    <dgm:cxn modelId="{A89E1C39-BE53-435D-A111-E10AF60587DE}" type="presOf" srcId="{8BF42388-722C-46F1-9EF9-C9660F956EAA}" destId="{5F0133B6-48C5-4EFE-BF0B-20C609BD9D77}" srcOrd="0" destOrd="0" presId="urn:microsoft.com/office/officeart/2005/8/layout/default"/>
    <dgm:cxn modelId="{925CAF3C-0FC0-45CE-9ADA-742BF0BF915B}" srcId="{D1C103B7-4B21-4822-A4A3-018C84A4C48C}" destId="{BD650A80-69D8-408C-B2AB-035976EF8A6A}" srcOrd="4" destOrd="0" parTransId="{9C66CA02-BEAF-46EC-904E-7BC7C9AC5915}" sibTransId="{A87B4F78-5BC4-4E13-B307-9007B0C995B3}"/>
    <dgm:cxn modelId="{ED62D261-6515-4E69-9817-61A92710B073}" type="presOf" srcId="{C7EE50DE-87B6-4A75-87ED-3551AEDE810D}" destId="{5CDCA8A0-4CA0-4D30-87A8-F24AF008A1E0}" srcOrd="0" destOrd="0" presId="urn:microsoft.com/office/officeart/2005/8/layout/default"/>
    <dgm:cxn modelId="{4092D071-12D4-412F-A0C8-CE69F24B1C8D}" type="presOf" srcId="{28E31211-A05C-4EFF-AD1C-0BCA5F4CFCA4}" destId="{9EE8FB43-608D-4F1A-93BE-0E9D1D3297AD}" srcOrd="0" destOrd="0" presId="urn:microsoft.com/office/officeart/2005/8/layout/default"/>
    <dgm:cxn modelId="{25D57F57-BD83-41B9-BD65-50617F7CFCB5}" srcId="{D1C103B7-4B21-4822-A4A3-018C84A4C48C}" destId="{28E31211-A05C-4EFF-AD1C-0BCA5F4CFCA4}" srcOrd="6" destOrd="0" parTransId="{C495FD76-A221-45DE-86E3-63E5CA0EA7F5}" sibTransId="{ED1D7B3F-41DF-47C2-A2C8-36C2990F5500}"/>
    <dgm:cxn modelId="{8C648C8C-AC47-47F9-8988-5E07B95931B4}" type="presOf" srcId="{47831515-9593-43CB-B36F-F959478F677F}" destId="{2A4DCC37-79A5-4E85-958D-AB9FBD58471F}" srcOrd="0" destOrd="0" presId="urn:microsoft.com/office/officeart/2005/8/layout/default"/>
    <dgm:cxn modelId="{AA35B693-3FE3-49FF-A948-6281909D79CF}" type="presOf" srcId="{6996CCE6-E8B8-4A2C-A850-C5572B3E19EE}" destId="{65D12107-0304-413E-B4EF-DA4C595B4C43}" srcOrd="0" destOrd="0" presId="urn:microsoft.com/office/officeart/2005/8/layout/default"/>
    <dgm:cxn modelId="{42CEAB9B-6A0D-49D9-B3A9-83CFAE2E5100}" type="presOf" srcId="{A4DA0FC3-730F-4718-97F6-1C0C4BE42487}" destId="{B0EFFDB8-7501-4704-9D5E-DCB9516720B7}" srcOrd="0" destOrd="0" presId="urn:microsoft.com/office/officeart/2005/8/layout/default"/>
    <dgm:cxn modelId="{C25C24A4-64B5-460E-AE9E-6531395A4BE6}" type="presOf" srcId="{BD650A80-69D8-408C-B2AB-035976EF8A6A}" destId="{07A2F557-C0FB-4946-8FC0-0A8539BCEA26}" srcOrd="0" destOrd="0" presId="urn:microsoft.com/office/officeart/2005/8/layout/default"/>
    <dgm:cxn modelId="{4FEF47C7-02D3-4F21-959C-43586DA997E4}" srcId="{D1C103B7-4B21-4822-A4A3-018C84A4C48C}" destId="{6996CCE6-E8B8-4A2C-A850-C5572B3E19EE}" srcOrd="0" destOrd="0" parTransId="{3F89AFA5-18D6-4C3F-9643-36A29473B2FF}" sibTransId="{A7AB9F44-FD2D-4DB5-B590-F8DC7284B517}"/>
    <dgm:cxn modelId="{EC4207CA-AFCF-43C3-9913-EBA985049EDF}" srcId="{D1C103B7-4B21-4822-A4A3-018C84A4C48C}" destId="{47831515-9593-43CB-B36F-F959478F677F}" srcOrd="1" destOrd="0" parTransId="{73FBF0B8-D3A3-4954-BB32-5C53B4F804D0}" sibTransId="{BFE1B5E3-27CE-4D6E-99A3-07BE974EA667}"/>
    <dgm:cxn modelId="{9A6879DE-9123-4316-A08A-AE530EDB6361}" srcId="{D1C103B7-4B21-4822-A4A3-018C84A4C48C}" destId="{C7EE50DE-87B6-4A75-87ED-3551AEDE810D}" srcOrd="5" destOrd="0" parTransId="{6C2B55AC-5D3F-4146-8256-5EC47FD1FD0E}" sibTransId="{0FB33D6C-994D-4E52-9CCF-E9EEADA8C86C}"/>
    <dgm:cxn modelId="{985D3EF3-B571-44A2-9236-F69747F3971A}" srcId="{D1C103B7-4B21-4822-A4A3-018C84A4C48C}" destId="{A4DA0FC3-730F-4718-97F6-1C0C4BE42487}" srcOrd="2" destOrd="0" parTransId="{E2CAE0AC-DA9A-40B9-92A3-88A5D9591011}" sibTransId="{2E98D554-2413-4FFA-BEAA-8F1736CAB6C6}"/>
    <dgm:cxn modelId="{3B041BFF-D384-4C75-91C0-C9B275D374F8}" srcId="{D1C103B7-4B21-4822-A4A3-018C84A4C48C}" destId="{8BF42388-722C-46F1-9EF9-C9660F956EAA}" srcOrd="3" destOrd="0" parTransId="{5BA233D1-6268-44FF-8760-D563231D6D0B}" sibTransId="{B8A1A3BD-A470-42EE-B656-81F9801B1998}"/>
    <dgm:cxn modelId="{51499EB7-E4C5-42D0-B1D4-B4F576C65A86}" type="presParOf" srcId="{60D393A7-C7F4-4472-A7EC-142C2AA565FB}" destId="{65D12107-0304-413E-B4EF-DA4C595B4C43}" srcOrd="0" destOrd="0" presId="urn:microsoft.com/office/officeart/2005/8/layout/default"/>
    <dgm:cxn modelId="{0A33E45A-D00D-491C-AB87-CBC4F91785F0}" type="presParOf" srcId="{60D393A7-C7F4-4472-A7EC-142C2AA565FB}" destId="{BCC213B4-3435-4615-9352-2D7219E212D9}" srcOrd="1" destOrd="0" presId="urn:microsoft.com/office/officeart/2005/8/layout/default"/>
    <dgm:cxn modelId="{EC1416AD-CFF6-4F4C-BBC3-5490D93A2E11}" type="presParOf" srcId="{60D393A7-C7F4-4472-A7EC-142C2AA565FB}" destId="{2A4DCC37-79A5-4E85-958D-AB9FBD58471F}" srcOrd="2" destOrd="0" presId="urn:microsoft.com/office/officeart/2005/8/layout/default"/>
    <dgm:cxn modelId="{AAB39C31-3446-45B1-B44A-140B3A67E215}" type="presParOf" srcId="{60D393A7-C7F4-4472-A7EC-142C2AA565FB}" destId="{ED9BA9C8-AC49-4A82-899B-08475EE60911}" srcOrd="3" destOrd="0" presId="urn:microsoft.com/office/officeart/2005/8/layout/default"/>
    <dgm:cxn modelId="{AE7A0814-0920-4246-AB2A-7C75524918DD}" type="presParOf" srcId="{60D393A7-C7F4-4472-A7EC-142C2AA565FB}" destId="{B0EFFDB8-7501-4704-9D5E-DCB9516720B7}" srcOrd="4" destOrd="0" presId="urn:microsoft.com/office/officeart/2005/8/layout/default"/>
    <dgm:cxn modelId="{5BF1156F-49BD-4F8E-9FCB-9E387EB3B22E}" type="presParOf" srcId="{60D393A7-C7F4-4472-A7EC-142C2AA565FB}" destId="{11EDD764-2D45-4222-8BA2-99B4D5391C63}" srcOrd="5" destOrd="0" presId="urn:microsoft.com/office/officeart/2005/8/layout/default"/>
    <dgm:cxn modelId="{1C205050-DB7C-42DE-A63E-EE85DDFF8C8D}" type="presParOf" srcId="{60D393A7-C7F4-4472-A7EC-142C2AA565FB}" destId="{5F0133B6-48C5-4EFE-BF0B-20C609BD9D77}" srcOrd="6" destOrd="0" presId="urn:microsoft.com/office/officeart/2005/8/layout/default"/>
    <dgm:cxn modelId="{A11A018D-EB58-4444-94A6-9D68BD9378B1}" type="presParOf" srcId="{60D393A7-C7F4-4472-A7EC-142C2AA565FB}" destId="{7E38660E-C796-4B8A-9B19-C2F57F11063E}" srcOrd="7" destOrd="0" presId="urn:microsoft.com/office/officeart/2005/8/layout/default"/>
    <dgm:cxn modelId="{DDA36E09-A649-4B37-87F1-A28A11787754}" type="presParOf" srcId="{60D393A7-C7F4-4472-A7EC-142C2AA565FB}" destId="{07A2F557-C0FB-4946-8FC0-0A8539BCEA26}" srcOrd="8" destOrd="0" presId="urn:microsoft.com/office/officeart/2005/8/layout/default"/>
    <dgm:cxn modelId="{FC46C9CD-DE02-46AC-8871-4699E1FD9AB9}" type="presParOf" srcId="{60D393A7-C7F4-4472-A7EC-142C2AA565FB}" destId="{B0D74440-936D-4632-8019-DC7C66AECC96}" srcOrd="9" destOrd="0" presId="urn:microsoft.com/office/officeart/2005/8/layout/default"/>
    <dgm:cxn modelId="{7F8AEA42-E006-4C83-BBE4-8D92F0DAFA3E}" type="presParOf" srcId="{60D393A7-C7F4-4472-A7EC-142C2AA565FB}" destId="{5CDCA8A0-4CA0-4D30-87A8-F24AF008A1E0}" srcOrd="10" destOrd="0" presId="urn:microsoft.com/office/officeart/2005/8/layout/default"/>
    <dgm:cxn modelId="{908DEEF7-A94F-4A88-99B9-A4ADA3860D5F}" type="presParOf" srcId="{60D393A7-C7F4-4472-A7EC-142C2AA565FB}" destId="{CF628256-D2D8-4B6E-83F0-A45579B46DD7}" srcOrd="11" destOrd="0" presId="urn:microsoft.com/office/officeart/2005/8/layout/default"/>
    <dgm:cxn modelId="{882F0749-D672-4D81-9EB2-61002B070545}" type="presParOf" srcId="{60D393A7-C7F4-4472-A7EC-142C2AA565FB}" destId="{9EE8FB43-608D-4F1A-93BE-0E9D1D3297AD}" srcOrd="1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D12107-0304-413E-B4EF-DA4C595B4C43}">
      <dsp:nvSpPr>
        <dsp:cNvPr id="0" name=""/>
        <dsp:cNvSpPr/>
      </dsp:nvSpPr>
      <dsp:spPr>
        <a:xfrm>
          <a:off x="187610" y="173"/>
          <a:ext cx="2303520" cy="1382112"/>
        </a:xfrm>
        <a:prstGeom prst="rect">
          <a:avLst/>
        </a:prstGeom>
        <a:gradFill rotWithShape="0">
          <a:gsLst>
            <a:gs pos="0">
              <a:schemeClr val="accent1">
                <a:shade val="50000"/>
                <a:hueOff val="0"/>
                <a:satOff val="0"/>
                <a:lumOff val="0"/>
                <a:alphaOff val="0"/>
                <a:satMod val="100000"/>
                <a:lumMod val="100000"/>
              </a:schemeClr>
            </a:gs>
            <a:gs pos="50000">
              <a:schemeClr val="accent1">
                <a:shade val="50000"/>
                <a:hueOff val="0"/>
                <a:satOff val="0"/>
                <a:lumOff val="0"/>
                <a:alphaOff val="0"/>
                <a:shade val="99000"/>
                <a:satMod val="105000"/>
                <a:lumMod val="100000"/>
              </a:schemeClr>
            </a:gs>
            <a:gs pos="100000">
              <a:schemeClr val="accent1">
                <a:shade val="50000"/>
                <a:hueOff val="0"/>
                <a:satOff val="0"/>
                <a:lumOff val="0"/>
                <a:alphaOff val="0"/>
                <a:shade val="98000"/>
                <a:satMod val="105000"/>
                <a:lumMod val="100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dsp:spPr>
      <dsp:style>
        <a:lnRef idx="0">
          <a:scrgbClr r="0" g="0" b="0"/>
        </a:lnRef>
        <a:fillRef idx="3">
          <a:scrgbClr r="0" g="0" b="0"/>
        </a:fillRef>
        <a:effectRef idx="3">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dirty="0"/>
            <a:t>Evidence based interventions for CYP and parents using CBT informed approach</a:t>
          </a:r>
        </a:p>
      </dsp:txBody>
      <dsp:txXfrm>
        <a:off x="187610" y="173"/>
        <a:ext cx="2303520" cy="1382112"/>
      </dsp:txXfrm>
    </dsp:sp>
    <dsp:sp modelId="{2A4DCC37-79A5-4E85-958D-AB9FBD58471F}">
      <dsp:nvSpPr>
        <dsp:cNvPr id="0" name=""/>
        <dsp:cNvSpPr/>
      </dsp:nvSpPr>
      <dsp:spPr>
        <a:xfrm>
          <a:off x="2721482" y="173"/>
          <a:ext cx="2303520" cy="1382112"/>
        </a:xfrm>
        <a:prstGeom prst="rect">
          <a:avLst/>
        </a:prstGeom>
        <a:gradFill rotWithShape="0">
          <a:gsLst>
            <a:gs pos="0">
              <a:schemeClr val="accent1">
                <a:shade val="50000"/>
                <a:hueOff val="99179"/>
                <a:satOff val="-7686"/>
                <a:lumOff val="13325"/>
                <a:alphaOff val="0"/>
                <a:satMod val="100000"/>
                <a:lumMod val="100000"/>
              </a:schemeClr>
            </a:gs>
            <a:gs pos="50000">
              <a:schemeClr val="accent1">
                <a:shade val="50000"/>
                <a:hueOff val="99179"/>
                <a:satOff val="-7686"/>
                <a:lumOff val="13325"/>
                <a:alphaOff val="0"/>
                <a:shade val="99000"/>
                <a:satMod val="105000"/>
                <a:lumMod val="100000"/>
              </a:schemeClr>
            </a:gs>
            <a:gs pos="100000">
              <a:schemeClr val="accent1">
                <a:shade val="50000"/>
                <a:hueOff val="99179"/>
                <a:satOff val="-7686"/>
                <a:lumOff val="13325"/>
                <a:alphaOff val="0"/>
                <a:shade val="98000"/>
                <a:satMod val="105000"/>
                <a:lumMod val="100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dsp:spPr>
      <dsp:style>
        <a:lnRef idx="0">
          <a:scrgbClr r="0" g="0" b="0"/>
        </a:lnRef>
        <a:fillRef idx="3">
          <a:scrgbClr r="0" g="0" b="0"/>
        </a:fillRef>
        <a:effectRef idx="3">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dirty="0"/>
            <a:t>Psycho-education workshops for CYP, parents and/or staff</a:t>
          </a:r>
        </a:p>
      </dsp:txBody>
      <dsp:txXfrm>
        <a:off x="2721482" y="173"/>
        <a:ext cx="2303520" cy="1382112"/>
      </dsp:txXfrm>
    </dsp:sp>
    <dsp:sp modelId="{B0EFFDB8-7501-4704-9D5E-DCB9516720B7}">
      <dsp:nvSpPr>
        <dsp:cNvPr id="0" name=""/>
        <dsp:cNvSpPr/>
      </dsp:nvSpPr>
      <dsp:spPr>
        <a:xfrm>
          <a:off x="5255355" y="173"/>
          <a:ext cx="2303520" cy="1382112"/>
        </a:xfrm>
        <a:prstGeom prst="rect">
          <a:avLst/>
        </a:prstGeom>
        <a:gradFill rotWithShape="0">
          <a:gsLst>
            <a:gs pos="0">
              <a:schemeClr val="accent1">
                <a:shade val="50000"/>
                <a:hueOff val="198358"/>
                <a:satOff val="-15372"/>
                <a:lumOff val="26650"/>
                <a:alphaOff val="0"/>
                <a:satMod val="100000"/>
                <a:lumMod val="100000"/>
              </a:schemeClr>
            </a:gs>
            <a:gs pos="50000">
              <a:schemeClr val="accent1">
                <a:shade val="50000"/>
                <a:hueOff val="198358"/>
                <a:satOff val="-15372"/>
                <a:lumOff val="26650"/>
                <a:alphaOff val="0"/>
                <a:shade val="99000"/>
                <a:satMod val="105000"/>
                <a:lumMod val="100000"/>
              </a:schemeClr>
            </a:gs>
            <a:gs pos="100000">
              <a:schemeClr val="accent1">
                <a:shade val="50000"/>
                <a:hueOff val="198358"/>
                <a:satOff val="-15372"/>
                <a:lumOff val="26650"/>
                <a:alphaOff val="0"/>
                <a:shade val="98000"/>
                <a:satMod val="105000"/>
                <a:lumMod val="100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dsp:spPr>
      <dsp:style>
        <a:lnRef idx="0">
          <a:scrgbClr r="0" g="0" b="0"/>
        </a:lnRef>
        <a:fillRef idx="3">
          <a:scrgbClr r="0" g="0" b="0"/>
        </a:fillRef>
        <a:effectRef idx="3">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dirty="0"/>
            <a:t>Training and support for staff</a:t>
          </a:r>
        </a:p>
      </dsp:txBody>
      <dsp:txXfrm>
        <a:off x="5255355" y="173"/>
        <a:ext cx="2303520" cy="1382112"/>
      </dsp:txXfrm>
    </dsp:sp>
    <dsp:sp modelId="{5F0133B6-48C5-4EFE-BF0B-20C609BD9D77}">
      <dsp:nvSpPr>
        <dsp:cNvPr id="0" name=""/>
        <dsp:cNvSpPr/>
      </dsp:nvSpPr>
      <dsp:spPr>
        <a:xfrm>
          <a:off x="187610" y="1612637"/>
          <a:ext cx="2303520" cy="1382112"/>
        </a:xfrm>
        <a:prstGeom prst="rect">
          <a:avLst/>
        </a:prstGeom>
        <a:gradFill rotWithShape="0">
          <a:gsLst>
            <a:gs pos="0">
              <a:schemeClr val="accent1">
                <a:shade val="50000"/>
                <a:hueOff val="297536"/>
                <a:satOff val="-23058"/>
                <a:lumOff val="39975"/>
                <a:alphaOff val="0"/>
                <a:satMod val="100000"/>
                <a:lumMod val="100000"/>
              </a:schemeClr>
            </a:gs>
            <a:gs pos="50000">
              <a:schemeClr val="accent1">
                <a:shade val="50000"/>
                <a:hueOff val="297536"/>
                <a:satOff val="-23058"/>
                <a:lumOff val="39975"/>
                <a:alphaOff val="0"/>
                <a:shade val="99000"/>
                <a:satMod val="105000"/>
                <a:lumMod val="100000"/>
              </a:schemeClr>
            </a:gs>
            <a:gs pos="100000">
              <a:schemeClr val="accent1">
                <a:shade val="50000"/>
                <a:hueOff val="297536"/>
                <a:satOff val="-23058"/>
                <a:lumOff val="39975"/>
                <a:alphaOff val="0"/>
                <a:shade val="98000"/>
                <a:satMod val="105000"/>
                <a:lumMod val="100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dsp:spPr>
      <dsp:style>
        <a:lnRef idx="0">
          <a:scrgbClr r="0" g="0" b="0"/>
        </a:lnRef>
        <a:fillRef idx="3">
          <a:scrgbClr r="0" g="0" b="0"/>
        </a:fillRef>
        <a:effectRef idx="3">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dirty="0"/>
            <a:t>Working with mild – moderate mental health difficulties with recent onset</a:t>
          </a:r>
        </a:p>
      </dsp:txBody>
      <dsp:txXfrm>
        <a:off x="187610" y="1612637"/>
        <a:ext cx="2303520" cy="1382112"/>
      </dsp:txXfrm>
    </dsp:sp>
    <dsp:sp modelId="{07A2F557-C0FB-4946-8FC0-0A8539BCEA26}">
      <dsp:nvSpPr>
        <dsp:cNvPr id="0" name=""/>
        <dsp:cNvSpPr/>
      </dsp:nvSpPr>
      <dsp:spPr>
        <a:xfrm>
          <a:off x="2721482" y="1612637"/>
          <a:ext cx="2303520" cy="1382112"/>
        </a:xfrm>
        <a:prstGeom prst="rect">
          <a:avLst/>
        </a:prstGeom>
        <a:gradFill rotWithShape="0">
          <a:gsLst>
            <a:gs pos="0">
              <a:schemeClr val="accent1">
                <a:shade val="50000"/>
                <a:hueOff val="297536"/>
                <a:satOff val="-23058"/>
                <a:lumOff val="39975"/>
                <a:alphaOff val="0"/>
                <a:satMod val="100000"/>
                <a:lumMod val="100000"/>
              </a:schemeClr>
            </a:gs>
            <a:gs pos="50000">
              <a:schemeClr val="accent1">
                <a:shade val="50000"/>
                <a:hueOff val="297536"/>
                <a:satOff val="-23058"/>
                <a:lumOff val="39975"/>
                <a:alphaOff val="0"/>
                <a:shade val="99000"/>
                <a:satMod val="105000"/>
                <a:lumMod val="100000"/>
              </a:schemeClr>
            </a:gs>
            <a:gs pos="100000">
              <a:schemeClr val="accent1">
                <a:shade val="50000"/>
                <a:hueOff val="297536"/>
                <a:satOff val="-23058"/>
                <a:lumOff val="39975"/>
                <a:alphaOff val="0"/>
                <a:shade val="98000"/>
                <a:satMod val="105000"/>
                <a:lumMod val="100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dsp:spPr>
      <dsp:style>
        <a:lnRef idx="0">
          <a:scrgbClr r="0" g="0" b="0"/>
        </a:lnRef>
        <a:fillRef idx="3">
          <a:scrgbClr r="0" g="0" b="0"/>
        </a:fillRef>
        <a:effectRef idx="3">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dirty="0"/>
            <a:t>Additional support for school – “as well as” not “instead of”</a:t>
          </a:r>
        </a:p>
      </dsp:txBody>
      <dsp:txXfrm>
        <a:off x="2721482" y="1612637"/>
        <a:ext cx="2303520" cy="1382112"/>
      </dsp:txXfrm>
    </dsp:sp>
    <dsp:sp modelId="{5CDCA8A0-4CA0-4D30-87A8-F24AF008A1E0}">
      <dsp:nvSpPr>
        <dsp:cNvPr id="0" name=""/>
        <dsp:cNvSpPr/>
      </dsp:nvSpPr>
      <dsp:spPr>
        <a:xfrm>
          <a:off x="5255355" y="1612637"/>
          <a:ext cx="2303520" cy="1382112"/>
        </a:xfrm>
        <a:prstGeom prst="rect">
          <a:avLst/>
        </a:prstGeom>
        <a:gradFill rotWithShape="0">
          <a:gsLst>
            <a:gs pos="0">
              <a:schemeClr val="accent1">
                <a:shade val="50000"/>
                <a:hueOff val="198358"/>
                <a:satOff val="-15372"/>
                <a:lumOff val="26650"/>
                <a:alphaOff val="0"/>
                <a:satMod val="100000"/>
                <a:lumMod val="100000"/>
              </a:schemeClr>
            </a:gs>
            <a:gs pos="50000">
              <a:schemeClr val="accent1">
                <a:shade val="50000"/>
                <a:hueOff val="198358"/>
                <a:satOff val="-15372"/>
                <a:lumOff val="26650"/>
                <a:alphaOff val="0"/>
                <a:shade val="99000"/>
                <a:satMod val="105000"/>
                <a:lumMod val="100000"/>
              </a:schemeClr>
            </a:gs>
            <a:gs pos="100000">
              <a:schemeClr val="accent1">
                <a:shade val="50000"/>
                <a:hueOff val="198358"/>
                <a:satOff val="-15372"/>
                <a:lumOff val="26650"/>
                <a:alphaOff val="0"/>
                <a:shade val="98000"/>
                <a:satMod val="105000"/>
                <a:lumMod val="100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dsp:spPr>
      <dsp:style>
        <a:lnRef idx="0">
          <a:scrgbClr r="0" g="0" b="0"/>
        </a:lnRef>
        <a:fillRef idx="3">
          <a:scrgbClr r="0" g="0" b="0"/>
        </a:fillRef>
        <a:effectRef idx="3">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dirty="0"/>
            <a:t>Support school with adapting ‘whole school approach’ to mental health</a:t>
          </a:r>
        </a:p>
      </dsp:txBody>
      <dsp:txXfrm>
        <a:off x="5255355" y="1612637"/>
        <a:ext cx="2303520" cy="1382112"/>
      </dsp:txXfrm>
    </dsp:sp>
    <dsp:sp modelId="{9EE8FB43-608D-4F1A-93BE-0E9D1D3297AD}">
      <dsp:nvSpPr>
        <dsp:cNvPr id="0" name=""/>
        <dsp:cNvSpPr/>
      </dsp:nvSpPr>
      <dsp:spPr>
        <a:xfrm>
          <a:off x="2721482" y="3225101"/>
          <a:ext cx="2303520" cy="1382112"/>
        </a:xfrm>
        <a:prstGeom prst="rect">
          <a:avLst/>
        </a:prstGeom>
        <a:gradFill rotWithShape="0">
          <a:gsLst>
            <a:gs pos="0">
              <a:schemeClr val="accent1">
                <a:shade val="50000"/>
                <a:hueOff val="99179"/>
                <a:satOff val="-7686"/>
                <a:lumOff val="13325"/>
                <a:alphaOff val="0"/>
                <a:satMod val="100000"/>
                <a:lumMod val="100000"/>
              </a:schemeClr>
            </a:gs>
            <a:gs pos="50000">
              <a:schemeClr val="accent1">
                <a:shade val="50000"/>
                <a:hueOff val="99179"/>
                <a:satOff val="-7686"/>
                <a:lumOff val="13325"/>
                <a:alphaOff val="0"/>
                <a:shade val="99000"/>
                <a:satMod val="105000"/>
                <a:lumMod val="100000"/>
              </a:schemeClr>
            </a:gs>
            <a:gs pos="100000">
              <a:schemeClr val="accent1">
                <a:shade val="50000"/>
                <a:hueOff val="99179"/>
                <a:satOff val="-7686"/>
                <a:lumOff val="13325"/>
                <a:alphaOff val="0"/>
                <a:shade val="98000"/>
                <a:satMod val="105000"/>
                <a:lumMod val="100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dsp:spPr>
      <dsp:style>
        <a:lnRef idx="0">
          <a:scrgbClr r="0" g="0" b="0"/>
        </a:lnRef>
        <a:fillRef idx="3">
          <a:scrgbClr r="0" g="0" b="0"/>
        </a:fillRef>
        <a:effectRef idx="3">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dirty="0"/>
            <a:t>Liaise with other services and help to signpost on if not an appropriate MHST referral</a:t>
          </a:r>
        </a:p>
      </dsp:txBody>
      <dsp:txXfrm>
        <a:off x="2721482" y="3225101"/>
        <a:ext cx="2303520" cy="1382112"/>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7CD50410-8FE8-4178-A3B9-056F3CD24CE8}" type="datetimeFigureOut">
              <a:rPr lang="en-GB" smtClean="0"/>
              <a:t>06/03/2025</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CEC76154-FFB4-4D9A-82BB-A650C131A07A}" type="slidenum">
              <a:rPr lang="en-GB" smtClean="0"/>
              <a:t>‹#›</a:t>
            </a:fld>
            <a:endParaRPr lang="en-GB"/>
          </a:p>
        </p:txBody>
      </p:sp>
    </p:spTree>
    <p:extLst>
      <p:ext uri="{BB962C8B-B14F-4D97-AF65-F5344CB8AC3E}">
        <p14:creationId xmlns:p14="http://schemas.microsoft.com/office/powerpoint/2010/main" val="3973450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EC76154-FFB4-4D9A-82BB-A650C131A07A}" type="slidenum">
              <a:rPr lang="en-GB" smtClean="0"/>
              <a:t>1</a:t>
            </a:fld>
            <a:endParaRPr lang="en-GB"/>
          </a:p>
        </p:txBody>
      </p:sp>
    </p:spTree>
    <p:extLst>
      <p:ext uri="{BB962C8B-B14F-4D97-AF65-F5344CB8AC3E}">
        <p14:creationId xmlns:p14="http://schemas.microsoft.com/office/powerpoint/2010/main" val="4434677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r>
              <a:rPr lang="en-GB" dirty="0"/>
              <a:t>Remind staff of nature of today’s meeting and how could be sensitive discussions</a:t>
            </a:r>
            <a:r>
              <a:rPr lang="en-GB" baseline="0" dirty="0"/>
              <a:t> – excuse self if needed. With statistics we are aware of how likely it is we know someone who is suffering with poor mental health, </a:t>
            </a:r>
            <a:endParaRPr lang="en-GB" dirty="0"/>
          </a:p>
        </p:txBody>
      </p:sp>
      <p:sp>
        <p:nvSpPr>
          <p:cNvPr id="4" name="Slide Number Placeholder 3"/>
          <p:cNvSpPr>
            <a:spLocks noGrp="1"/>
          </p:cNvSpPr>
          <p:nvPr>
            <p:ph type="sldNum" sz="quarter" idx="10"/>
          </p:nvPr>
        </p:nvSpPr>
        <p:spPr/>
        <p:txBody>
          <a:bodyPr/>
          <a:lstStyle/>
          <a:p>
            <a:fld id="{CEC76154-FFB4-4D9A-82BB-A650C131A07A}" type="slidenum">
              <a:rPr lang="en-GB" smtClean="0"/>
              <a:t>2</a:t>
            </a:fld>
            <a:endParaRPr lang="en-GB"/>
          </a:p>
        </p:txBody>
      </p:sp>
    </p:spTree>
    <p:extLst>
      <p:ext uri="{BB962C8B-B14F-4D97-AF65-F5344CB8AC3E}">
        <p14:creationId xmlns:p14="http://schemas.microsoft.com/office/powerpoint/2010/main" val="40671956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EC76154-FFB4-4D9A-82BB-A650C131A07A}" type="slidenum">
              <a:rPr lang="en-GB" smtClean="0"/>
              <a:t>3</a:t>
            </a:fld>
            <a:endParaRPr lang="en-GB"/>
          </a:p>
        </p:txBody>
      </p:sp>
    </p:spTree>
    <p:extLst>
      <p:ext uri="{BB962C8B-B14F-4D97-AF65-F5344CB8AC3E}">
        <p14:creationId xmlns:p14="http://schemas.microsoft.com/office/powerpoint/2010/main" val="11846189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SMc</a:t>
            </a:r>
            <a:endParaRPr lang="en-GB" dirty="0"/>
          </a:p>
        </p:txBody>
      </p:sp>
      <p:sp>
        <p:nvSpPr>
          <p:cNvPr id="4" name="Slide Number Placeholder 3"/>
          <p:cNvSpPr>
            <a:spLocks noGrp="1"/>
          </p:cNvSpPr>
          <p:nvPr>
            <p:ph type="sldNum" sz="quarter" idx="5"/>
          </p:nvPr>
        </p:nvSpPr>
        <p:spPr/>
        <p:txBody>
          <a:bodyPr/>
          <a:lstStyle/>
          <a:p>
            <a:fld id="{CEC76154-FFB4-4D9A-82BB-A650C131A07A}" type="slidenum">
              <a:rPr lang="en-GB" smtClean="0"/>
              <a:t>4</a:t>
            </a:fld>
            <a:endParaRPr lang="en-GB"/>
          </a:p>
        </p:txBody>
      </p:sp>
    </p:spTree>
    <p:extLst>
      <p:ext uri="{BB962C8B-B14F-4D97-AF65-F5344CB8AC3E}">
        <p14:creationId xmlns:p14="http://schemas.microsoft.com/office/powerpoint/2010/main" val="15512425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r>
              <a:rPr lang="en-GB" dirty="0"/>
              <a:t>https://www.youtube.com/watch?v=XiCrniLQGYc</a:t>
            </a:r>
          </a:p>
        </p:txBody>
      </p:sp>
      <p:sp>
        <p:nvSpPr>
          <p:cNvPr id="4" name="Slide Number Placeholder 3"/>
          <p:cNvSpPr>
            <a:spLocks noGrp="1"/>
          </p:cNvSpPr>
          <p:nvPr>
            <p:ph type="sldNum" sz="quarter" idx="10"/>
          </p:nvPr>
        </p:nvSpPr>
        <p:spPr/>
        <p:txBody>
          <a:bodyPr/>
          <a:lstStyle/>
          <a:p>
            <a:fld id="{CEC76154-FFB4-4D9A-82BB-A650C131A07A}" type="slidenum">
              <a:rPr lang="en-GB" smtClean="0"/>
              <a:t>5</a:t>
            </a:fld>
            <a:endParaRPr lang="en-GB"/>
          </a:p>
        </p:txBody>
      </p:sp>
    </p:spTree>
    <p:extLst>
      <p:ext uri="{BB962C8B-B14F-4D97-AF65-F5344CB8AC3E}">
        <p14:creationId xmlns:p14="http://schemas.microsoft.com/office/powerpoint/2010/main" val="13696819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Talk about mental health</a:t>
            </a:r>
          </a:p>
          <a:p>
            <a:r>
              <a:rPr lang="en-US" dirty="0"/>
              <a:t>Share the Five Ways to Wellbeing 	</a:t>
            </a:r>
          </a:p>
          <a:p>
            <a:r>
              <a:rPr lang="en-US" dirty="0"/>
              <a:t>PSHE Curriculum</a:t>
            </a:r>
          </a:p>
          <a:p>
            <a:r>
              <a:rPr lang="en-US" dirty="0"/>
              <a:t>Model good</a:t>
            </a:r>
            <a:r>
              <a:rPr lang="en-US" baseline="0" dirty="0"/>
              <a:t> habits</a:t>
            </a:r>
          </a:p>
          <a:p>
            <a:r>
              <a:rPr lang="en-US" baseline="0" dirty="0"/>
              <a:t>Listen and </a:t>
            </a:r>
            <a:r>
              <a:rPr lang="en-US" baseline="0" dirty="0" err="1"/>
              <a:t>empathise</a:t>
            </a:r>
            <a:endParaRPr lang="en-US" baseline="0" dirty="0"/>
          </a:p>
          <a:p>
            <a:r>
              <a:rPr lang="en-US" baseline="0" dirty="0"/>
              <a:t>Zones of Regulation – coming soon</a:t>
            </a:r>
            <a:endParaRPr lang="en-GB" dirty="0"/>
          </a:p>
        </p:txBody>
      </p:sp>
      <p:sp>
        <p:nvSpPr>
          <p:cNvPr id="4" name="Slide Number Placeholder 3"/>
          <p:cNvSpPr>
            <a:spLocks noGrp="1"/>
          </p:cNvSpPr>
          <p:nvPr>
            <p:ph type="sldNum" sz="quarter" idx="10"/>
          </p:nvPr>
        </p:nvSpPr>
        <p:spPr/>
        <p:txBody>
          <a:bodyPr/>
          <a:lstStyle/>
          <a:p>
            <a:fld id="{CEC76154-FFB4-4D9A-82BB-A650C131A07A}" type="slidenum">
              <a:rPr lang="en-GB" smtClean="0"/>
              <a:t>6</a:t>
            </a:fld>
            <a:endParaRPr lang="en-GB"/>
          </a:p>
        </p:txBody>
      </p:sp>
    </p:spTree>
    <p:extLst>
      <p:ext uri="{BB962C8B-B14F-4D97-AF65-F5344CB8AC3E}">
        <p14:creationId xmlns:p14="http://schemas.microsoft.com/office/powerpoint/2010/main" val="8894195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Mental Health First Aiders (MHFAs) have a role in providing support and advice as first port of call for children that are in need regarding mental health and wellbeing. </a:t>
            </a:r>
          </a:p>
          <a:p>
            <a:r>
              <a:rPr lang="en-GB" dirty="0"/>
              <a:t>They would talk to child/parents and discuss initial strategies as well as then provide avenues of further support. </a:t>
            </a:r>
          </a:p>
          <a:p>
            <a:endParaRPr lang="en-GB" dirty="0"/>
          </a:p>
          <a:p>
            <a:r>
              <a:rPr lang="en-GB" dirty="0"/>
              <a:t>CM</a:t>
            </a:r>
          </a:p>
          <a:p>
            <a:r>
              <a:rPr lang="en-GB" baseline="0" dirty="0"/>
              <a:t>MHFA Kate, Lizzie, Jess and Rob</a:t>
            </a:r>
          </a:p>
          <a:p>
            <a:r>
              <a:rPr lang="en-GB" baseline="0" dirty="0"/>
              <a:t>ELSA Kate Debi and Jackie</a:t>
            </a:r>
          </a:p>
          <a:p>
            <a:r>
              <a:rPr lang="en-GB" baseline="0" dirty="0"/>
              <a:t>Learning Mentors</a:t>
            </a:r>
          </a:p>
          <a:p>
            <a:r>
              <a:rPr lang="en-GB" baseline="0" dirty="0"/>
              <a:t>MH champions x2 in Y4, x2 in Y5 and x4 in Y6</a:t>
            </a:r>
          </a:p>
          <a:p>
            <a:endParaRPr lang="en-GB" baseline="0" dirty="0"/>
          </a:p>
          <a:p>
            <a:r>
              <a:rPr lang="en-GB" baseline="0" dirty="0"/>
              <a:t>Well Being Curriculum Gemma and Lizzie and Sophie</a:t>
            </a:r>
            <a:endParaRPr lang="en-GB" dirty="0"/>
          </a:p>
        </p:txBody>
      </p:sp>
      <p:sp>
        <p:nvSpPr>
          <p:cNvPr id="4" name="Slide Number Placeholder 3"/>
          <p:cNvSpPr>
            <a:spLocks noGrp="1"/>
          </p:cNvSpPr>
          <p:nvPr>
            <p:ph type="sldNum" sz="quarter" idx="10"/>
          </p:nvPr>
        </p:nvSpPr>
        <p:spPr/>
        <p:txBody>
          <a:bodyPr/>
          <a:lstStyle/>
          <a:p>
            <a:fld id="{CEC76154-FFB4-4D9A-82BB-A650C131A07A}" type="slidenum">
              <a:rPr lang="en-GB" smtClean="0"/>
              <a:t>7</a:t>
            </a:fld>
            <a:endParaRPr lang="en-GB"/>
          </a:p>
        </p:txBody>
      </p:sp>
    </p:spTree>
    <p:extLst>
      <p:ext uri="{BB962C8B-B14F-4D97-AF65-F5344CB8AC3E}">
        <p14:creationId xmlns:p14="http://schemas.microsoft.com/office/powerpoint/2010/main" val="39652355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CM</a:t>
            </a:r>
          </a:p>
        </p:txBody>
      </p:sp>
      <p:sp>
        <p:nvSpPr>
          <p:cNvPr id="4" name="Slide Number Placeholder 3"/>
          <p:cNvSpPr>
            <a:spLocks noGrp="1"/>
          </p:cNvSpPr>
          <p:nvPr>
            <p:ph type="sldNum" sz="quarter" idx="10"/>
          </p:nvPr>
        </p:nvSpPr>
        <p:spPr/>
        <p:txBody>
          <a:bodyPr/>
          <a:lstStyle/>
          <a:p>
            <a:fld id="{CEC76154-FFB4-4D9A-82BB-A650C131A07A}" type="slidenum">
              <a:rPr lang="en-GB" smtClean="0"/>
              <a:t>8</a:t>
            </a:fld>
            <a:endParaRPr lang="en-GB"/>
          </a:p>
        </p:txBody>
      </p:sp>
    </p:spTree>
    <p:extLst>
      <p:ext uri="{BB962C8B-B14F-4D97-AF65-F5344CB8AC3E}">
        <p14:creationId xmlns:p14="http://schemas.microsoft.com/office/powerpoint/2010/main" val="52037921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5000"/>
              <a:duotone>
                <a:schemeClr val="accent2">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11" name="Rectangle 10"/>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B265ACD5-2A7E-4CE8-85EB-2D5F16528D91}" type="datetimeFigureOut">
              <a:rPr lang="en-GB" smtClean="0"/>
              <a:t>06/03/2025</a:t>
            </a:fld>
            <a:endParaRPr lang="en-GB"/>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tx2"/>
                </a:solidFill>
              </a:defRPr>
            </a:lvl1pPr>
          </a:lstStyle>
          <a:p>
            <a:endParaRPr lang="en-GB"/>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2"/>
                </a:solidFill>
              </a:defRPr>
            </a:lvl1pPr>
          </a:lstStyle>
          <a:p>
            <a:fld id="{04EC6177-4A46-4F97-8BD2-20E0C1022C08}" type="slidenum">
              <a:rPr lang="en-GB" smtClean="0"/>
              <a:t>‹#›</a:t>
            </a:fld>
            <a:endParaRPr lang="en-GB"/>
          </a:p>
        </p:txBody>
      </p:sp>
    </p:spTree>
    <p:extLst>
      <p:ext uri="{BB962C8B-B14F-4D97-AF65-F5344CB8AC3E}">
        <p14:creationId xmlns:p14="http://schemas.microsoft.com/office/powerpoint/2010/main" val="42846218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B265ACD5-2A7E-4CE8-85EB-2D5F16528D91}" type="datetimeFigureOut">
              <a:rPr lang="en-GB" smtClean="0"/>
              <a:t>06/03/2025</a:t>
            </a:fld>
            <a:endParaRPr lang="en-GB"/>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GB"/>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04EC6177-4A46-4F97-8BD2-20E0C1022C08}" type="slidenum">
              <a:rPr lang="en-GB" smtClean="0"/>
              <a:t>‹#›</a:t>
            </a:fld>
            <a:endParaRPr lang="en-GB"/>
          </a:p>
        </p:txBody>
      </p:sp>
    </p:spTree>
    <p:extLst>
      <p:ext uri="{BB962C8B-B14F-4D97-AF65-F5344CB8AC3E}">
        <p14:creationId xmlns:p14="http://schemas.microsoft.com/office/powerpoint/2010/main" val="224202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B265ACD5-2A7E-4CE8-85EB-2D5F16528D91}" type="datetimeFigureOut">
              <a:rPr lang="en-GB" smtClean="0"/>
              <a:t>06/03/2025</a:t>
            </a:fld>
            <a:endParaRPr lang="en-GB"/>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GB"/>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04EC6177-4A46-4F97-8BD2-20E0C1022C08}" type="slidenum">
              <a:rPr lang="en-GB" smtClean="0"/>
              <a:t>‹#›</a:t>
            </a:fld>
            <a:endParaRPr lang="en-GB"/>
          </a:p>
        </p:txBody>
      </p:sp>
    </p:spTree>
    <p:extLst>
      <p:ext uri="{BB962C8B-B14F-4D97-AF65-F5344CB8AC3E}">
        <p14:creationId xmlns:p14="http://schemas.microsoft.com/office/powerpoint/2010/main" val="42492149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xfrm>
            <a:off x="1572998" y="2011343"/>
            <a:ext cx="9316035" cy="1377073"/>
          </a:xfrm>
          <a:prstGeom prst="rect">
            <a:avLst/>
          </a:prstGeom>
        </p:spPr>
        <p:txBody>
          <a:bodyPr/>
          <a:lstStyle/>
          <a:p>
            <a:r>
              <a:t>Title Text</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6" name="Body Level One…"/>
          <p:cNvSpPr txBox="1">
            <a:spLocks noGrp="1"/>
          </p:cNvSpPr>
          <p:nvPr>
            <p:ph type="body" idx="1" hasCustomPrompt="1"/>
          </p:nvPr>
        </p:nvSpPr>
        <p:spPr>
          <a:xfrm>
            <a:off x="1505490" y="3580892"/>
            <a:ext cx="9316035" cy="810090"/>
          </a:xfrm>
          <a:prstGeom prst="rect">
            <a:avLst/>
          </a:prstGeom>
        </p:spPr>
        <p:txBody>
          <a:bodyPr anchor="t" anchorCtr="0"/>
          <a:lstStyle>
            <a:lvl1pPr>
              <a:defRPr/>
            </a:lvl1pPr>
          </a:lstStyle>
          <a:p>
            <a:r>
              <a:rPr lang="en-GB" dirty="0"/>
              <a:t>Click to add subtitle</a:t>
            </a:r>
            <a:endParaRPr dirty="0"/>
          </a:p>
        </p:txBody>
      </p:sp>
    </p:spTree>
    <p:extLst>
      <p:ext uri="{BB962C8B-B14F-4D97-AF65-F5344CB8AC3E}">
        <p14:creationId xmlns:p14="http://schemas.microsoft.com/office/powerpoint/2010/main" val="3957844400"/>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xfrm>
            <a:off x="830415" y="239271"/>
            <a:ext cx="9316035" cy="1377073"/>
          </a:xfrm>
          <a:prstGeom prst="rect">
            <a:avLst/>
          </a:prstGeom>
        </p:spPr>
        <p:txBody>
          <a:bodyPr/>
          <a:lstStyle/>
          <a:p>
            <a:r>
              <a:t>Title Text</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6" name="Body Level One…"/>
          <p:cNvSpPr txBox="1">
            <a:spLocks noGrp="1"/>
          </p:cNvSpPr>
          <p:nvPr>
            <p:ph type="body" idx="1"/>
          </p:nvPr>
        </p:nvSpPr>
        <p:spPr>
          <a:xfrm>
            <a:off x="830415" y="1808820"/>
            <a:ext cx="9316035" cy="3493513"/>
          </a:xfrm>
          <a:prstGeom prst="rect">
            <a:avLst/>
          </a:prstGeom>
        </p:spPr>
        <p:txBody>
          <a:bodyPr anchor="t" anchorCtr="0"/>
          <a:lstStyle>
            <a:lvl1pPr marL="321457" indent="-321457">
              <a:buFont typeface="Arial" panose="020B0604020202020204" pitchFamily="34" charset="0"/>
              <a:buChar char="•"/>
              <a:defRPr/>
            </a:lvl1pPr>
          </a:lstStyle>
          <a:p>
            <a:endParaRPr dirty="0"/>
          </a:p>
        </p:txBody>
      </p:sp>
    </p:spTree>
    <p:extLst>
      <p:ext uri="{BB962C8B-B14F-4D97-AF65-F5344CB8AC3E}">
        <p14:creationId xmlns:p14="http://schemas.microsoft.com/office/powerpoint/2010/main" val="489413836"/>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defRPr sz="1800"/>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B265ACD5-2A7E-4CE8-85EB-2D5F16528D91}" type="datetimeFigureOut">
              <a:rPr lang="en-GB" smtClean="0"/>
              <a:t>06/03/2025</a:t>
            </a:fld>
            <a:endParaRPr lang="en-GB"/>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GB"/>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04EC6177-4A46-4F97-8BD2-20E0C1022C08}" type="slidenum">
              <a:rPr lang="en-GB" smtClean="0"/>
              <a:t>‹#›</a:t>
            </a:fld>
            <a:endParaRPr lang="en-GB"/>
          </a:p>
        </p:txBody>
      </p:sp>
    </p:spTree>
    <p:extLst>
      <p:ext uri="{BB962C8B-B14F-4D97-AF65-F5344CB8AC3E}">
        <p14:creationId xmlns:p14="http://schemas.microsoft.com/office/powerpoint/2010/main" val="32094587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9" name="Rectangle 18"/>
          <p:cNvSpPr/>
          <p:nvPr/>
        </p:nvSpPr>
        <p:spPr>
          <a:xfrm>
            <a:off x="0" y="0"/>
            <a:ext cx="12192000" cy="6858000"/>
          </a:xfrm>
          <a:prstGeom prst="rect">
            <a:avLst/>
          </a:prstGeom>
          <a:blipFill dpi="0" rotWithShape="1">
            <a:blip r:embed="rId2">
              <a:alphaModFix amt="40000"/>
              <a:duotone>
                <a:schemeClr val="accent3">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24" name="Rectangle 23"/>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30" name="Rectangle 29"/>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663"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B265ACD5-2A7E-4CE8-85EB-2D5F16528D91}" type="datetimeFigureOut">
              <a:rPr lang="en-GB" smtClean="0"/>
              <a:t>06/03/2025</a:t>
            </a:fld>
            <a:endParaRPr lang="en-GB"/>
          </a:p>
        </p:txBody>
      </p:sp>
      <p:sp>
        <p:nvSpPr>
          <p:cNvPr id="5" name="Footer Placeholder 4"/>
          <p:cNvSpPr>
            <a:spLocks noGrp="1"/>
          </p:cNvSpPr>
          <p:nvPr>
            <p:ph type="ftr" sz="quarter" idx="11"/>
          </p:nvPr>
        </p:nvSpPr>
        <p:spPr>
          <a:xfrm>
            <a:off x="1453896" y="5212080"/>
            <a:ext cx="5907024" cy="228600"/>
          </a:xfrm>
        </p:spPr>
        <p:txBody>
          <a:bodyPr/>
          <a:lstStyle>
            <a:lvl1pPr algn="l">
              <a:defRPr>
                <a:solidFill>
                  <a:schemeClr val="tx2"/>
                </a:solidFill>
              </a:defRPr>
            </a:lvl1pPr>
          </a:lstStyle>
          <a:p>
            <a:endParaRPr lang="en-GB"/>
          </a:p>
        </p:txBody>
      </p:sp>
      <p:sp>
        <p:nvSpPr>
          <p:cNvPr id="6" name="Slide Number Placeholder 5"/>
          <p:cNvSpPr>
            <a:spLocks noGrp="1"/>
          </p:cNvSpPr>
          <p:nvPr>
            <p:ph type="sldNum" sz="quarter" idx="12"/>
          </p:nvPr>
        </p:nvSpPr>
        <p:spPr>
          <a:xfrm>
            <a:off x="8604504" y="5212080"/>
            <a:ext cx="2112264" cy="228600"/>
          </a:xfrm>
        </p:spPr>
        <p:txBody>
          <a:bodyPr/>
          <a:lstStyle>
            <a:lvl1pPr>
              <a:defRPr>
                <a:solidFill>
                  <a:schemeClr val="tx2"/>
                </a:solidFill>
              </a:defRPr>
            </a:lvl1pPr>
          </a:lstStyle>
          <a:p>
            <a:fld id="{04EC6177-4A46-4F97-8BD2-20E0C1022C08}" type="slidenum">
              <a:rPr lang="en-GB" smtClean="0"/>
              <a:t>‹#›</a:t>
            </a:fld>
            <a:endParaRPr lang="en-GB"/>
          </a:p>
        </p:txBody>
      </p:sp>
    </p:spTree>
    <p:extLst>
      <p:ext uri="{BB962C8B-B14F-4D97-AF65-F5344CB8AC3E}">
        <p14:creationId xmlns:p14="http://schemas.microsoft.com/office/powerpoint/2010/main" val="9070426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lvl1pPr>
              <a:defRPr>
                <a:solidFill>
                  <a:schemeClr val="tx2"/>
                </a:solidFill>
              </a:defRPr>
            </a:lvl1pPr>
          </a:lstStyle>
          <a:p>
            <a:fld id="{B265ACD5-2A7E-4CE8-85EB-2D5F16528D91}" type="datetimeFigureOut">
              <a:rPr lang="en-GB" smtClean="0"/>
              <a:t>06/03/2025</a:t>
            </a:fld>
            <a:endParaRPr lang="en-GB"/>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GB"/>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4EC6177-4A46-4F97-8BD2-20E0C1022C08}" type="slidenum">
              <a:rPr lang="en-GB" smtClean="0"/>
              <a:t>‹#›</a:t>
            </a:fld>
            <a:endParaRPr lang="en-GB"/>
          </a:p>
        </p:txBody>
      </p:sp>
    </p:spTree>
    <p:extLst>
      <p:ext uri="{BB962C8B-B14F-4D97-AF65-F5344CB8AC3E}">
        <p14:creationId xmlns:p14="http://schemas.microsoft.com/office/powerpoint/2010/main" val="38345499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lvl1pPr>
              <a:defRPr>
                <a:solidFill>
                  <a:schemeClr val="tx2"/>
                </a:solidFill>
              </a:defRPr>
            </a:lvl1pPr>
          </a:lstStyle>
          <a:p>
            <a:fld id="{B265ACD5-2A7E-4CE8-85EB-2D5F16528D91}" type="datetimeFigureOut">
              <a:rPr lang="en-GB" smtClean="0"/>
              <a:t>06/03/2025</a:t>
            </a:fld>
            <a:endParaRPr lang="en-GB"/>
          </a:p>
        </p:txBody>
      </p:sp>
      <p:sp>
        <p:nvSpPr>
          <p:cNvPr id="8" name="Footer Placeholder 7"/>
          <p:cNvSpPr>
            <a:spLocks noGrp="1"/>
          </p:cNvSpPr>
          <p:nvPr>
            <p:ph type="ftr" sz="quarter" idx="11"/>
          </p:nvPr>
        </p:nvSpPr>
        <p:spPr/>
        <p:txBody>
          <a:bodyPr/>
          <a:lstStyle>
            <a:lvl1pPr>
              <a:defRPr>
                <a:solidFill>
                  <a:schemeClr val="tx2"/>
                </a:solidFill>
              </a:defRPr>
            </a:lvl1pPr>
          </a:lstStyle>
          <a:p>
            <a:endParaRPr lang="en-GB"/>
          </a:p>
        </p:txBody>
      </p:sp>
      <p:sp>
        <p:nvSpPr>
          <p:cNvPr id="9" name="Slide Number Placeholder 8"/>
          <p:cNvSpPr>
            <a:spLocks noGrp="1"/>
          </p:cNvSpPr>
          <p:nvPr>
            <p:ph type="sldNum" sz="quarter" idx="12"/>
          </p:nvPr>
        </p:nvSpPr>
        <p:spPr/>
        <p:txBody>
          <a:bodyPr/>
          <a:lstStyle>
            <a:lvl1pPr>
              <a:defRPr>
                <a:solidFill>
                  <a:schemeClr val="tx2"/>
                </a:solidFill>
              </a:defRPr>
            </a:lvl1pPr>
          </a:lstStyle>
          <a:p>
            <a:fld id="{04EC6177-4A46-4F97-8BD2-20E0C1022C08}" type="slidenum">
              <a:rPr lang="en-GB" smtClean="0"/>
              <a:t>‹#›</a:t>
            </a:fld>
            <a:endParaRPr lang="en-GB"/>
          </a:p>
        </p:txBody>
      </p:sp>
    </p:spTree>
    <p:extLst>
      <p:ext uri="{BB962C8B-B14F-4D97-AF65-F5344CB8AC3E}">
        <p14:creationId xmlns:p14="http://schemas.microsoft.com/office/powerpoint/2010/main" val="1078532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lvl1pPr>
              <a:defRPr>
                <a:solidFill>
                  <a:schemeClr val="tx2"/>
                </a:solidFill>
              </a:defRPr>
            </a:lvl1pPr>
          </a:lstStyle>
          <a:p>
            <a:fld id="{B265ACD5-2A7E-4CE8-85EB-2D5F16528D91}" type="datetimeFigureOut">
              <a:rPr lang="en-GB" smtClean="0"/>
              <a:t>06/03/2025</a:t>
            </a:fld>
            <a:endParaRPr lang="en-GB"/>
          </a:p>
        </p:txBody>
      </p:sp>
      <p:sp>
        <p:nvSpPr>
          <p:cNvPr id="4" name="Footer Placeholder 3"/>
          <p:cNvSpPr>
            <a:spLocks noGrp="1"/>
          </p:cNvSpPr>
          <p:nvPr>
            <p:ph type="ftr" sz="quarter" idx="11"/>
          </p:nvPr>
        </p:nvSpPr>
        <p:spPr/>
        <p:txBody>
          <a:bodyPr/>
          <a:lstStyle>
            <a:lvl1pPr>
              <a:defRPr>
                <a:solidFill>
                  <a:schemeClr val="tx2"/>
                </a:solidFill>
              </a:defRPr>
            </a:lvl1pPr>
          </a:lstStyle>
          <a:p>
            <a:endParaRPr lang="en-GB"/>
          </a:p>
        </p:txBody>
      </p:sp>
      <p:sp>
        <p:nvSpPr>
          <p:cNvPr id="5" name="Slide Number Placeholder 4"/>
          <p:cNvSpPr>
            <a:spLocks noGrp="1"/>
          </p:cNvSpPr>
          <p:nvPr>
            <p:ph type="sldNum" sz="quarter" idx="12"/>
          </p:nvPr>
        </p:nvSpPr>
        <p:spPr/>
        <p:txBody>
          <a:bodyPr/>
          <a:lstStyle>
            <a:lvl1pPr>
              <a:defRPr>
                <a:solidFill>
                  <a:schemeClr val="tx2"/>
                </a:solidFill>
              </a:defRPr>
            </a:lvl1pPr>
          </a:lstStyle>
          <a:p>
            <a:fld id="{04EC6177-4A46-4F97-8BD2-20E0C1022C08}" type="slidenum">
              <a:rPr lang="en-GB" smtClean="0"/>
              <a:t>‹#›</a:t>
            </a:fld>
            <a:endParaRPr lang="en-GB"/>
          </a:p>
        </p:txBody>
      </p:sp>
    </p:spTree>
    <p:extLst>
      <p:ext uri="{BB962C8B-B14F-4D97-AF65-F5344CB8AC3E}">
        <p14:creationId xmlns:p14="http://schemas.microsoft.com/office/powerpoint/2010/main" val="3921401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lstStyle>
          <a:p>
            <a:fld id="{B265ACD5-2A7E-4CE8-85EB-2D5F16528D91}" type="datetimeFigureOut">
              <a:rPr lang="en-GB" smtClean="0"/>
              <a:t>06/03/2025</a:t>
            </a:fld>
            <a:endParaRPr lang="en-GB"/>
          </a:p>
        </p:txBody>
      </p:sp>
      <p:sp>
        <p:nvSpPr>
          <p:cNvPr id="3" name="Footer Placeholder 2"/>
          <p:cNvSpPr>
            <a:spLocks noGrp="1"/>
          </p:cNvSpPr>
          <p:nvPr>
            <p:ph type="ftr" sz="quarter" idx="11"/>
          </p:nvPr>
        </p:nvSpPr>
        <p:spPr/>
        <p:txBody>
          <a:bodyPr/>
          <a:lstStyle>
            <a:lvl1pPr>
              <a:defRPr>
                <a:solidFill>
                  <a:schemeClr val="tx2"/>
                </a:solidFill>
              </a:defRPr>
            </a:lvl1pPr>
          </a:lstStyle>
          <a:p>
            <a:endParaRPr lang="en-GB"/>
          </a:p>
        </p:txBody>
      </p:sp>
      <p:sp>
        <p:nvSpPr>
          <p:cNvPr id="4" name="Slide Number Placeholder 3"/>
          <p:cNvSpPr>
            <a:spLocks noGrp="1"/>
          </p:cNvSpPr>
          <p:nvPr>
            <p:ph type="sldNum" sz="quarter" idx="12"/>
          </p:nvPr>
        </p:nvSpPr>
        <p:spPr/>
        <p:txBody>
          <a:bodyPr/>
          <a:lstStyle>
            <a:lvl1pPr>
              <a:defRPr>
                <a:solidFill>
                  <a:schemeClr val="tx2"/>
                </a:solidFill>
              </a:defRPr>
            </a:lvl1pPr>
          </a:lstStyle>
          <a:p>
            <a:fld id="{04EC6177-4A46-4F97-8BD2-20E0C1022C08}" type="slidenum">
              <a:rPr lang="en-GB" smtClean="0"/>
              <a:t>‹#›</a:t>
            </a:fld>
            <a:endParaRPr lang="en-GB"/>
          </a:p>
        </p:txBody>
      </p:sp>
    </p:spTree>
    <p:extLst>
      <p:ext uri="{BB962C8B-B14F-4D97-AF65-F5344CB8AC3E}">
        <p14:creationId xmlns:p14="http://schemas.microsoft.com/office/powerpoint/2010/main" val="42793478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4" name="Rectangle 13"/>
          <p:cNvSpPr/>
          <p:nvPr/>
        </p:nvSpPr>
        <p:spPr>
          <a:xfrm>
            <a:off x="234693" y="237744"/>
            <a:ext cx="8633081"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16" name="Rectangle 15"/>
          <p:cNvSpPr/>
          <p:nvPr/>
        </p:nvSpPr>
        <p:spPr>
          <a:xfrm>
            <a:off x="371856" y="374904"/>
            <a:ext cx="8353044" cy="6108192"/>
          </a:xfrm>
          <a:prstGeom prst="rect">
            <a:avLst/>
          </a:prstGeom>
          <a:solidFill>
            <a:schemeClr val="bg2"/>
          </a:solidFill>
          <a:ln w="6350" cap="sq" cmpd="sng" algn="ctr">
            <a:noFill/>
            <a:prstDash val="solid"/>
            <a:miter lim="800000"/>
          </a:ln>
          <a:effectLst/>
        </p:spPr>
      </p:sp>
      <p:sp>
        <p:nvSpPr>
          <p:cNvPr id="15" name="Rectangle 14"/>
          <p:cNvSpPr/>
          <p:nvPr/>
        </p:nvSpPr>
        <p:spPr>
          <a:xfrm>
            <a:off x="9020386" y="237744"/>
            <a:ext cx="2926080" cy="63825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bg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790575" y="704850"/>
            <a:ext cx="7562850" cy="51435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chemeClr val="tx2"/>
                </a:solidFill>
              </a:defRPr>
            </a:lvl1pPr>
          </a:lstStyle>
          <a:p>
            <a:fld id="{B265ACD5-2A7E-4CE8-85EB-2D5F16528D91}" type="datetimeFigureOut">
              <a:rPr lang="en-GB" smtClean="0"/>
              <a:t>06/03/2025</a:t>
            </a:fld>
            <a:endParaRPr lang="en-GB"/>
          </a:p>
        </p:txBody>
      </p:sp>
      <p:sp>
        <p:nvSpPr>
          <p:cNvPr id="6" name="Footer Placeholder 5"/>
          <p:cNvSpPr>
            <a:spLocks noGrp="1"/>
          </p:cNvSpPr>
          <p:nvPr>
            <p:ph type="ftr" sz="quarter" idx="11"/>
          </p:nvPr>
        </p:nvSpPr>
        <p:spPr>
          <a:xfrm>
            <a:off x="3439158" y="6214535"/>
            <a:ext cx="5184648" cy="256032"/>
          </a:xfrm>
        </p:spPr>
        <p:txBody>
          <a:bodyPr/>
          <a:lstStyle>
            <a:lvl1pPr algn="r">
              <a:defRPr>
                <a:solidFill>
                  <a:schemeClr val="tx2"/>
                </a:solidFill>
              </a:defRPr>
            </a:lvl1pPr>
          </a:lstStyle>
          <a:p>
            <a:endParaRPr lang="en-GB"/>
          </a:p>
        </p:txBody>
      </p:sp>
      <p:sp>
        <p:nvSpPr>
          <p:cNvPr id="7" name="Slide Number Placeholder 6"/>
          <p:cNvSpPr>
            <a:spLocks noGrp="1"/>
          </p:cNvSpPr>
          <p:nvPr>
            <p:ph type="sldNum" sz="quarter" idx="12"/>
          </p:nvPr>
        </p:nvSpPr>
        <p:spPr/>
        <p:txBody>
          <a:bodyPr/>
          <a:lstStyle>
            <a:lvl1pPr>
              <a:defRPr>
                <a:solidFill>
                  <a:schemeClr val="bg2"/>
                </a:solidFill>
              </a:defRPr>
            </a:lvl1pPr>
          </a:lstStyle>
          <a:p>
            <a:fld id="{04EC6177-4A46-4F97-8BD2-20E0C1022C08}" type="slidenum">
              <a:rPr lang="en-GB" smtClean="0"/>
              <a:t>‹#›</a:t>
            </a:fld>
            <a:endParaRPr lang="en-GB"/>
          </a:p>
        </p:txBody>
      </p:sp>
      <p:sp>
        <p:nvSpPr>
          <p:cNvPr id="11" name="Rectangle 10"/>
          <p:cNvSpPr/>
          <p:nvPr/>
        </p:nvSpPr>
        <p:spPr>
          <a:xfrm>
            <a:off x="9157546" y="374904"/>
            <a:ext cx="2651760"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776795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tx1"/>
          </a:solidFill>
          <a:ln w="6350" cap="sq">
            <a:solidFill>
              <a:schemeClr val="tx1">
                <a:lumMod val="7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157546" y="374904"/>
            <a:ext cx="2651760" cy="6108192"/>
          </a:xfrm>
          <a:prstGeom prst="rect">
            <a:avLst/>
          </a:prstGeom>
          <a:solidFill>
            <a:schemeClr val="bg2"/>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601076" cy="6382512"/>
          </a:xfrm>
          <a:solidFill>
            <a:srgbClr val="808080"/>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9050" dist="6350" dir="2700000" algn="tl" rotWithShape="0">
                    <a:prstClr val="black">
                      <a:alpha val="40000"/>
                    </a:prstClr>
                  </a:outerShdw>
                </a:effectLst>
              </a:defRPr>
            </a:lvl1pPr>
          </a:lstStyle>
          <a:p>
            <a:fld id="{B265ACD5-2A7E-4CE8-85EB-2D5F16528D91}" type="datetimeFigureOut">
              <a:rPr lang="en-GB" smtClean="0"/>
              <a:t>06/03/2025</a:t>
            </a:fld>
            <a:endParaRPr lang="en-GB"/>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endParaRPr lang="en-GB"/>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4EC6177-4A46-4F97-8BD2-20E0C1022C08}" type="slidenum">
              <a:rPr lang="en-GB" smtClean="0"/>
              <a:t>‹#›</a:t>
            </a:fld>
            <a:endParaRPr lang="en-GB"/>
          </a:p>
        </p:txBody>
      </p:sp>
    </p:spTree>
    <p:extLst>
      <p:ext uri="{BB962C8B-B14F-4D97-AF65-F5344CB8AC3E}">
        <p14:creationId xmlns:p14="http://schemas.microsoft.com/office/powerpoint/2010/main" val="23458921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8" name="Rectangle 7"/>
          <p:cNvSpPr/>
          <p:nvPr/>
        </p:nvSpPr>
        <p:spPr>
          <a:xfrm>
            <a:off x="371856" y="374904"/>
            <a:ext cx="11448288" cy="6108192"/>
          </a:xfrm>
          <a:prstGeom prst="rect">
            <a:avLst/>
          </a:prstGeom>
          <a:solidFill>
            <a:schemeClr val="bg2"/>
          </a:solidFill>
          <a:ln w="6350" cap="sq" cmpd="sng" algn="ctr">
            <a:no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bg2"/>
                </a:solidFill>
              </a:defRPr>
            </a:lvl1pPr>
          </a:lstStyle>
          <a:p>
            <a:fld id="{B265ACD5-2A7E-4CE8-85EB-2D5F16528D91}" type="datetimeFigureOut">
              <a:rPr lang="en-GB" smtClean="0"/>
              <a:t>06/03/2025</a:t>
            </a:fld>
            <a:endParaRPr lang="en-GB"/>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bg2"/>
                </a:solidFill>
              </a:defRPr>
            </a:lvl1pPr>
          </a:lstStyle>
          <a:p>
            <a:endParaRPr lang="en-GB"/>
          </a:p>
        </p:txBody>
      </p:sp>
      <p:sp>
        <p:nvSpPr>
          <p:cNvPr id="6" name="Slide Number Placeholder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bg2"/>
                </a:solidFill>
              </a:defRPr>
            </a:lvl1pPr>
          </a:lstStyle>
          <a:p>
            <a:fld id="{04EC6177-4A46-4F97-8BD2-20E0C1022C08}" type="slidenum">
              <a:rPr lang="en-GB" smtClean="0"/>
              <a:t>‹#›</a:t>
            </a:fld>
            <a:endParaRPr lang="en-GB"/>
          </a:p>
        </p:txBody>
      </p:sp>
    </p:spTree>
    <p:extLst>
      <p:ext uri="{BB962C8B-B14F-4D97-AF65-F5344CB8AC3E}">
        <p14:creationId xmlns:p14="http://schemas.microsoft.com/office/powerpoint/2010/main" val="519215647"/>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Lst>
  <p:txStyles>
    <p:titleStyle>
      <a:lvl1pPr algn="l" defTabSz="914400" rtl="0" eaLnBrk="1" latinLnBrk="0" hangingPunct="1">
        <a:lnSpc>
          <a:spcPct val="90000"/>
        </a:lnSpc>
        <a:spcBef>
          <a:spcPct val="0"/>
        </a:spcBef>
        <a:buNone/>
        <a:defRPr lang="en-US" sz="4800" kern="1200" cap="none" spc="0" baseline="0" dirty="0">
          <a:solidFill>
            <a:schemeClr val="tx1"/>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2">
            <a:lumMod val="60000"/>
            <a:lumOff val="40000"/>
          </a:schemeClr>
        </a:buClr>
        <a:buFont typeface="Arial" pitchFamily="34"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6pPr>
      <a:lvl7pPr marL="19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7pPr>
      <a:lvl8pPr marL="22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8pPr>
      <a:lvl9pPr marL="25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ideo" Target="https://www.youtube.com/embed/XiCrniLQGYc" TargetMode="Externa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59979-09D9-4083-B65B-790E775FDB76}"/>
              </a:ext>
            </a:extLst>
          </p:cNvPr>
          <p:cNvSpPr>
            <a:spLocks noGrp="1"/>
          </p:cNvSpPr>
          <p:nvPr>
            <p:ph type="ctrTitle"/>
          </p:nvPr>
        </p:nvSpPr>
        <p:spPr/>
        <p:txBody>
          <a:bodyPr/>
          <a:lstStyle/>
          <a:p>
            <a:r>
              <a:rPr lang="en-US" sz="4000" dirty="0"/>
              <a:t>Mental Health</a:t>
            </a:r>
            <a:br>
              <a:rPr lang="en-US" sz="4000" dirty="0"/>
            </a:br>
            <a:endParaRPr lang="en-GB" sz="4000" dirty="0"/>
          </a:p>
        </p:txBody>
      </p:sp>
      <p:sp>
        <p:nvSpPr>
          <p:cNvPr id="3" name="Subtitle 2">
            <a:extLst>
              <a:ext uri="{FF2B5EF4-FFF2-40B4-BE49-F238E27FC236}">
                <a16:creationId xmlns:a16="http://schemas.microsoft.com/office/drawing/2014/main" id="{D650B532-A87D-4F84-8655-9DDDE59D9D0E}"/>
              </a:ext>
            </a:extLst>
          </p:cNvPr>
          <p:cNvSpPr>
            <a:spLocks noGrp="1"/>
          </p:cNvSpPr>
          <p:nvPr>
            <p:ph type="subTitle" idx="1"/>
          </p:nvPr>
        </p:nvSpPr>
        <p:spPr/>
        <p:txBody>
          <a:bodyPr/>
          <a:lstStyle/>
          <a:p>
            <a:r>
              <a:rPr lang="en-US" dirty="0" err="1"/>
              <a:t>Mrs</a:t>
            </a:r>
            <a:r>
              <a:rPr lang="en-US" dirty="0"/>
              <a:t> Ellison</a:t>
            </a:r>
            <a:endParaRPr lang="en-GB" dirty="0"/>
          </a:p>
        </p:txBody>
      </p:sp>
    </p:spTree>
    <p:extLst>
      <p:ext uri="{BB962C8B-B14F-4D97-AF65-F5344CB8AC3E}">
        <p14:creationId xmlns:p14="http://schemas.microsoft.com/office/powerpoint/2010/main" val="621491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43CC8B50-34EF-4E9F-B69A-C234E9EC4081}"/>
              </a:ext>
            </a:extLst>
          </p:cNvPr>
          <p:cNvGraphicFramePr>
            <a:graphicFrameLocks noGrp="1"/>
          </p:cNvGraphicFramePr>
          <p:nvPr>
            <p:extLst>
              <p:ext uri="{D42A27DB-BD31-4B8C-83A1-F6EECF244321}">
                <p14:modId xmlns:p14="http://schemas.microsoft.com/office/powerpoint/2010/main" val="2352583014"/>
              </p:ext>
            </p:extLst>
          </p:nvPr>
        </p:nvGraphicFramePr>
        <p:xfrm>
          <a:off x="1712011" y="788057"/>
          <a:ext cx="3248474" cy="4543218"/>
        </p:xfrm>
        <a:graphic>
          <a:graphicData uri="http://schemas.openxmlformats.org/drawingml/2006/table">
            <a:tbl>
              <a:tblPr firstRow="1" firstCol="1" bandRow="1">
                <a:tableStyleId>{69012ECD-51FC-41F1-AA8D-1B2483CD663E}</a:tableStyleId>
              </a:tblPr>
              <a:tblGrid>
                <a:gridCol w="3248474">
                  <a:extLst>
                    <a:ext uri="{9D8B030D-6E8A-4147-A177-3AD203B41FA5}">
                      <a16:colId xmlns:a16="http://schemas.microsoft.com/office/drawing/2014/main" val="4075424088"/>
                    </a:ext>
                  </a:extLst>
                </a:gridCol>
              </a:tblGrid>
              <a:tr h="336708">
                <a:tc>
                  <a:txBody>
                    <a:bodyPr/>
                    <a:lstStyle/>
                    <a:p>
                      <a:pPr algn="ctr">
                        <a:spcAft>
                          <a:spcPts val="0"/>
                        </a:spcAft>
                      </a:pPr>
                      <a:r>
                        <a:rPr lang="en-GB" sz="1400" dirty="0">
                          <a:effectLst/>
                        </a:rPr>
                        <a:t>EMHPs CAN do / work with…</a:t>
                      </a:r>
                    </a:p>
                    <a:p>
                      <a:pPr algn="ctr">
                        <a:spcAft>
                          <a:spcPts val="0"/>
                        </a:spcAft>
                      </a:pPr>
                      <a:endParaRPr lang="en-GB" sz="1300" dirty="0">
                        <a:effectLst/>
                      </a:endParaRPr>
                    </a:p>
                  </a:txBody>
                  <a:tcPr marL="30403" marR="30403" marT="4223" marB="0" anchor="ctr"/>
                </a:tc>
                <a:extLst>
                  <a:ext uri="{0D108BD9-81ED-4DB2-BD59-A6C34878D82A}">
                    <a16:rowId xmlns:a16="http://schemas.microsoft.com/office/drawing/2014/main" val="1106174233"/>
                  </a:ext>
                </a:extLst>
              </a:tr>
              <a:tr h="303750">
                <a:tc>
                  <a:txBody>
                    <a:bodyPr/>
                    <a:lstStyle/>
                    <a:p>
                      <a:pPr algn="ctr">
                        <a:spcAft>
                          <a:spcPts val="0"/>
                        </a:spcAft>
                      </a:pPr>
                      <a:r>
                        <a:rPr lang="en-GB" sz="1000" dirty="0">
                          <a:effectLst/>
                        </a:rPr>
                        <a:t>Mild – moderate difficulties</a:t>
                      </a:r>
                      <a:endParaRPr lang="en-GB" sz="1000" b="1" i="0" u="none" strike="noStrike" cap="none" spc="0" baseline="0" dirty="0">
                        <a:ln>
                          <a:noFill/>
                        </a:ln>
                        <a:solidFill>
                          <a:schemeClr val="tx1"/>
                        </a:solidFill>
                        <a:effectLst/>
                        <a:uFillTx/>
                        <a:latin typeface="+mn-lt"/>
                        <a:ea typeface="Calibri" panose="020F0502020204030204" pitchFamily="34" charset="0"/>
                        <a:cs typeface="+mn-cs"/>
                        <a:sym typeface="Helvetica Neue Light"/>
                      </a:endParaRPr>
                    </a:p>
                  </a:txBody>
                  <a:tcPr marL="30403" marR="30403" marT="4223" marB="0" anchor="ctr"/>
                </a:tc>
                <a:extLst>
                  <a:ext uri="{0D108BD9-81ED-4DB2-BD59-A6C34878D82A}">
                    <a16:rowId xmlns:a16="http://schemas.microsoft.com/office/drawing/2014/main" val="10001"/>
                  </a:ext>
                </a:extLst>
              </a:tr>
              <a:tr h="304260">
                <a:tc>
                  <a:txBody>
                    <a:bodyPr/>
                    <a:lstStyle/>
                    <a:p>
                      <a:pPr algn="ctr">
                        <a:spcAft>
                          <a:spcPts val="0"/>
                        </a:spcAft>
                      </a:pPr>
                      <a:r>
                        <a:rPr lang="en-GB" sz="1000" b="0" dirty="0">
                          <a:effectLst/>
                        </a:rPr>
                        <a:t>Behavioural difficulties –</a:t>
                      </a:r>
                    </a:p>
                    <a:p>
                      <a:pPr lvl="0" algn="ctr">
                        <a:spcAft>
                          <a:spcPts val="0"/>
                        </a:spcAft>
                        <a:buNone/>
                      </a:pPr>
                      <a:r>
                        <a:rPr lang="en-GB" sz="1000" b="0" dirty="0">
                          <a:effectLst/>
                        </a:rPr>
                        <a:t> identification, brief parenting support</a:t>
                      </a:r>
                      <a:endParaRPr lang="en-GB" sz="1000" b="0" dirty="0">
                        <a:effectLst/>
                        <a:latin typeface="+mj-lt"/>
                        <a:ea typeface="Calibri" panose="020F0502020204030204" pitchFamily="34" charset="0"/>
                        <a:cs typeface="Calibri" panose="020F0502020204030204" pitchFamily="34" charset="0"/>
                      </a:endParaRPr>
                    </a:p>
                  </a:txBody>
                  <a:tcPr marL="30403" marR="30403" marT="4223" marB="0" anchor="ctr"/>
                </a:tc>
                <a:extLst>
                  <a:ext uri="{0D108BD9-81ED-4DB2-BD59-A6C34878D82A}">
                    <a16:rowId xmlns:a16="http://schemas.microsoft.com/office/drawing/2014/main" val="71036517"/>
                  </a:ext>
                </a:extLst>
              </a:tr>
              <a:tr h="304260">
                <a:tc>
                  <a:txBody>
                    <a:bodyPr/>
                    <a:lstStyle/>
                    <a:p>
                      <a:pPr algn="ctr">
                        <a:spcAft>
                          <a:spcPts val="0"/>
                        </a:spcAft>
                      </a:pPr>
                      <a:r>
                        <a:rPr lang="en-GB" sz="1000" b="0" dirty="0">
                          <a:effectLst/>
                        </a:rPr>
                        <a:t>Anxiety/Avoidance:</a:t>
                      </a:r>
                    </a:p>
                    <a:p>
                      <a:pPr algn="ctr">
                        <a:spcAft>
                          <a:spcPts val="0"/>
                        </a:spcAft>
                      </a:pPr>
                      <a:r>
                        <a:rPr lang="en-GB" sz="1000" b="0" dirty="0">
                          <a:effectLst/>
                        </a:rPr>
                        <a:t>e.g. simple phobias, separation anxiety</a:t>
                      </a:r>
                      <a:endParaRPr lang="en-GB" sz="1000" b="0" dirty="0">
                        <a:effectLst/>
                        <a:latin typeface="+mj-lt"/>
                        <a:ea typeface="Calibri" panose="020F0502020204030204" pitchFamily="34" charset="0"/>
                        <a:cs typeface="Calibri" panose="020F0502020204030204" pitchFamily="34" charset="0"/>
                      </a:endParaRPr>
                    </a:p>
                  </a:txBody>
                  <a:tcPr marL="30403" marR="30403" marT="4223" marB="0" anchor="ctr"/>
                </a:tc>
                <a:extLst>
                  <a:ext uri="{0D108BD9-81ED-4DB2-BD59-A6C34878D82A}">
                    <a16:rowId xmlns:a16="http://schemas.microsoft.com/office/drawing/2014/main" val="1504662352"/>
                  </a:ext>
                </a:extLst>
              </a:tr>
              <a:tr h="303750">
                <a:tc>
                  <a:txBody>
                    <a:bodyPr/>
                    <a:lstStyle/>
                    <a:p>
                      <a:pPr algn="ctr">
                        <a:spcAft>
                          <a:spcPts val="0"/>
                        </a:spcAft>
                      </a:pPr>
                      <a:r>
                        <a:rPr lang="en-GB" sz="1000" b="0" dirty="0">
                          <a:effectLst/>
                        </a:rPr>
                        <a:t>Low mood -</a:t>
                      </a:r>
                      <a:r>
                        <a:rPr lang="en-GB" sz="1000" b="0" baseline="0" dirty="0">
                          <a:effectLst/>
                        </a:rPr>
                        <a:t> using brief behavioural activation</a:t>
                      </a:r>
                      <a:endParaRPr lang="en-GB" sz="1000" b="0" dirty="0">
                        <a:effectLst/>
                        <a:latin typeface="+mj-lt"/>
                        <a:ea typeface="Calibri" panose="020F0502020204030204" pitchFamily="34" charset="0"/>
                        <a:cs typeface="Calibri" panose="020F0502020204030204" pitchFamily="34" charset="0"/>
                      </a:endParaRPr>
                    </a:p>
                  </a:txBody>
                  <a:tcPr marL="30403" marR="30403" marT="4223" marB="0" anchor="ctr"/>
                </a:tc>
                <a:extLst>
                  <a:ext uri="{0D108BD9-81ED-4DB2-BD59-A6C34878D82A}">
                    <a16:rowId xmlns:a16="http://schemas.microsoft.com/office/drawing/2014/main" val="751986011"/>
                  </a:ext>
                </a:extLst>
              </a:tr>
              <a:tr h="303750">
                <a:tc>
                  <a:txBody>
                    <a:bodyPr/>
                    <a:lstStyle/>
                    <a:p>
                      <a:pPr marL="0" marR="0" indent="0" algn="ctr" defTabSz="584200" eaLnBrk="1" fontAlgn="auto" latinLnBrk="0" hangingPunct="1">
                        <a:lnSpc>
                          <a:spcPct val="100000"/>
                        </a:lnSpc>
                        <a:spcBef>
                          <a:spcPts val="0"/>
                        </a:spcBef>
                        <a:spcAft>
                          <a:spcPts val="0"/>
                        </a:spcAft>
                        <a:buClrTx/>
                        <a:buSzTx/>
                        <a:buFontTx/>
                        <a:buNone/>
                        <a:tabLst/>
                        <a:defRPr/>
                      </a:pPr>
                      <a:r>
                        <a:rPr lang="en-GB" sz="1000" b="0" dirty="0">
                          <a:effectLst/>
                        </a:rPr>
                        <a:t>Panic management</a:t>
                      </a:r>
                      <a:endParaRPr lang="en-GB" sz="1000" b="0" dirty="0">
                        <a:effectLst/>
                        <a:latin typeface="+mj-lt"/>
                        <a:ea typeface="Calibri" panose="020F0502020204030204" pitchFamily="34" charset="0"/>
                        <a:cs typeface="Calibri" panose="020F0502020204030204" pitchFamily="34" charset="0"/>
                      </a:endParaRPr>
                    </a:p>
                  </a:txBody>
                  <a:tcPr marL="30403" marR="30403" marT="4223" marB="0" anchor="ctr"/>
                </a:tc>
                <a:extLst>
                  <a:ext uri="{0D108BD9-81ED-4DB2-BD59-A6C34878D82A}">
                    <a16:rowId xmlns:a16="http://schemas.microsoft.com/office/drawing/2014/main" val="1428906149"/>
                  </a:ext>
                </a:extLst>
              </a:tr>
              <a:tr h="303750">
                <a:tc>
                  <a:txBody>
                    <a:bodyPr/>
                    <a:lstStyle/>
                    <a:p>
                      <a:pPr algn="ctr">
                        <a:spcAft>
                          <a:spcPts val="0"/>
                        </a:spcAft>
                      </a:pPr>
                      <a:r>
                        <a:rPr lang="en-GB" sz="1000" b="0" dirty="0">
                          <a:effectLst/>
                        </a:rPr>
                        <a:t>Problem solving</a:t>
                      </a:r>
                      <a:endParaRPr lang="en-GB" sz="1000" b="0" dirty="0">
                        <a:effectLst/>
                        <a:latin typeface="+mj-lt"/>
                        <a:ea typeface="Calibri" panose="020F0502020204030204" pitchFamily="34" charset="0"/>
                        <a:cs typeface="Calibri" panose="020F0502020204030204" pitchFamily="34" charset="0"/>
                      </a:endParaRPr>
                    </a:p>
                  </a:txBody>
                  <a:tcPr marL="30403" marR="30403" marT="4223" marB="0" anchor="ctr"/>
                </a:tc>
                <a:extLst>
                  <a:ext uri="{0D108BD9-81ED-4DB2-BD59-A6C34878D82A}">
                    <a16:rowId xmlns:a16="http://schemas.microsoft.com/office/drawing/2014/main" val="2739620070"/>
                  </a:ext>
                </a:extLst>
              </a:tr>
              <a:tr h="303750">
                <a:tc>
                  <a:txBody>
                    <a:bodyPr/>
                    <a:lstStyle/>
                    <a:p>
                      <a:pPr algn="ctr">
                        <a:spcAft>
                          <a:spcPts val="0"/>
                        </a:spcAft>
                      </a:pPr>
                      <a:r>
                        <a:rPr lang="en-GB" sz="1000" b="0" dirty="0">
                          <a:effectLst/>
                        </a:rPr>
                        <a:t>Worry management</a:t>
                      </a:r>
                      <a:endParaRPr lang="en-GB" sz="1000" b="0" dirty="0">
                        <a:effectLst/>
                        <a:latin typeface="+mj-lt"/>
                        <a:ea typeface="Calibri" panose="020F0502020204030204" pitchFamily="34" charset="0"/>
                        <a:cs typeface="Calibri" panose="020F0502020204030204" pitchFamily="34" charset="0"/>
                      </a:endParaRPr>
                    </a:p>
                  </a:txBody>
                  <a:tcPr marL="30403" marR="30403" marT="4223" marB="0" anchor="ctr"/>
                </a:tc>
                <a:extLst>
                  <a:ext uri="{0D108BD9-81ED-4DB2-BD59-A6C34878D82A}">
                    <a16:rowId xmlns:a16="http://schemas.microsoft.com/office/drawing/2014/main" val="2332249937"/>
                  </a:ext>
                </a:extLst>
              </a:tr>
              <a:tr h="454279">
                <a:tc>
                  <a:txBody>
                    <a:bodyPr/>
                    <a:lstStyle/>
                    <a:p>
                      <a:pPr algn="ctr">
                        <a:spcAft>
                          <a:spcPts val="0"/>
                        </a:spcAft>
                      </a:pPr>
                      <a:r>
                        <a:rPr lang="en-GB" sz="1000" b="0" dirty="0">
                          <a:effectLst/>
                        </a:rPr>
                        <a:t>Assessing self-harm and supporting with alternative coping strategies. </a:t>
                      </a:r>
                    </a:p>
                    <a:p>
                      <a:pPr algn="ctr">
                        <a:spcAft>
                          <a:spcPts val="0"/>
                        </a:spcAft>
                      </a:pPr>
                      <a:r>
                        <a:rPr lang="en-GB" sz="1000" b="0" dirty="0">
                          <a:effectLst/>
                        </a:rPr>
                        <a:t>(Pupils with history of self-harm, but not active)</a:t>
                      </a:r>
                      <a:endParaRPr lang="en-GB" sz="1000" b="0" dirty="0">
                        <a:effectLst/>
                        <a:latin typeface="+mj-lt"/>
                        <a:ea typeface="Calibri" panose="020F0502020204030204" pitchFamily="34" charset="0"/>
                        <a:cs typeface="Calibri" panose="020F0502020204030204" pitchFamily="34" charset="0"/>
                      </a:endParaRPr>
                    </a:p>
                  </a:txBody>
                  <a:tcPr marL="30403" marR="30403" marT="4223" marB="0" anchor="ctr"/>
                </a:tc>
                <a:extLst>
                  <a:ext uri="{0D108BD9-81ED-4DB2-BD59-A6C34878D82A}">
                    <a16:rowId xmlns:a16="http://schemas.microsoft.com/office/drawing/2014/main" val="925188135"/>
                  </a:ext>
                </a:extLst>
              </a:tr>
              <a:tr h="303750">
                <a:tc>
                  <a:txBody>
                    <a:bodyPr/>
                    <a:lstStyle/>
                    <a:p>
                      <a:pPr algn="ctr">
                        <a:spcAft>
                          <a:spcPts val="0"/>
                        </a:spcAft>
                      </a:pPr>
                      <a:r>
                        <a:rPr lang="en-GB" sz="1000" b="0" dirty="0">
                          <a:effectLst/>
                        </a:rPr>
                        <a:t>Thought Challenging – negative automatic thoughts</a:t>
                      </a:r>
                      <a:endParaRPr lang="en-GB" sz="1000" b="0" dirty="0">
                        <a:effectLst/>
                        <a:latin typeface="+mj-lt"/>
                        <a:ea typeface="Calibri" panose="020F0502020204030204" pitchFamily="34" charset="0"/>
                        <a:cs typeface="Calibri" panose="020F0502020204030204" pitchFamily="34" charset="0"/>
                      </a:endParaRPr>
                    </a:p>
                  </a:txBody>
                  <a:tcPr marL="30403" marR="30403" marT="4223" marB="0" anchor="ctr"/>
                </a:tc>
                <a:extLst>
                  <a:ext uri="{0D108BD9-81ED-4DB2-BD59-A6C34878D82A}">
                    <a16:rowId xmlns:a16="http://schemas.microsoft.com/office/drawing/2014/main" val="3021832449"/>
                  </a:ext>
                </a:extLst>
              </a:tr>
              <a:tr h="303750">
                <a:tc>
                  <a:txBody>
                    <a:bodyPr/>
                    <a:lstStyle/>
                    <a:p>
                      <a:pPr marL="0" marR="0" indent="0" algn="ctr" defTabSz="584200" eaLnBrk="1" fontAlgn="auto" latinLnBrk="0" hangingPunct="1">
                        <a:lnSpc>
                          <a:spcPct val="100000"/>
                        </a:lnSpc>
                        <a:spcBef>
                          <a:spcPts val="0"/>
                        </a:spcBef>
                        <a:spcAft>
                          <a:spcPts val="0"/>
                        </a:spcAft>
                        <a:buClrTx/>
                        <a:buSzTx/>
                        <a:buFontTx/>
                        <a:buNone/>
                        <a:tabLst/>
                        <a:defRPr/>
                      </a:pPr>
                      <a:r>
                        <a:rPr lang="en-GB" sz="1000" b="0" dirty="0">
                          <a:effectLst/>
                        </a:rPr>
                        <a:t>Sleep Hygiene</a:t>
                      </a:r>
                      <a:endParaRPr lang="en-GB" sz="1000" b="0" dirty="0">
                        <a:effectLst/>
                        <a:latin typeface="+mj-lt"/>
                        <a:ea typeface="Calibri" panose="020F0502020204030204" pitchFamily="34" charset="0"/>
                        <a:cs typeface="Calibri" panose="020F0502020204030204" pitchFamily="34" charset="0"/>
                      </a:endParaRPr>
                    </a:p>
                  </a:txBody>
                  <a:tcPr marL="30403" marR="30403" marT="4223" marB="0" anchor="ctr"/>
                </a:tc>
                <a:extLst>
                  <a:ext uri="{0D108BD9-81ED-4DB2-BD59-A6C34878D82A}">
                    <a16:rowId xmlns:a16="http://schemas.microsoft.com/office/drawing/2014/main" val="1973260707"/>
                  </a:ext>
                </a:extLst>
              </a:tr>
              <a:tr h="304260">
                <a:tc>
                  <a:txBody>
                    <a:bodyPr/>
                    <a:lstStyle/>
                    <a:p>
                      <a:pPr marL="0" marR="0" indent="0" algn="ctr" defTabSz="584200" eaLnBrk="1" fontAlgn="auto" latinLnBrk="0" hangingPunct="1">
                        <a:lnSpc>
                          <a:spcPct val="100000"/>
                        </a:lnSpc>
                        <a:spcBef>
                          <a:spcPts val="0"/>
                        </a:spcBef>
                        <a:spcAft>
                          <a:spcPts val="0"/>
                        </a:spcAft>
                        <a:buClrTx/>
                        <a:buSzTx/>
                        <a:buFontTx/>
                        <a:buNone/>
                        <a:tabLst/>
                        <a:defRPr/>
                      </a:pPr>
                      <a:r>
                        <a:rPr lang="en-GB" sz="1000" b="0" dirty="0">
                          <a:effectLst/>
                        </a:rPr>
                        <a:t>Training parents to support interventions with children</a:t>
                      </a:r>
                      <a:endParaRPr lang="en-GB" sz="1000" b="0" dirty="0">
                        <a:effectLst/>
                        <a:latin typeface="+mj-lt"/>
                        <a:ea typeface="Calibri" panose="020F0502020204030204" pitchFamily="34" charset="0"/>
                        <a:cs typeface="Calibri" panose="020F0502020204030204" pitchFamily="34" charset="0"/>
                      </a:endParaRPr>
                    </a:p>
                  </a:txBody>
                  <a:tcPr marL="30403" marR="30403" marT="4223" marB="0" anchor="ctr"/>
                </a:tc>
                <a:extLst>
                  <a:ext uri="{0D108BD9-81ED-4DB2-BD59-A6C34878D82A}">
                    <a16:rowId xmlns:a16="http://schemas.microsoft.com/office/drawing/2014/main" val="2432917689"/>
                  </a:ext>
                </a:extLst>
              </a:tr>
              <a:tr h="303750">
                <a:tc>
                  <a:txBody>
                    <a:bodyPr/>
                    <a:lstStyle/>
                    <a:p>
                      <a:pPr algn="ctr">
                        <a:spcAft>
                          <a:spcPts val="0"/>
                        </a:spcAft>
                      </a:pPr>
                      <a:r>
                        <a:rPr lang="en-GB" sz="1000" b="0" dirty="0">
                          <a:effectLst/>
                        </a:rPr>
                        <a:t>Training</a:t>
                      </a:r>
                      <a:r>
                        <a:rPr lang="en-GB" sz="1000" b="0" baseline="0" dirty="0">
                          <a:effectLst/>
                        </a:rPr>
                        <a:t> school staff to support with interventions</a:t>
                      </a:r>
                      <a:endParaRPr lang="en-GB" sz="1000" b="0" dirty="0">
                        <a:effectLst/>
                        <a:latin typeface="+mj-lt"/>
                        <a:ea typeface="Calibri" panose="020F0502020204030204" pitchFamily="34" charset="0"/>
                        <a:cs typeface="Calibri" panose="020F0502020204030204" pitchFamily="34" charset="0"/>
                      </a:endParaRPr>
                    </a:p>
                  </a:txBody>
                  <a:tcPr marL="30403" marR="30403" marT="4223" marB="0" anchor="ctr"/>
                </a:tc>
                <a:extLst>
                  <a:ext uri="{0D108BD9-81ED-4DB2-BD59-A6C34878D82A}">
                    <a16:rowId xmlns:a16="http://schemas.microsoft.com/office/drawing/2014/main" val="443656386"/>
                  </a:ext>
                </a:extLst>
              </a:tr>
              <a:tr h="303750">
                <a:tc>
                  <a:txBody>
                    <a:bodyPr/>
                    <a:lstStyle/>
                    <a:p>
                      <a:r>
                        <a:rPr lang="en-GB" sz="1000" b="0" dirty="0"/>
                        <a:t>Signposting to</a:t>
                      </a:r>
                      <a:r>
                        <a:rPr lang="en-GB" sz="1000" b="0" baseline="0" dirty="0"/>
                        <a:t> onward agencies if not appropriate</a:t>
                      </a:r>
                      <a:endParaRPr lang="en-GB" sz="1000" b="0" dirty="0">
                        <a:latin typeface="+mj-lt"/>
                        <a:cs typeface="Calibri" panose="020F0502020204030204" pitchFamily="34" charset="0"/>
                      </a:endParaRPr>
                    </a:p>
                  </a:txBody>
                  <a:tcPr marL="30403" marR="30403" marT="4223" marB="0" anchor="ctr"/>
                </a:tc>
                <a:extLst>
                  <a:ext uri="{0D108BD9-81ED-4DB2-BD59-A6C34878D82A}">
                    <a16:rowId xmlns:a16="http://schemas.microsoft.com/office/drawing/2014/main" val="3539633758"/>
                  </a:ext>
                </a:extLst>
              </a:tr>
            </a:tbl>
          </a:graphicData>
        </a:graphic>
      </p:graphicFrame>
      <p:sp>
        <p:nvSpPr>
          <p:cNvPr id="5" name="TextBox 4"/>
          <p:cNvSpPr txBox="1"/>
          <p:nvPr/>
        </p:nvSpPr>
        <p:spPr>
          <a:xfrm>
            <a:off x="1213786" y="5781466"/>
            <a:ext cx="5516249" cy="288477"/>
          </a:xfrm>
          <a:prstGeom prst="rect">
            <a:avLst/>
          </a:prstGeom>
          <a:ln/>
          <a:effectLst>
            <a:softEdge rad="63500"/>
          </a:effectLst>
        </p:spPr>
        <p:style>
          <a:lnRef idx="1">
            <a:schemeClr val="accent1"/>
          </a:lnRef>
          <a:fillRef idx="3">
            <a:schemeClr val="accent1"/>
          </a:fillRef>
          <a:effectRef idx="2">
            <a:schemeClr val="accent1"/>
          </a:effectRef>
          <a:fontRef idx="minor">
            <a:schemeClr val="lt1"/>
          </a:fontRef>
        </p:style>
        <p:txBody>
          <a:bodyPr rot="0" spcFirstLastPara="1" vertOverflow="overflow" horzOverflow="overflow" vert="horz" wrap="square" lIns="35719" tIns="35719" rIns="35719" bIns="35719" numCol="1" spcCol="38100" rtlCol="0" anchor="ctr">
            <a:spAutoFit/>
          </a:bodyPr>
          <a:lstStyle/>
          <a:p>
            <a:pPr algn="ctr" defTabSz="410751" hangingPunct="0"/>
            <a:r>
              <a:rPr lang="en-GB" sz="1406" b="1" dirty="0">
                <a:solidFill>
                  <a:schemeClr val="bg1"/>
                </a:solidFill>
                <a:latin typeface="Helvetica Neue"/>
                <a:ea typeface="Helvetica Neue"/>
                <a:cs typeface="Helvetica Neue"/>
                <a:sym typeface="Helvetica Neue"/>
              </a:rPr>
              <a:t>Please discuss any queries with </a:t>
            </a:r>
            <a:r>
              <a:rPr lang="en-GB" sz="1406" b="1">
                <a:solidFill>
                  <a:schemeClr val="bg1"/>
                </a:solidFill>
                <a:latin typeface="Helvetica Neue"/>
                <a:ea typeface="Helvetica Neue"/>
                <a:cs typeface="Helvetica Neue"/>
                <a:sym typeface="Helvetica Neue"/>
              </a:rPr>
              <a:t>Mrs Ellison</a:t>
            </a:r>
            <a:endParaRPr lang="en-GB" sz="1406" b="1" dirty="0">
              <a:solidFill>
                <a:schemeClr val="bg1"/>
              </a:solidFill>
              <a:latin typeface="Helvetica Neue"/>
              <a:ea typeface="Helvetica Neue"/>
              <a:cs typeface="Helvetica Neue"/>
              <a:sym typeface="Helvetica Neue"/>
            </a:endParaRPr>
          </a:p>
        </p:txBody>
      </p:sp>
      <p:graphicFrame>
        <p:nvGraphicFramePr>
          <p:cNvPr id="7" name="Table 6">
            <a:extLst>
              <a:ext uri="{FF2B5EF4-FFF2-40B4-BE49-F238E27FC236}">
                <a16:creationId xmlns:a16="http://schemas.microsoft.com/office/drawing/2014/main" id="{43CC8B50-34EF-4E9F-B69A-C234E9EC4081}"/>
              </a:ext>
            </a:extLst>
          </p:cNvPr>
          <p:cNvGraphicFramePr>
            <a:graphicFrameLocks noGrp="1"/>
          </p:cNvGraphicFramePr>
          <p:nvPr>
            <p:extLst>
              <p:ext uri="{D42A27DB-BD31-4B8C-83A1-F6EECF244321}">
                <p14:modId xmlns:p14="http://schemas.microsoft.com/office/powerpoint/2010/main" val="1879407166"/>
              </p:ext>
            </p:extLst>
          </p:nvPr>
        </p:nvGraphicFramePr>
        <p:xfrm>
          <a:off x="7487666" y="606051"/>
          <a:ext cx="3797297" cy="5645897"/>
        </p:xfrm>
        <a:graphic>
          <a:graphicData uri="http://schemas.openxmlformats.org/drawingml/2006/table">
            <a:tbl>
              <a:tblPr firstRow="1" firstCol="1" bandRow="1">
                <a:tableStyleId>{69012ECD-51FC-41F1-AA8D-1B2483CD663E}</a:tableStyleId>
              </a:tblPr>
              <a:tblGrid>
                <a:gridCol w="3797297">
                  <a:extLst>
                    <a:ext uri="{9D8B030D-6E8A-4147-A177-3AD203B41FA5}">
                      <a16:colId xmlns:a16="http://schemas.microsoft.com/office/drawing/2014/main" val="4075424088"/>
                    </a:ext>
                  </a:extLst>
                </a:gridCol>
              </a:tblGrid>
              <a:tr h="411417">
                <a:tc>
                  <a:txBody>
                    <a:bodyPr/>
                    <a:lstStyle/>
                    <a:p>
                      <a:pPr algn="ctr">
                        <a:spcAft>
                          <a:spcPts val="0"/>
                        </a:spcAft>
                      </a:pPr>
                      <a:r>
                        <a:rPr lang="en-GB" sz="1400" dirty="0">
                          <a:effectLst/>
                        </a:rPr>
                        <a:t>EMHPs DO NOT do / work with…</a:t>
                      </a:r>
                    </a:p>
                    <a:p>
                      <a:pPr algn="ctr">
                        <a:spcAft>
                          <a:spcPts val="0"/>
                        </a:spcAft>
                      </a:pPr>
                      <a:r>
                        <a:rPr lang="en-GB" sz="1300" dirty="0">
                          <a:effectLst/>
                        </a:rPr>
                        <a:t> </a:t>
                      </a:r>
                      <a:endParaRPr lang="en-GB" sz="1300" dirty="0">
                        <a:effectLst/>
                        <a:latin typeface="+mj-lt"/>
                        <a:ea typeface="Calibri" panose="020F0502020204030204" pitchFamily="34" charset="0"/>
                      </a:endParaRPr>
                    </a:p>
                  </a:txBody>
                  <a:tcPr marL="30403" marR="30403" marT="4223" marB="0" anchor="ctr"/>
                </a:tc>
                <a:extLst>
                  <a:ext uri="{0D108BD9-81ED-4DB2-BD59-A6C34878D82A}">
                    <a16:rowId xmlns:a16="http://schemas.microsoft.com/office/drawing/2014/main" val="1106174233"/>
                  </a:ext>
                </a:extLst>
              </a:tr>
              <a:tr h="253125">
                <a:tc>
                  <a:txBody>
                    <a:bodyPr/>
                    <a:lstStyle/>
                    <a:p>
                      <a:pPr algn="ctr">
                        <a:spcAft>
                          <a:spcPts val="0"/>
                        </a:spcAft>
                      </a:pPr>
                      <a:r>
                        <a:rPr lang="en-GB" sz="1000" dirty="0">
                          <a:effectLst/>
                        </a:rPr>
                        <a:t>Significant levels of need /complex conditions</a:t>
                      </a:r>
                      <a:endParaRPr lang="en-GB" sz="1000" dirty="0">
                        <a:effectLst/>
                        <a:latin typeface="+mj-lt"/>
                        <a:ea typeface="Calibri" panose="020F0502020204030204" pitchFamily="34" charset="0"/>
                      </a:endParaRPr>
                    </a:p>
                  </a:txBody>
                  <a:tcPr marL="30403" marR="30403" marT="4223" marB="0" anchor="ctr"/>
                </a:tc>
                <a:extLst>
                  <a:ext uri="{0D108BD9-81ED-4DB2-BD59-A6C34878D82A}">
                    <a16:rowId xmlns:a16="http://schemas.microsoft.com/office/drawing/2014/main" val="10001"/>
                  </a:ext>
                </a:extLst>
              </a:tr>
              <a:tr h="304260">
                <a:tc>
                  <a:txBody>
                    <a:bodyPr/>
                    <a:lstStyle/>
                    <a:p>
                      <a:pPr algn="ctr">
                        <a:spcAft>
                          <a:spcPts val="0"/>
                        </a:spcAft>
                      </a:pPr>
                      <a:r>
                        <a:rPr lang="en-GB" sz="1000" b="0" dirty="0">
                          <a:effectLst/>
                        </a:rPr>
                        <a:t>Conduct disorder, anger management, full parenting programmes (e.g. Triple P, Solihull Approach).</a:t>
                      </a:r>
                      <a:endParaRPr lang="en-GB" sz="1000" b="0" dirty="0">
                        <a:effectLst/>
                        <a:latin typeface="+mj-lt"/>
                        <a:ea typeface="Calibri" panose="020F0502020204030204" pitchFamily="34" charset="0"/>
                        <a:cs typeface="Calibri" panose="020F0502020204030204" pitchFamily="34" charset="0"/>
                      </a:endParaRPr>
                    </a:p>
                  </a:txBody>
                  <a:tcPr marL="30403" marR="30403" marT="4223" marB="0" anchor="ctr"/>
                </a:tc>
                <a:extLst>
                  <a:ext uri="{0D108BD9-81ED-4DB2-BD59-A6C34878D82A}">
                    <a16:rowId xmlns:a16="http://schemas.microsoft.com/office/drawing/2014/main" val="71036517"/>
                  </a:ext>
                </a:extLst>
              </a:tr>
              <a:tr h="253125">
                <a:tc>
                  <a:txBody>
                    <a:bodyPr/>
                    <a:lstStyle/>
                    <a:p>
                      <a:pPr algn="ctr">
                        <a:spcAft>
                          <a:spcPts val="0"/>
                        </a:spcAft>
                      </a:pPr>
                      <a:r>
                        <a:rPr lang="en-GB" sz="1000" b="0" dirty="0">
                          <a:effectLst/>
                        </a:rPr>
                        <a:t>Chronic</a:t>
                      </a:r>
                      <a:r>
                        <a:rPr lang="en-GB" sz="1000" b="0" baseline="0" dirty="0">
                          <a:effectLst/>
                        </a:rPr>
                        <a:t> depression</a:t>
                      </a:r>
                      <a:endParaRPr lang="en-GB" sz="1000" b="0" dirty="0">
                        <a:effectLst/>
                        <a:latin typeface="+mj-lt"/>
                        <a:ea typeface="Calibri" panose="020F0502020204030204" pitchFamily="34" charset="0"/>
                        <a:cs typeface="Calibri" panose="020F0502020204030204" pitchFamily="34" charset="0"/>
                      </a:endParaRPr>
                    </a:p>
                  </a:txBody>
                  <a:tcPr marL="30403" marR="30403" marT="4223" marB="0" anchor="ctr"/>
                </a:tc>
                <a:extLst>
                  <a:ext uri="{0D108BD9-81ED-4DB2-BD59-A6C34878D82A}">
                    <a16:rowId xmlns:a16="http://schemas.microsoft.com/office/drawing/2014/main" val="10003"/>
                  </a:ext>
                </a:extLst>
              </a:tr>
              <a:tr h="253125">
                <a:tc>
                  <a:txBody>
                    <a:bodyPr/>
                    <a:lstStyle/>
                    <a:p>
                      <a:pPr algn="ctr">
                        <a:spcAft>
                          <a:spcPts val="0"/>
                        </a:spcAft>
                      </a:pPr>
                      <a:r>
                        <a:rPr lang="en-GB" sz="1000" b="0" dirty="0">
                          <a:effectLst/>
                        </a:rPr>
                        <a:t>Treatment of parents’ depression and anxiety.</a:t>
                      </a:r>
                      <a:endParaRPr lang="en-GB" sz="1000" b="0" dirty="0">
                        <a:effectLst/>
                        <a:latin typeface="+mj-lt"/>
                        <a:ea typeface="Calibri" panose="020F0502020204030204" pitchFamily="34" charset="0"/>
                        <a:cs typeface="Calibri" panose="020F0502020204030204" pitchFamily="34" charset="0"/>
                      </a:endParaRPr>
                    </a:p>
                  </a:txBody>
                  <a:tcPr marL="30403" marR="30403" marT="4223" marB="0" anchor="ctr"/>
                </a:tc>
                <a:extLst>
                  <a:ext uri="{0D108BD9-81ED-4DB2-BD59-A6C34878D82A}">
                    <a16:rowId xmlns:a16="http://schemas.microsoft.com/office/drawing/2014/main" val="1504662352"/>
                  </a:ext>
                </a:extLst>
              </a:tr>
              <a:tr h="253125">
                <a:tc>
                  <a:txBody>
                    <a:bodyPr/>
                    <a:lstStyle/>
                    <a:p>
                      <a:pPr algn="ctr">
                        <a:spcAft>
                          <a:spcPts val="0"/>
                        </a:spcAft>
                      </a:pPr>
                      <a:r>
                        <a:rPr lang="en-GB" sz="1000" b="0" dirty="0">
                          <a:effectLst/>
                        </a:rPr>
                        <a:t>Anger management training, </a:t>
                      </a:r>
                      <a:endParaRPr lang="en-GB" sz="1000" b="0" dirty="0">
                        <a:effectLst/>
                        <a:latin typeface="+mj-lt"/>
                        <a:ea typeface="Calibri" panose="020F0502020204030204" pitchFamily="34" charset="0"/>
                        <a:cs typeface="Calibri" panose="020F0502020204030204" pitchFamily="34" charset="0"/>
                      </a:endParaRPr>
                    </a:p>
                  </a:txBody>
                  <a:tcPr marL="30403" marR="30403" marT="4223" marB="0" anchor="ctr"/>
                </a:tc>
                <a:extLst>
                  <a:ext uri="{0D108BD9-81ED-4DB2-BD59-A6C34878D82A}">
                    <a16:rowId xmlns:a16="http://schemas.microsoft.com/office/drawing/2014/main" val="751986011"/>
                  </a:ext>
                </a:extLst>
              </a:tr>
              <a:tr h="253125">
                <a:tc>
                  <a:txBody>
                    <a:bodyPr/>
                    <a:lstStyle/>
                    <a:p>
                      <a:pPr algn="ctr">
                        <a:spcAft>
                          <a:spcPts val="0"/>
                        </a:spcAft>
                      </a:pPr>
                      <a:r>
                        <a:rPr lang="en-GB" sz="1000" b="0" dirty="0">
                          <a:effectLst/>
                        </a:rPr>
                        <a:t>Low self-esteem, social anxiety disorder</a:t>
                      </a:r>
                      <a:endParaRPr lang="en-GB" sz="1000" b="0" dirty="0">
                        <a:effectLst/>
                        <a:latin typeface="+mj-lt"/>
                        <a:ea typeface="Calibri" panose="020F0502020204030204" pitchFamily="34" charset="0"/>
                        <a:cs typeface="Calibri" panose="020F0502020204030204" pitchFamily="34" charset="0"/>
                      </a:endParaRPr>
                    </a:p>
                  </a:txBody>
                  <a:tcPr marL="30403" marR="30403" marT="4223" marB="0" anchor="ctr"/>
                </a:tc>
                <a:extLst>
                  <a:ext uri="{0D108BD9-81ED-4DB2-BD59-A6C34878D82A}">
                    <a16:rowId xmlns:a16="http://schemas.microsoft.com/office/drawing/2014/main" val="1428906149"/>
                  </a:ext>
                </a:extLst>
              </a:tr>
              <a:tr h="253125">
                <a:tc>
                  <a:txBody>
                    <a:bodyPr/>
                    <a:lstStyle/>
                    <a:p>
                      <a:pPr algn="ctr">
                        <a:spcAft>
                          <a:spcPts val="0"/>
                        </a:spcAft>
                      </a:pPr>
                      <a:r>
                        <a:rPr lang="en-GB" sz="1000" b="0" dirty="0">
                          <a:effectLst/>
                        </a:rPr>
                        <a:t>Extensive phobias e.g. Blood, needles, or vomit phobia</a:t>
                      </a:r>
                      <a:endParaRPr lang="en-GB" sz="1000" b="0" dirty="0">
                        <a:effectLst/>
                        <a:latin typeface="+mj-lt"/>
                        <a:ea typeface="Calibri" panose="020F0502020204030204" pitchFamily="34" charset="0"/>
                        <a:cs typeface="Calibri" panose="020F0502020204030204" pitchFamily="34" charset="0"/>
                      </a:endParaRPr>
                    </a:p>
                  </a:txBody>
                  <a:tcPr marL="30403" marR="30403" marT="4223" marB="0" anchor="ctr"/>
                </a:tc>
                <a:extLst>
                  <a:ext uri="{0D108BD9-81ED-4DB2-BD59-A6C34878D82A}">
                    <a16:rowId xmlns:a16="http://schemas.microsoft.com/office/drawing/2014/main" val="2739620070"/>
                  </a:ext>
                </a:extLst>
              </a:tr>
              <a:tr h="253125">
                <a:tc>
                  <a:txBody>
                    <a:bodyPr/>
                    <a:lstStyle/>
                    <a:p>
                      <a:pPr lvl="0" algn="ctr">
                        <a:spcAft>
                          <a:spcPts val="0"/>
                        </a:spcAft>
                        <a:buNone/>
                      </a:pPr>
                      <a:r>
                        <a:rPr lang="en-GB" sz="1000" b="0" dirty="0">
                          <a:effectLst/>
                        </a:rPr>
                        <a:t>Severe, active, high risk self- harm.</a:t>
                      </a:r>
                      <a:endParaRPr lang="en-GB" sz="1000" b="0" dirty="0">
                        <a:effectLst/>
                        <a:latin typeface="+mj-lt"/>
                        <a:cs typeface="Calibri" panose="020F0502020204030204" pitchFamily="34" charset="0"/>
                      </a:endParaRPr>
                    </a:p>
                  </a:txBody>
                  <a:tcPr marL="30403" marR="30403" marT="4223" marB="0" anchor="ctr"/>
                </a:tc>
                <a:extLst>
                  <a:ext uri="{0D108BD9-81ED-4DB2-BD59-A6C34878D82A}">
                    <a16:rowId xmlns:a16="http://schemas.microsoft.com/office/drawing/2014/main" val="2332249937"/>
                  </a:ext>
                </a:extLst>
              </a:tr>
              <a:tr h="253125">
                <a:tc>
                  <a:txBody>
                    <a:bodyPr/>
                    <a:lstStyle/>
                    <a:p>
                      <a:pPr lvl="0" algn="ctr">
                        <a:spcAft>
                          <a:spcPts val="0"/>
                        </a:spcAft>
                        <a:buNone/>
                      </a:pPr>
                      <a:r>
                        <a:rPr lang="en-GB" sz="1000" b="0" dirty="0">
                          <a:effectLst/>
                        </a:rPr>
                        <a:t>PTSD, trauma, nightmares</a:t>
                      </a:r>
                      <a:endParaRPr lang="en-GB" sz="1000" b="0" dirty="0">
                        <a:effectLst/>
                        <a:latin typeface="+mj-lt"/>
                        <a:ea typeface="Calibri" panose="020F0502020204030204" pitchFamily="34" charset="0"/>
                        <a:cs typeface="Calibri" panose="020F0502020204030204" pitchFamily="34" charset="0"/>
                      </a:endParaRPr>
                    </a:p>
                  </a:txBody>
                  <a:tcPr marL="30403" marR="30403" marT="4223" marB="0" anchor="ctr"/>
                </a:tc>
                <a:extLst>
                  <a:ext uri="{0D108BD9-81ED-4DB2-BD59-A6C34878D82A}">
                    <a16:rowId xmlns:a16="http://schemas.microsoft.com/office/drawing/2014/main" val="925188135"/>
                  </a:ext>
                </a:extLst>
              </a:tr>
              <a:tr h="253125">
                <a:tc>
                  <a:txBody>
                    <a:bodyPr/>
                    <a:lstStyle/>
                    <a:p>
                      <a:pPr lvl="0" algn="ctr">
                        <a:spcAft>
                          <a:spcPts val="0"/>
                        </a:spcAft>
                        <a:buNone/>
                      </a:pPr>
                      <a:r>
                        <a:rPr lang="en-GB" sz="1000" b="0" dirty="0">
                          <a:effectLst/>
                        </a:rPr>
                        <a:t>Relationship problems</a:t>
                      </a:r>
                      <a:endParaRPr lang="en-GB" sz="1000" b="0" dirty="0">
                        <a:effectLst/>
                        <a:latin typeface="+mj-lt"/>
                        <a:ea typeface="Calibri" panose="020F0502020204030204" pitchFamily="34" charset="0"/>
                        <a:cs typeface="Calibri" panose="020F0502020204030204" pitchFamily="34" charset="0"/>
                      </a:endParaRPr>
                    </a:p>
                  </a:txBody>
                  <a:tcPr marL="30403" marR="30403" marT="4223" marB="0" anchor="ctr"/>
                </a:tc>
                <a:extLst>
                  <a:ext uri="{0D108BD9-81ED-4DB2-BD59-A6C34878D82A}">
                    <a16:rowId xmlns:a16="http://schemas.microsoft.com/office/drawing/2014/main" val="3021832449"/>
                  </a:ext>
                </a:extLst>
              </a:tr>
              <a:tr h="253125">
                <a:tc>
                  <a:txBody>
                    <a:bodyPr/>
                    <a:lstStyle/>
                    <a:p>
                      <a:pPr lvl="0" algn="ctr">
                        <a:spcAft>
                          <a:spcPts val="0"/>
                        </a:spcAft>
                        <a:buNone/>
                      </a:pPr>
                      <a:r>
                        <a:rPr lang="en-GB" sz="1000" b="0" dirty="0">
                          <a:effectLst/>
                        </a:rPr>
                        <a:t>Obsessive compulsive disorder moderate to severe in nature</a:t>
                      </a:r>
                      <a:endParaRPr lang="en-GB" sz="1000" b="0" dirty="0">
                        <a:effectLst/>
                        <a:latin typeface="+mj-lt"/>
                        <a:ea typeface="Calibri" panose="020F0502020204030204" pitchFamily="34" charset="0"/>
                        <a:cs typeface="Calibri" panose="020F0502020204030204" pitchFamily="34" charset="0"/>
                      </a:endParaRPr>
                    </a:p>
                  </a:txBody>
                  <a:tcPr marL="30403" marR="30403" marT="4223" marB="0" anchor="ctr"/>
                </a:tc>
                <a:extLst>
                  <a:ext uri="{0D108BD9-81ED-4DB2-BD59-A6C34878D82A}">
                    <a16:rowId xmlns:a16="http://schemas.microsoft.com/office/drawing/2014/main" val="1973260707"/>
                  </a:ext>
                </a:extLst>
              </a:tr>
              <a:tr h="253125">
                <a:tc>
                  <a:txBody>
                    <a:bodyPr/>
                    <a:lstStyle/>
                    <a:p>
                      <a:pPr lvl="0" algn="ctr">
                        <a:spcAft>
                          <a:spcPts val="0"/>
                        </a:spcAft>
                        <a:buNone/>
                      </a:pPr>
                      <a:r>
                        <a:rPr lang="en-GB" sz="1000" b="0" dirty="0">
                          <a:effectLst/>
                        </a:rPr>
                        <a:t>Moderate to severe attachment disorders</a:t>
                      </a:r>
                      <a:endParaRPr lang="en-GB" sz="1000" b="0" dirty="0">
                        <a:effectLst/>
                        <a:latin typeface="+mj-lt"/>
                        <a:ea typeface="Calibri" panose="020F0502020204030204" pitchFamily="34" charset="0"/>
                        <a:cs typeface="Calibri" panose="020F0502020204030204" pitchFamily="34" charset="0"/>
                      </a:endParaRPr>
                    </a:p>
                  </a:txBody>
                  <a:tcPr marL="30403" marR="30403" marT="4223" marB="0" anchor="ctr"/>
                </a:tc>
                <a:extLst>
                  <a:ext uri="{0D108BD9-81ED-4DB2-BD59-A6C34878D82A}">
                    <a16:rowId xmlns:a16="http://schemas.microsoft.com/office/drawing/2014/main" val="2432917689"/>
                  </a:ext>
                </a:extLst>
              </a:tr>
              <a:tr h="304260">
                <a:tc>
                  <a:txBody>
                    <a:bodyPr/>
                    <a:lstStyle/>
                    <a:p>
                      <a:pPr lvl="0" algn="ctr">
                        <a:spcAft>
                          <a:spcPts val="0"/>
                        </a:spcAft>
                        <a:buNone/>
                      </a:pPr>
                      <a:r>
                        <a:rPr lang="en-GB" sz="1000" b="0" dirty="0">
                          <a:effectLst/>
                        </a:rPr>
                        <a:t>Assessment and diagnosis of developmental disorders and learning difficulties.</a:t>
                      </a:r>
                      <a:endParaRPr lang="en-GB" sz="1000" b="0" i="0" u="none" strike="noStrike" cap="none" spc="0" baseline="0" dirty="0">
                        <a:ln>
                          <a:noFill/>
                        </a:ln>
                        <a:solidFill>
                          <a:schemeClr val="tx1"/>
                        </a:solidFill>
                        <a:effectLst/>
                        <a:uFillTx/>
                        <a:latin typeface="+mn-lt"/>
                        <a:ea typeface="Calibri" panose="020F0502020204030204" pitchFamily="34" charset="0"/>
                        <a:cs typeface="Calibri" panose="020F0502020204030204" pitchFamily="34" charset="0"/>
                        <a:sym typeface="Helvetica Neue Light"/>
                      </a:endParaRPr>
                    </a:p>
                  </a:txBody>
                  <a:tcPr marL="30403" marR="30403" marT="4223" marB="0" anchor="ctr"/>
                </a:tc>
                <a:extLst>
                  <a:ext uri="{0D108BD9-81ED-4DB2-BD59-A6C34878D82A}">
                    <a16:rowId xmlns:a16="http://schemas.microsoft.com/office/drawing/2014/main" val="10013"/>
                  </a:ext>
                </a:extLst>
              </a:tr>
              <a:tr h="303750">
                <a:tc>
                  <a:txBody>
                    <a:bodyPr/>
                    <a:lstStyle/>
                    <a:p>
                      <a:pPr lvl="0" algn="ctr">
                        <a:spcAft>
                          <a:spcPts val="0"/>
                        </a:spcAft>
                        <a:buNone/>
                      </a:pPr>
                      <a:r>
                        <a:rPr lang="en-GB" sz="1000" b="0" dirty="0">
                          <a:effectLst/>
                        </a:rPr>
                        <a:t>Pain management</a:t>
                      </a:r>
                      <a:endParaRPr lang="en-GB" sz="1000" b="0" dirty="0">
                        <a:effectLst/>
                        <a:latin typeface="+mj-lt"/>
                        <a:ea typeface="Calibri" panose="020F0502020204030204" pitchFamily="34" charset="0"/>
                        <a:cs typeface="Calibri" panose="020F0502020204030204" pitchFamily="34" charset="0"/>
                      </a:endParaRPr>
                    </a:p>
                  </a:txBody>
                  <a:tcPr marL="30403" marR="30403" marT="4223" marB="0" anchor="ctr"/>
                </a:tc>
                <a:extLst>
                  <a:ext uri="{0D108BD9-81ED-4DB2-BD59-A6C34878D82A}">
                    <a16:rowId xmlns:a16="http://schemas.microsoft.com/office/drawing/2014/main" val="443656386"/>
                  </a:ext>
                </a:extLst>
              </a:tr>
              <a:tr h="303750">
                <a:tc>
                  <a:txBody>
                    <a:bodyPr/>
                    <a:lstStyle/>
                    <a:p>
                      <a:pPr lvl="0" algn="ctr">
                        <a:spcAft>
                          <a:spcPts val="0"/>
                        </a:spcAft>
                        <a:buNone/>
                      </a:pPr>
                      <a:r>
                        <a:rPr lang="en-GB" sz="1000" b="0" dirty="0">
                          <a:effectLst/>
                        </a:rPr>
                        <a:t>Historical or current experiences of abuse or violence</a:t>
                      </a:r>
                      <a:endParaRPr lang="en-GB" sz="1000" b="0" dirty="0">
                        <a:effectLst/>
                        <a:latin typeface="+mj-lt"/>
                        <a:ea typeface="Calibri" panose="020F0502020204030204" pitchFamily="34" charset="0"/>
                        <a:cs typeface="Calibri" panose="020F0502020204030204" pitchFamily="34" charset="0"/>
                      </a:endParaRPr>
                    </a:p>
                  </a:txBody>
                  <a:tcPr marL="30403" marR="30403" marT="4223" marB="0" anchor="ctr"/>
                </a:tc>
                <a:extLst>
                  <a:ext uri="{0D108BD9-81ED-4DB2-BD59-A6C34878D82A}">
                    <a16:rowId xmlns:a16="http://schemas.microsoft.com/office/drawing/2014/main" val="3539633758"/>
                  </a:ext>
                </a:extLst>
              </a:tr>
              <a:tr h="304260">
                <a:tc>
                  <a:txBody>
                    <a:bodyPr/>
                    <a:lstStyle/>
                    <a:p>
                      <a:pPr lvl="0" algn="ctr">
                        <a:spcAft>
                          <a:spcPts val="0"/>
                        </a:spcAft>
                        <a:buNone/>
                      </a:pPr>
                      <a:r>
                        <a:rPr lang="en-GB" sz="1000" b="0" dirty="0">
                          <a:effectLst/>
                        </a:rPr>
                        <a:t>Children that are displaying rigid, ritualistic behaviour</a:t>
                      </a:r>
                    </a:p>
                    <a:p>
                      <a:pPr lvl="0" algn="ctr">
                        <a:spcAft>
                          <a:spcPts val="0"/>
                        </a:spcAft>
                        <a:buNone/>
                      </a:pPr>
                      <a:r>
                        <a:rPr lang="en-GB" sz="1000" b="0" dirty="0">
                          <a:effectLst/>
                        </a:rPr>
                        <a:t> that may or may not be within a diagnosis of ASD</a:t>
                      </a:r>
                      <a:endParaRPr lang="en-GB" sz="1000" b="0" dirty="0">
                        <a:effectLst/>
                        <a:latin typeface="+mj-lt"/>
                        <a:ea typeface="Calibri" panose="020F0502020204030204" pitchFamily="34" charset="0"/>
                        <a:cs typeface="Calibri" panose="020F0502020204030204" pitchFamily="34" charset="0"/>
                      </a:endParaRPr>
                    </a:p>
                  </a:txBody>
                  <a:tcPr marL="30403" marR="30403" marT="4223" marB="0" anchor="ctr"/>
                </a:tc>
                <a:extLst>
                  <a:ext uri="{0D108BD9-81ED-4DB2-BD59-A6C34878D82A}">
                    <a16:rowId xmlns:a16="http://schemas.microsoft.com/office/drawing/2014/main" val="10016"/>
                  </a:ext>
                </a:extLst>
              </a:tr>
              <a:tr h="303750">
                <a:tc>
                  <a:txBody>
                    <a:bodyPr/>
                    <a:lstStyle/>
                    <a:p>
                      <a:pPr lvl="0" algn="ctr">
                        <a:spcAft>
                          <a:spcPts val="0"/>
                        </a:spcAft>
                        <a:buNone/>
                      </a:pPr>
                      <a:r>
                        <a:rPr lang="en-GB" sz="1000" b="0" dirty="0">
                          <a:effectLst/>
                        </a:rPr>
                        <a:t>Irritability/Anger</a:t>
                      </a:r>
                      <a:r>
                        <a:rPr lang="en-GB" sz="1000" b="0" baseline="0" dirty="0">
                          <a:effectLst/>
                        </a:rPr>
                        <a:t> as a symptom of depression</a:t>
                      </a:r>
                      <a:endParaRPr lang="en-GB" sz="1000" b="0" dirty="0">
                        <a:effectLst/>
                        <a:latin typeface="+mj-lt"/>
                        <a:ea typeface="Calibri" panose="020F0502020204030204" pitchFamily="34" charset="0"/>
                        <a:cs typeface="Calibri" panose="020F0502020204030204" pitchFamily="34" charset="0"/>
                      </a:endParaRPr>
                    </a:p>
                  </a:txBody>
                  <a:tcPr marL="30403" marR="30403" marT="4223" marB="0" anchor="ctr"/>
                </a:tc>
                <a:extLst>
                  <a:ext uri="{0D108BD9-81ED-4DB2-BD59-A6C34878D82A}">
                    <a16:rowId xmlns:a16="http://schemas.microsoft.com/office/drawing/2014/main" val="10017"/>
                  </a:ext>
                </a:extLst>
              </a:tr>
              <a:tr h="303750">
                <a:tc>
                  <a:txBody>
                    <a:bodyPr/>
                    <a:lstStyle/>
                    <a:p>
                      <a:pPr lvl="0" algn="ctr">
                        <a:spcAft>
                          <a:spcPts val="0"/>
                        </a:spcAft>
                        <a:buNone/>
                      </a:pPr>
                      <a:r>
                        <a:rPr lang="en-GB" sz="1000" b="0" dirty="0">
                          <a:effectLst/>
                        </a:rPr>
                        <a:t>Insomnia</a:t>
                      </a:r>
                      <a:endParaRPr lang="en-GB" sz="1000" b="0" dirty="0">
                        <a:effectLst/>
                        <a:latin typeface="+mj-lt"/>
                        <a:ea typeface="Calibri" panose="020F0502020204030204" pitchFamily="34" charset="0"/>
                        <a:cs typeface="Calibri" panose="020F0502020204030204" pitchFamily="34" charset="0"/>
                      </a:endParaRPr>
                    </a:p>
                  </a:txBody>
                  <a:tcPr marL="30403" marR="30403" marT="4223" marB="0" anchor="ctr"/>
                </a:tc>
                <a:extLst>
                  <a:ext uri="{0D108BD9-81ED-4DB2-BD59-A6C34878D82A}">
                    <a16:rowId xmlns:a16="http://schemas.microsoft.com/office/drawing/2014/main" val="10018"/>
                  </a:ext>
                </a:extLst>
              </a:tr>
              <a:tr h="303750">
                <a:tc>
                  <a:txBody>
                    <a:bodyPr/>
                    <a:lstStyle/>
                    <a:p>
                      <a:pPr lvl="0" algn="ctr">
                        <a:spcAft>
                          <a:spcPts val="0"/>
                        </a:spcAft>
                        <a:buNone/>
                      </a:pPr>
                      <a:r>
                        <a:rPr lang="en-GB" sz="1000" b="0" dirty="0">
                          <a:effectLst/>
                        </a:rPr>
                        <a:t>Assessment</a:t>
                      </a:r>
                      <a:r>
                        <a:rPr lang="en-GB" sz="1000" b="0" baseline="0" dirty="0">
                          <a:effectLst/>
                        </a:rPr>
                        <a:t> of c</a:t>
                      </a:r>
                      <a:r>
                        <a:rPr lang="en-GB" sz="1000" b="0" dirty="0">
                          <a:effectLst/>
                        </a:rPr>
                        <a:t>omplex</a:t>
                      </a:r>
                      <a:r>
                        <a:rPr lang="en-GB" sz="1000" b="0" baseline="0" dirty="0">
                          <a:effectLst/>
                        </a:rPr>
                        <a:t> interpersonal challenges</a:t>
                      </a:r>
                      <a:endParaRPr lang="en-GB" sz="1000" b="0" dirty="0">
                        <a:effectLst/>
                        <a:latin typeface="+mj-lt"/>
                        <a:ea typeface="Calibri" panose="020F0502020204030204" pitchFamily="34" charset="0"/>
                        <a:cs typeface="Calibri" panose="020F0502020204030204" pitchFamily="34" charset="0"/>
                      </a:endParaRPr>
                    </a:p>
                  </a:txBody>
                  <a:tcPr marL="30403" marR="30403" marT="4223" marB="0" anchor="ctr"/>
                </a:tc>
                <a:extLst>
                  <a:ext uri="{0D108BD9-81ED-4DB2-BD59-A6C34878D82A}">
                    <a16:rowId xmlns:a16="http://schemas.microsoft.com/office/drawing/2014/main" val="10019"/>
                  </a:ext>
                </a:extLst>
              </a:tr>
            </a:tbl>
          </a:graphicData>
        </a:graphic>
      </p:graphicFrame>
    </p:spTree>
    <p:extLst>
      <p:ext uri="{BB962C8B-B14F-4D97-AF65-F5344CB8AC3E}">
        <p14:creationId xmlns:p14="http://schemas.microsoft.com/office/powerpoint/2010/main" val="1501521110"/>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Any Questions Images – Browse 4,285 Stock Photos, Vectors, and Video |  Adobe Stock">
            <a:extLst>
              <a:ext uri="{FF2B5EF4-FFF2-40B4-BE49-F238E27FC236}">
                <a16:creationId xmlns:a16="http://schemas.microsoft.com/office/drawing/2014/main" id="{DE019E7F-71FA-4BF7-B30D-4F4149DC8A3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00188" y="1714500"/>
            <a:ext cx="9191625" cy="3429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8139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A5D5F-9038-4E34-907D-8D1EBD990BDC}"/>
              </a:ext>
            </a:extLst>
          </p:cNvPr>
          <p:cNvSpPr>
            <a:spLocks noGrp="1"/>
          </p:cNvSpPr>
          <p:nvPr>
            <p:ph type="title"/>
          </p:nvPr>
        </p:nvSpPr>
        <p:spPr/>
        <p:txBody>
          <a:bodyPr/>
          <a:lstStyle/>
          <a:p>
            <a:r>
              <a:rPr lang="en-US" dirty="0"/>
              <a:t>What we will cover: </a:t>
            </a:r>
            <a:endParaRPr lang="en-GB" dirty="0"/>
          </a:p>
        </p:txBody>
      </p:sp>
      <p:sp>
        <p:nvSpPr>
          <p:cNvPr id="3" name="Content Placeholder 2">
            <a:extLst>
              <a:ext uri="{FF2B5EF4-FFF2-40B4-BE49-F238E27FC236}">
                <a16:creationId xmlns:a16="http://schemas.microsoft.com/office/drawing/2014/main" id="{C693D261-0886-4C65-B3D3-56A17ED04AEC}"/>
              </a:ext>
            </a:extLst>
          </p:cNvPr>
          <p:cNvSpPr>
            <a:spLocks noGrp="1"/>
          </p:cNvSpPr>
          <p:nvPr>
            <p:ph idx="1"/>
          </p:nvPr>
        </p:nvSpPr>
        <p:spPr/>
        <p:txBody>
          <a:bodyPr>
            <a:normAutofit/>
          </a:bodyPr>
          <a:lstStyle/>
          <a:p>
            <a:r>
              <a:rPr lang="en-US" sz="3200" dirty="0"/>
              <a:t>Statistics</a:t>
            </a:r>
          </a:p>
          <a:p>
            <a:r>
              <a:rPr lang="en-US" sz="3200" dirty="0"/>
              <a:t>What is Mental Health</a:t>
            </a:r>
          </a:p>
          <a:p>
            <a:r>
              <a:rPr lang="en-US" sz="3200" dirty="0"/>
              <a:t>Classroom Strategies</a:t>
            </a:r>
          </a:p>
          <a:p>
            <a:r>
              <a:rPr lang="en-US" sz="3200" dirty="0"/>
              <a:t>Mental Health Team</a:t>
            </a:r>
          </a:p>
          <a:p>
            <a:r>
              <a:rPr lang="en-US" sz="3200" dirty="0"/>
              <a:t>Referral Procedures</a:t>
            </a:r>
          </a:p>
          <a:p>
            <a:r>
              <a:rPr lang="en-US" sz="3200" dirty="0"/>
              <a:t>Q&amp;A</a:t>
            </a:r>
            <a:endParaRPr lang="en-GB" sz="3200" dirty="0"/>
          </a:p>
        </p:txBody>
      </p:sp>
    </p:spTree>
    <p:extLst>
      <p:ext uri="{BB962C8B-B14F-4D97-AF65-F5344CB8AC3E}">
        <p14:creationId xmlns:p14="http://schemas.microsoft.com/office/powerpoint/2010/main" val="30558426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70802"/>
            <a:ext cx="10058400" cy="1371600"/>
          </a:xfrm>
        </p:spPr>
        <p:txBody>
          <a:bodyPr>
            <a:normAutofit/>
          </a:bodyPr>
          <a:lstStyle/>
          <a:p>
            <a:r>
              <a:rPr lang="en-GB" dirty="0"/>
              <a:t>What is mental health? </a:t>
            </a:r>
          </a:p>
        </p:txBody>
      </p:sp>
      <p:sp>
        <p:nvSpPr>
          <p:cNvPr id="3" name="Content Placeholder 2"/>
          <p:cNvSpPr>
            <a:spLocks noGrp="1"/>
          </p:cNvSpPr>
          <p:nvPr>
            <p:ph idx="1"/>
          </p:nvPr>
        </p:nvSpPr>
        <p:spPr>
          <a:xfrm>
            <a:off x="1066800" y="1118559"/>
            <a:ext cx="10058400" cy="1725930"/>
          </a:xfrm>
        </p:spPr>
        <p:txBody>
          <a:bodyPr>
            <a:normAutofit lnSpcReduction="10000"/>
          </a:bodyPr>
          <a:lstStyle/>
          <a:p>
            <a:r>
              <a:rPr lang="en-US" dirty="0"/>
              <a:t>We all have mental health, just as we all have physical health. Being mentally healthy means that we feel good about ourselves, make and keep positive relationships with others and can feel and manage the full range of emotions. These can range from happiness, excitement and curiosity through to less comfortable feelings such as anger, fear or sadness. Good mental health allows us to cope with life’s ups and downs, to feel in control of our lives and to ask for help from others when we need support. </a:t>
            </a:r>
            <a:endParaRPr lang="en-GB" dirty="0"/>
          </a:p>
        </p:txBody>
      </p:sp>
      <p:sp>
        <p:nvSpPr>
          <p:cNvPr id="4" name="Title 1"/>
          <p:cNvSpPr txBox="1">
            <a:spLocks/>
          </p:cNvSpPr>
          <p:nvPr/>
        </p:nvSpPr>
        <p:spPr>
          <a:xfrm>
            <a:off x="1066800" y="3562998"/>
            <a:ext cx="10058400" cy="1371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lang="en-US" sz="4800" kern="1200" cap="none" spc="0" baseline="0" dirty="0">
                <a:solidFill>
                  <a:schemeClr val="tx1"/>
                </a:solidFill>
                <a:effectLst/>
                <a:latin typeface="+mj-lt"/>
                <a:ea typeface="+mn-ea"/>
                <a:cs typeface="+mn-cs"/>
              </a:defRPr>
            </a:lvl1pPr>
          </a:lstStyle>
          <a:p>
            <a:r>
              <a:rPr lang="en-GB" dirty="0"/>
              <a:t>Mental health spectrum</a:t>
            </a:r>
          </a:p>
        </p:txBody>
      </p:sp>
      <p:sp>
        <p:nvSpPr>
          <p:cNvPr id="5" name="Content Placeholder 2"/>
          <p:cNvSpPr txBox="1">
            <a:spLocks/>
          </p:cNvSpPr>
          <p:nvPr/>
        </p:nvSpPr>
        <p:spPr>
          <a:xfrm>
            <a:off x="933450" y="4572000"/>
            <a:ext cx="10058400" cy="1725930"/>
          </a:xfrm>
          <a:prstGeom prst="rect">
            <a:avLst/>
          </a:prstGeom>
        </p:spPr>
        <p:txBody>
          <a:bodyPr vert="horz" lIns="91440" tIns="45720" rIns="91440" bIns="45720" rtlCol="0">
            <a:normAutofit fontScale="92500" lnSpcReduction="10000"/>
          </a:bodyPr>
          <a:lstStyle>
            <a:lvl1pPr marL="182880" indent="-182880" algn="l" defTabSz="914400" rtl="0" eaLnBrk="1" latinLnBrk="0" hangingPunct="1">
              <a:lnSpc>
                <a:spcPct val="100000"/>
              </a:lnSpc>
              <a:spcBef>
                <a:spcPts val="900"/>
              </a:spcBef>
              <a:spcAft>
                <a:spcPts val="0"/>
              </a:spcAft>
              <a:buClr>
                <a:schemeClr val="tx2">
                  <a:lumMod val="60000"/>
                  <a:lumOff val="40000"/>
                </a:schemeClr>
              </a:buClr>
              <a:buFont typeface="Arial" pitchFamily="34"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6pPr>
            <a:lvl7pPr marL="19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7pPr>
            <a:lvl8pPr marL="22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8pPr>
            <a:lvl9pPr marL="25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9pPr>
          </a:lstStyle>
          <a:p>
            <a:r>
              <a:rPr lang="en-US" dirty="0"/>
              <a:t>Mental health and mental illness are part of a ‘spectrum’ just as physical health and illness are. Throughout our lives, many different things can lead us to move up and down the spectrum such as the start or end of relationships, getting a new job or being made redundant, changes in physical health and good news or worries about those we are close to. It is important to remember that recovery is possible, even from severe mental ill health, and that people with a mental ill health diagnosis may be managing their condition well and still experiencing high levels of wellbeing. </a:t>
            </a:r>
            <a:endParaRPr lang="en-GB" dirty="0"/>
          </a:p>
        </p:txBody>
      </p:sp>
      <p:pic>
        <p:nvPicPr>
          <p:cNvPr id="3074" name="Picture 2" descr="CHILDREN &amp; YOUNG PEOPLE'S MENTAL HEALTH: THE FACT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1919" y="2814657"/>
            <a:ext cx="6190956" cy="11055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6445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Statistics</a:t>
            </a:r>
          </a:p>
        </p:txBody>
      </p:sp>
      <p:sp>
        <p:nvSpPr>
          <p:cNvPr id="3" name="Content Placeholder 2"/>
          <p:cNvSpPr>
            <a:spLocks noGrp="1"/>
          </p:cNvSpPr>
          <p:nvPr>
            <p:ph idx="1"/>
          </p:nvPr>
        </p:nvSpPr>
        <p:spPr/>
        <p:txBody>
          <a:bodyPr/>
          <a:lstStyle/>
          <a:p>
            <a:r>
              <a:rPr lang="en-GB" dirty="0"/>
              <a:t>50%of adults with lifelong mental health problems first experience symptoms by the age of 14.</a:t>
            </a:r>
          </a:p>
          <a:p>
            <a:r>
              <a:rPr lang="en-GB" dirty="0"/>
              <a:t>1 in 10 boys aged 5-19 with a mental health condition are excluded in some form from school</a:t>
            </a:r>
          </a:p>
          <a:p>
            <a:r>
              <a:rPr lang="en-GB" dirty="0"/>
              <a:t>420,000 children in England, in 2022, were treated with mental health problems</a:t>
            </a:r>
          </a:p>
          <a:p>
            <a:r>
              <a:rPr lang="en-GB" dirty="0"/>
              <a:t>1 in 6 children and young people have a diagnosable mental health condition. That’s 5 in every classroom</a:t>
            </a:r>
          </a:p>
          <a:p>
            <a:r>
              <a:rPr lang="en-US" dirty="0"/>
              <a:t>1 in 4 people will experience a mental health problem of some kind each year in England. </a:t>
            </a:r>
          </a:p>
          <a:p>
            <a:r>
              <a:rPr lang="en-US" dirty="0"/>
              <a:t>Approximately only 1 in 8 adults with a mental health problem are currently getting any kind of treatment. </a:t>
            </a:r>
          </a:p>
          <a:p>
            <a:endParaRPr lang="en-US" dirty="0"/>
          </a:p>
          <a:p>
            <a:endParaRPr lang="en-GB" dirty="0"/>
          </a:p>
        </p:txBody>
      </p:sp>
    </p:spTree>
    <p:extLst>
      <p:ext uri="{BB962C8B-B14F-4D97-AF65-F5344CB8AC3E}">
        <p14:creationId xmlns:p14="http://schemas.microsoft.com/office/powerpoint/2010/main" val="18181955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XiCrniLQGYc"/>
          <p:cNvPicPr>
            <a:picLocks noGrp="1" noRot="1" noChangeAspect="1"/>
          </p:cNvPicPr>
          <p:nvPr>
            <p:ph idx="1"/>
            <a:videoFile r:link="rId1"/>
          </p:nvPr>
        </p:nvPicPr>
        <p:blipFill>
          <a:blip r:embed="rId4"/>
          <a:stretch>
            <a:fillRect/>
          </a:stretch>
        </p:blipFill>
        <p:spPr>
          <a:xfrm>
            <a:off x="1079194" y="623544"/>
            <a:ext cx="9855506" cy="5543722"/>
          </a:xfrm>
          <a:prstGeom prst="rect">
            <a:avLst/>
          </a:prstGeom>
        </p:spPr>
      </p:pic>
    </p:spTree>
    <p:extLst>
      <p:ext uri="{BB962C8B-B14F-4D97-AF65-F5344CB8AC3E}">
        <p14:creationId xmlns:p14="http://schemas.microsoft.com/office/powerpoint/2010/main" val="23592080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Classroom Strategies</a:t>
            </a:r>
          </a:p>
        </p:txBody>
      </p:sp>
      <p:pic>
        <p:nvPicPr>
          <p:cNvPr id="2050" name="Picture 2" descr="Five Ways to Wellbeing - Network of Wellbeing"/>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2094574" y="2103438"/>
            <a:ext cx="8002851" cy="39322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36608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 Mental Health Team</a:t>
            </a:r>
          </a:p>
        </p:txBody>
      </p:sp>
      <p:pic>
        <p:nvPicPr>
          <p:cNvPr id="1026" name="Picture 2" descr="Mental Health Support Team | Brighter Futures for Childre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52809" y="2145334"/>
            <a:ext cx="2857500" cy="2428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53808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04494"/>
            <a:ext cx="10058400" cy="1371600"/>
          </a:xfrm>
        </p:spPr>
        <p:txBody>
          <a:bodyPr/>
          <a:lstStyle/>
          <a:p>
            <a:pPr algn="ctr"/>
            <a:r>
              <a:rPr lang="en-GB" dirty="0"/>
              <a:t>Referrals – Further Support </a:t>
            </a:r>
          </a:p>
        </p:txBody>
      </p:sp>
      <p:sp>
        <p:nvSpPr>
          <p:cNvPr id="3" name="Content Placeholder 2"/>
          <p:cNvSpPr>
            <a:spLocks noGrp="1"/>
          </p:cNvSpPr>
          <p:nvPr>
            <p:ph idx="1"/>
          </p:nvPr>
        </p:nvSpPr>
        <p:spPr/>
        <p:txBody>
          <a:bodyPr/>
          <a:lstStyle/>
          <a:p>
            <a:r>
              <a:rPr lang="en-US" dirty="0"/>
              <a:t>Mental Health Team in School</a:t>
            </a:r>
          </a:p>
          <a:p>
            <a:r>
              <a:rPr lang="en-US" dirty="0"/>
              <a:t>Encourage coping strategies &amp; get child to link with MH Champion (x8 children in KS2)</a:t>
            </a:r>
          </a:p>
          <a:p>
            <a:r>
              <a:rPr lang="en-US" dirty="0"/>
              <a:t>ELSA Referral</a:t>
            </a:r>
          </a:p>
          <a:p>
            <a:r>
              <a:rPr lang="en-US" dirty="0"/>
              <a:t>Mental Health Support Referral</a:t>
            </a:r>
          </a:p>
          <a:p>
            <a:r>
              <a:rPr lang="en-US" dirty="0"/>
              <a:t>CAMHS</a:t>
            </a:r>
          </a:p>
          <a:p>
            <a:r>
              <a:rPr lang="en-US" dirty="0"/>
              <a:t>Parenting Workshops</a:t>
            </a:r>
          </a:p>
          <a:p>
            <a:r>
              <a:rPr lang="en-US" dirty="0"/>
              <a:t>Anxiety Book</a:t>
            </a:r>
          </a:p>
          <a:p>
            <a:r>
              <a:rPr lang="en-US" dirty="0"/>
              <a:t>Websites – Place2Be, Anna Freud</a:t>
            </a:r>
          </a:p>
          <a:p>
            <a:pPr marL="0" indent="0">
              <a:buNone/>
            </a:pPr>
            <a:endParaRPr lang="en-GB" dirty="0"/>
          </a:p>
        </p:txBody>
      </p:sp>
    </p:spTree>
    <p:extLst>
      <p:ext uri="{BB962C8B-B14F-4D97-AF65-F5344CB8AC3E}">
        <p14:creationId xmlns:p14="http://schemas.microsoft.com/office/powerpoint/2010/main" val="4138261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61180" y="692964"/>
            <a:ext cx="7746486" cy="85106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5719" tIns="35719" rIns="35719" bIns="35719" numCol="1" spcCol="38100" rtlCol="0" anchor="ctr">
            <a:spAutoFit/>
          </a:bodyPr>
          <a:lstStyle/>
          <a:p>
            <a:pPr algn="ctr" defTabSz="410751" hangingPunct="0"/>
            <a:r>
              <a:rPr lang="en-GB" sz="2531" b="1" dirty="0">
                <a:latin typeface="Helvetica Neue"/>
                <a:ea typeface="Helvetica Neue"/>
                <a:cs typeface="Helvetica Neue"/>
                <a:sym typeface="Helvetica Neue"/>
              </a:rPr>
              <a:t>Quick guide to the Mental Health Support Team (MHST)</a:t>
            </a:r>
          </a:p>
        </p:txBody>
      </p:sp>
      <p:graphicFrame>
        <p:nvGraphicFramePr>
          <p:cNvPr id="4" name="Diagram 3"/>
          <p:cNvGraphicFramePr/>
          <p:nvPr>
            <p:extLst>
              <p:ext uri="{D42A27DB-BD31-4B8C-83A1-F6EECF244321}">
                <p14:modId xmlns:p14="http://schemas.microsoft.com/office/powerpoint/2010/main" val="522212294"/>
              </p:ext>
            </p:extLst>
          </p:nvPr>
        </p:nvGraphicFramePr>
        <p:xfrm>
          <a:off x="2222757" y="1752381"/>
          <a:ext cx="7746486" cy="46073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67000631"/>
      </p:ext>
    </p:extLst>
  </p:cSld>
  <p:clrMapOvr>
    <a:masterClrMapping/>
  </p:clrMapOvr>
  <p:transition spd="med"/>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26B02"/>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6728D11B-929E-4324-91B0-4A4DA4CAC3D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TM03457510[[fn=Savon]]</Template>
  <TotalTime>3885</TotalTime>
  <Words>922</Words>
  <Application>Microsoft Office PowerPoint</Application>
  <PresentationFormat>Widescreen</PresentationFormat>
  <Paragraphs>109</Paragraphs>
  <Slides>11</Slides>
  <Notes>8</Notes>
  <HiddenSlides>0</HiddenSlides>
  <MMClips>1</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Century Gothic</vt:lpstr>
      <vt:lpstr>Helvetica Neue</vt:lpstr>
      <vt:lpstr>Helvetica Neue Light</vt:lpstr>
      <vt:lpstr>Savon</vt:lpstr>
      <vt:lpstr>Mental Health </vt:lpstr>
      <vt:lpstr>What we will cover: </vt:lpstr>
      <vt:lpstr>What is mental health? </vt:lpstr>
      <vt:lpstr>Statistics</vt:lpstr>
      <vt:lpstr>PowerPoint Presentation</vt:lpstr>
      <vt:lpstr>Classroom Strategies</vt:lpstr>
      <vt:lpstr>WH Mental Health Team</vt:lpstr>
      <vt:lpstr>Referrals – Further Support </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Mental Health Staff Training  25.01.23</dc:title>
  <dc:creator>Holly</dc:creator>
  <cp:lastModifiedBy>s enco</cp:lastModifiedBy>
  <cp:revision>24</cp:revision>
  <cp:lastPrinted>2023-01-25T07:56:10Z</cp:lastPrinted>
  <dcterms:created xsi:type="dcterms:W3CDTF">2022-12-05T11:39:01Z</dcterms:created>
  <dcterms:modified xsi:type="dcterms:W3CDTF">2025-03-06T13:00:27Z</dcterms:modified>
</cp:coreProperties>
</file>