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modernComment_100_68C49C6.xml" ContentType="application/vnd.ms-powerpoint.comments+xml"/>
  <Override PartName="/ppt/comments/modernComment_101_A9EC1B48.xml" ContentType="application/vnd.ms-powerpoint.comments+xml"/>
  <Override PartName="/ppt/notesSlides/notesSlide1.xml" ContentType="application/vnd.openxmlformats-officedocument.presentationml.notesSlide+xml"/>
  <Override PartName="/ppt/comments/modernComment_102_B093CD78.xml" ContentType="application/vnd.ms-powerpoint.comments+xml"/>
  <Override PartName="/ppt/comments/modernComment_103_F464EB57.xml" ContentType="application/vnd.ms-powerpoint.comments+xml"/>
  <Override PartName="/ppt/comments/modernComment_104_3B9C15EF.xml" ContentType="application/vnd.ms-powerpoint.comments+xml"/>
  <Override PartName="/ppt/comments/modernComment_105_27A769D7.xml" ContentType="application/vnd.ms-powerpoint.comments+xml"/>
  <Override PartName="/ppt/comments/modernComment_106_664573C0.xml" ContentType="application/vnd.ms-powerpoint.comments+xml"/>
  <Override PartName="/ppt/comments/modernComment_107_FDB5E29C.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18"/>
  </p:notesMasterIdLst>
  <p:sldIdLst>
    <p:sldId id="256" r:id="rId5"/>
    <p:sldId id="257" r:id="rId6"/>
    <p:sldId id="258" r:id="rId7"/>
    <p:sldId id="259" r:id="rId8"/>
    <p:sldId id="264" r:id="rId9"/>
    <p:sldId id="267" r:id="rId10"/>
    <p:sldId id="265" r:id="rId11"/>
    <p:sldId id="269" r:id="rId12"/>
    <p:sldId id="260" r:id="rId13"/>
    <p:sldId id="268" r:id="rId14"/>
    <p:sldId id="261" r:id="rId15"/>
    <p:sldId id="262" r:id="rId16"/>
    <p:sldId id="263" r:id="rId1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D59033-D27D-5356-F74F-A8DCD18D1110}" name="Senco" initials="Se" userId="S::senco@whitbyheath.cheshire.sch.uk::1beac2f0-7435-487d-92a0-d938b6065f9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84086C-C6F5-1A72-5EED-A12E7FBC4F4D}" v="1" dt="2023-10-16T15:29:33.862"/>
    <p1510:client id="{4A8013B1-0184-E0EF-9B7A-4E006E751713}" v="45" dt="2023-10-18T07:11:26.991"/>
    <p1510:client id="{7D253972-43FE-2211-EBB3-DAD75C05B6FD}" v="12" dt="2023-10-17T17:54:16.714"/>
    <p1510:client id="{DCFBFB0A-CF2F-4B72-BFFB-EBE5ECE0E66A}" v="195" dt="2023-10-17T15:14:04.062"/>
    <p1510:client id="{DE0A3DBB-1FEE-2707-5AC8-BDB3F01D0F8E}" v="60" dt="2023-10-17T15:57:21.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omments/modernComment_100_68C49C6.xml><?xml version="1.0" encoding="utf-8"?>
<p188:cmLst xmlns:a="http://schemas.openxmlformats.org/drawingml/2006/main" xmlns:r="http://schemas.openxmlformats.org/officeDocument/2006/relationships" xmlns:p188="http://schemas.microsoft.com/office/powerpoint/2018/8/main">
  <p188:cm id="{84137F54-15DA-40E9-AEFE-FB858E4810AA}" authorId="{56D59033-D27D-5356-F74F-A8DCD18D1110}" created="2023-10-08T13:15:12.689">
    <pc:sldMkLst xmlns:pc="http://schemas.microsoft.com/office/powerpoint/2013/main/command">
      <pc:docMk/>
      <pc:sldMk cId="109857222" sldId="256"/>
    </pc:sldMkLst>
    <p188:txBody>
      <a:bodyPr/>
      <a:lstStyle/>
      <a:p>
        <a:r>
          <a:rPr lang="en-GB"/>
          <a:t>CE</a:t>
        </a:r>
      </a:p>
    </p188:txBody>
  </p188:cm>
</p188:cmLst>
</file>

<file path=ppt/comments/modernComment_101_A9EC1B48.xml><?xml version="1.0" encoding="utf-8"?>
<p188:cmLst xmlns:a="http://schemas.openxmlformats.org/drawingml/2006/main" xmlns:r="http://schemas.openxmlformats.org/officeDocument/2006/relationships" xmlns:p188="http://schemas.microsoft.com/office/powerpoint/2018/8/main">
  <p188:cm id="{8F13E97C-8852-41C6-98B5-D911EA1A2BA5}" authorId="{56D59033-D27D-5356-F74F-A8DCD18D1110}" created="2023-10-08T13:15:25.877">
    <pc:sldMkLst xmlns:pc="http://schemas.microsoft.com/office/powerpoint/2013/main/command">
      <pc:docMk/>
      <pc:sldMk cId="2850822984" sldId="257"/>
    </pc:sldMkLst>
    <p188:txBody>
      <a:bodyPr/>
      <a:lstStyle/>
      <a:p>
        <a:r>
          <a:rPr lang="en-GB"/>
          <a:t>CE</a:t>
        </a:r>
      </a:p>
    </p188:txBody>
  </p188:cm>
</p188:cmLst>
</file>

<file path=ppt/comments/modernComment_102_B093CD78.xml><?xml version="1.0" encoding="utf-8"?>
<p188:cmLst xmlns:a="http://schemas.openxmlformats.org/drawingml/2006/main" xmlns:r="http://schemas.openxmlformats.org/officeDocument/2006/relationships" xmlns:p188="http://schemas.microsoft.com/office/powerpoint/2018/8/main">
  <p188:cm id="{0E54681B-7F61-405A-AD08-931DA96F681C}" authorId="{56D59033-D27D-5356-F74F-A8DCD18D1110}" created="2023-10-08T13:15:32.534">
    <pc:sldMkLst xmlns:pc="http://schemas.microsoft.com/office/powerpoint/2013/main/command">
      <pc:docMk/>
      <pc:sldMk cId="2962476408" sldId="258"/>
    </pc:sldMkLst>
    <p188:txBody>
      <a:bodyPr/>
      <a:lstStyle/>
      <a:p>
        <a:r>
          <a:rPr lang="en-GB"/>
          <a:t>CE</a:t>
        </a:r>
      </a:p>
    </p188:txBody>
  </p188:cm>
</p188:cmLst>
</file>

<file path=ppt/comments/modernComment_103_F464EB57.xml><?xml version="1.0" encoding="utf-8"?>
<p188:cmLst xmlns:a="http://schemas.openxmlformats.org/drawingml/2006/main" xmlns:r="http://schemas.openxmlformats.org/officeDocument/2006/relationships" xmlns:p188="http://schemas.microsoft.com/office/powerpoint/2018/8/main">
  <p188:cm id="{744B2EA8-791E-4D7B-8AA5-EF10984D2ACB}" authorId="{56D59033-D27D-5356-F74F-A8DCD18D1110}" created="2023-10-08T13:15:40.159">
    <pc:sldMkLst xmlns:pc="http://schemas.microsoft.com/office/powerpoint/2013/main/command">
      <pc:docMk/>
      <pc:sldMk cId="4100254551" sldId="259"/>
    </pc:sldMkLst>
    <p188:txBody>
      <a:bodyPr/>
      <a:lstStyle/>
      <a:p>
        <a:r>
          <a:rPr lang="en-GB"/>
          <a:t>CE</a:t>
        </a:r>
      </a:p>
    </p188:txBody>
  </p188:cm>
</p188:cmLst>
</file>

<file path=ppt/comments/modernComment_104_3B9C15EF.xml><?xml version="1.0" encoding="utf-8"?>
<p188:cmLst xmlns:a="http://schemas.openxmlformats.org/drawingml/2006/main" xmlns:r="http://schemas.openxmlformats.org/officeDocument/2006/relationships" xmlns:p188="http://schemas.microsoft.com/office/powerpoint/2018/8/main">
  <p188:cm id="{A93EFE90-CEF9-4CF8-86A4-1AA646AE63F2}" authorId="{56D59033-D27D-5356-F74F-A8DCD18D1110}" created="2023-10-08T13:15:49.191">
    <pc:sldMkLst xmlns:pc="http://schemas.microsoft.com/office/powerpoint/2013/main/command">
      <pc:docMk/>
      <pc:sldMk cId="1000084975" sldId="260"/>
    </pc:sldMkLst>
    <p188:txBody>
      <a:bodyPr/>
      <a:lstStyle/>
      <a:p>
        <a:r>
          <a:rPr lang="en-GB"/>
          <a:t>RA</a:t>
        </a:r>
      </a:p>
    </p188:txBody>
  </p188:cm>
</p188:cmLst>
</file>

<file path=ppt/comments/modernComment_105_27A769D7.xml><?xml version="1.0" encoding="utf-8"?>
<p188:cmLst xmlns:a="http://schemas.openxmlformats.org/drawingml/2006/main" xmlns:r="http://schemas.openxmlformats.org/officeDocument/2006/relationships" xmlns:p188="http://schemas.microsoft.com/office/powerpoint/2018/8/main">
  <p188:cm id="{D675DF7A-1134-4C5A-96F4-0A4D2106012C}" authorId="{56D59033-D27D-5356-F74F-A8DCD18D1110}" created="2023-10-08T13:15:54.895">
    <pc:sldMkLst xmlns:pc="http://schemas.microsoft.com/office/powerpoint/2013/main/command">
      <pc:docMk/>
      <pc:sldMk cId="665283031" sldId="261"/>
    </pc:sldMkLst>
    <p188:txBody>
      <a:bodyPr/>
      <a:lstStyle/>
      <a:p>
        <a:r>
          <a:rPr lang="en-GB"/>
          <a:t>RW</a:t>
        </a:r>
      </a:p>
    </p188:txBody>
  </p188:cm>
</p188:cmLst>
</file>

<file path=ppt/comments/modernComment_106_664573C0.xml><?xml version="1.0" encoding="utf-8"?>
<p188:cmLst xmlns:a="http://schemas.openxmlformats.org/drawingml/2006/main" xmlns:r="http://schemas.openxmlformats.org/officeDocument/2006/relationships" xmlns:p188="http://schemas.microsoft.com/office/powerpoint/2018/8/main">
  <p188:cm id="{A888BBE2-6EA8-4052-9948-C23C1AA95C59}" authorId="{56D59033-D27D-5356-F74F-A8DCD18D1110}" created="2023-10-08T13:16:01.536">
    <pc:sldMkLst xmlns:pc="http://schemas.microsoft.com/office/powerpoint/2013/main/command">
      <pc:docMk/>
      <pc:sldMk cId="1715827648" sldId="262"/>
    </pc:sldMkLst>
    <p188:txBody>
      <a:bodyPr/>
      <a:lstStyle/>
      <a:p>
        <a:r>
          <a:rPr lang="en-GB"/>
          <a:t>CE</a:t>
        </a:r>
      </a:p>
    </p188:txBody>
  </p188:cm>
</p188:cmLst>
</file>

<file path=ppt/comments/modernComment_107_FDB5E29C.xml><?xml version="1.0" encoding="utf-8"?>
<p188:cmLst xmlns:a="http://schemas.openxmlformats.org/drawingml/2006/main" xmlns:r="http://schemas.openxmlformats.org/officeDocument/2006/relationships" xmlns:p188="http://schemas.microsoft.com/office/powerpoint/2018/8/main">
  <p188:cm id="{3FC31B42-6ADF-4E71-99F0-59F3E2B1ECE9}" authorId="{56D59033-D27D-5356-F74F-A8DCD18D1110}" created="2023-10-08T13:16:09.786">
    <pc:sldMkLst xmlns:pc="http://schemas.microsoft.com/office/powerpoint/2013/main/command">
      <pc:docMk/>
      <pc:sldMk cId="4256555676" sldId="263"/>
    </pc:sldMkLst>
    <p188:txBody>
      <a:bodyPr/>
      <a:lstStyle/>
      <a:p>
        <a:r>
          <a:rPr lang="en-GB"/>
          <a:t>All of us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479046-FBEA-4C89-B8AC-C14E5FB044BE}" type="datetimeFigureOut">
              <a:rPr lang="en-GB" smtClean="0"/>
              <a:t>18/10/2023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15F85-06BC-4F06-B8BE-4B637B4F813F}" type="slidenum">
              <a:rPr lang="en-GB" smtClean="0"/>
              <a:t>‹#›</a:t>
            </a:fld>
            <a:endParaRPr lang="en-GB"/>
          </a:p>
        </p:txBody>
      </p:sp>
    </p:spTree>
    <p:extLst>
      <p:ext uri="{BB962C8B-B14F-4D97-AF65-F5344CB8AC3E}">
        <p14:creationId xmlns:p14="http://schemas.microsoft.com/office/powerpoint/2010/main" val="719289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2F15F85-06BC-4F06-B8BE-4B637B4F813F}" type="slidenum">
              <a:rPr lang="en-GB" smtClean="0"/>
              <a:t>3</a:t>
            </a:fld>
            <a:endParaRPr lang="en-GB"/>
          </a:p>
        </p:txBody>
      </p:sp>
    </p:spTree>
    <p:extLst>
      <p:ext uri="{BB962C8B-B14F-4D97-AF65-F5344CB8AC3E}">
        <p14:creationId xmlns:p14="http://schemas.microsoft.com/office/powerpoint/2010/main" val="3720364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10/18/2023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63755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10/18/2023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65071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10/18/2023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00073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10/18/2023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156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10/18/2023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38897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10/18/2023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26966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10/18/2023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38260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10/18/2023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27581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10/18/2023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96739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10/18/2023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89266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10/18/2023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55768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10/18/2023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53500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10/18/2023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04693378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3" r:id="rId7"/>
    <p:sldLayoutId id="2147483714" r:id="rId8"/>
    <p:sldLayoutId id="2147483715" r:id="rId9"/>
    <p:sldLayoutId id="2147483716" r:id="rId10"/>
    <p:sldLayoutId id="2147483717" r:id="rId11"/>
    <p:sldLayoutId id="2147483719"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8/10/relationships/comments" Target="../comments/modernComment_100_68C49C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tiff"/><Relationship Id="rId4" Type="http://schemas.openxmlformats.org/officeDocument/2006/relationships/image" Target="../media/image11.png"/><Relationship Id="rId9" Type="http://schemas.openxmlformats.org/officeDocument/2006/relationships/image" Target="../media/image16.tiff"/></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microsoft.com/office/2018/10/relationships/comments" Target="../comments/modernComment_105_27A769D7.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5.jpeg"/><Relationship Id="rId5" Type="http://schemas.openxmlformats.org/officeDocument/2006/relationships/image" Target="../media/image20.jpeg"/><Relationship Id="rId10" Type="http://schemas.openxmlformats.org/officeDocument/2006/relationships/image" Target="../media/image24.tiff"/><Relationship Id="rId4" Type="http://schemas.openxmlformats.org/officeDocument/2006/relationships/image" Target="../media/image19.jpe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microsoft.com/office/2018/10/relationships/comments" Target="../comments/modernComment_106_664573C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07_FDB5E29C.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01_A9EC1B4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B093CD78.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03_F464EB5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microsoft.com/office/2018/10/relationships/comments" Target="../comments/modernComment_104_3B9C15EF.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15">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22" name="Rectangle 21">
            <a:extLst>
              <a:ext uri="{FF2B5EF4-FFF2-40B4-BE49-F238E27FC236}">
                <a16:creationId xmlns:a16="http://schemas.microsoft.com/office/drawing/2014/main" id="{3488F6DB-AE81-4C8D-B1F2-045AB0C89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3A9F57D-40FB-F1B2-1A92-C6DC88EA4953}"/>
              </a:ext>
            </a:extLst>
          </p:cNvPr>
          <p:cNvPicPr>
            <a:picLocks noChangeAspect="1"/>
          </p:cNvPicPr>
          <p:nvPr/>
        </p:nvPicPr>
        <p:blipFill rotWithShape="1">
          <a:blip r:embed="rId3"/>
          <a:srcRect b="25000"/>
          <a:stretch/>
        </p:blipFill>
        <p:spPr>
          <a:xfrm>
            <a:off x="20" y="10"/>
            <a:ext cx="12191980" cy="6857990"/>
          </a:xfrm>
          <a:prstGeom prst="rect">
            <a:avLst/>
          </a:prstGeom>
        </p:spPr>
      </p:pic>
      <p:sp>
        <p:nvSpPr>
          <p:cNvPr id="20" name="Graphic 1">
            <a:extLst>
              <a:ext uri="{FF2B5EF4-FFF2-40B4-BE49-F238E27FC236}">
                <a16:creationId xmlns:a16="http://schemas.microsoft.com/office/drawing/2014/main" id="{721F817A-BF7E-440D-B296-66D86EDB0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89000"/>
            </a:schemeClr>
          </a:solidFill>
          <a:ln w="32707" cap="flat">
            <a:noFill/>
            <a:prstDash val="solid"/>
            <a:miter/>
          </a:ln>
          <a:effectLst/>
        </p:spPr>
        <p:txBody>
          <a:bodyPr rtlCol="0" anchor="ctr"/>
          <a:lstStyle/>
          <a:p>
            <a:endParaRPr lang="en-US"/>
          </a:p>
        </p:txBody>
      </p:sp>
      <p:sp>
        <p:nvSpPr>
          <p:cNvPr id="2" name="Title 1"/>
          <p:cNvSpPr>
            <a:spLocks noGrp="1"/>
          </p:cNvSpPr>
          <p:nvPr>
            <p:ph type="ctrTitle"/>
          </p:nvPr>
        </p:nvSpPr>
        <p:spPr>
          <a:xfrm>
            <a:off x="2646292" y="1720078"/>
            <a:ext cx="6419190" cy="1471528"/>
          </a:xfrm>
        </p:spPr>
        <p:txBody>
          <a:bodyPr vert="horz" lIns="91440" tIns="45720" rIns="91440" bIns="45720" rtlCol="0" anchor="b">
            <a:noAutofit/>
          </a:bodyPr>
          <a:lstStyle/>
          <a:p>
            <a:pPr algn="ctr"/>
            <a:r>
              <a:rPr lang="en-US" sz="5400" i="1"/>
              <a:t>Welcome to EYFS</a:t>
            </a:r>
          </a:p>
        </p:txBody>
      </p:sp>
      <p:sp>
        <p:nvSpPr>
          <p:cNvPr id="3" name="Subtitle 2"/>
          <p:cNvSpPr>
            <a:spLocks noGrp="1"/>
          </p:cNvSpPr>
          <p:nvPr>
            <p:ph type="subTitle" idx="1"/>
          </p:nvPr>
        </p:nvSpPr>
        <p:spPr>
          <a:xfrm>
            <a:off x="2689219" y="3322637"/>
            <a:ext cx="6580177" cy="1872345"/>
          </a:xfrm>
        </p:spPr>
        <p:txBody>
          <a:bodyPr vert="horz" lIns="91440" tIns="45720" rIns="91440" bIns="45720" rtlCol="0" anchor="t">
            <a:noAutofit/>
          </a:bodyPr>
          <a:lstStyle/>
          <a:p>
            <a:pPr indent="-228600" algn="ctr">
              <a:buFont typeface="Arial" panose="020B0604020202020204" pitchFamily="34" charset="0"/>
              <a:buChar char="•"/>
            </a:pPr>
            <a:r>
              <a:rPr lang="en-US" cap="none" err="1"/>
              <a:t>Mrs</a:t>
            </a:r>
            <a:r>
              <a:rPr lang="en-US" cap="none"/>
              <a:t> Ellison &amp; </a:t>
            </a:r>
            <a:r>
              <a:rPr lang="en-US" cap="none" err="1"/>
              <a:t>Mrs</a:t>
            </a:r>
            <a:r>
              <a:rPr lang="en-US" cap="none"/>
              <a:t> Wright (Oak Class)</a:t>
            </a:r>
            <a:endParaRPr lang="en-US" sz="2800"/>
          </a:p>
          <a:p>
            <a:pPr indent="-228600" algn="ctr">
              <a:buFont typeface="Arial" panose="020B0604020202020204" pitchFamily="34" charset="0"/>
              <a:buChar char="•"/>
            </a:pPr>
            <a:r>
              <a:rPr lang="en-US" cap="none"/>
              <a:t>Miss </a:t>
            </a:r>
            <a:r>
              <a:rPr lang="en-US" cap="none" err="1"/>
              <a:t>Allenden</a:t>
            </a:r>
            <a:r>
              <a:rPr lang="en-US" cap="none"/>
              <a:t> (Elm Class)</a:t>
            </a:r>
          </a:p>
          <a:p>
            <a:pPr indent="-228600" algn="ctr">
              <a:buFont typeface="Arial" panose="020B0604020202020204" pitchFamily="34" charset="0"/>
              <a:buChar char="•"/>
            </a:pPr>
            <a:r>
              <a:rPr lang="en-US" cap="none"/>
              <a:t>Additional Adults – </a:t>
            </a:r>
            <a:r>
              <a:rPr lang="en-US" cap="none" err="1"/>
              <a:t>Mrs</a:t>
            </a:r>
            <a:r>
              <a:rPr lang="en-US" cap="none"/>
              <a:t> Bell, </a:t>
            </a:r>
            <a:r>
              <a:rPr lang="en-US" cap="none" err="1"/>
              <a:t>Mr</a:t>
            </a:r>
            <a:r>
              <a:rPr lang="en-US" cap="none"/>
              <a:t> Biddle, </a:t>
            </a:r>
            <a:br>
              <a:rPr lang="en-US" cap="none"/>
            </a:br>
            <a:r>
              <a:rPr lang="en-US" cap="none" err="1"/>
              <a:t>Ms</a:t>
            </a:r>
            <a:r>
              <a:rPr lang="en-US" cap="none"/>
              <a:t> Williams, </a:t>
            </a:r>
            <a:r>
              <a:rPr lang="en-US" cap="none" err="1"/>
              <a:t>Mrs</a:t>
            </a:r>
            <a:r>
              <a:rPr lang="en-US" cap="none"/>
              <a:t> Gould</a:t>
            </a:r>
          </a:p>
        </p:txBody>
      </p:sp>
      <p:pic>
        <p:nvPicPr>
          <p:cNvPr id="5" name="Picture 2" descr="Whitby Heath Primary School">
            <a:extLst>
              <a:ext uri="{FF2B5EF4-FFF2-40B4-BE49-F238E27FC236}">
                <a16:creationId xmlns:a16="http://schemas.microsoft.com/office/drawing/2014/main" id="{9EE93D99-6062-11F4-CAF7-547D2F55C9C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2162" y="5234528"/>
            <a:ext cx="944917" cy="83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7222"/>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5D2A-929B-F4B0-A530-C21B204687B1}"/>
              </a:ext>
            </a:extLst>
          </p:cNvPr>
          <p:cNvSpPr>
            <a:spLocks noGrp="1"/>
          </p:cNvSpPr>
          <p:nvPr>
            <p:ph type="title"/>
          </p:nvPr>
        </p:nvSpPr>
        <p:spPr/>
        <p:txBody>
          <a:bodyPr/>
          <a:lstStyle/>
          <a:p>
            <a:r>
              <a:rPr lang="en-GB" b="1"/>
              <a:t>Phonics – What does a lesson look like?</a:t>
            </a:r>
          </a:p>
        </p:txBody>
      </p:sp>
      <p:pic>
        <p:nvPicPr>
          <p:cNvPr id="6" name="Picture 5" descr="as.png">
            <a:extLst>
              <a:ext uri="{FF2B5EF4-FFF2-40B4-BE49-F238E27FC236}">
                <a16:creationId xmlns:a16="http://schemas.microsoft.com/office/drawing/2014/main" id="{DDDF1CD4-00C0-B3F0-14EF-DA90B3B6B7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0494" y="2304173"/>
            <a:ext cx="3024911" cy="1344405"/>
          </a:xfrm>
          <a:prstGeom prst="rect">
            <a:avLst/>
          </a:prstGeom>
        </p:spPr>
      </p:pic>
      <p:pic>
        <p:nvPicPr>
          <p:cNvPr id="7" name="Content Placeholder 1" descr="41Ho83H3mFL.jpg">
            <a:extLst>
              <a:ext uri="{FF2B5EF4-FFF2-40B4-BE49-F238E27FC236}">
                <a16:creationId xmlns:a16="http://schemas.microsoft.com/office/drawing/2014/main" id="{A4CC3934-76CE-8B82-C97D-D504D6A13B5D}"/>
              </a:ext>
            </a:extLst>
          </p:cNvPr>
          <p:cNvPicPr>
            <a:picLocks noGrp="1"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6199233" y="2032316"/>
            <a:ext cx="2379716" cy="1108948"/>
          </a:xfrm>
          <a:prstGeom prst="rect">
            <a:avLst/>
          </a:prstGeom>
          <a:noFill/>
          <a:ln w="9525">
            <a:noFill/>
            <a:miter lim="800000"/>
            <a:headEnd/>
            <a:tailEnd/>
          </a:ln>
        </p:spPr>
      </p:pic>
      <p:pic>
        <p:nvPicPr>
          <p:cNvPr id="8" name="Content Placeholder 4">
            <a:extLst>
              <a:ext uri="{FF2B5EF4-FFF2-40B4-BE49-F238E27FC236}">
                <a16:creationId xmlns:a16="http://schemas.microsoft.com/office/drawing/2014/main" id="{81A820A6-0693-F6D9-C0A6-495C37E9615D}"/>
              </a:ext>
            </a:extLst>
          </p:cNvPr>
          <p:cNvPicPr>
            <a:picLocks noGrp="1" noChangeAspect="1"/>
          </p:cNvPicPr>
          <p:nvPr/>
        </p:nvPicPr>
        <p:blipFill rotWithShape="1">
          <a:blip r:embed="rId4"/>
          <a:srcRect r="5219" b="6202"/>
          <a:stretch/>
        </p:blipFill>
        <p:spPr bwMode="auto">
          <a:xfrm>
            <a:off x="3401055" y="3881624"/>
            <a:ext cx="592601" cy="900065"/>
          </a:xfrm>
          <a:prstGeom prst="rect">
            <a:avLst/>
          </a:prstGeom>
          <a:noFill/>
          <a:ln w="9525">
            <a:solidFill>
              <a:schemeClr val="tx1"/>
            </a:solidFill>
            <a:miter lim="800000"/>
            <a:headEnd/>
            <a:tailEnd/>
          </a:ln>
        </p:spPr>
      </p:pic>
      <p:pic>
        <p:nvPicPr>
          <p:cNvPr id="9" name="Picture 8">
            <a:extLst>
              <a:ext uri="{FF2B5EF4-FFF2-40B4-BE49-F238E27FC236}">
                <a16:creationId xmlns:a16="http://schemas.microsoft.com/office/drawing/2014/main" id="{FA9221B9-B344-1DF1-6A68-0BEBED9D9CFA}"/>
              </a:ext>
            </a:extLst>
          </p:cNvPr>
          <p:cNvPicPr>
            <a:picLocks noChangeAspect="1"/>
          </p:cNvPicPr>
          <p:nvPr/>
        </p:nvPicPr>
        <p:blipFill rotWithShape="1">
          <a:blip r:embed="rId5"/>
          <a:srcRect b="6202"/>
          <a:stretch/>
        </p:blipFill>
        <p:spPr>
          <a:xfrm>
            <a:off x="4189010" y="3881623"/>
            <a:ext cx="592601" cy="900065"/>
          </a:xfrm>
          <a:prstGeom prst="rect">
            <a:avLst/>
          </a:prstGeom>
          <a:ln>
            <a:solidFill>
              <a:schemeClr val="tx1"/>
            </a:solidFill>
          </a:ln>
        </p:spPr>
      </p:pic>
      <p:pic>
        <p:nvPicPr>
          <p:cNvPr id="10" name="Picture 9">
            <a:extLst>
              <a:ext uri="{FF2B5EF4-FFF2-40B4-BE49-F238E27FC236}">
                <a16:creationId xmlns:a16="http://schemas.microsoft.com/office/drawing/2014/main" id="{4ECF550E-76B7-3FC4-A306-7E707904DEB9}"/>
              </a:ext>
            </a:extLst>
          </p:cNvPr>
          <p:cNvPicPr>
            <a:picLocks noChangeAspect="1"/>
          </p:cNvPicPr>
          <p:nvPr/>
        </p:nvPicPr>
        <p:blipFill rotWithShape="1">
          <a:blip r:embed="rId6"/>
          <a:srcRect r="5845"/>
          <a:stretch/>
        </p:blipFill>
        <p:spPr>
          <a:xfrm>
            <a:off x="4976965" y="3874455"/>
            <a:ext cx="592601" cy="900065"/>
          </a:xfrm>
          <a:prstGeom prst="rect">
            <a:avLst/>
          </a:prstGeom>
          <a:ln>
            <a:solidFill>
              <a:schemeClr val="tx1"/>
            </a:solidFill>
          </a:ln>
        </p:spPr>
      </p:pic>
      <p:pic>
        <p:nvPicPr>
          <p:cNvPr id="11" name="Picture 10" descr="A close up of a logo&#10;&#10;Description automatically generated">
            <a:extLst>
              <a:ext uri="{FF2B5EF4-FFF2-40B4-BE49-F238E27FC236}">
                <a16:creationId xmlns:a16="http://schemas.microsoft.com/office/drawing/2014/main" id="{36721CAB-86EF-F4D9-6E79-89FF1FB8ACA9}"/>
              </a:ext>
            </a:extLst>
          </p:cNvPr>
          <p:cNvPicPr>
            <a:picLocks noChangeAspect="1"/>
          </p:cNvPicPr>
          <p:nvPr/>
        </p:nvPicPr>
        <p:blipFill>
          <a:blip r:embed="rId7"/>
          <a:stretch>
            <a:fillRect/>
          </a:stretch>
        </p:blipFill>
        <p:spPr>
          <a:xfrm>
            <a:off x="3544429" y="4906585"/>
            <a:ext cx="1878968" cy="900065"/>
          </a:xfrm>
          <a:prstGeom prst="rect">
            <a:avLst/>
          </a:prstGeom>
          <a:ln>
            <a:solidFill>
              <a:schemeClr val="tx1"/>
            </a:solidFill>
          </a:ln>
        </p:spPr>
      </p:pic>
      <p:pic>
        <p:nvPicPr>
          <p:cNvPr id="12" name="Content Placeholder 3">
            <a:extLst>
              <a:ext uri="{FF2B5EF4-FFF2-40B4-BE49-F238E27FC236}">
                <a16:creationId xmlns:a16="http://schemas.microsoft.com/office/drawing/2014/main" id="{19D2DA98-1970-FA43-C014-03EB1A110A1E}"/>
              </a:ext>
            </a:extLst>
          </p:cNvPr>
          <p:cNvPicPr>
            <a:picLocks noGrp="1" noChangeAspect="1"/>
          </p:cNvPicPr>
          <p:nvPr/>
        </p:nvPicPr>
        <p:blipFill>
          <a:blip r:embed="rId8" cstate="email">
            <a:extLst>
              <a:ext uri="{28A0092B-C50C-407E-A947-70E740481C1C}">
                <a14:useLocalDpi xmlns:a14="http://schemas.microsoft.com/office/drawing/2010/main"/>
              </a:ext>
            </a:extLst>
          </a:blip>
          <a:srcRect l="-78545" r="-78545"/>
          <a:stretch>
            <a:fillRect/>
          </a:stretch>
        </p:blipFill>
        <p:spPr bwMode="auto">
          <a:xfrm>
            <a:off x="8487360" y="1796859"/>
            <a:ext cx="2304218" cy="1344405"/>
          </a:xfrm>
          <a:prstGeom prst="rect">
            <a:avLst/>
          </a:prstGeom>
          <a:noFill/>
          <a:ln w="9525">
            <a:noFill/>
            <a:miter lim="800000"/>
            <a:headEnd/>
            <a:tailEnd/>
          </a:ln>
        </p:spPr>
      </p:pic>
      <p:pic>
        <p:nvPicPr>
          <p:cNvPr id="13" name="Picture 12">
            <a:extLst>
              <a:ext uri="{FF2B5EF4-FFF2-40B4-BE49-F238E27FC236}">
                <a16:creationId xmlns:a16="http://schemas.microsoft.com/office/drawing/2014/main" id="{F8C0B99E-40F5-5B19-0408-1F209EAD204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18640" y="4292682"/>
            <a:ext cx="2234606" cy="1513967"/>
          </a:xfrm>
          <a:prstGeom prst="rect">
            <a:avLst/>
          </a:prstGeom>
        </p:spPr>
      </p:pic>
      <p:pic>
        <p:nvPicPr>
          <p:cNvPr id="14" name="Picture 13">
            <a:extLst>
              <a:ext uri="{FF2B5EF4-FFF2-40B4-BE49-F238E27FC236}">
                <a16:creationId xmlns:a16="http://schemas.microsoft.com/office/drawing/2014/main" id="{08A139D3-F422-88DD-FB51-76D55A56C50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06154" y="3121949"/>
            <a:ext cx="2103439" cy="1470460"/>
          </a:xfrm>
          <a:prstGeom prst="rect">
            <a:avLst/>
          </a:prstGeom>
        </p:spPr>
      </p:pic>
    </p:spTree>
    <p:extLst>
      <p:ext uri="{BB962C8B-B14F-4D97-AF65-F5344CB8AC3E}">
        <p14:creationId xmlns:p14="http://schemas.microsoft.com/office/powerpoint/2010/main" val="1721960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57BFF-EB33-BACE-A364-57EA788036BA}"/>
              </a:ext>
            </a:extLst>
          </p:cNvPr>
          <p:cNvSpPr>
            <a:spLocks noGrp="1"/>
          </p:cNvSpPr>
          <p:nvPr>
            <p:ph type="title"/>
          </p:nvPr>
        </p:nvSpPr>
        <p:spPr>
          <a:xfrm>
            <a:off x="838200" y="365125"/>
            <a:ext cx="10402897" cy="621969"/>
          </a:xfrm>
        </p:spPr>
        <p:txBody>
          <a:bodyPr>
            <a:normAutofit/>
          </a:bodyPr>
          <a:lstStyle/>
          <a:p>
            <a:r>
              <a:rPr lang="en-GB" sz="3200" b="1"/>
              <a:t>What should my child bring home?</a:t>
            </a:r>
          </a:p>
        </p:txBody>
      </p:sp>
      <p:sp>
        <p:nvSpPr>
          <p:cNvPr id="3" name="Content Placeholder 2">
            <a:extLst>
              <a:ext uri="{FF2B5EF4-FFF2-40B4-BE49-F238E27FC236}">
                <a16:creationId xmlns:a16="http://schemas.microsoft.com/office/drawing/2014/main" id="{D61C8879-64AA-8543-53CB-2FF6D7078DBE}"/>
              </a:ext>
            </a:extLst>
          </p:cNvPr>
          <p:cNvSpPr>
            <a:spLocks noGrp="1"/>
          </p:cNvSpPr>
          <p:nvPr>
            <p:ph idx="1"/>
          </p:nvPr>
        </p:nvSpPr>
        <p:spPr>
          <a:xfrm>
            <a:off x="838200" y="2384953"/>
            <a:ext cx="10808080" cy="4470698"/>
          </a:xfrm>
        </p:spPr>
        <p:txBody>
          <a:bodyPr vert="horz" lIns="91440" tIns="45720" rIns="91440" bIns="45720" rtlCol="0" anchor="t">
            <a:normAutofit/>
          </a:bodyPr>
          <a:lstStyle/>
          <a:p>
            <a:pPr marL="0" indent="0" algn="ctr">
              <a:buNone/>
            </a:pPr>
            <a:r>
              <a:rPr lang="en-US" altLang="en-US" sz="1800" b="1" dirty="0">
                <a:latin typeface="+mj-lt"/>
              </a:rPr>
              <a:t>T</a:t>
            </a:r>
            <a:r>
              <a:rPr lang="en-GB" altLang="en-US" sz="1800" b="1" dirty="0">
                <a:latin typeface="+mj-lt"/>
              </a:rPr>
              <a:t>he average child who is read to every day, will have heard 290,000 more words than those who don’t, by the time they are 5.</a:t>
            </a:r>
            <a:br>
              <a:rPr lang="en-GB" altLang="en-US" sz="1500" dirty="0">
                <a:latin typeface="+mj-lt"/>
              </a:rPr>
            </a:br>
            <a:endParaRPr lang="en-GB" altLang="en-US" sz="1500" dirty="0">
              <a:latin typeface="+mj-lt"/>
            </a:endParaRPr>
          </a:p>
          <a:p>
            <a:pPr marL="0" indent="0">
              <a:buNone/>
            </a:pPr>
            <a:r>
              <a:rPr lang="en-GB" sz="1500" b="1" dirty="0"/>
              <a:t>1) Reading Diaries – </a:t>
            </a:r>
            <a:r>
              <a:rPr lang="en-GB" sz="1500" dirty="0"/>
              <a:t>for you to comment in (use reading wheel for help), school staff will also acknowledge when they read.</a:t>
            </a:r>
          </a:p>
          <a:p>
            <a:pPr marL="0" indent="0">
              <a:buNone/>
            </a:pPr>
            <a:r>
              <a:rPr lang="en-GB" sz="1500" b="1" dirty="0"/>
              <a:t>2) Reading for pleasure book – </a:t>
            </a:r>
            <a:r>
              <a:rPr lang="en-GB" sz="1500" dirty="0"/>
              <a:t>to listen to (not read) and retell orally</a:t>
            </a:r>
            <a:r>
              <a:rPr lang="en-GB" sz="1500"/>
              <a:t> </a:t>
            </a:r>
            <a:endParaRPr lang="en-GB" sz="1500" dirty="0"/>
          </a:p>
          <a:p>
            <a:pPr marL="0" indent="0">
              <a:buNone/>
            </a:pPr>
            <a:r>
              <a:rPr lang="en-GB" sz="1500" b="1" dirty="0"/>
              <a:t>3) Learning to read – </a:t>
            </a:r>
            <a:r>
              <a:rPr lang="en-GB" sz="1500" dirty="0"/>
              <a:t>starts with sound cards, then CVC word books and then a reading book matched to their correct phonics group level. </a:t>
            </a:r>
          </a:p>
          <a:p>
            <a:pPr marL="0" indent="0">
              <a:buNone/>
            </a:pPr>
            <a:r>
              <a:rPr lang="en-GB" sz="1500" dirty="0"/>
              <a:t>These </a:t>
            </a:r>
            <a:r>
              <a:rPr lang="en-GB" sz="1500" b="1" dirty="0"/>
              <a:t>need to be in their book bag EVERY day </a:t>
            </a:r>
            <a:r>
              <a:rPr lang="en-GB" sz="1500" dirty="0"/>
              <a:t>to allow staff to read with them. They will be changed each week once we have seen that they have been read and dojo points awarded accordingly.</a:t>
            </a:r>
          </a:p>
        </p:txBody>
      </p:sp>
      <p:grpSp>
        <p:nvGrpSpPr>
          <p:cNvPr id="22" name="Group 21">
            <a:extLst>
              <a:ext uri="{FF2B5EF4-FFF2-40B4-BE49-F238E27FC236}">
                <a16:creationId xmlns:a16="http://schemas.microsoft.com/office/drawing/2014/main" id="{9092B558-E6CF-235A-3AD0-47AB4CB8917E}"/>
              </a:ext>
            </a:extLst>
          </p:cNvPr>
          <p:cNvGrpSpPr/>
          <p:nvPr/>
        </p:nvGrpSpPr>
        <p:grpSpPr>
          <a:xfrm>
            <a:off x="2563036" y="872175"/>
            <a:ext cx="8066565" cy="1339556"/>
            <a:chOff x="786256" y="4935437"/>
            <a:chExt cx="9806483" cy="1557438"/>
          </a:xfrm>
        </p:grpSpPr>
        <p:grpSp>
          <p:nvGrpSpPr>
            <p:cNvPr id="15" name="Group 14">
              <a:extLst>
                <a:ext uri="{FF2B5EF4-FFF2-40B4-BE49-F238E27FC236}">
                  <a16:creationId xmlns:a16="http://schemas.microsoft.com/office/drawing/2014/main" id="{3F600FB5-8C11-EB76-0631-EB0187FEB117}"/>
                </a:ext>
              </a:extLst>
            </p:cNvPr>
            <p:cNvGrpSpPr/>
            <p:nvPr/>
          </p:nvGrpSpPr>
          <p:grpSpPr>
            <a:xfrm>
              <a:off x="786256" y="4935437"/>
              <a:ext cx="5621676" cy="1557438"/>
              <a:chOff x="1996330" y="4828512"/>
              <a:chExt cx="5621676" cy="1557438"/>
            </a:xfrm>
          </p:grpSpPr>
          <p:pic>
            <p:nvPicPr>
              <p:cNvPr id="4" name="Picture 2" descr="Personalised and Standard Exercise Books - ExerciseBooksDirect.co.uk-203mm  x 165mm Reading Record Book 40 Page Yellow - Pack 100">
                <a:extLst>
                  <a:ext uri="{FF2B5EF4-FFF2-40B4-BE49-F238E27FC236}">
                    <a16:creationId xmlns:a16="http://schemas.microsoft.com/office/drawing/2014/main" id="{F3F0B3A2-4A9F-37BA-0E39-3BA66B896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330" y="5141043"/>
                <a:ext cx="1325699" cy="10892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A4D63D8-2445-16BA-156B-1E22C967A81E}"/>
                  </a:ext>
                </a:extLst>
              </p:cNvPr>
              <p:cNvGrpSpPr/>
              <p:nvPr/>
            </p:nvGrpSpPr>
            <p:grpSpPr>
              <a:xfrm>
                <a:off x="4140083" y="4828512"/>
                <a:ext cx="1280696" cy="1557438"/>
                <a:chOff x="6340708" y="2209677"/>
                <a:chExt cx="2227243" cy="2752317"/>
              </a:xfrm>
            </p:grpSpPr>
            <p:pic>
              <p:nvPicPr>
                <p:cNvPr id="6" name="Picture 5" descr="http://jeannewillis.com/Book%20Covers/CottonwoolColin.jpg">
                  <a:extLst>
                    <a:ext uri="{FF2B5EF4-FFF2-40B4-BE49-F238E27FC236}">
                      <a16:creationId xmlns:a16="http://schemas.microsoft.com/office/drawing/2014/main" id="{1E3E56E2-D672-6BFF-98A5-0E93D837CE7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89106" y="3711640"/>
                  <a:ext cx="1070076" cy="1250354"/>
                </a:xfrm>
                <a:prstGeom prst="rect">
                  <a:avLst/>
                </a:prstGeom>
                <a:noFill/>
                <a:ln w="9525">
                  <a:noFill/>
                  <a:miter lim="800000"/>
                  <a:headEnd/>
                  <a:tailEnd/>
                </a:ln>
              </p:spPr>
            </p:pic>
            <p:grpSp>
              <p:nvGrpSpPr>
                <p:cNvPr id="7" name="Group 6">
                  <a:extLst>
                    <a:ext uri="{FF2B5EF4-FFF2-40B4-BE49-F238E27FC236}">
                      <a16:creationId xmlns:a16="http://schemas.microsoft.com/office/drawing/2014/main" id="{CBBD25D5-AD20-9826-3A6E-15FC44F7B3B0}"/>
                    </a:ext>
                  </a:extLst>
                </p:cNvPr>
                <p:cNvGrpSpPr/>
                <p:nvPr/>
              </p:nvGrpSpPr>
              <p:grpSpPr>
                <a:xfrm>
                  <a:off x="6340708" y="2209677"/>
                  <a:ext cx="2227243" cy="2147017"/>
                  <a:chOff x="6340708" y="2209677"/>
                  <a:chExt cx="2227243" cy="2147017"/>
                </a:xfrm>
              </p:grpSpPr>
              <p:pic>
                <p:nvPicPr>
                  <p:cNvPr id="8" name="Picture 7" descr="MonkeyandPanda.jpg">
                    <a:extLst>
                      <a:ext uri="{FF2B5EF4-FFF2-40B4-BE49-F238E27FC236}">
                        <a16:creationId xmlns:a16="http://schemas.microsoft.com/office/drawing/2014/main" id="{B0ADBABF-6D48-21DD-94C1-20C4C277091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96976" y="2841502"/>
                    <a:ext cx="970975" cy="1277766"/>
                  </a:xfrm>
                  <a:prstGeom prst="rect">
                    <a:avLst/>
                  </a:prstGeom>
                  <a:noFill/>
                  <a:ln w="9525">
                    <a:noFill/>
                    <a:miter lim="800000"/>
                    <a:headEnd/>
                    <a:tailEnd/>
                  </a:ln>
                </p:spPr>
              </p:pic>
              <p:pic>
                <p:nvPicPr>
                  <p:cNvPr id="9" name="Picture 8" descr="TimeofLion.jpg">
                    <a:extLst>
                      <a:ext uri="{FF2B5EF4-FFF2-40B4-BE49-F238E27FC236}">
                        <a16:creationId xmlns:a16="http://schemas.microsoft.com/office/drawing/2014/main" id="{CEDF8DDF-EC8F-BCDC-BCA5-BA008341C3D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384540">
                    <a:off x="6340708" y="2886722"/>
                    <a:ext cx="852897" cy="762231"/>
                  </a:xfrm>
                  <a:prstGeom prst="rect">
                    <a:avLst/>
                  </a:prstGeom>
                  <a:noFill/>
                  <a:ln w="9525">
                    <a:noFill/>
                    <a:miter lim="800000"/>
                    <a:headEnd/>
                    <a:tailEnd/>
                  </a:ln>
                </p:spPr>
              </p:pic>
              <p:pic>
                <p:nvPicPr>
                  <p:cNvPr id="10" name="Picture 9" descr="The Worst Princess">
                    <a:extLst>
                      <a:ext uri="{FF2B5EF4-FFF2-40B4-BE49-F238E27FC236}">
                        <a16:creationId xmlns:a16="http://schemas.microsoft.com/office/drawing/2014/main" id="{C5CB5233-A7EF-D382-CE96-FB441188676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71514" y="2209677"/>
                    <a:ext cx="906664" cy="1058478"/>
                  </a:xfrm>
                  <a:prstGeom prst="rect">
                    <a:avLst/>
                  </a:prstGeom>
                  <a:noFill/>
                  <a:ln w="9525">
                    <a:noFill/>
                    <a:miter lim="800000"/>
                    <a:headEnd/>
                    <a:tailEnd/>
                  </a:ln>
                </p:spPr>
              </p:pic>
              <p:pic>
                <p:nvPicPr>
                  <p:cNvPr id="11" name="Picture 10" descr="http://img1.fantasticfiction.co.uk/images/h4/h20507.jpg">
                    <a:extLst>
                      <a:ext uri="{FF2B5EF4-FFF2-40B4-BE49-F238E27FC236}">
                        <a16:creationId xmlns:a16="http://schemas.microsoft.com/office/drawing/2014/main" id="{62DFC499-912B-02F7-CCBA-822FE8C1832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32880" y="3129534"/>
                    <a:ext cx="933021" cy="1227160"/>
                  </a:xfrm>
                  <a:prstGeom prst="rect">
                    <a:avLst/>
                  </a:prstGeom>
                  <a:noFill/>
                  <a:ln w="9525">
                    <a:noFill/>
                    <a:miter lim="800000"/>
                    <a:headEnd/>
                    <a:tailEnd/>
                  </a:ln>
                </p:spPr>
              </p:pic>
            </p:grpSp>
          </p:grpSp>
          <p:sp>
            <p:nvSpPr>
              <p:cNvPr id="12" name="TextBox 11">
                <a:extLst>
                  <a:ext uri="{FF2B5EF4-FFF2-40B4-BE49-F238E27FC236}">
                    <a16:creationId xmlns:a16="http://schemas.microsoft.com/office/drawing/2014/main" id="{01C4369D-36B4-ADBE-E780-B4A03DA2024D}"/>
                  </a:ext>
                </a:extLst>
              </p:cNvPr>
              <p:cNvSpPr txBox="1"/>
              <p:nvPr/>
            </p:nvSpPr>
            <p:spPr>
              <a:xfrm>
                <a:off x="3387835" y="5280730"/>
                <a:ext cx="508064" cy="830997"/>
              </a:xfrm>
              <a:prstGeom prst="rect">
                <a:avLst/>
              </a:prstGeom>
              <a:noFill/>
            </p:spPr>
            <p:txBody>
              <a:bodyPr wrap="square" rtlCol="0">
                <a:spAutoFit/>
              </a:bodyPr>
              <a:lstStyle/>
              <a:p>
                <a:r>
                  <a:rPr lang="en-US" sz="4800">
                    <a:latin typeface="CCW Cursive Writing 22" panose="03050602040000000000" pitchFamily="66" charset="0"/>
                  </a:rPr>
                  <a:t>+</a:t>
                </a:r>
                <a:endParaRPr lang="en-GB">
                  <a:latin typeface="CCW Cursive Writing 22" panose="03050602040000000000" pitchFamily="66" charset="0"/>
                </a:endParaRPr>
              </a:p>
            </p:txBody>
          </p:sp>
          <p:sp>
            <p:nvSpPr>
              <p:cNvPr id="13" name="TextBox 12">
                <a:extLst>
                  <a:ext uri="{FF2B5EF4-FFF2-40B4-BE49-F238E27FC236}">
                    <a16:creationId xmlns:a16="http://schemas.microsoft.com/office/drawing/2014/main" id="{8F15C231-BA17-F57E-BF8F-F3B0D0BD846C}"/>
                  </a:ext>
                </a:extLst>
              </p:cNvPr>
              <p:cNvSpPr txBox="1"/>
              <p:nvPr/>
            </p:nvSpPr>
            <p:spPr>
              <a:xfrm>
                <a:off x="5663615" y="5262920"/>
                <a:ext cx="508064" cy="830997"/>
              </a:xfrm>
              <a:prstGeom prst="rect">
                <a:avLst/>
              </a:prstGeom>
              <a:noFill/>
            </p:spPr>
            <p:txBody>
              <a:bodyPr wrap="square" rtlCol="0">
                <a:spAutoFit/>
              </a:bodyPr>
              <a:lstStyle/>
              <a:p>
                <a:r>
                  <a:rPr lang="en-US" sz="4800">
                    <a:latin typeface="CCW Cursive Writing 22" panose="03050602040000000000" pitchFamily="66" charset="0"/>
                  </a:rPr>
                  <a:t>+</a:t>
                </a:r>
                <a:endParaRPr lang="en-GB">
                  <a:latin typeface="CCW Cursive Writing 22" panose="03050602040000000000" pitchFamily="66" charset="0"/>
                </a:endParaRPr>
              </a:p>
            </p:txBody>
          </p:sp>
          <p:pic>
            <p:nvPicPr>
              <p:cNvPr id="14" name="Picture 13" descr="as.png">
                <a:extLst>
                  <a:ext uri="{FF2B5EF4-FFF2-40B4-BE49-F238E27FC236}">
                    <a16:creationId xmlns:a16="http://schemas.microsoft.com/office/drawing/2014/main" id="{B5A7F6E8-7989-ECFC-DC2F-9C62141046F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411196" y="5317389"/>
                <a:ext cx="1206810" cy="536360"/>
              </a:xfrm>
              <a:prstGeom prst="rect">
                <a:avLst/>
              </a:prstGeom>
            </p:spPr>
          </p:pic>
        </p:grpSp>
        <p:pic>
          <p:nvPicPr>
            <p:cNvPr id="18" name="Picture 17">
              <a:extLst>
                <a:ext uri="{FF2B5EF4-FFF2-40B4-BE49-F238E27FC236}">
                  <a16:creationId xmlns:a16="http://schemas.microsoft.com/office/drawing/2014/main" id="{AD6EF362-434E-7B8B-FD52-A289FA6F152D}"/>
                </a:ext>
              </a:extLst>
            </p:cNvPr>
            <p:cNvPicPr>
              <a:picLocks noChangeAspect="1"/>
            </p:cNvPicPr>
            <p:nvPr/>
          </p:nvPicPr>
          <p:blipFill>
            <a:blip r:embed="rId10"/>
            <a:stretch>
              <a:fillRect/>
            </a:stretch>
          </p:blipFill>
          <p:spPr>
            <a:xfrm>
              <a:off x="9139193" y="5210037"/>
              <a:ext cx="1453546" cy="1017483"/>
            </a:xfrm>
            <a:prstGeom prst="rect">
              <a:avLst/>
            </a:prstGeom>
          </p:spPr>
        </p:pic>
        <p:pic>
          <p:nvPicPr>
            <p:cNvPr id="19" name="Picture 4" descr="Read Write Inc. Phonics: Sound Blending Books - Mixed Pack of 10 (1 of  each) (Read Write Inc. Phonics Nursery): Amazon.co.uk: Archbold, Tim,  Miskin, Ruth: 9780198424567: Books">
              <a:extLst>
                <a:ext uri="{FF2B5EF4-FFF2-40B4-BE49-F238E27FC236}">
                  <a16:creationId xmlns:a16="http://schemas.microsoft.com/office/drawing/2014/main" id="{64AD6F7E-AAFD-68D4-7AB9-62376BDD6B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6742" y="5245793"/>
              <a:ext cx="1351390" cy="9459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9AF786F-295A-4868-6837-ACFC5FD5FF96}"/>
                </a:ext>
              </a:extLst>
            </p:cNvPr>
            <p:cNvSpPr txBox="1"/>
            <p:nvPr/>
          </p:nvSpPr>
          <p:spPr>
            <a:xfrm>
              <a:off x="6375622" y="5522235"/>
              <a:ext cx="896626" cy="461665"/>
            </a:xfrm>
            <a:prstGeom prst="rect">
              <a:avLst/>
            </a:prstGeom>
            <a:noFill/>
          </p:spPr>
          <p:txBody>
            <a:bodyPr wrap="square" rtlCol="0">
              <a:spAutoFit/>
            </a:bodyPr>
            <a:lstStyle/>
            <a:p>
              <a:r>
                <a:rPr lang="en-US" sz="2400">
                  <a:latin typeface="CCW Cursive Writing 22" panose="03050602040000000000" pitchFamily="66" charset="0"/>
                </a:rPr>
                <a:t>OR</a:t>
              </a:r>
              <a:endParaRPr lang="en-GB" sz="1000">
                <a:latin typeface="CCW Cursive Writing 22" panose="03050602040000000000" pitchFamily="66" charset="0"/>
              </a:endParaRPr>
            </a:p>
          </p:txBody>
        </p:sp>
        <p:sp>
          <p:nvSpPr>
            <p:cNvPr id="21" name="TextBox 20">
              <a:extLst>
                <a:ext uri="{FF2B5EF4-FFF2-40B4-BE49-F238E27FC236}">
                  <a16:creationId xmlns:a16="http://schemas.microsoft.com/office/drawing/2014/main" id="{FC46B5C1-29D0-2D65-F0E2-A077FF4E9F5D}"/>
                </a:ext>
              </a:extLst>
            </p:cNvPr>
            <p:cNvSpPr txBox="1"/>
            <p:nvPr/>
          </p:nvSpPr>
          <p:spPr>
            <a:xfrm>
              <a:off x="8327343" y="5521954"/>
              <a:ext cx="896626" cy="461665"/>
            </a:xfrm>
            <a:prstGeom prst="rect">
              <a:avLst/>
            </a:prstGeom>
            <a:noFill/>
          </p:spPr>
          <p:txBody>
            <a:bodyPr wrap="square" rtlCol="0">
              <a:spAutoFit/>
            </a:bodyPr>
            <a:lstStyle/>
            <a:p>
              <a:r>
                <a:rPr lang="en-US" sz="2400">
                  <a:latin typeface="CCW Cursive Writing 22" panose="03050602040000000000" pitchFamily="66" charset="0"/>
                </a:rPr>
                <a:t>OR</a:t>
              </a:r>
              <a:endParaRPr lang="en-GB" sz="1000">
                <a:latin typeface="CCW Cursive Writing 22" panose="03050602040000000000" pitchFamily="66" charset="0"/>
              </a:endParaRPr>
            </a:p>
          </p:txBody>
        </p:sp>
      </p:grpSp>
    </p:spTree>
    <p:extLst>
      <p:ext uri="{BB962C8B-B14F-4D97-AF65-F5344CB8AC3E}">
        <p14:creationId xmlns:p14="http://schemas.microsoft.com/office/powerpoint/2010/main" val="665283031"/>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9FC7-F887-6BF4-7FB6-FC015495AF7A}"/>
              </a:ext>
            </a:extLst>
          </p:cNvPr>
          <p:cNvSpPr>
            <a:spLocks noGrp="1"/>
          </p:cNvSpPr>
          <p:nvPr>
            <p:ph type="title"/>
          </p:nvPr>
        </p:nvSpPr>
        <p:spPr/>
        <p:txBody>
          <a:bodyPr/>
          <a:lstStyle/>
          <a:p>
            <a:r>
              <a:rPr lang="en-GB" sz="2800" b="1"/>
              <a:t>How you can help at home?</a:t>
            </a:r>
            <a:endParaRPr lang="en-US" b="1"/>
          </a:p>
        </p:txBody>
      </p:sp>
      <p:sp>
        <p:nvSpPr>
          <p:cNvPr id="3" name="Content Placeholder 2">
            <a:extLst>
              <a:ext uri="{FF2B5EF4-FFF2-40B4-BE49-F238E27FC236}">
                <a16:creationId xmlns:a16="http://schemas.microsoft.com/office/drawing/2014/main" id="{940FF086-830A-D2A7-4A2C-1B02AA96E2EF}"/>
              </a:ext>
            </a:extLst>
          </p:cNvPr>
          <p:cNvSpPr>
            <a:spLocks noGrp="1"/>
          </p:cNvSpPr>
          <p:nvPr>
            <p:ph idx="1"/>
          </p:nvPr>
        </p:nvSpPr>
        <p:spPr>
          <a:xfrm>
            <a:off x="838199" y="2011680"/>
            <a:ext cx="11059951" cy="4160520"/>
          </a:xfrm>
        </p:spPr>
        <p:txBody>
          <a:bodyPr vert="horz" lIns="91440" tIns="45720" rIns="91440" bIns="45720" rtlCol="0" anchor="t">
            <a:normAutofit/>
          </a:bodyPr>
          <a:lstStyle/>
          <a:p>
            <a:r>
              <a:rPr lang="en-GB" sz="2400"/>
              <a:t>Keep checking your child’s profile on Class Dojo and uploading their letter formation homework, as well as any photos or videos of other achievements for us to celebrate in school </a:t>
            </a:r>
            <a:r>
              <a:rPr lang="en-GB" sz="2400">
                <a:sym typeface="Wingdings" panose="05000000000000000000" pitchFamily="2" charset="2"/>
              </a:rPr>
              <a:t></a:t>
            </a:r>
            <a:endParaRPr lang="en-GB" sz="2400"/>
          </a:p>
          <a:p>
            <a:r>
              <a:rPr lang="en-GB" sz="2400"/>
              <a:t>Always use the correct letter sounds – no </a:t>
            </a:r>
            <a:r>
              <a:rPr lang="en-GB" sz="2400" err="1"/>
              <a:t>shwaring</a:t>
            </a:r>
            <a:r>
              <a:rPr lang="en-GB" sz="2400"/>
              <a:t>! </a:t>
            </a:r>
          </a:p>
          <a:p>
            <a:r>
              <a:rPr lang="en-GB" sz="2400"/>
              <a:t>Play lots of Fred Talk games to help them ‘tune in’ to sounds.</a:t>
            </a:r>
          </a:p>
          <a:p>
            <a:r>
              <a:rPr lang="en-GB" sz="2400"/>
              <a:t>Strive for 5 with home reading – sharing bedtime stories then own book</a:t>
            </a:r>
          </a:p>
          <a:p>
            <a:r>
              <a:rPr lang="en-GB" sz="2400"/>
              <a:t>Work on independence – own coats, organising own things etc</a:t>
            </a:r>
          </a:p>
          <a:p>
            <a:r>
              <a:rPr lang="en-GB" sz="2400"/>
              <a:t>Ask questions! </a:t>
            </a:r>
          </a:p>
        </p:txBody>
      </p:sp>
      <p:pic>
        <p:nvPicPr>
          <p:cNvPr id="3074" name="Picture 2" descr="Partnership | What Works Scotland">
            <a:extLst>
              <a:ext uri="{FF2B5EF4-FFF2-40B4-BE49-F238E27FC236}">
                <a16:creationId xmlns:a16="http://schemas.microsoft.com/office/drawing/2014/main" id="{7D219EE6-1D1F-E311-3AB6-0F78D098C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199" y="154449"/>
            <a:ext cx="2620370" cy="174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827648"/>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useBgFill="1">
        <p:nvSpPr>
          <p:cNvPr id="9" name="Rectangle 8">
            <a:extLst>
              <a:ext uri="{FF2B5EF4-FFF2-40B4-BE49-F238E27FC236}">
                <a16:creationId xmlns:a16="http://schemas.microsoft.com/office/drawing/2014/main" id="{80E21785-62D8-430F-9521-90166EF7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D7CF8A0-D3E4-4A16-87D3-1D973AC61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3296" y="697832"/>
            <a:ext cx="8189484" cy="5541981"/>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solidFill>
            <a:srgbClr val="25AE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78FC12-B8A4-249A-E3F0-ADCF0F7421EB}"/>
              </a:ext>
            </a:extLst>
          </p:cNvPr>
          <p:cNvSpPr>
            <a:spLocks noGrp="1"/>
          </p:cNvSpPr>
          <p:nvPr>
            <p:ph type="title"/>
          </p:nvPr>
        </p:nvSpPr>
        <p:spPr>
          <a:xfrm>
            <a:off x="3325473" y="1998925"/>
            <a:ext cx="5541054" cy="2149412"/>
          </a:xfrm>
        </p:spPr>
        <p:txBody>
          <a:bodyPr vert="horz" lIns="91440" tIns="45720" rIns="91440" bIns="45720" rtlCol="0" anchor="b">
            <a:normAutofit/>
          </a:bodyPr>
          <a:lstStyle/>
          <a:p>
            <a:r>
              <a:rPr lang="en-US" sz="9600" i="1">
                <a:solidFill>
                  <a:srgbClr val="FFFFFF"/>
                </a:solidFill>
              </a:rPr>
              <a:t>Q&amp;A</a:t>
            </a:r>
          </a:p>
        </p:txBody>
      </p:sp>
    </p:spTree>
    <p:extLst>
      <p:ext uri="{BB962C8B-B14F-4D97-AF65-F5344CB8AC3E}">
        <p14:creationId xmlns:p14="http://schemas.microsoft.com/office/powerpoint/2010/main" val="4256555676"/>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F9F18-BF15-40AE-FF7D-D024388CFA57}"/>
              </a:ext>
            </a:extLst>
          </p:cNvPr>
          <p:cNvSpPr>
            <a:spLocks noGrp="1"/>
          </p:cNvSpPr>
          <p:nvPr>
            <p:ph type="title"/>
          </p:nvPr>
        </p:nvSpPr>
        <p:spPr/>
        <p:txBody>
          <a:bodyPr/>
          <a:lstStyle/>
          <a:p>
            <a:r>
              <a:rPr lang="en-GB"/>
              <a:t>Wednesday 18th October</a:t>
            </a:r>
          </a:p>
        </p:txBody>
      </p:sp>
      <p:sp>
        <p:nvSpPr>
          <p:cNvPr id="3" name="Content Placeholder 2">
            <a:extLst>
              <a:ext uri="{FF2B5EF4-FFF2-40B4-BE49-F238E27FC236}">
                <a16:creationId xmlns:a16="http://schemas.microsoft.com/office/drawing/2014/main" id="{8F86604C-0EDC-D3BA-074D-D8566957EE7F}"/>
              </a:ext>
            </a:extLst>
          </p:cNvPr>
          <p:cNvSpPr>
            <a:spLocks noGrp="1"/>
          </p:cNvSpPr>
          <p:nvPr>
            <p:ph idx="1"/>
          </p:nvPr>
        </p:nvSpPr>
        <p:spPr>
          <a:xfrm>
            <a:off x="838200" y="2021576"/>
            <a:ext cx="10515600" cy="4160520"/>
          </a:xfrm>
        </p:spPr>
        <p:txBody>
          <a:bodyPr vert="horz" lIns="91440" tIns="45720" rIns="91440" bIns="45720" rtlCol="0" anchor="t">
            <a:normAutofit/>
          </a:bodyPr>
          <a:lstStyle/>
          <a:p>
            <a:r>
              <a:rPr lang="en-GB"/>
              <a:t>School Day </a:t>
            </a:r>
            <a:endParaRPr lang="en-US"/>
          </a:p>
          <a:p>
            <a:r>
              <a:rPr lang="en-GB"/>
              <a:t>School Assessments</a:t>
            </a:r>
          </a:p>
          <a:p>
            <a:r>
              <a:rPr lang="en-GB"/>
              <a:t>Phonics</a:t>
            </a:r>
          </a:p>
          <a:p>
            <a:r>
              <a:rPr lang="en-GB"/>
              <a:t>Reading Books</a:t>
            </a:r>
          </a:p>
          <a:p>
            <a:r>
              <a:rPr lang="en-GB"/>
              <a:t>How you can help at home</a:t>
            </a:r>
          </a:p>
          <a:p>
            <a:r>
              <a:rPr lang="en-GB"/>
              <a:t>Q&amp;A</a:t>
            </a:r>
          </a:p>
        </p:txBody>
      </p:sp>
    </p:spTree>
    <p:extLst>
      <p:ext uri="{BB962C8B-B14F-4D97-AF65-F5344CB8AC3E}">
        <p14:creationId xmlns:p14="http://schemas.microsoft.com/office/powerpoint/2010/main" val="2850822984"/>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C72A-C9CF-1D4F-C78E-E0EC870D2378}"/>
              </a:ext>
            </a:extLst>
          </p:cNvPr>
          <p:cNvSpPr>
            <a:spLocks noGrp="1"/>
          </p:cNvSpPr>
          <p:nvPr>
            <p:ph type="title"/>
          </p:nvPr>
        </p:nvSpPr>
        <p:spPr/>
        <p:txBody>
          <a:bodyPr/>
          <a:lstStyle/>
          <a:p>
            <a:r>
              <a:rPr lang="en-GB"/>
              <a:t>School Day</a:t>
            </a:r>
          </a:p>
        </p:txBody>
      </p:sp>
      <p:sp>
        <p:nvSpPr>
          <p:cNvPr id="3" name="Content Placeholder 2">
            <a:extLst>
              <a:ext uri="{FF2B5EF4-FFF2-40B4-BE49-F238E27FC236}">
                <a16:creationId xmlns:a16="http://schemas.microsoft.com/office/drawing/2014/main" id="{681E7D25-2B0B-D845-42D0-86BE3B023D9E}"/>
              </a:ext>
            </a:extLst>
          </p:cNvPr>
          <p:cNvSpPr>
            <a:spLocks noGrp="1"/>
          </p:cNvSpPr>
          <p:nvPr>
            <p:ph idx="1"/>
          </p:nvPr>
        </p:nvSpPr>
        <p:spPr/>
        <p:txBody>
          <a:bodyPr vert="horz" lIns="91440" tIns="45720" rIns="91440" bIns="45720" rtlCol="0" anchor="t">
            <a:normAutofit/>
          </a:bodyPr>
          <a:lstStyle/>
          <a:p>
            <a:r>
              <a:rPr lang="en-GB"/>
              <a:t>Drop off and Pick Up</a:t>
            </a:r>
            <a:endParaRPr lang="en-US"/>
          </a:p>
          <a:p>
            <a:r>
              <a:rPr lang="en-GB"/>
              <a:t>Snack Time</a:t>
            </a:r>
          </a:p>
          <a:p>
            <a:r>
              <a:rPr lang="en-GB"/>
              <a:t>Dough Disco</a:t>
            </a:r>
          </a:p>
          <a:p>
            <a:r>
              <a:rPr lang="en-GB"/>
              <a:t>Adventure Time – Rainbow Challenges</a:t>
            </a:r>
          </a:p>
          <a:p>
            <a:r>
              <a:rPr lang="en-GB"/>
              <a:t>Maths</a:t>
            </a:r>
          </a:p>
          <a:p>
            <a:r>
              <a:rPr lang="en-GB"/>
              <a:t>Talk for Writing</a:t>
            </a:r>
          </a:p>
        </p:txBody>
      </p:sp>
    </p:spTree>
    <p:extLst>
      <p:ext uri="{BB962C8B-B14F-4D97-AF65-F5344CB8AC3E}">
        <p14:creationId xmlns:p14="http://schemas.microsoft.com/office/powerpoint/2010/main" val="2962476408"/>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BB4A1-E23A-4ECA-4052-1EEABC0FEB1E}"/>
              </a:ext>
            </a:extLst>
          </p:cNvPr>
          <p:cNvSpPr>
            <a:spLocks noGrp="1"/>
          </p:cNvSpPr>
          <p:nvPr>
            <p:ph type="title"/>
          </p:nvPr>
        </p:nvSpPr>
        <p:spPr/>
        <p:txBody>
          <a:bodyPr/>
          <a:lstStyle/>
          <a:p>
            <a:r>
              <a:rPr lang="en-GB"/>
              <a:t>School Assessments</a:t>
            </a:r>
          </a:p>
        </p:txBody>
      </p:sp>
      <p:sp>
        <p:nvSpPr>
          <p:cNvPr id="3" name="Content Placeholder 2">
            <a:extLst>
              <a:ext uri="{FF2B5EF4-FFF2-40B4-BE49-F238E27FC236}">
                <a16:creationId xmlns:a16="http://schemas.microsoft.com/office/drawing/2014/main" id="{49E27085-6648-5AD5-316F-196E7C4178D7}"/>
              </a:ext>
            </a:extLst>
          </p:cNvPr>
          <p:cNvSpPr>
            <a:spLocks noGrp="1"/>
          </p:cNvSpPr>
          <p:nvPr>
            <p:ph idx="1"/>
          </p:nvPr>
        </p:nvSpPr>
        <p:spPr/>
        <p:txBody>
          <a:bodyPr vert="horz" lIns="91440" tIns="45720" rIns="91440" bIns="45720" rtlCol="0" anchor="t">
            <a:normAutofit/>
          </a:bodyPr>
          <a:lstStyle/>
          <a:p>
            <a:r>
              <a:rPr lang="en-GB"/>
              <a:t>Teacher Judgements</a:t>
            </a:r>
          </a:p>
          <a:p>
            <a:r>
              <a:rPr lang="en-GB"/>
              <a:t>Statutory Reception Baseline – on entry</a:t>
            </a:r>
          </a:p>
          <a:p>
            <a:r>
              <a:rPr lang="en-GB" err="1"/>
              <a:t>Wellcomm</a:t>
            </a:r>
            <a:r>
              <a:rPr lang="en-GB"/>
              <a:t> – on entry and again as needed</a:t>
            </a:r>
          </a:p>
          <a:p>
            <a:r>
              <a:rPr lang="en-GB"/>
              <a:t>Read, Write Inc (Phonics) – half termly</a:t>
            </a:r>
          </a:p>
          <a:p>
            <a:r>
              <a:rPr lang="en-GB"/>
              <a:t>NELI</a:t>
            </a:r>
          </a:p>
        </p:txBody>
      </p:sp>
    </p:spTree>
    <p:extLst>
      <p:ext uri="{BB962C8B-B14F-4D97-AF65-F5344CB8AC3E}">
        <p14:creationId xmlns:p14="http://schemas.microsoft.com/office/powerpoint/2010/main" val="4100254551"/>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FBFD-2693-4C89-1DAB-9B446315DAD0}"/>
              </a:ext>
            </a:extLst>
          </p:cNvPr>
          <p:cNvSpPr>
            <a:spLocks noGrp="1"/>
          </p:cNvSpPr>
          <p:nvPr>
            <p:ph type="title"/>
          </p:nvPr>
        </p:nvSpPr>
        <p:spPr/>
        <p:txBody>
          <a:bodyPr/>
          <a:lstStyle/>
          <a:p>
            <a:r>
              <a:rPr lang="en-GB"/>
              <a:t>Our Curriculum</a:t>
            </a:r>
          </a:p>
        </p:txBody>
      </p:sp>
      <p:sp>
        <p:nvSpPr>
          <p:cNvPr id="3" name="Content Placeholder 2">
            <a:extLst>
              <a:ext uri="{FF2B5EF4-FFF2-40B4-BE49-F238E27FC236}">
                <a16:creationId xmlns:a16="http://schemas.microsoft.com/office/drawing/2014/main" id="{C99DF673-6816-985A-5D17-E9E30F7F82F0}"/>
              </a:ext>
            </a:extLst>
          </p:cNvPr>
          <p:cNvSpPr>
            <a:spLocks noGrp="1"/>
          </p:cNvSpPr>
          <p:nvPr>
            <p:ph idx="1"/>
          </p:nvPr>
        </p:nvSpPr>
        <p:spPr>
          <a:xfrm>
            <a:off x="838200" y="2011679"/>
            <a:ext cx="9472684" cy="4532421"/>
          </a:xfrm>
        </p:spPr>
        <p:txBody>
          <a:bodyPr>
            <a:normAutofit/>
          </a:bodyPr>
          <a:lstStyle/>
          <a:p>
            <a:r>
              <a:rPr lang="en-GB" sz="2000"/>
              <a:t>Until the end of Reception, the curriculum overlaps and matches the age of your child (0-3 Years, 3-4 Years, Reception, Early Learning Goals)</a:t>
            </a:r>
          </a:p>
          <a:p>
            <a:r>
              <a:rPr lang="en-GB" sz="2000"/>
              <a:t>At the end of Reception, teachers will look at the areas of learning and assess whether they have met or are working towards the 17 Early Learning Goals. We then use this to say whether they have achieved a ‘Good Level of Development’ (GLD).</a:t>
            </a:r>
          </a:p>
          <a:p>
            <a:r>
              <a:rPr lang="en-GB" sz="2000"/>
              <a:t>Our curriculum follows the children’s interests, but aims to develop the skills outlined in ‘Development Matters’ which gives a broad picture of skills your child needs to acquire to achieve GLD.</a:t>
            </a:r>
          </a:p>
        </p:txBody>
      </p:sp>
      <p:pic>
        <p:nvPicPr>
          <p:cNvPr id="5" name="Picture 4">
            <a:extLst>
              <a:ext uri="{FF2B5EF4-FFF2-40B4-BE49-F238E27FC236}">
                <a16:creationId xmlns:a16="http://schemas.microsoft.com/office/drawing/2014/main" id="{2155BEA5-9D07-1FE8-1C3A-852CEA4F2E5B}"/>
              </a:ext>
            </a:extLst>
          </p:cNvPr>
          <p:cNvPicPr>
            <a:picLocks noChangeAspect="1"/>
          </p:cNvPicPr>
          <p:nvPr/>
        </p:nvPicPr>
        <p:blipFill rotWithShape="1">
          <a:blip r:embed="rId2"/>
          <a:srcRect l="76711" t="20298" r="3654" b="34328"/>
          <a:stretch/>
        </p:blipFill>
        <p:spPr>
          <a:xfrm flipH="1">
            <a:off x="10219899" y="134843"/>
            <a:ext cx="2026693" cy="3111689"/>
          </a:xfrm>
          <a:prstGeom prst="rect">
            <a:avLst/>
          </a:prstGeom>
        </p:spPr>
      </p:pic>
    </p:spTree>
    <p:extLst>
      <p:ext uri="{BB962C8B-B14F-4D97-AF65-F5344CB8AC3E}">
        <p14:creationId xmlns:p14="http://schemas.microsoft.com/office/powerpoint/2010/main" val="782315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97333A7-634A-2A00-30AC-DFD304AD5C59}"/>
              </a:ext>
            </a:extLst>
          </p:cNvPr>
          <p:cNvGraphicFramePr>
            <a:graphicFrameLocks noGrp="1"/>
          </p:cNvGraphicFramePr>
          <p:nvPr>
            <p:ph idx="1"/>
            <p:extLst>
              <p:ext uri="{D42A27DB-BD31-4B8C-83A1-F6EECF244321}">
                <p14:modId xmlns:p14="http://schemas.microsoft.com/office/powerpoint/2010/main" val="173512"/>
              </p:ext>
            </p:extLst>
          </p:nvPr>
        </p:nvGraphicFramePr>
        <p:xfrm>
          <a:off x="455896" y="332155"/>
          <a:ext cx="10898224" cy="6031975"/>
        </p:xfrm>
        <a:graphic>
          <a:graphicData uri="http://schemas.openxmlformats.org/drawingml/2006/table">
            <a:tbl>
              <a:tblPr firstRow="1" firstCol="1" bandRow="1">
                <a:tableStyleId>{5C22544A-7EE6-4342-B048-85BDC9FD1C3A}</a:tableStyleId>
              </a:tblPr>
              <a:tblGrid>
                <a:gridCol w="3646384">
                  <a:extLst>
                    <a:ext uri="{9D8B030D-6E8A-4147-A177-3AD203B41FA5}">
                      <a16:colId xmlns:a16="http://schemas.microsoft.com/office/drawing/2014/main" val="3318199615"/>
                    </a:ext>
                  </a:extLst>
                </a:gridCol>
                <a:gridCol w="901364">
                  <a:extLst>
                    <a:ext uri="{9D8B030D-6E8A-4147-A177-3AD203B41FA5}">
                      <a16:colId xmlns:a16="http://schemas.microsoft.com/office/drawing/2014/main" val="1420808648"/>
                    </a:ext>
                  </a:extLst>
                </a:gridCol>
                <a:gridCol w="901364">
                  <a:extLst>
                    <a:ext uri="{9D8B030D-6E8A-4147-A177-3AD203B41FA5}">
                      <a16:colId xmlns:a16="http://schemas.microsoft.com/office/drawing/2014/main" val="2718148949"/>
                    </a:ext>
                  </a:extLst>
                </a:gridCol>
                <a:gridCol w="901364">
                  <a:extLst>
                    <a:ext uri="{9D8B030D-6E8A-4147-A177-3AD203B41FA5}">
                      <a16:colId xmlns:a16="http://schemas.microsoft.com/office/drawing/2014/main" val="468127746"/>
                    </a:ext>
                  </a:extLst>
                </a:gridCol>
                <a:gridCol w="901364">
                  <a:extLst>
                    <a:ext uri="{9D8B030D-6E8A-4147-A177-3AD203B41FA5}">
                      <a16:colId xmlns:a16="http://schemas.microsoft.com/office/drawing/2014/main" val="2422241272"/>
                    </a:ext>
                  </a:extLst>
                </a:gridCol>
                <a:gridCol w="3646384">
                  <a:extLst>
                    <a:ext uri="{9D8B030D-6E8A-4147-A177-3AD203B41FA5}">
                      <a16:colId xmlns:a16="http://schemas.microsoft.com/office/drawing/2014/main" val="59287120"/>
                    </a:ext>
                  </a:extLst>
                </a:gridCol>
              </a:tblGrid>
              <a:tr h="283385">
                <a:tc gridSpan="6">
                  <a:txBody>
                    <a:bodyPr/>
                    <a:lstStyle/>
                    <a:p>
                      <a:pPr algn="ctr">
                        <a:lnSpc>
                          <a:spcPct val="115000"/>
                        </a:lnSpc>
                        <a:tabLst>
                          <a:tab pos="1092200" algn="l"/>
                          <a:tab pos="1092835" algn="l"/>
                          <a:tab pos="5190490" algn="l"/>
                        </a:tabLst>
                      </a:pPr>
                      <a:r>
                        <a:rPr lang="en-GB" b="1" dirty="0">
                          <a:effectLst/>
                          <a:latin typeface="Century Gothic"/>
                          <a:cs typeface="Calibri"/>
                        </a:rPr>
                        <a:t>Areas of Learning and Development</a:t>
                      </a:r>
                      <a:endParaRPr lang="en-GB" dirty="0">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01834520"/>
                  </a:ext>
                </a:extLst>
              </a:tr>
              <a:tr h="283385">
                <a:tc gridSpan="6">
                  <a:txBody>
                    <a:bodyPr/>
                    <a:lstStyle/>
                    <a:p>
                      <a:pPr algn="ctr">
                        <a:lnSpc>
                          <a:spcPct val="115000"/>
                        </a:lnSpc>
                        <a:tabLst>
                          <a:tab pos="1092200" algn="l"/>
                          <a:tab pos="1092835" algn="l"/>
                          <a:tab pos="5190490" algn="l"/>
                        </a:tabLst>
                      </a:pPr>
                      <a:r>
                        <a:rPr lang="en-GB" b="1" dirty="0">
                          <a:effectLst/>
                          <a:latin typeface="Century Gothic"/>
                          <a:cs typeface="Calibri"/>
                        </a:rPr>
                        <a:t>Prime Areas</a:t>
                      </a:r>
                      <a:endParaRPr lang="en-GB" dirty="0">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59820809"/>
                  </a:ext>
                </a:extLst>
              </a:tr>
              <a:tr h="566770">
                <a:tc gridSpan="2">
                  <a:txBody>
                    <a:bodyPr/>
                    <a:lstStyle/>
                    <a:p>
                      <a:pPr algn="ctr">
                        <a:lnSpc>
                          <a:spcPct val="115000"/>
                        </a:lnSpc>
                        <a:tabLst>
                          <a:tab pos="1092200" algn="l"/>
                          <a:tab pos="1092835" algn="l"/>
                          <a:tab pos="5190490" algn="l"/>
                        </a:tabLst>
                      </a:pPr>
                      <a:r>
                        <a:rPr lang="en-GB" b="1" dirty="0">
                          <a:solidFill>
                            <a:schemeClr val="tx1"/>
                          </a:solidFill>
                          <a:effectLst/>
                          <a:latin typeface="Century Gothic"/>
                          <a:cs typeface="Calibri"/>
                        </a:rPr>
                        <a:t>Personal, Social and Emotional Development</a:t>
                      </a:r>
                      <a:endParaRPr lang="en-GB" b="1">
                        <a:solidFill>
                          <a:schemeClr val="tx1"/>
                        </a:solidFill>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algn="ctr">
                        <a:lnSpc>
                          <a:spcPct val="115000"/>
                        </a:lnSpc>
                        <a:tabLst>
                          <a:tab pos="1092200" algn="l"/>
                          <a:tab pos="1092835" algn="l"/>
                          <a:tab pos="5190490" algn="l"/>
                        </a:tabLst>
                      </a:pPr>
                      <a:r>
                        <a:rPr lang="en-GB" b="1" dirty="0">
                          <a:solidFill>
                            <a:schemeClr val="tx1"/>
                          </a:solidFill>
                          <a:effectLst/>
                          <a:latin typeface="Century Gothic"/>
                          <a:cs typeface="Calibri"/>
                        </a:rPr>
                        <a:t>Physical Development</a:t>
                      </a:r>
                      <a:endParaRPr lang="en-GB" dirty="0">
                        <a:solidFill>
                          <a:schemeClr val="tx1"/>
                        </a:solidFill>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algn="ctr">
                        <a:lnSpc>
                          <a:spcPct val="115000"/>
                        </a:lnSpc>
                        <a:tabLst>
                          <a:tab pos="1092200" algn="l"/>
                          <a:tab pos="1092835" algn="l"/>
                          <a:tab pos="5190490" algn="l"/>
                        </a:tabLst>
                      </a:pPr>
                      <a:r>
                        <a:rPr lang="en-GB" b="1" dirty="0">
                          <a:solidFill>
                            <a:schemeClr val="tx1"/>
                          </a:solidFill>
                          <a:effectLst/>
                          <a:latin typeface="Century Gothic"/>
                          <a:cs typeface="Calibri"/>
                        </a:rPr>
                        <a:t>Communication and Language</a:t>
                      </a:r>
                      <a:endParaRPr lang="en-GB" dirty="0">
                        <a:solidFill>
                          <a:schemeClr val="tx1"/>
                        </a:solidFill>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3613457985"/>
                  </a:ext>
                </a:extLst>
              </a:tr>
              <a:tr h="1416929">
                <a:tc gridSpan="2">
                  <a:txBody>
                    <a:bodyPr/>
                    <a:lstStyle/>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Self-regulation</a:t>
                      </a:r>
                    </a:p>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Managing self</a:t>
                      </a:r>
                    </a:p>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Building relationships</a:t>
                      </a:r>
                    </a:p>
                    <a:p>
                      <a:pPr marL="285750" indent="-285750" algn="just">
                        <a:lnSpc>
                          <a:spcPct val="115000"/>
                        </a:lnSpc>
                        <a:buFont typeface="Arial"/>
                        <a:buChar char="•"/>
                        <a:tabLst>
                          <a:tab pos="1092200" algn="l"/>
                          <a:tab pos="1092835" algn="l"/>
                          <a:tab pos="5190490" algn="l"/>
                        </a:tabLst>
                      </a:pPr>
                      <a:endParaRPr lang="en-US" sz="1600" b="0" dirty="0">
                        <a:solidFill>
                          <a:schemeClr val="tx1"/>
                        </a:solidFill>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Gross motor skill</a:t>
                      </a:r>
                    </a:p>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Fine motor skills</a:t>
                      </a:r>
                    </a:p>
                    <a:p>
                      <a:pPr marL="285750" indent="-285750" algn="just">
                        <a:lnSpc>
                          <a:spcPct val="115000"/>
                        </a:lnSpc>
                        <a:buFont typeface="Arial"/>
                        <a:buChar char="•"/>
                        <a:tabLst>
                          <a:tab pos="1092200" algn="l"/>
                          <a:tab pos="1092835" algn="l"/>
                          <a:tab pos="5190490" algn="l"/>
                        </a:tabLst>
                      </a:pPr>
                      <a:endParaRPr lang="en-US" sz="1600" b="0" dirty="0">
                        <a:solidFill>
                          <a:schemeClr val="tx1"/>
                        </a:solidFill>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Listening, attention and understanding</a:t>
                      </a:r>
                    </a:p>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Speaking</a:t>
                      </a:r>
                    </a:p>
                    <a:p>
                      <a:pPr marL="285750" indent="-285750" algn="just">
                        <a:lnSpc>
                          <a:spcPct val="115000"/>
                        </a:lnSpc>
                        <a:buFont typeface="Arial"/>
                        <a:buChar char="•"/>
                        <a:tabLst>
                          <a:tab pos="1092200" algn="l"/>
                          <a:tab pos="1092835" algn="l"/>
                          <a:tab pos="5190490" algn="l"/>
                        </a:tabLst>
                      </a:pPr>
                      <a:endParaRPr lang="en-US" sz="1600" b="0" dirty="0">
                        <a:solidFill>
                          <a:schemeClr val="tx1"/>
                        </a:solidFill>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4118513418"/>
                  </a:ext>
                </a:extLst>
              </a:tr>
              <a:tr h="283385">
                <a:tc gridSpan="6">
                  <a:txBody>
                    <a:bodyPr/>
                    <a:lstStyle/>
                    <a:p>
                      <a:pPr algn="ctr">
                        <a:lnSpc>
                          <a:spcPct val="115000"/>
                        </a:lnSpc>
                        <a:tabLst>
                          <a:tab pos="1092200" algn="l"/>
                          <a:tab pos="1092835" algn="l"/>
                          <a:tab pos="5190490" algn="l"/>
                        </a:tabLst>
                      </a:pPr>
                      <a:r>
                        <a:rPr lang="en-GB" b="1" dirty="0">
                          <a:effectLst/>
                          <a:latin typeface="Century Gothic"/>
                          <a:cs typeface="Calibri"/>
                        </a:rPr>
                        <a:t>Specific Areas</a:t>
                      </a:r>
                      <a:endParaRPr lang="en-GB" dirty="0">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39034193"/>
                  </a:ext>
                </a:extLst>
              </a:tr>
              <a:tr h="566770">
                <a:tc>
                  <a:txBody>
                    <a:bodyPr/>
                    <a:lstStyle/>
                    <a:p>
                      <a:pPr algn="ctr">
                        <a:lnSpc>
                          <a:spcPct val="115000"/>
                        </a:lnSpc>
                        <a:tabLst>
                          <a:tab pos="1092200" algn="l"/>
                          <a:tab pos="1092835" algn="l"/>
                          <a:tab pos="5190490" algn="l"/>
                        </a:tabLst>
                      </a:pPr>
                      <a:r>
                        <a:rPr lang="en-GB" b="1" dirty="0">
                          <a:solidFill>
                            <a:schemeClr val="tx1"/>
                          </a:solidFill>
                          <a:effectLst/>
                          <a:latin typeface="Century Gothic"/>
                          <a:cs typeface="Calibri"/>
                        </a:rPr>
                        <a:t>Literacy</a:t>
                      </a:r>
                      <a:endParaRPr lang="en-GB" dirty="0">
                        <a:solidFill>
                          <a:schemeClr val="tx1"/>
                        </a:solidFill>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15000"/>
                        </a:lnSpc>
                        <a:tabLst>
                          <a:tab pos="1092200" algn="l"/>
                          <a:tab pos="1092835" algn="l"/>
                          <a:tab pos="5190490" algn="l"/>
                        </a:tabLst>
                      </a:pPr>
                      <a:r>
                        <a:rPr lang="en-GB" b="1" dirty="0">
                          <a:solidFill>
                            <a:schemeClr val="tx1"/>
                          </a:solidFill>
                          <a:effectLst/>
                          <a:latin typeface="Century Gothic"/>
                          <a:cs typeface="Calibri"/>
                        </a:rPr>
                        <a:t>Mathematics</a:t>
                      </a:r>
                      <a:endParaRPr lang="en-GB" dirty="0">
                        <a:solidFill>
                          <a:schemeClr val="tx1"/>
                        </a:solidFill>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algn="ctr">
                        <a:lnSpc>
                          <a:spcPct val="115000"/>
                        </a:lnSpc>
                        <a:tabLst>
                          <a:tab pos="1092200" algn="l"/>
                          <a:tab pos="1092835" algn="l"/>
                          <a:tab pos="5190490" algn="l"/>
                        </a:tabLst>
                      </a:pPr>
                      <a:r>
                        <a:rPr lang="en-GB" b="1" dirty="0">
                          <a:solidFill>
                            <a:schemeClr val="tx1"/>
                          </a:solidFill>
                          <a:effectLst/>
                          <a:latin typeface="Century Gothic"/>
                          <a:cs typeface="Calibri"/>
                        </a:rPr>
                        <a:t>Understanding the World</a:t>
                      </a:r>
                      <a:endParaRPr lang="en-GB" dirty="0">
                        <a:solidFill>
                          <a:schemeClr val="tx1"/>
                        </a:solidFill>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a:txBody>
                    <a:bodyPr/>
                    <a:lstStyle/>
                    <a:p>
                      <a:pPr algn="ctr">
                        <a:lnSpc>
                          <a:spcPct val="115000"/>
                        </a:lnSpc>
                        <a:tabLst>
                          <a:tab pos="1092200" algn="l"/>
                          <a:tab pos="1092835" algn="l"/>
                          <a:tab pos="5190490" algn="l"/>
                        </a:tabLst>
                      </a:pPr>
                      <a:r>
                        <a:rPr lang="en-GB" b="1" dirty="0">
                          <a:solidFill>
                            <a:schemeClr val="tx1"/>
                          </a:solidFill>
                          <a:effectLst/>
                          <a:latin typeface="Century Gothic"/>
                          <a:cs typeface="Calibri"/>
                        </a:rPr>
                        <a:t>Expressive Arts &amp; Design</a:t>
                      </a:r>
                      <a:endParaRPr lang="en-GB" dirty="0">
                        <a:solidFill>
                          <a:schemeClr val="tx1"/>
                        </a:solidFill>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99737560"/>
                  </a:ext>
                </a:extLst>
              </a:tr>
              <a:tr h="2550469">
                <a:tc>
                  <a:txBody>
                    <a:bodyPr/>
                    <a:lstStyle/>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Comprehension</a:t>
                      </a:r>
                    </a:p>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Word reading</a:t>
                      </a:r>
                    </a:p>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Writing</a:t>
                      </a:r>
                    </a:p>
                    <a:p>
                      <a:pPr marL="285750" indent="-285750" algn="just">
                        <a:lnSpc>
                          <a:spcPct val="115000"/>
                        </a:lnSpc>
                        <a:buFont typeface="Arial"/>
                        <a:buChar char="•"/>
                        <a:tabLst>
                          <a:tab pos="1092200" algn="l"/>
                          <a:tab pos="1092835" algn="l"/>
                          <a:tab pos="5190490" algn="l"/>
                        </a:tabLst>
                      </a:pPr>
                      <a:endParaRPr lang="en-US" sz="1600" b="0" dirty="0">
                        <a:solidFill>
                          <a:schemeClr val="tx1"/>
                        </a:solidFill>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Numbers</a:t>
                      </a:r>
                    </a:p>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Numerical patterns</a:t>
                      </a:r>
                    </a:p>
                    <a:p>
                      <a:pPr marL="285750" indent="-285750" algn="just">
                        <a:lnSpc>
                          <a:spcPct val="115000"/>
                        </a:lnSpc>
                        <a:buFont typeface="Arial"/>
                        <a:buChar char="•"/>
                        <a:tabLst>
                          <a:tab pos="1092200" algn="l"/>
                          <a:tab pos="1092835" algn="l"/>
                          <a:tab pos="5190490" algn="l"/>
                        </a:tabLst>
                      </a:pPr>
                      <a:endParaRPr lang="en-US" sz="1600" b="0" dirty="0">
                        <a:solidFill>
                          <a:schemeClr val="tx1"/>
                        </a:solidFill>
                        <a:effectLst/>
                        <a:latin typeface="Century Gothic"/>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Past and present</a:t>
                      </a:r>
                    </a:p>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People, culture and communities</a:t>
                      </a:r>
                    </a:p>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The natural world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a:txBody>
                    <a:bodyPr/>
                    <a:lstStyle/>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Creating with materials</a:t>
                      </a:r>
                    </a:p>
                    <a:p>
                      <a:pPr marL="342900" lvl="0" indent="-342900">
                        <a:lnSpc>
                          <a:spcPct val="115000"/>
                        </a:lnSpc>
                        <a:spcAft>
                          <a:spcPts val="0"/>
                        </a:spcAft>
                        <a:buFont typeface="Arial"/>
                        <a:buChar char="•"/>
                        <a:tabLst>
                          <a:tab pos="1092200" algn="l"/>
                          <a:tab pos="1092835" algn="l"/>
                          <a:tab pos="5190490" algn="l"/>
                        </a:tabLst>
                      </a:pPr>
                      <a:r>
                        <a:rPr lang="en-US" sz="1600" b="0" dirty="0">
                          <a:solidFill>
                            <a:schemeClr val="tx1"/>
                          </a:solidFill>
                          <a:effectLst/>
                          <a:latin typeface="Century Gothic"/>
                          <a:cs typeface="Calibri"/>
                        </a:rPr>
                        <a:t>Being imaginative and expressive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2955132"/>
                  </a:ext>
                </a:extLst>
              </a:tr>
            </a:tbl>
          </a:graphicData>
        </a:graphic>
      </p:graphicFrame>
    </p:spTree>
    <p:extLst>
      <p:ext uri="{BB962C8B-B14F-4D97-AF65-F5344CB8AC3E}">
        <p14:creationId xmlns:p14="http://schemas.microsoft.com/office/powerpoint/2010/main" val="2627556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D251-AB56-0908-C220-57CF5641BB1C}"/>
              </a:ext>
            </a:extLst>
          </p:cNvPr>
          <p:cNvSpPr>
            <a:spLocks noGrp="1"/>
          </p:cNvSpPr>
          <p:nvPr>
            <p:ph type="title"/>
          </p:nvPr>
        </p:nvSpPr>
        <p:spPr/>
        <p:txBody>
          <a:bodyPr/>
          <a:lstStyle/>
          <a:p>
            <a:r>
              <a:rPr lang="en-GB" b="1"/>
              <a:t>The Prime Areas</a:t>
            </a:r>
          </a:p>
        </p:txBody>
      </p:sp>
      <p:sp>
        <p:nvSpPr>
          <p:cNvPr id="3" name="Content Placeholder 2">
            <a:extLst>
              <a:ext uri="{FF2B5EF4-FFF2-40B4-BE49-F238E27FC236}">
                <a16:creationId xmlns:a16="http://schemas.microsoft.com/office/drawing/2014/main" id="{E53F2A0E-5167-4C2A-4D31-777A39EB2141}"/>
              </a:ext>
            </a:extLst>
          </p:cNvPr>
          <p:cNvSpPr>
            <a:spLocks noGrp="1"/>
          </p:cNvSpPr>
          <p:nvPr>
            <p:ph idx="1"/>
          </p:nvPr>
        </p:nvSpPr>
        <p:spPr>
          <a:xfrm>
            <a:off x="838200" y="1478371"/>
            <a:ext cx="8320052" cy="4693829"/>
          </a:xfrm>
        </p:spPr>
        <p:txBody>
          <a:bodyPr/>
          <a:lstStyle/>
          <a:p>
            <a:r>
              <a:rPr lang="en-GB" sz="2000"/>
              <a:t>These are the core basis for EYFS children and their development. The areas are all interconnected - without achieving these, the children will be unable to access their specific area learning</a:t>
            </a:r>
            <a:r>
              <a:rPr lang="en-GB"/>
              <a:t>.</a:t>
            </a:r>
          </a:p>
          <a:p>
            <a:pPr marL="0" indent="0">
              <a:buNone/>
            </a:pPr>
            <a:r>
              <a:rPr lang="en-GB" sz="2000"/>
              <a:t>These areas are;</a:t>
            </a:r>
          </a:p>
          <a:p>
            <a:r>
              <a:rPr lang="en-GB" sz="2000"/>
              <a:t>Personal, Social and Emotional Development (PSED)</a:t>
            </a:r>
          </a:p>
          <a:p>
            <a:r>
              <a:rPr lang="en-GB" sz="2000"/>
              <a:t>Communication and Language</a:t>
            </a:r>
          </a:p>
          <a:p>
            <a:r>
              <a:rPr lang="en-GB" sz="2000"/>
              <a:t>Physical Development</a:t>
            </a:r>
          </a:p>
          <a:p>
            <a:endParaRPr lang="en-GB" sz="2000"/>
          </a:p>
          <a:p>
            <a:pPr marL="0" indent="0">
              <a:buNone/>
            </a:pPr>
            <a:r>
              <a:rPr lang="en-GB" sz="2000"/>
              <a:t>For example, without the correct fine motor skills to hold a pencil correctly, they would not have the skill to apply their phonics knowledge in their writing. </a:t>
            </a:r>
          </a:p>
        </p:txBody>
      </p:sp>
      <p:pic>
        <p:nvPicPr>
          <p:cNvPr id="2050" name="Picture 2" descr="Education Development | Little Cheeky Monkeys Day Nursery Great Harwood |  Home">
            <a:extLst>
              <a:ext uri="{FF2B5EF4-FFF2-40B4-BE49-F238E27FC236}">
                <a16:creationId xmlns:a16="http://schemas.microsoft.com/office/drawing/2014/main" id="{C1DB3367-498E-76CE-BBCD-445942049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1345" y="2496805"/>
            <a:ext cx="3225327" cy="2310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327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D251-AB56-0908-C220-57CF5641BB1C}"/>
              </a:ext>
            </a:extLst>
          </p:cNvPr>
          <p:cNvSpPr>
            <a:spLocks noGrp="1"/>
          </p:cNvSpPr>
          <p:nvPr>
            <p:ph type="title"/>
          </p:nvPr>
        </p:nvSpPr>
        <p:spPr/>
        <p:txBody>
          <a:bodyPr/>
          <a:lstStyle/>
          <a:p>
            <a:r>
              <a:rPr lang="en-GB" b="1"/>
              <a:t>T4W – Our Literacy Approach</a:t>
            </a:r>
          </a:p>
        </p:txBody>
      </p:sp>
      <p:sp>
        <p:nvSpPr>
          <p:cNvPr id="3" name="Content Placeholder 2">
            <a:extLst>
              <a:ext uri="{FF2B5EF4-FFF2-40B4-BE49-F238E27FC236}">
                <a16:creationId xmlns:a16="http://schemas.microsoft.com/office/drawing/2014/main" id="{E53F2A0E-5167-4C2A-4D31-777A39EB2141}"/>
              </a:ext>
            </a:extLst>
          </p:cNvPr>
          <p:cNvSpPr>
            <a:spLocks noGrp="1"/>
          </p:cNvSpPr>
          <p:nvPr>
            <p:ph idx="1"/>
          </p:nvPr>
        </p:nvSpPr>
        <p:spPr>
          <a:xfrm>
            <a:off x="838200" y="1478371"/>
            <a:ext cx="8320052" cy="4693829"/>
          </a:xfrm>
        </p:spPr>
        <p:txBody>
          <a:bodyPr>
            <a:normAutofit lnSpcReduction="10000"/>
          </a:bodyPr>
          <a:lstStyle/>
          <a:p>
            <a:r>
              <a:rPr lang="en-GB" sz="2000"/>
              <a:t>T4W orally retelling </a:t>
            </a:r>
          </a:p>
          <a:p>
            <a:r>
              <a:rPr lang="en-GB" sz="2000"/>
              <a:t>Based in Communication  and Language</a:t>
            </a:r>
          </a:p>
          <a:p>
            <a:endParaRPr lang="en-GB" sz="2000"/>
          </a:p>
          <a:p>
            <a:endParaRPr lang="en-GB" sz="2000"/>
          </a:p>
          <a:p>
            <a:endParaRPr lang="en-GB" sz="2000"/>
          </a:p>
          <a:p>
            <a:endParaRPr lang="en-GB" sz="2000"/>
          </a:p>
          <a:p>
            <a:endParaRPr lang="en-GB" sz="2000"/>
          </a:p>
          <a:p>
            <a:endParaRPr lang="en-GB" sz="2000"/>
          </a:p>
          <a:p>
            <a:endParaRPr lang="en-GB" sz="2000"/>
          </a:p>
          <a:p>
            <a:endParaRPr lang="en-GB" sz="2000"/>
          </a:p>
          <a:p>
            <a:r>
              <a:rPr lang="en-GB" sz="2000"/>
              <a:t>Faye’s Video</a:t>
            </a:r>
          </a:p>
        </p:txBody>
      </p:sp>
      <p:pic>
        <p:nvPicPr>
          <p:cNvPr id="4098" name="Picture 2" descr="Riverside Campus – Primary » WRITING">
            <a:extLst>
              <a:ext uri="{FF2B5EF4-FFF2-40B4-BE49-F238E27FC236}">
                <a16:creationId xmlns:a16="http://schemas.microsoft.com/office/drawing/2014/main" id="{689202FD-8714-6A0D-7E5E-2AC739697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2880" y="3429000"/>
            <a:ext cx="1547429" cy="20658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have better conversations with people you've just met, according to  science">
            <a:extLst>
              <a:ext uri="{FF2B5EF4-FFF2-40B4-BE49-F238E27FC236}">
                <a16:creationId xmlns:a16="http://schemas.microsoft.com/office/drawing/2014/main" id="{1DF0584D-A8AF-D525-B1D1-20815723A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44" y="3825285"/>
            <a:ext cx="2366967" cy="13255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ow to write precisely | Writing Scientist">
            <a:extLst>
              <a:ext uri="{FF2B5EF4-FFF2-40B4-BE49-F238E27FC236}">
                <a16:creationId xmlns:a16="http://schemas.microsoft.com/office/drawing/2014/main" id="{4DBF85B8-F95D-B554-99FC-D2CD5CA75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489" y="3667632"/>
            <a:ext cx="1547429" cy="164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959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5D2A-929B-F4B0-A530-C21B204687B1}"/>
              </a:ext>
            </a:extLst>
          </p:cNvPr>
          <p:cNvSpPr>
            <a:spLocks noGrp="1"/>
          </p:cNvSpPr>
          <p:nvPr>
            <p:ph type="title"/>
          </p:nvPr>
        </p:nvSpPr>
        <p:spPr/>
        <p:txBody>
          <a:bodyPr/>
          <a:lstStyle/>
          <a:p>
            <a:r>
              <a:rPr lang="en-GB" b="1"/>
              <a:t>Phonics</a:t>
            </a:r>
          </a:p>
        </p:txBody>
      </p:sp>
      <p:sp>
        <p:nvSpPr>
          <p:cNvPr id="3" name="Content Placeholder 2">
            <a:extLst>
              <a:ext uri="{FF2B5EF4-FFF2-40B4-BE49-F238E27FC236}">
                <a16:creationId xmlns:a16="http://schemas.microsoft.com/office/drawing/2014/main" id="{6E029899-8EC2-FA39-2D64-B8755D95134D}"/>
              </a:ext>
            </a:extLst>
          </p:cNvPr>
          <p:cNvSpPr>
            <a:spLocks noGrp="1"/>
          </p:cNvSpPr>
          <p:nvPr>
            <p:ph idx="1"/>
          </p:nvPr>
        </p:nvSpPr>
        <p:spPr/>
        <p:txBody>
          <a:bodyPr>
            <a:normAutofit fontScale="55000" lnSpcReduction="20000"/>
          </a:bodyPr>
          <a:lstStyle/>
          <a:p>
            <a:pPr marL="285750" indent="-285750">
              <a:buFont typeface="Arial" panose="020B0604020202020204" pitchFamily="34" charset="0"/>
              <a:buChar char="•"/>
            </a:pPr>
            <a:r>
              <a:rPr lang="en-US" altLang="en-US">
                <a:solidFill>
                  <a:srgbClr val="000000"/>
                </a:solidFill>
                <a:latin typeface="+mj-lt"/>
                <a:cs typeface="Times New Roman" panose="02020603050405020304" pitchFamily="18" charset="0"/>
              </a:rPr>
              <a:t>Phonics is the process of teaching children to read using letter sounds (not names).</a:t>
            </a:r>
          </a:p>
          <a:p>
            <a:pPr marL="285750" indent="-285750">
              <a:buFont typeface="Arial" panose="020B0604020202020204" pitchFamily="34" charset="0"/>
              <a:buChar char="•"/>
            </a:pPr>
            <a:endParaRPr lang="en-US" altLang="en-US">
              <a:solidFill>
                <a:srgbClr val="000000"/>
              </a:solidFill>
              <a:latin typeface="+mj-lt"/>
              <a:cs typeface="Times New Roman" panose="02020603050405020304" pitchFamily="18" charset="0"/>
            </a:endParaRPr>
          </a:p>
          <a:p>
            <a:pPr marL="285750" indent="-285750">
              <a:buFont typeface="Arial" panose="020B0604020202020204" pitchFamily="34" charset="0"/>
              <a:buChar char="•"/>
            </a:pPr>
            <a:r>
              <a:rPr lang="en-US" altLang="en-US">
                <a:solidFill>
                  <a:srgbClr val="000000"/>
                </a:solidFill>
                <a:latin typeface="+mj-lt"/>
                <a:cs typeface="Times New Roman" panose="02020603050405020304" pitchFamily="18" charset="0"/>
              </a:rPr>
              <a:t>Encouraging ‘blending’ of letter sounds together to hear and read words. </a:t>
            </a:r>
          </a:p>
          <a:p>
            <a:pPr marL="285750" indent="-285750">
              <a:buFont typeface="Arial" panose="020B0604020202020204" pitchFamily="34" charset="0"/>
              <a:buChar char="•"/>
            </a:pPr>
            <a:endParaRPr lang="en-US" altLang="en-US">
              <a:solidFill>
                <a:srgbClr val="000000"/>
              </a:solidFill>
              <a:latin typeface="+mj-lt"/>
              <a:cs typeface="Times New Roman" panose="02020603050405020304" pitchFamily="18" charset="0"/>
            </a:endParaRPr>
          </a:p>
          <a:p>
            <a:pPr>
              <a:buFont typeface="Arial" panose="020B0604020202020204" pitchFamily="34" charset="0"/>
              <a:buChar char="•"/>
            </a:pPr>
            <a:r>
              <a:rPr lang="en-GB">
                <a:solidFill>
                  <a:srgbClr val="000000"/>
                </a:solidFill>
                <a:latin typeface="+mj-lt"/>
                <a:cs typeface="Times New Roman" panose="02020603050405020304" pitchFamily="18" charset="0"/>
              </a:rPr>
              <a:t> Daily focussed sessions teaching speed sounds as well as words at the correct</a:t>
            </a:r>
            <a:br>
              <a:rPr lang="en-GB">
                <a:solidFill>
                  <a:srgbClr val="000000"/>
                </a:solidFill>
                <a:latin typeface="+mj-lt"/>
                <a:cs typeface="Times New Roman" panose="02020603050405020304" pitchFamily="18" charset="0"/>
              </a:rPr>
            </a:br>
            <a:r>
              <a:rPr lang="en-GB">
                <a:solidFill>
                  <a:srgbClr val="000000"/>
                </a:solidFill>
                <a:latin typeface="+mj-lt"/>
                <a:cs typeface="Times New Roman" panose="02020603050405020304" pitchFamily="18" charset="0"/>
              </a:rPr>
              <a:t>  level to build reading confidence.</a:t>
            </a:r>
          </a:p>
          <a:p>
            <a:pPr>
              <a:buFont typeface="Arial" panose="020B0604020202020204" pitchFamily="34" charset="0"/>
              <a:buChar char="•"/>
            </a:pPr>
            <a:endParaRPr lang="en-GB">
              <a:solidFill>
                <a:srgbClr val="000000"/>
              </a:solidFill>
              <a:latin typeface="+mj-lt"/>
              <a:cs typeface="Times New Roman" panose="02020603050405020304" pitchFamily="18" charset="0"/>
            </a:endParaRPr>
          </a:p>
          <a:p>
            <a:pPr>
              <a:buFont typeface="Arial" panose="020B0604020202020204" pitchFamily="34" charset="0"/>
              <a:buChar char="•"/>
            </a:pPr>
            <a:r>
              <a:rPr lang="en-GB">
                <a:solidFill>
                  <a:srgbClr val="000000"/>
                </a:solidFill>
                <a:latin typeface="+mj-lt"/>
                <a:cs typeface="Times New Roman" panose="02020603050405020304" pitchFamily="18" charset="0"/>
              </a:rPr>
              <a:t> Red and green words.</a:t>
            </a:r>
          </a:p>
          <a:p>
            <a:pPr>
              <a:buFont typeface="Arial" panose="020B0604020202020204" pitchFamily="34" charset="0"/>
              <a:buChar char="•"/>
            </a:pPr>
            <a:endParaRPr lang="en-GB">
              <a:solidFill>
                <a:srgbClr val="000000"/>
              </a:solidFill>
              <a:latin typeface="+mj-lt"/>
              <a:cs typeface="Times New Roman" panose="02020603050405020304" pitchFamily="18" charset="0"/>
            </a:endParaRPr>
          </a:p>
          <a:p>
            <a:pPr>
              <a:buFont typeface="Arial" panose="020B0604020202020204" pitchFamily="34" charset="0"/>
              <a:buChar char="•"/>
            </a:pPr>
            <a:r>
              <a:rPr lang="en-GB">
                <a:solidFill>
                  <a:srgbClr val="000000"/>
                </a:solidFill>
                <a:latin typeface="+mj-lt"/>
                <a:cs typeface="Times New Roman" panose="02020603050405020304" pitchFamily="18" charset="0"/>
              </a:rPr>
              <a:t> Accuracy AND fluency.</a:t>
            </a:r>
          </a:p>
          <a:p>
            <a:endParaRPr lang="en-US" altLang="en-US">
              <a:solidFill>
                <a:srgbClr val="000000"/>
              </a:solidFill>
              <a:latin typeface="+mj-lt"/>
              <a:cs typeface="Times New Roman" panose="02020603050405020304" pitchFamily="18" charset="0"/>
            </a:endParaRPr>
          </a:p>
          <a:p>
            <a:pPr marL="285750" indent="-285750">
              <a:buFont typeface="Arial" panose="020B0604020202020204" pitchFamily="34" charset="0"/>
              <a:buChar char="•"/>
            </a:pPr>
            <a:r>
              <a:rPr lang="en-US" altLang="en-US">
                <a:solidFill>
                  <a:srgbClr val="000000"/>
                </a:solidFill>
                <a:latin typeface="+mj-lt"/>
                <a:cs typeface="Times New Roman" panose="02020603050405020304" pitchFamily="18" charset="0"/>
              </a:rPr>
              <a:t>R</a:t>
            </a:r>
            <a:r>
              <a:rPr lang="en-GB" altLang="en-US" err="1">
                <a:solidFill>
                  <a:srgbClr val="000000"/>
                </a:solidFill>
                <a:latin typeface="+mj-lt"/>
                <a:cs typeface="Times New Roman" panose="02020603050405020304" pitchFamily="18" charset="0"/>
              </a:rPr>
              <a:t>ead</a:t>
            </a:r>
            <a:r>
              <a:rPr lang="en-GB" altLang="en-US">
                <a:solidFill>
                  <a:srgbClr val="000000"/>
                </a:solidFill>
                <a:latin typeface="+mj-lt"/>
                <a:cs typeface="Times New Roman" panose="02020603050405020304" pitchFamily="18" charset="0"/>
              </a:rPr>
              <a:t>, Write, Inc is the programme of Phonics that we teach here at Whitby Heath. More details of this are on the website, including a glossary of terms and blending game ideas.</a:t>
            </a:r>
            <a:endParaRPr lang="en-US" altLang="en-US" sz="2800">
              <a:solidFill>
                <a:srgbClr val="000000"/>
              </a:solidFill>
              <a:latin typeface="+mj-lt"/>
              <a:cs typeface="Times New Roman" panose="02020603050405020304" pitchFamily="18" charset="0"/>
            </a:endParaRPr>
          </a:p>
        </p:txBody>
      </p:sp>
      <p:pic>
        <p:nvPicPr>
          <p:cNvPr id="1026" name="Picture 2" descr="Phonics - Tangmere Primary Academy">
            <a:extLst>
              <a:ext uri="{FF2B5EF4-FFF2-40B4-BE49-F238E27FC236}">
                <a16:creationId xmlns:a16="http://schemas.microsoft.com/office/drawing/2014/main" id="{28864635-0DAB-B35E-754A-CC94055A8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699" y="490866"/>
            <a:ext cx="3456722" cy="107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084975"/>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BrushVTI">
  <a:themeElements>
    <a:clrScheme name="AnalogousFromDarkSeedLeftStep">
      <a:dk1>
        <a:srgbClr val="000000"/>
      </a:dk1>
      <a:lt1>
        <a:srgbClr val="FFFFFF"/>
      </a:lt1>
      <a:dk2>
        <a:srgbClr val="213B36"/>
      </a:dk2>
      <a:lt2>
        <a:srgbClr val="E8E3E2"/>
      </a:lt2>
      <a:accent1>
        <a:srgbClr val="25AED6"/>
      </a:accent1>
      <a:accent2>
        <a:srgbClr val="14B597"/>
      </a:accent2>
      <a:accent3>
        <a:srgbClr val="21B85C"/>
      </a:accent3>
      <a:accent4>
        <a:srgbClr val="18BA14"/>
      </a:accent4>
      <a:accent5>
        <a:srgbClr val="62B520"/>
      </a:accent5>
      <a:accent6>
        <a:srgbClr val="95AB13"/>
      </a:accent6>
      <a:hlink>
        <a:srgbClr val="4B9331"/>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2480485-81f8-4d8b-8bfa-92a66e556977" xsi:nil="true"/>
    <lcf76f155ced4ddcb4097134ff3c332f xmlns="b287aaba-9794-4107-9d2b-910dc9f2ccd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AF54B23CE1CB4CAE36DC26981E7DC3" ma:contentTypeVersion="14" ma:contentTypeDescription="Create a new document." ma:contentTypeScope="" ma:versionID="25d4a7cbb1bf76b0e80b19d6328d04bb">
  <xsd:schema xmlns:xsd="http://www.w3.org/2001/XMLSchema" xmlns:xs="http://www.w3.org/2001/XMLSchema" xmlns:p="http://schemas.microsoft.com/office/2006/metadata/properties" xmlns:ns2="b287aaba-9794-4107-9d2b-910dc9f2ccdf" xmlns:ns3="82480485-81f8-4d8b-8bfa-92a66e556977" targetNamespace="http://schemas.microsoft.com/office/2006/metadata/properties" ma:root="true" ma:fieldsID="b4dda349cb4fadc0b4fe8b723b7cf717" ns2:_="" ns3:_="">
    <xsd:import namespace="b287aaba-9794-4107-9d2b-910dc9f2ccdf"/>
    <xsd:import namespace="82480485-81f8-4d8b-8bfa-92a66e55697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7aaba-9794-4107-9d2b-910dc9f2c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9aa8cb3-dd79-45e6-a7f0-78d4ab37540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480485-81f8-4d8b-8bfa-92a66e55697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b84da48-8375-4a8c-87d6-a4470a777b95}" ma:internalName="TaxCatchAll" ma:showField="CatchAllData" ma:web="82480485-81f8-4d8b-8bfa-92a66e55697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F060D7-9C3E-4192-846F-836B258037DC}">
  <ds:schemaRefs>
    <ds:schemaRef ds:uri="http://schemas.microsoft.com/sharepoint/v3/contenttype/forms"/>
  </ds:schemaRefs>
</ds:datastoreItem>
</file>

<file path=customXml/itemProps2.xml><?xml version="1.0" encoding="utf-8"?>
<ds:datastoreItem xmlns:ds="http://schemas.openxmlformats.org/officeDocument/2006/customXml" ds:itemID="{B8D243EE-B453-4F17-87EC-6D7A8F60669B}">
  <ds:schemaRefs>
    <ds:schemaRef ds:uri="82480485-81f8-4d8b-8bfa-92a66e556977"/>
    <ds:schemaRef ds:uri="b287aaba-9794-4107-9d2b-910dc9f2cc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B6503B3-47F0-4D04-8DE3-9BE7E25FD83C}">
  <ds:schemaRefs>
    <ds:schemaRef ds:uri="82480485-81f8-4d8b-8bfa-92a66e556977"/>
    <ds:schemaRef ds:uri="b287aaba-9794-4107-9d2b-910dc9f2cc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Application>Microsoft Office PowerPoint</Application>
  <PresentationFormat>Widescreen</PresentationFormat>
  <Slides>13</Slides>
  <Notes>1</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BrushVTI</vt:lpstr>
      <vt:lpstr>Welcome to EYFS</vt:lpstr>
      <vt:lpstr>Wednesday 18th October</vt:lpstr>
      <vt:lpstr>School Day</vt:lpstr>
      <vt:lpstr>School Assessments</vt:lpstr>
      <vt:lpstr>Our Curriculum</vt:lpstr>
      <vt:lpstr>PowerPoint Presentation</vt:lpstr>
      <vt:lpstr>The Prime Areas</vt:lpstr>
      <vt:lpstr>T4W – Our Literacy Approach</vt:lpstr>
      <vt:lpstr>Phonics</vt:lpstr>
      <vt:lpstr>Phonics – What does a lesson look like?</vt:lpstr>
      <vt:lpstr>What should my child bring home?</vt:lpstr>
      <vt:lpstr>How you can help at home?</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29</cp:revision>
  <dcterms:created xsi:type="dcterms:W3CDTF">2023-10-08T13:06:05Z</dcterms:created>
  <dcterms:modified xsi:type="dcterms:W3CDTF">2023-10-18T07:11:32Z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0x01010027AF54B23CE1CB4CAE36DC26981E7DC3</vt:lpwstr>
  </property>
  <property fmtid="{D5CDD505-2E9C-101B-9397-08002B2CF9AE}" pid="3" name="MediaServiceImageTags">
    <vt:lpwstr/>
  </property>
</Properties>
</file>