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9"/>
  </p:notesMasterIdLst>
  <p:sldIdLst>
    <p:sldId id="256" r:id="rId2"/>
    <p:sldId id="265" r:id="rId3"/>
    <p:sldId id="291" r:id="rId4"/>
    <p:sldId id="257" r:id="rId5"/>
    <p:sldId id="292" r:id="rId6"/>
    <p:sldId id="295" r:id="rId7"/>
    <p:sldId id="289" r:id="rId8"/>
    <p:sldId id="293" r:id="rId9"/>
    <p:sldId id="294" r:id="rId10"/>
    <p:sldId id="290" r:id="rId11"/>
    <p:sldId id="296" r:id="rId12"/>
    <p:sldId id="298" r:id="rId13"/>
    <p:sldId id="297" r:id="rId14"/>
    <p:sldId id="299" r:id="rId15"/>
    <p:sldId id="282" r:id="rId16"/>
    <p:sldId id="287" r:id="rId17"/>
    <p:sldId id="284" r:id="rId18"/>
    <p:sldId id="285" r:id="rId19"/>
    <p:sldId id="286" r:id="rId20"/>
    <p:sldId id="273" r:id="rId21"/>
    <p:sldId id="276" r:id="rId22"/>
    <p:sldId id="277" r:id="rId23"/>
    <p:sldId id="274" r:id="rId24"/>
    <p:sldId id="275" r:id="rId25"/>
    <p:sldId id="278" r:id="rId26"/>
    <p:sldId id="279" r:id="rId27"/>
    <p:sldId id="280" r:id="rId2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DADBA5"/>
    <a:srgbClr val="ABFE82"/>
    <a:srgbClr val="F3FC9E"/>
    <a:srgbClr val="D6FF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67" y="110"/>
      </p:cViewPr>
      <p:guideLst/>
    </p:cSldViewPr>
  </p:slideViewPr>
  <p:notesTextViewPr>
    <p:cViewPr>
      <p:scale>
        <a:sx n="1" d="1"/>
        <a:sy n="1" d="1"/>
      </p:scale>
      <p:origin x="0" y="0"/>
    </p:cViewPr>
  </p:notesTextViewPr>
  <p:notesViewPr>
    <p:cSldViewPr snapToGrid="0">
      <p:cViewPr varScale="1">
        <p:scale>
          <a:sx n="78" d="100"/>
          <a:sy n="78" d="100"/>
        </p:scale>
        <p:origin x="40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65E917D-A254-4D2C-8B29-44335DD68DBA}" type="datetimeFigureOut">
              <a:rPr lang="en-GB" smtClean="0"/>
              <a:t>13/09/2026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133D696-2810-47B2-B4D1-1E8E86B36F40}" type="slidenum">
              <a:rPr lang="en-GB" smtClean="0"/>
              <a:t>‹#›</a:t>
            </a:fld>
            <a:endParaRPr lang="en-GB"/>
          </a:p>
        </p:txBody>
      </p:sp>
    </p:spTree>
    <p:extLst>
      <p:ext uri="{BB962C8B-B14F-4D97-AF65-F5344CB8AC3E}">
        <p14:creationId xmlns:p14="http://schemas.microsoft.com/office/powerpoint/2010/main" val="280874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33D696-2810-47B2-B4D1-1E8E86B36F40}" type="slidenum">
              <a:rPr lang="en-GB" smtClean="0"/>
              <a:t>1</a:t>
            </a:fld>
            <a:endParaRPr lang="en-GB"/>
          </a:p>
        </p:txBody>
      </p:sp>
    </p:spTree>
    <p:extLst>
      <p:ext uri="{BB962C8B-B14F-4D97-AF65-F5344CB8AC3E}">
        <p14:creationId xmlns:p14="http://schemas.microsoft.com/office/powerpoint/2010/main" val="3663323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33D696-2810-47B2-B4D1-1E8E86B36F40}" type="slidenum">
              <a:rPr lang="en-GB" smtClean="0"/>
              <a:t>2</a:t>
            </a:fld>
            <a:endParaRPr lang="en-GB"/>
          </a:p>
        </p:txBody>
      </p:sp>
    </p:spTree>
    <p:extLst>
      <p:ext uri="{BB962C8B-B14F-4D97-AF65-F5344CB8AC3E}">
        <p14:creationId xmlns:p14="http://schemas.microsoft.com/office/powerpoint/2010/main" val="365312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SSP – preferred method for teaching phonics in the UK </a:t>
            </a:r>
          </a:p>
          <a:p>
            <a:endParaRPr lang="en-GB" dirty="0">
              <a:latin typeface="Comic Sans MS" panose="030F0702030302020204" pitchFamily="66" charset="0"/>
            </a:endParaRPr>
          </a:p>
          <a:p>
            <a:r>
              <a:rPr lang="en-GB" dirty="0">
                <a:latin typeface="Comic Sans MS" panose="030F0702030302020204" pitchFamily="66" charset="0"/>
              </a:rPr>
              <a:t>All schools must follow a DFE approved scheme – ours is called Bug Club </a:t>
            </a:r>
          </a:p>
          <a:p>
            <a:r>
              <a:rPr lang="en-GB" dirty="0">
                <a:latin typeface="Comic Sans MS" panose="030F0702030302020204" pitchFamily="66" charset="0"/>
              </a:rPr>
              <a:t>This scheme provides us with the structure, routine and progression we need for teaching phonics as well as providing resources/books to use alongside our teaching.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3</a:t>
            </a:fld>
            <a:endParaRPr lang="en-GB"/>
          </a:p>
        </p:txBody>
      </p:sp>
    </p:spTree>
    <p:extLst>
      <p:ext uri="{BB962C8B-B14F-4D97-AF65-F5344CB8AC3E}">
        <p14:creationId xmlns:p14="http://schemas.microsoft.com/office/powerpoint/2010/main" val="1604159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GB" sz="1100" dirty="0">
                <a:latin typeface="Comic Sans MS" panose="030F0702030302020204" pitchFamily="66" charset="0"/>
              </a:rPr>
              <a:t>Phonics forms one of the most fundamental parts of our curriculum – building block of teaching </a:t>
            </a:r>
            <a:r>
              <a:rPr lang="en-GB" sz="1100" dirty="0" err="1">
                <a:latin typeface="Comic Sans MS" panose="030F0702030302020204" pitchFamily="66" charset="0"/>
              </a:rPr>
              <a:t>chn</a:t>
            </a:r>
            <a:r>
              <a:rPr lang="en-GB" sz="1100" dirty="0">
                <a:latin typeface="Comic Sans MS" panose="030F0702030302020204" pitchFamily="66" charset="0"/>
              </a:rPr>
              <a:t>. to read and write. </a:t>
            </a:r>
          </a:p>
          <a:p>
            <a:pPr marL="285750" indent="-285750">
              <a:buFontTx/>
              <a:buChar char="-"/>
            </a:pPr>
            <a:r>
              <a:rPr lang="en-GB" sz="1100" dirty="0">
                <a:latin typeface="Comic Sans MS" panose="030F0702030302020204" pitchFamily="66" charset="0"/>
              </a:rPr>
              <a:t>Follow the Bug Club scheme which entails a taught session every day in which we will teach the </a:t>
            </a:r>
            <a:r>
              <a:rPr lang="en-GB" sz="1100" dirty="0" err="1">
                <a:latin typeface="Comic Sans MS" panose="030F0702030302020204" pitchFamily="66" charset="0"/>
              </a:rPr>
              <a:t>chn</a:t>
            </a:r>
            <a:r>
              <a:rPr lang="en-GB" sz="1100" dirty="0">
                <a:latin typeface="Comic Sans MS" panose="030F0702030302020204" pitchFamily="66" charset="0"/>
              </a:rPr>
              <a:t>. a new sound, practise applying it in reading and writing and explore how to form letters correctly.</a:t>
            </a:r>
          </a:p>
          <a:p>
            <a:pPr marL="285750" indent="-285750">
              <a:buFontTx/>
              <a:buChar char="-"/>
            </a:pPr>
            <a:r>
              <a:rPr lang="en-GB" sz="1100" dirty="0">
                <a:latin typeface="Comic Sans MS" panose="030F0702030302020204" pitchFamily="66" charset="0"/>
              </a:rPr>
              <a:t>Active repetition to ensure rapid recall of GPC’s, irregular and common exception words </a:t>
            </a:r>
          </a:p>
          <a:p>
            <a:pPr marL="285750" indent="-285750">
              <a:buFontTx/>
              <a:buChar char="-"/>
            </a:pPr>
            <a:r>
              <a:rPr lang="en-GB" sz="1100" dirty="0">
                <a:latin typeface="Comic Sans MS" panose="030F0702030302020204" pitchFamily="66" charset="0"/>
              </a:rPr>
              <a:t>Fully decodable reading books which are tightly linked to children’s progress through the scheme and match to sounds being taught in lessons </a:t>
            </a:r>
          </a:p>
          <a:p>
            <a:pPr marL="285750" indent="-285750">
              <a:buFontTx/>
              <a:buChar char="-"/>
            </a:pPr>
            <a:r>
              <a:rPr lang="en-GB" sz="1100" dirty="0">
                <a:latin typeface="Comic Sans MS" panose="030F0702030302020204" pitchFamily="66" charset="0"/>
              </a:rPr>
              <a:t>Each phoneme is accompanied by an action and an image and we use these to help the children recall the sounds and to link them to a letter – demo videos available on school website.</a:t>
            </a:r>
          </a:p>
          <a:p>
            <a:pPr marL="285750" indent="-285750">
              <a:buFontTx/>
              <a:buChar char="-"/>
            </a:pPr>
            <a:r>
              <a:rPr lang="en-GB" sz="1100" dirty="0">
                <a:latin typeface="Comic Sans MS" panose="030F0702030302020204" pitchFamily="66" charset="0"/>
              </a:rPr>
              <a:t>Pure Phonics – sounds rather than letter names. We do teach letter names, but within phonics, reading and writing it is important to use the pure sound to enable segmenting and blending for reading and writing. Names wont work. </a:t>
            </a:r>
          </a:p>
          <a:p>
            <a:pPr marL="285750" indent="-285750">
              <a:buFontTx/>
              <a:buChar char="-"/>
            </a:pPr>
            <a:r>
              <a:rPr lang="en-GB" sz="1100" dirty="0">
                <a:latin typeface="Comic Sans MS" panose="030F0702030302020204" pitchFamily="66" charset="0"/>
              </a:rPr>
              <a:t>Within phonics we teach phonemes (sounds), high frequency words (words we use often) and tricky words (words we can’t sound out and just need to recognise). </a:t>
            </a:r>
          </a:p>
          <a:p>
            <a:pPr marL="285750" indent="-285750">
              <a:buFontTx/>
              <a:buChar char="-"/>
            </a:pPr>
            <a:r>
              <a:rPr lang="en-GB" sz="1100" dirty="0">
                <a:latin typeface="Comic Sans MS" panose="030F0702030302020204" pitchFamily="66" charset="0"/>
              </a:rPr>
              <a:t>Tricky words in back of reading diaries.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4</a:t>
            </a:fld>
            <a:endParaRPr lang="en-GB"/>
          </a:p>
        </p:txBody>
      </p:sp>
    </p:spTree>
    <p:extLst>
      <p:ext uri="{BB962C8B-B14F-4D97-AF65-F5344CB8AC3E}">
        <p14:creationId xmlns:p14="http://schemas.microsoft.com/office/powerpoint/2010/main" val="2495411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Continuum of sounds which we track through according to where your child is achieving </a:t>
            </a:r>
          </a:p>
          <a:p>
            <a:endParaRPr lang="en-GB" dirty="0">
              <a:latin typeface="Comic Sans MS" panose="030F0702030302020204" pitchFamily="66" charset="0"/>
            </a:endParaRPr>
          </a:p>
          <a:p>
            <a:r>
              <a:rPr lang="en-GB" dirty="0">
                <a:latin typeface="Comic Sans MS" panose="030F0702030302020204" pitchFamily="66" charset="0"/>
              </a:rPr>
              <a:t>Phase 1 – has 7 aspects with a focus on listening skills, environmental sounds, instrumental sounds, body percussion, rhythm and rhyme, alliteration, voice sounds, oral blending and segmenting – nursery focus but important throughout all phases </a:t>
            </a:r>
          </a:p>
          <a:p>
            <a:endParaRPr lang="en-GB" dirty="0">
              <a:latin typeface="Comic Sans MS" panose="030F0702030302020204" pitchFamily="66" charset="0"/>
            </a:endParaRPr>
          </a:p>
          <a:p>
            <a:r>
              <a:rPr lang="en-GB" dirty="0">
                <a:latin typeface="Comic Sans MS" panose="030F0702030302020204" pitchFamily="66" charset="0"/>
              </a:rPr>
              <a:t>Phase 6 – reading independently and fluently, greater focus on comprehension, develop strategies for learning spellings </a:t>
            </a:r>
          </a:p>
          <a:p>
            <a:endParaRPr lang="en-GB" dirty="0">
              <a:latin typeface="Comic Sans MS" panose="030F0702030302020204" pitchFamily="66" charset="0"/>
            </a:endParaRPr>
          </a:p>
          <a:p>
            <a:r>
              <a:rPr lang="en-GB" dirty="0">
                <a:latin typeface="Comic Sans MS" panose="030F0702030302020204" pitchFamily="66" charset="0"/>
              </a:rPr>
              <a:t>Sounds aren’t taught in alphabetical order but in an order which helps </a:t>
            </a:r>
            <a:r>
              <a:rPr lang="en-GB" dirty="0" err="1">
                <a:latin typeface="Comic Sans MS" panose="030F0702030302020204" pitchFamily="66" charset="0"/>
              </a:rPr>
              <a:t>chn</a:t>
            </a:r>
            <a:r>
              <a:rPr lang="en-GB" dirty="0">
                <a:latin typeface="Comic Sans MS" panose="030F0702030302020204" pitchFamily="66" charset="0"/>
              </a:rPr>
              <a:t>. get reading and spelling words as quickly as possible </a:t>
            </a:r>
          </a:p>
          <a:p>
            <a:endParaRPr lang="en-GB" dirty="0"/>
          </a:p>
          <a:p>
            <a:endParaRPr lang="en-GB" dirty="0"/>
          </a:p>
          <a:p>
            <a:r>
              <a:rPr lang="en-GB" dirty="0">
                <a:latin typeface="Comic Sans MS" panose="030F0702030302020204" pitchFamily="66" charset="0"/>
              </a:rPr>
              <a:t>Key Vocab – Phoneme, grapheme, single letter sounds, digraphs and trigraphs </a:t>
            </a:r>
          </a:p>
        </p:txBody>
      </p:sp>
      <p:sp>
        <p:nvSpPr>
          <p:cNvPr id="4" name="Slide Number Placeholder 3"/>
          <p:cNvSpPr>
            <a:spLocks noGrp="1"/>
          </p:cNvSpPr>
          <p:nvPr>
            <p:ph type="sldNum" sz="quarter" idx="5"/>
          </p:nvPr>
        </p:nvSpPr>
        <p:spPr/>
        <p:txBody>
          <a:bodyPr/>
          <a:lstStyle/>
          <a:p>
            <a:fld id="{B133D696-2810-47B2-B4D1-1E8E86B36F40}" type="slidenum">
              <a:rPr lang="en-GB" smtClean="0"/>
              <a:t>5</a:t>
            </a:fld>
            <a:endParaRPr lang="en-GB"/>
          </a:p>
        </p:txBody>
      </p:sp>
    </p:spTree>
    <p:extLst>
      <p:ext uri="{BB962C8B-B14F-4D97-AF65-F5344CB8AC3E}">
        <p14:creationId xmlns:p14="http://schemas.microsoft.com/office/powerpoint/2010/main" val="3097211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Phase 2 is where we first encounter phonemes and graphemes </a:t>
            </a:r>
          </a:p>
          <a:p>
            <a:endParaRPr lang="en-GB" dirty="0">
              <a:latin typeface="Comic Sans MS" panose="030F0702030302020204" pitchFamily="66" charset="0"/>
            </a:endParaRPr>
          </a:p>
          <a:p>
            <a:r>
              <a:rPr lang="en-GB" dirty="0">
                <a:latin typeface="Comic Sans MS" panose="030F0702030302020204" pitchFamily="66" charset="0"/>
              </a:rPr>
              <a:t>Phoneme – we hear – smallest unit of sound within a word </a:t>
            </a:r>
          </a:p>
          <a:p>
            <a:endParaRPr lang="en-GB" dirty="0">
              <a:latin typeface="Comic Sans MS" panose="030F0702030302020204" pitchFamily="66" charset="0"/>
            </a:endParaRPr>
          </a:p>
          <a:p>
            <a:r>
              <a:rPr lang="en-GB" dirty="0">
                <a:latin typeface="Comic Sans MS" panose="030F0702030302020204" pitchFamily="66" charset="0"/>
              </a:rPr>
              <a:t>Grapheme – we see – how you write the sound down </a:t>
            </a:r>
          </a:p>
          <a:p>
            <a:endParaRPr lang="en-GB" dirty="0">
              <a:latin typeface="Comic Sans MS" panose="030F0702030302020204" pitchFamily="66" charset="0"/>
            </a:endParaRPr>
          </a:p>
          <a:p>
            <a:r>
              <a:rPr lang="en-GB" dirty="0">
                <a:latin typeface="Comic Sans MS" panose="030F0702030302020204" pitchFamily="66" charset="0"/>
              </a:rPr>
              <a:t>Pure sounds is essential – we do teach letter names alongside but when we’re segmenting and blending it is the pure sound we need to use </a:t>
            </a:r>
          </a:p>
          <a:p>
            <a:endParaRPr lang="en-GB" dirty="0">
              <a:latin typeface="Comic Sans MS" panose="030F0702030302020204" pitchFamily="66" charset="0"/>
            </a:endParaRPr>
          </a:p>
          <a:p>
            <a:r>
              <a:rPr lang="en-GB" dirty="0">
                <a:latin typeface="Comic Sans MS" panose="030F0702030302020204" pitchFamily="66" charset="0"/>
              </a:rPr>
              <a:t>Single letter sounds and early digraphs – friendly letters – never at the beginning of a word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6</a:t>
            </a:fld>
            <a:endParaRPr lang="en-GB"/>
          </a:p>
        </p:txBody>
      </p:sp>
    </p:spTree>
    <p:extLst>
      <p:ext uri="{BB962C8B-B14F-4D97-AF65-F5344CB8AC3E}">
        <p14:creationId xmlns:p14="http://schemas.microsoft.com/office/powerpoint/2010/main" val="1922133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Once we’ve learnt our first 8 sounds, we can crack on with learning how to use them to help us segment and blend </a:t>
            </a:r>
          </a:p>
          <a:p>
            <a:endParaRPr lang="en-GB" dirty="0">
              <a:latin typeface="Comic Sans MS" panose="030F0702030302020204" pitchFamily="66" charset="0"/>
            </a:endParaRPr>
          </a:p>
          <a:p>
            <a:r>
              <a:rPr lang="en-GB" dirty="0">
                <a:latin typeface="Comic Sans MS" panose="030F0702030302020204" pitchFamily="66" charset="0"/>
              </a:rPr>
              <a:t>Segment to spell, blend to read. </a:t>
            </a:r>
          </a:p>
          <a:p>
            <a:endParaRPr lang="en-GB" dirty="0">
              <a:latin typeface="Comic Sans MS" panose="030F0702030302020204" pitchFamily="66" charset="0"/>
            </a:endParaRPr>
          </a:p>
          <a:p>
            <a:r>
              <a:rPr lang="en-GB" sz="1200" dirty="0">
                <a:latin typeface="Comic Sans MS" panose="030F0702030302020204" pitchFamily="66" charset="0"/>
              </a:rPr>
              <a:t>-When we segment we split a word into its units of sound </a:t>
            </a:r>
          </a:p>
          <a:p>
            <a:endParaRPr lang="en-GB" sz="1200" dirty="0">
              <a:latin typeface="Comic Sans MS" panose="030F0702030302020204" pitchFamily="66" charset="0"/>
            </a:endParaRPr>
          </a:p>
          <a:p>
            <a:r>
              <a:rPr lang="en-GB" sz="1200" dirty="0">
                <a:latin typeface="Comic Sans MS" panose="030F0702030302020204" pitchFamily="66" charset="0"/>
              </a:rPr>
              <a:t>-When we blend, we bring those units of sound together to make a word</a:t>
            </a:r>
          </a:p>
          <a:p>
            <a:endParaRPr lang="en-GB" sz="1200" dirty="0">
              <a:latin typeface="Comic Sans MS" panose="030F0702030302020204" pitchFamily="66" charset="0"/>
            </a:endParaRPr>
          </a:p>
          <a:p>
            <a:r>
              <a:rPr lang="en-GB" dirty="0">
                <a:latin typeface="Comic Sans MS" panose="030F0702030302020204" pitchFamily="66" charset="0"/>
              </a:rPr>
              <a:t>Segment into sounds not syllables – be really careful of the difference </a:t>
            </a:r>
          </a:p>
          <a:p>
            <a:endParaRPr lang="en-GB" dirty="0">
              <a:latin typeface="Comic Sans MS" panose="030F0702030302020204" pitchFamily="66" charset="0"/>
            </a:endParaRPr>
          </a:p>
          <a:p>
            <a:r>
              <a:rPr lang="en-GB" dirty="0" err="1">
                <a:latin typeface="Comic Sans MS" panose="030F0702030302020204" pitchFamily="66" charset="0"/>
              </a:rPr>
              <a:t>Eg’s</a:t>
            </a:r>
            <a:r>
              <a:rPr lang="en-GB" dirty="0">
                <a:latin typeface="Comic Sans MS" panose="030F0702030302020204" pitchFamily="66" charset="0"/>
              </a:rPr>
              <a:t> of robot arms, sounding out arms, sound fingers – get them to do it </a:t>
            </a:r>
          </a:p>
          <a:p>
            <a:endParaRPr lang="en-GB" dirty="0">
              <a:latin typeface="Comic Sans MS" panose="030F0702030302020204" pitchFamily="66" charset="0"/>
            </a:endParaRPr>
          </a:p>
          <a:p>
            <a:r>
              <a:rPr lang="en-GB" dirty="0">
                <a:latin typeface="Comic Sans MS" panose="030F0702030302020204" pitchFamily="66" charset="0"/>
              </a:rPr>
              <a:t>Use of sound buttons to check sounds and phoneme frames – sound in each box</a:t>
            </a:r>
          </a:p>
          <a:p>
            <a:endParaRPr lang="en-GB" dirty="0">
              <a:latin typeface="Comic Sans MS" panose="030F0702030302020204" pitchFamily="66" charset="0"/>
            </a:endParaRP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7</a:t>
            </a:fld>
            <a:endParaRPr lang="en-GB"/>
          </a:p>
        </p:txBody>
      </p:sp>
    </p:spTree>
    <p:extLst>
      <p:ext uri="{BB962C8B-B14F-4D97-AF65-F5344CB8AC3E}">
        <p14:creationId xmlns:p14="http://schemas.microsoft.com/office/powerpoint/2010/main" val="1225339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Remaining single letter sounds and then into the meaty digraphs and trigraphs </a:t>
            </a:r>
          </a:p>
          <a:p>
            <a:endParaRPr lang="en-GB" dirty="0">
              <a:latin typeface="Comic Sans MS" panose="030F0702030302020204" pitchFamily="66" charset="0"/>
            </a:endParaRPr>
          </a:p>
          <a:p>
            <a:r>
              <a:rPr lang="en-GB" dirty="0">
                <a:latin typeface="Comic Sans MS" panose="030F0702030302020204" pitchFamily="66" charset="0"/>
              </a:rPr>
              <a:t>Children’s progress with segmenting and blending may stall a bit here – adjustment to segmenting into digraphs rather than single letter sounds. </a:t>
            </a:r>
          </a:p>
          <a:p>
            <a:endParaRPr lang="en-GB" dirty="0"/>
          </a:p>
          <a:p>
            <a:r>
              <a:rPr lang="en-GB" sz="1200" dirty="0">
                <a:latin typeface="Comic Sans MS" panose="030F0702030302020204" pitchFamily="66" charset="0"/>
              </a:rPr>
              <a:t>When we segment into digraphs/trigraphs we need to remember to segment into the unit of sound rather than the letters (trickiest part to learn) </a:t>
            </a:r>
          </a:p>
          <a:p>
            <a:endParaRPr lang="en-GB" dirty="0">
              <a:latin typeface="Comic Sans MS" panose="030F0702030302020204" pitchFamily="66" charset="0"/>
            </a:endParaRPr>
          </a:p>
          <a:p>
            <a:r>
              <a:rPr lang="en-GB" sz="1200" dirty="0">
                <a:latin typeface="Comic Sans MS" panose="030F0702030302020204" pitchFamily="66" charset="0"/>
              </a:rPr>
              <a:t>Also need to record the letters that make up the different digraphs and trigraphs to accurately write sounds down</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8</a:t>
            </a:fld>
            <a:endParaRPr lang="en-GB"/>
          </a:p>
        </p:txBody>
      </p:sp>
    </p:spTree>
    <p:extLst>
      <p:ext uri="{BB962C8B-B14F-4D97-AF65-F5344CB8AC3E}">
        <p14:creationId xmlns:p14="http://schemas.microsoft.com/office/powerpoint/2010/main" val="613291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Sound tiles for digraphs </a:t>
            </a:r>
          </a:p>
          <a:p>
            <a:endParaRPr lang="en-GB" dirty="0">
              <a:latin typeface="Comic Sans MS" panose="030F0702030302020204" pitchFamily="66" charset="0"/>
            </a:endParaRPr>
          </a:p>
          <a:p>
            <a:r>
              <a:rPr lang="en-GB" dirty="0">
                <a:latin typeface="Comic Sans MS" panose="030F0702030302020204" pitchFamily="66" charset="0"/>
              </a:rPr>
              <a:t>As we get into longer words we have to segment really carefully – think carefully about whether it’s a single sound or a digraph </a:t>
            </a:r>
          </a:p>
          <a:p>
            <a:endParaRPr lang="en-GB" dirty="0">
              <a:latin typeface="Comic Sans MS" panose="030F0702030302020204" pitchFamily="66" charset="0"/>
            </a:endParaRPr>
          </a:p>
          <a:p>
            <a:r>
              <a:rPr lang="en-GB" dirty="0">
                <a:latin typeface="Comic Sans MS" panose="030F0702030302020204" pitchFamily="66" charset="0"/>
              </a:rPr>
              <a:t>Phoneme frame – both letters go in a box – box per phoneme not box per letter </a:t>
            </a:r>
          </a:p>
          <a:p>
            <a:endParaRPr lang="en-GB" dirty="0">
              <a:latin typeface="Comic Sans MS" panose="030F0702030302020204" pitchFamily="66" charset="0"/>
            </a:endParaRPr>
          </a:p>
          <a:p>
            <a:r>
              <a:rPr lang="en-GB" dirty="0">
                <a:latin typeface="Comic Sans MS" panose="030F0702030302020204" pitchFamily="66" charset="0"/>
              </a:rPr>
              <a:t>Phase 4 is all about application of sounds previously learnt, consolidate knowledge and explore longer word forms </a:t>
            </a:r>
          </a:p>
        </p:txBody>
      </p:sp>
      <p:sp>
        <p:nvSpPr>
          <p:cNvPr id="4" name="Slide Number Placeholder 3"/>
          <p:cNvSpPr>
            <a:spLocks noGrp="1"/>
          </p:cNvSpPr>
          <p:nvPr>
            <p:ph type="sldNum" sz="quarter" idx="5"/>
          </p:nvPr>
        </p:nvSpPr>
        <p:spPr/>
        <p:txBody>
          <a:bodyPr/>
          <a:lstStyle/>
          <a:p>
            <a:fld id="{B133D696-2810-47B2-B4D1-1E8E86B36F40}" type="slidenum">
              <a:rPr lang="en-GB" smtClean="0"/>
              <a:t>9</a:t>
            </a:fld>
            <a:endParaRPr lang="en-GB"/>
          </a:p>
        </p:txBody>
      </p:sp>
    </p:spTree>
    <p:extLst>
      <p:ext uri="{BB962C8B-B14F-4D97-AF65-F5344CB8AC3E}">
        <p14:creationId xmlns:p14="http://schemas.microsoft.com/office/powerpoint/2010/main" val="2518644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Comic Sans MS" panose="030F0702030302020204" pitchFamily="66" charset="0"/>
              </a:rPr>
              <a:t>-</a:t>
            </a:r>
            <a:r>
              <a:rPr lang="en-GB" dirty="0">
                <a:latin typeface="Comic Sans MS" panose="030F0702030302020204" pitchFamily="66" charset="0"/>
              </a:rPr>
              <a:t>GR X 2 a week – rotate through different groups each day so book bags in all week </a:t>
            </a:r>
          </a:p>
          <a:p>
            <a:r>
              <a:rPr lang="en-GB" dirty="0">
                <a:latin typeface="Comic Sans MS" panose="030F0702030302020204" pitchFamily="66" charset="0"/>
              </a:rPr>
              <a:t>-Ind. Reading whenever we can</a:t>
            </a:r>
          </a:p>
          <a:p>
            <a:endParaRPr lang="en-GB" sz="1400" dirty="0">
              <a:latin typeface="Comic Sans MS" panose="030F0702030302020204" pitchFamily="66" charset="0"/>
            </a:endParaRPr>
          </a:p>
          <a:p>
            <a:r>
              <a:rPr lang="en-GB" dirty="0">
                <a:latin typeface="Comic Sans MS" panose="030F0702030302020204" pitchFamily="66" charset="0"/>
              </a:rPr>
              <a:t>-Library session – 1 a week, book to share rather than decode, swap when old one is returned</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10</a:t>
            </a:fld>
            <a:endParaRPr lang="en-GB"/>
          </a:p>
        </p:txBody>
      </p:sp>
    </p:spTree>
    <p:extLst>
      <p:ext uri="{BB962C8B-B14F-4D97-AF65-F5344CB8AC3E}">
        <p14:creationId xmlns:p14="http://schemas.microsoft.com/office/powerpoint/2010/main" val="3454762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All of these are available in the packs provided – use as little incidental bits of practise – flashcards, matching games to aide recall etc.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11</a:t>
            </a:fld>
            <a:endParaRPr lang="en-GB"/>
          </a:p>
        </p:txBody>
      </p:sp>
    </p:spTree>
    <p:extLst>
      <p:ext uri="{BB962C8B-B14F-4D97-AF65-F5344CB8AC3E}">
        <p14:creationId xmlns:p14="http://schemas.microsoft.com/office/powerpoint/2010/main" val="3452179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-Reading diaries for you to log reading with </a:t>
            </a:r>
            <a:r>
              <a:rPr lang="en-GB" dirty="0" err="1">
                <a:latin typeface="Comic Sans MS" panose="030F0702030302020204" pitchFamily="66" charset="0"/>
              </a:rPr>
              <a:t>chn</a:t>
            </a:r>
            <a:r>
              <a:rPr lang="en-GB" dirty="0">
                <a:latin typeface="Comic Sans MS" panose="030F0702030302020204" pitchFamily="66" charset="0"/>
              </a:rPr>
              <a:t> in – doesn't need to be detailed, just the date and your initials or details on anything tricky so we can pick up and support in sessions in school </a:t>
            </a:r>
          </a:p>
          <a:p>
            <a:endParaRPr lang="en-GB" dirty="0">
              <a:latin typeface="Comic Sans MS" panose="030F0702030302020204" pitchFamily="66" charset="0"/>
            </a:endParaRPr>
          </a:p>
          <a:p>
            <a:r>
              <a:rPr lang="en-GB" dirty="0">
                <a:latin typeface="Comic Sans MS" panose="030F0702030302020204" pitchFamily="66" charset="0"/>
              </a:rPr>
              <a:t>-Decodable book matched to the sounds learnt in school – 1 a week changed every Friday – lots of repetition and building familiarity is invaluable</a:t>
            </a:r>
          </a:p>
          <a:p>
            <a:endParaRPr lang="en-GB" dirty="0">
              <a:latin typeface="Comic Sans MS" panose="030F0702030302020204" pitchFamily="66" charset="0"/>
            </a:endParaRPr>
          </a:p>
          <a:p>
            <a:r>
              <a:rPr lang="en-GB" dirty="0">
                <a:latin typeface="Comic Sans MS" panose="030F0702030302020204" pitchFamily="66" charset="0"/>
              </a:rPr>
              <a:t>-Explore sounds on front cover and comp. q’s on back cover – book talk is invaluable – what’s happened, predictions, feelings etc. See Bug Club User Guide for more info in terms of using their books and the Online Bug Club World </a:t>
            </a:r>
          </a:p>
          <a:p>
            <a:endParaRPr lang="en-GB" sz="1400" dirty="0">
              <a:latin typeface="Comic Sans MS" panose="030F0702030302020204" pitchFamily="66" charset="0"/>
            </a:endParaRPr>
          </a:p>
          <a:p>
            <a:r>
              <a:rPr lang="en-GB" dirty="0">
                <a:latin typeface="Comic Sans MS" panose="030F0702030302020204" pitchFamily="66" charset="0"/>
              </a:rPr>
              <a:t>-Little and often and make it as enjoyable as possible – don’t want it to be a chore. Want to encourage a love and enjoyment of books – read to them and discuss, take it in turns, listen to school books, explore books from home.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12</a:t>
            </a:fld>
            <a:endParaRPr lang="en-GB"/>
          </a:p>
        </p:txBody>
      </p:sp>
    </p:spTree>
    <p:extLst>
      <p:ext uri="{BB962C8B-B14F-4D97-AF65-F5344CB8AC3E}">
        <p14:creationId xmlns:p14="http://schemas.microsoft.com/office/powerpoint/2010/main" val="2179237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Comic Sans MS" panose="030F0702030302020204" pitchFamily="66" charset="0"/>
              </a:rPr>
              <a:t>Remember it’s not just about reading their books </a:t>
            </a:r>
          </a:p>
          <a:p>
            <a:endParaRPr lang="en-GB" dirty="0">
              <a:latin typeface="Comic Sans MS" panose="030F0702030302020204" pitchFamily="66" charset="0"/>
            </a:endParaRPr>
          </a:p>
          <a:p>
            <a:r>
              <a:rPr lang="en-GB" dirty="0">
                <a:latin typeface="Comic Sans MS" panose="030F0702030302020204" pitchFamily="66" charset="0"/>
              </a:rPr>
              <a:t>So many ways you can support them without them even realising their reading – don’t make it a chore or a challenge, use the strategies they engage with the most </a:t>
            </a:r>
          </a:p>
          <a:p>
            <a:endParaRPr lang="en-GB" dirty="0">
              <a:latin typeface="Comic Sans MS" panose="030F0702030302020204" pitchFamily="66" charset="0"/>
            </a:endParaRPr>
          </a:p>
          <a:p>
            <a:r>
              <a:rPr lang="en-GB" dirty="0">
                <a:latin typeface="Comic Sans MS" panose="030F0702030302020204" pitchFamily="66" charset="0"/>
              </a:rPr>
              <a:t>Record anything you do in diaries even if it’s not reading their books </a:t>
            </a:r>
          </a:p>
          <a:p>
            <a:endParaRPr lang="en-GB" dirty="0">
              <a:latin typeface="Comic Sans MS" panose="030F0702030302020204" pitchFamily="66" charset="0"/>
            </a:endParaRPr>
          </a:p>
          <a:p>
            <a:r>
              <a:rPr lang="en-GB" dirty="0">
                <a:latin typeface="Comic Sans MS" panose="030F0702030302020204" pitchFamily="66" charset="0"/>
              </a:rPr>
              <a:t>Activity bank to refer to and hopefully inspire you with some ideas and games to complete at home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13</a:t>
            </a:fld>
            <a:endParaRPr lang="en-GB"/>
          </a:p>
        </p:txBody>
      </p:sp>
    </p:spTree>
    <p:extLst>
      <p:ext uri="{BB962C8B-B14F-4D97-AF65-F5344CB8AC3E}">
        <p14:creationId xmlns:p14="http://schemas.microsoft.com/office/powerpoint/2010/main" val="3557260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Resources on website including a EYFS Reading and phonics </a:t>
            </a:r>
            <a:r>
              <a:rPr lang="en-GB" dirty="0" err="1"/>
              <a:t>powerpoint</a:t>
            </a:r>
            <a:r>
              <a:rPr lang="en-GB" dirty="0"/>
              <a:t> which goes over everything we’ve discussed this morning  </a:t>
            </a:r>
          </a:p>
          <a:p>
            <a:endParaRPr lang="en-GB" dirty="0"/>
          </a:p>
        </p:txBody>
      </p:sp>
      <p:sp>
        <p:nvSpPr>
          <p:cNvPr id="4" name="Slide Number Placeholder 3"/>
          <p:cNvSpPr>
            <a:spLocks noGrp="1"/>
          </p:cNvSpPr>
          <p:nvPr>
            <p:ph type="sldNum" sz="quarter" idx="5"/>
          </p:nvPr>
        </p:nvSpPr>
        <p:spPr/>
        <p:txBody>
          <a:bodyPr/>
          <a:lstStyle/>
          <a:p>
            <a:fld id="{B133D696-2810-47B2-B4D1-1E8E86B36F40}" type="slidenum">
              <a:rPr lang="en-GB" smtClean="0"/>
              <a:t>14</a:t>
            </a:fld>
            <a:endParaRPr lang="en-GB"/>
          </a:p>
        </p:txBody>
      </p:sp>
    </p:spTree>
    <p:extLst>
      <p:ext uri="{BB962C8B-B14F-4D97-AF65-F5344CB8AC3E}">
        <p14:creationId xmlns:p14="http://schemas.microsoft.com/office/powerpoint/2010/main" val="189406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33D696-2810-47B2-B4D1-1E8E86B36F40}" type="slidenum">
              <a:rPr lang="en-GB" smtClean="0"/>
              <a:t>15</a:t>
            </a:fld>
            <a:endParaRPr lang="en-GB"/>
          </a:p>
        </p:txBody>
      </p:sp>
    </p:spTree>
    <p:extLst>
      <p:ext uri="{BB962C8B-B14F-4D97-AF65-F5344CB8AC3E}">
        <p14:creationId xmlns:p14="http://schemas.microsoft.com/office/powerpoint/2010/main" val="3721615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33D696-2810-47B2-B4D1-1E8E86B36F40}" type="slidenum">
              <a:rPr lang="en-GB" smtClean="0"/>
              <a:t>16</a:t>
            </a:fld>
            <a:endParaRPr lang="en-GB"/>
          </a:p>
        </p:txBody>
      </p:sp>
    </p:spTree>
    <p:extLst>
      <p:ext uri="{BB962C8B-B14F-4D97-AF65-F5344CB8AC3E}">
        <p14:creationId xmlns:p14="http://schemas.microsoft.com/office/powerpoint/2010/main" val="253312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1C300515-F7D0-4A61-83C9-786DC2C93EC5}" type="datetimeFigureOut">
              <a:rPr lang="en-GB" smtClean="0"/>
              <a:t>13/09/2026</a:t>
            </a:fld>
            <a:endParaRPr lang="en-GB"/>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GB"/>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0F02BF44-BA0F-4B33-81C2-8C26960C3411}" type="slidenum">
              <a:rPr lang="en-GB" smtClean="0"/>
              <a:t>‹#›</a:t>
            </a:fld>
            <a:endParaRPr lang="en-GB"/>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866965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00515-F7D0-4A61-83C9-786DC2C93EC5}"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1977844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00515-F7D0-4A61-83C9-786DC2C93EC5}"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2725384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151364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300515-F7D0-4A61-83C9-786DC2C93EC5}" type="datetimeFigureOut">
              <a:rPr lang="en-GB" smtClean="0"/>
              <a:t>13/09/2026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85550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300515-F7D0-4A61-83C9-786DC2C93EC5}" type="datetimeFigureOut">
              <a:rPr lang="en-GB" smtClean="0"/>
              <a:t>13/09/2026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232194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00515-F7D0-4A61-83C9-786DC2C93EC5}" type="datetimeFigureOut">
              <a:rPr lang="en-GB" smtClean="0"/>
              <a:t>13/09/2026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352720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1595500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920735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337344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1309631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6299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300515-F7D0-4A61-83C9-786DC2C93EC5}"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137974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C300515-F7D0-4A61-83C9-786DC2C93EC5}" type="datetimeFigureOut">
              <a:rPr lang="en-GB" smtClean="0"/>
              <a:t>13/09/2026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4208732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C300515-F7D0-4A61-83C9-786DC2C93EC5}" type="datetimeFigureOut">
              <a:rPr lang="en-GB" smtClean="0"/>
              <a:t>13/09/2026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720375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00515-F7D0-4A61-83C9-786DC2C93EC5}"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3993416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300515-F7D0-4A61-83C9-786DC2C93EC5}"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F02BF44-BA0F-4B33-81C2-8C26960C3411}" type="slidenum">
              <a:rPr lang="en-GB" smtClean="0"/>
              <a:t>‹#›</a:t>
            </a:fld>
            <a:endParaRPr lang="en-GB"/>
          </a:p>
        </p:txBody>
      </p:sp>
    </p:spTree>
    <p:extLst>
      <p:ext uri="{BB962C8B-B14F-4D97-AF65-F5344CB8AC3E}">
        <p14:creationId xmlns:p14="http://schemas.microsoft.com/office/powerpoint/2010/main" val="2631813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1C300515-F7D0-4A61-83C9-786DC2C93EC5}" type="datetimeFigureOut">
              <a:rPr lang="en-GB" smtClean="0"/>
              <a:t>13/09/2026</a:t>
            </a:fld>
            <a:endParaRPr lang="en-GB"/>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GB"/>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0F02BF44-BA0F-4B33-81C2-8C26960C3411}" type="slidenum">
              <a:rPr lang="en-GB" smtClean="0"/>
              <a:t>‹#›</a:t>
            </a:fld>
            <a:endParaRPr lang="en-GB"/>
          </a:p>
        </p:txBody>
      </p:sp>
    </p:spTree>
    <p:extLst>
      <p:ext uri="{BB962C8B-B14F-4D97-AF65-F5344CB8AC3E}">
        <p14:creationId xmlns:p14="http://schemas.microsoft.com/office/powerpoint/2010/main" val="379822178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pixabay.com/en/seahorse-fish-ocean-animal-313946/"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pixabay.com/en/star-pink-colorful-color-face-8646/"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6.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pixabay.com/en/pencil-green-writing-tools-37254/"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publicdomainpictures.net/view-image.php?image=240926&amp;picture=children-playing" TargetMode="External"/><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haringourblessings.wordpress.com/2012/08/28/our-countdown/" TargetMode="External"/><Relationship Id="rId7" Type="http://schemas.openxmlformats.org/officeDocument/2006/relationships/hyperlink" Target="https://commons.wikimedia.org/wiki/File:Writing.svg" TargetMode="External"/><Relationship Id="rId2" Type="http://schemas.openxmlformats.org/officeDocument/2006/relationships/image" Target="../media/image41.jp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petitmonblogger.blogspot.com/2013/05/llegim-en-parella.html" TargetMode="External"/><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mybloglifeshighway.blogspot.com/2013/10/a-healthy-immune-india.html" TargetMode="External"/><Relationship Id="rId2" Type="http://schemas.openxmlformats.org/officeDocument/2006/relationships/image" Target="../media/image5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1DA54C-6615-4165-9611-BEEF2689072E}"/>
              </a:ext>
            </a:extLst>
          </p:cNvPr>
          <p:cNvSpPr txBox="1"/>
          <p:nvPr/>
        </p:nvSpPr>
        <p:spPr>
          <a:xfrm>
            <a:off x="4040155" y="4462384"/>
            <a:ext cx="5671104" cy="1455412"/>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2400" dirty="0">
                <a:solidFill>
                  <a:srgbClr val="FFFFFF"/>
                </a:solidFill>
                <a:latin typeface="Letter-join Print Plus 4" panose="02000805000000020003" pitchFamily="50" charset="0"/>
                <a:ea typeface="+mj-ea"/>
                <a:cs typeface="Arial" panose="020B0604020202020204" pitchFamily="34" charset="0"/>
              </a:rPr>
              <a:t>Seahorses and Starfish Reception Classes</a:t>
            </a:r>
          </a:p>
          <a:p>
            <a:pPr algn="r" defTabSz="914400">
              <a:lnSpc>
                <a:spcPct val="90000"/>
              </a:lnSpc>
              <a:spcBef>
                <a:spcPct val="0"/>
              </a:spcBef>
              <a:spcAft>
                <a:spcPts val="600"/>
              </a:spcAft>
            </a:pPr>
            <a:r>
              <a:rPr lang="en-US" sz="2400" dirty="0">
                <a:solidFill>
                  <a:srgbClr val="FFFFFF"/>
                </a:solidFill>
                <a:latin typeface="Letter-join Print Plus 4" panose="02000805000000020003" pitchFamily="50" charset="0"/>
                <a:ea typeface="+mj-ea"/>
                <a:cs typeface="Arial" panose="020B0604020202020204" pitchFamily="34" charset="0"/>
              </a:rPr>
              <a:t>Curriculum Meeting September 2026</a:t>
            </a:r>
          </a:p>
          <a:p>
            <a:pPr algn="r" defTabSz="914400">
              <a:lnSpc>
                <a:spcPct val="90000"/>
              </a:lnSpc>
              <a:spcBef>
                <a:spcPct val="0"/>
              </a:spcBef>
              <a:spcAft>
                <a:spcPts val="600"/>
              </a:spcAft>
            </a:pPr>
            <a:r>
              <a:rPr lang="en-US" sz="2400" dirty="0">
                <a:solidFill>
                  <a:srgbClr val="FFFFFF"/>
                </a:solidFill>
                <a:latin typeface="Letter-join Print Plus 4" panose="02000805000000020003" pitchFamily="50" charset="0"/>
                <a:ea typeface="+mj-ea"/>
                <a:cs typeface="Arial" panose="020B0604020202020204" pitchFamily="34" charset="0"/>
              </a:rPr>
              <a:t>Miss Morris and Miss Coles</a:t>
            </a:r>
          </a:p>
        </p:txBody>
      </p:sp>
      <p:pic>
        <p:nvPicPr>
          <p:cNvPr id="4" name="Picture 7" descr="A picture containing drawing&#10;&#10;Description automatically generated">
            <a:extLst>
              <a:ext uri="{FF2B5EF4-FFF2-40B4-BE49-F238E27FC236}">
                <a16:creationId xmlns:a16="http://schemas.microsoft.com/office/drawing/2014/main" id="{2A8EF339-0000-4CC9-85B9-F9DCC3F5F72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8077" y="1194482"/>
            <a:ext cx="9396586" cy="1906069"/>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close up of a logo&#10;&#10;Description automatically generated">
            <a:extLst>
              <a:ext uri="{FF2B5EF4-FFF2-40B4-BE49-F238E27FC236}">
                <a16:creationId xmlns:a16="http://schemas.microsoft.com/office/drawing/2014/main" id="{8A895A96-8677-4D9F-9C95-4891EC03D37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86138" y="4838329"/>
            <a:ext cx="1276133" cy="1318243"/>
          </a:xfrm>
          <a:prstGeom prst="rect">
            <a:avLst/>
          </a:prstGeom>
        </p:spPr>
      </p:pic>
      <p:pic>
        <p:nvPicPr>
          <p:cNvPr id="8" name="Picture 7" descr="A picture containing wheel&#10;&#10;Description automatically generated">
            <a:extLst>
              <a:ext uri="{FF2B5EF4-FFF2-40B4-BE49-F238E27FC236}">
                <a16:creationId xmlns:a16="http://schemas.microsoft.com/office/drawing/2014/main" id="{731923EE-0184-4A14-9150-1502C81DFAB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837855" y="4335245"/>
            <a:ext cx="985744" cy="1709691"/>
          </a:xfrm>
          <a:prstGeom prst="rect">
            <a:avLst/>
          </a:prstGeom>
        </p:spPr>
      </p:pic>
    </p:spTree>
    <p:extLst>
      <p:ext uri="{BB962C8B-B14F-4D97-AF65-F5344CB8AC3E}">
        <p14:creationId xmlns:p14="http://schemas.microsoft.com/office/powerpoint/2010/main" val="84665051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403E1F-A8B7-4D54-954F-7D2AC8CDDC80}"/>
              </a:ext>
            </a:extLst>
          </p:cNvPr>
          <p:cNvSpPr/>
          <p:nvPr/>
        </p:nvSpPr>
        <p:spPr>
          <a:xfrm>
            <a:off x="167952" y="25360"/>
            <a:ext cx="11775232" cy="5940088"/>
          </a:xfrm>
          <a:prstGeom prst="rect">
            <a:avLst/>
          </a:prstGeom>
        </p:spPr>
        <p:txBody>
          <a:bodyPr wrap="square">
            <a:spAutoFit/>
          </a:bodyPr>
          <a:lstStyle/>
          <a:p>
            <a:pPr algn="ctr">
              <a:spcAft>
                <a:spcPts val="0"/>
              </a:spcAft>
            </a:pPr>
            <a:r>
              <a:rPr lang="en-GB" sz="2000" b="1" u="sng" dirty="0">
                <a:latin typeface="Letter-join Print Plus 4" panose="02000805000000020003" pitchFamily="50" charset="0"/>
                <a:ea typeface="Times New Roman" panose="02020603050405020304" pitchFamily="18" charset="0"/>
                <a:cs typeface="Arial" panose="020B0604020202020204" pitchFamily="34" charset="0"/>
              </a:rPr>
              <a:t>Early Years Foundation Stage (EYFS)</a:t>
            </a:r>
            <a:endParaRPr lang="en-GB" sz="2000" dirty="0">
              <a:latin typeface="Letter-join Print Plus 4" panose="02000805000000020003" pitchFamily="50" charset="0"/>
              <a:ea typeface="Times New Roman" panose="02020603050405020304" pitchFamily="18" charset="0"/>
              <a:cs typeface="Arial" panose="020B0604020202020204" pitchFamily="34" charset="0"/>
            </a:endParaRPr>
          </a:p>
          <a:p>
            <a:pPr algn="just">
              <a:spcAft>
                <a:spcPts val="0"/>
              </a:spcAft>
              <a:tabLst>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The EYFS gives children secure foundations for later learning.  </a:t>
            </a:r>
          </a:p>
          <a:p>
            <a:pPr algn="just">
              <a:spcAft>
                <a:spcPts val="0"/>
              </a:spcAft>
              <a:tabLst>
                <a:tab pos="5428615" algn="l"/>
              </a:tabLst>
            </a:pPr>
            <a:r>
              <a:rPr lang="en-GB" b="1" u="sng" dirty="0">
                <a:latin typeface="Letter-join Print Plus 4" panose="02000805000000020003" pitchFamily="50" charset="0"/>
                <a:ea typeface="Times New Roman" panose="02020603050405020304" pitchFamily="18" charset="0"/>
                <a:cs typeface="Arial" panose="020B0604020202020204" pitchFamily="34" charset="0"/>
              </a:rPr>
              <a:t>What does it involve?</a:t>
            </a:r>
            <a:endParaRPr lang="en-GB" dirty="0">
              <a:latin typeface="Letter-join Print Plus 4" panose="02000805000000020003" pitchFamily="50" charset="0"/>
              <a:ea typeface="Times New Roman" panose="02020603050405020304" pitchFamily="18" charset="0"/>
              <a:cs typeface="Arial" panose="020B0604020202020204" pitchFamily="34" charset="0"/>
            </a:endParaRPr>
          </a:p>
          <a:p>
            <a:pPr algn="just">
              <a:spcAft>
                <a:spcPts val="0"/>
              </a:spcAft>
              <a:tabLst>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There are 7 areas of learning in the EYFS. These consist of 3 prime areas and 4 specific areas:</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Personal, Social and Emotional Development (Prime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Developing skills of self-regulation, managing self and building relationships with others</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Communication and Language (Prime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Developing skills in speaking, listening, attention and understanding. </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Physical Development (Prime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Developing control and coordination of the body in large and small movements such as climbing, running and using tools such as pencils and scissors.</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Literacy (Specific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Developing early word reading, comprehension and writing skills.</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Maths (Specific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Developing</a:t>
            </a:r>
            <a:r>
              <a:rPr lang="en-GB" b="1" dirty="0">
                <a:latin typeface="Letter-join Print Plus 4" panose="02000805000000020003" pitchFamily="50" charset="0"/>
                <a:ea typeface="Times New Roman" panose="02020603050405020304" pitchFamily="18" charset="0"/>
                <a:cs typeface="Arial" panose="020B0604020202020204" pitchFamily="34" charset="0"/>
              </a:rPr>
              <a:t> </a:t>
            </a:r>
            <a:r>
              <a:rPr lang="en-GB" dirty="0">
                <a:latin typeface="Letter-join Print Plus 4" panose="02000805000000020003" pitchFamily="50" charset="0"/>
                <a:ea typeface="Times New Roman" panose="02020603050405020304" pitchFamily="18" charset="0"/>
                <a:cs typeface="Arial" panose="020B0604020202020204" pitchFamily="34" charset="0"/>
              </a:rPr>
              <a:t>understanding of number and numerical patterns. </a:t>
            </a:r>
            <a:r>
              <a:rPr lang="en-GB" dirty="0">
                <a:solidFill>
                  <a:srgbClr val="7030A0"/>
                </a:solidFill>
                <a:latin typeface="Letter-join Print Plus 4" panose="02000805000000020003" pitchFamily="50" charset="0"/>
                <a:ea typeface="Times New Roman" panose="02020603050405020304" pitchFamily="18" charset="0"/>
                <a:cs typeface="Arial" panose="020B0604020202020204" pitchFamily="34" charset="0"/>
              </a:rPr>
              <a:t>We will have a Maths Workshop in the Spring Term.</a:t>
            </a:r>
            <a:endParaRPr lang="en-GB" dirty="0">
              <a:latin typeface="Letter-join Print Plus 4" panose="02000805000000020003" pitchFamily="50" charset="0"/>
              <a:ea typeface="Times New Roman" panose="02020603050405020304" pitchFamily="18" charset="0"/>
              <a:cs typeface="Arial" panose="020B0604020202020204" pitchFamily="34" charset="0"/>
            </a:endParaRP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Understanding the World (Specific Area)</a:t>
            </a:r>
            <a:endParaRPr lang="en-GB" dirty="0">
              <a:latin typeface="Letter-join Print Plus 4" panose="02000805000000020003" pitchFamily="50" charset="0"/>
              <a:ea typeface="Times New Roman" panose="02020603050405020304" pitchFamily="18" charset="0"/>
              <a:cs typeface="Arial" panose="020B0604020202020204" pitchFamily="34" charset="0"/>
            </a:endParaRPr>
          </a:p>
          <a:p>
            <a:pPr algn="just">
              <a:spcAft>
                <a:spcPts val="0"/>
              </a:spcAft>
              <a:tabLst>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Investigating and beginning to understand the things, places and people around them, including culture, past and present and the natural world. </a:t>
            </a:r>
          </a:p>
          <a:p>
            <a:pPr lvl="0" algn="just">
              <a:spcAft>
                <a:spcPts val="0"/>
              </a:spcAft>
              <a:tabLst>
                <a:tab pos="457200" algn="l"/>
                <a:tab pos="5428615" algn="l"/>
              </a:tabLst>
            </a:pPr>
            <a:r>
              <a:rPr lang="en-GB" b="1" dirty="0">
                <a:latin typeface="Letter-join Print Plus 4" panose="02000805000000020003" pitchFamily="50" charset="0"/>
                <a:ea typeface="Times New Roman" panose="02020603050405020304" pitchFamily="18" charset="0"/>
                <a:cs typeface="Arial" panose="020B0604020202020204" pitchFamily="34" charset="0"/>
              </a:rPr>
              <a:t>Expressive Arts and Design (Specific Area)</a:t>
            </a:r>
          </a:p>
          <a:p>
            <a:pPr lvl="0" algn="just">
              <a:spcAft>
                <a:spcPts val="0"/>
              </a:spcAft>
              <a:tabLst>
                <a:tab pos="457200" algn="l"/>
                <a:tab pos="5428615" algn="l"/>
              </a:tabLst>
            </a:pPr>
            <a:r>
              <a:rPr lang="en-GB" dirty="0">
                <a:latin typeface="Letter-join Print Plus 4" panose="02000805000000020003" pitchFamily="50" charset="0"/>
                <a:ea typeface="Times New Roman" panose="02020603050405020304" pitchFamily="18" charset="0"/>
                <a:cs typeface="Arial" panose="020B0604020202020204" pitchFamily="34" charset="0"/>
              </a:rPr>
              <a:t>Using imagination by performing and creating with a variety of media and materials </a:t>
            </a:r>
          </a:p>
          <a:p>
            <a:pPr>
              <a:spcAft>
                <a:spcPts val="0"/>
              </a:spcAft>
            </a:pPr>
            <a:r>
              <a:rPr lang="en-GB" dirty="0">
                <a:latin typeface="Times New Roman" panose="02020603050405020304" pitchFamily="18" charset="0"/>
                <a:ea typeface="Times New Roman" panose="02020603050405020304" pitchFamily="18" charset="0"/>
              </a:rPr>
              <a:t> </a:t>
            </a:r>
            <a:endParaRPr lang="en-GB"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13017215"/>
      </p:ext>
    </p:extLst>
  </p:cSld>
  <p:clrMapOvr>
    <a:masterClrMapping/>
  </p:clrMapOvr>
  <mc:AlternateContent xmlns:mc="http://schemas.openxmlformats.org/markup-compatibility/2006" xmlns:p14="http://schemas.microsoft.com/office/powerpoint/2010/main">
    <mc:Choice Requires="p14">
      <p:transition spd="slow" p14:dur="2000" advTm="16778"/>
    </mc:Choice>
    <mc:Fallback xmlns="">
      <p:transition spd="slow" advTm="1677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9CF41D2-2C41-E7EE-D284-A8BCF0EE2AD8}"/>
              </a:ext>
            </a:extLst>
          </p:cNvPr>
          <p:cNvSpPr txBox="1"/>
          <p:nvPr/>
        </p:nvSpPr>
        <p:spPr>
          <a:xfrm>
            <a:off x="223935" y="114912"/>
            <a:ext cx="9824737" cy="5539978"/>
          </a:xfrm>
          <a:prstGeom prst="rect">
            <a:avLst/>
          </a:prstGeom>
          <a:noFill/>
        </p:spPr>
        <p:txBody>
          <a:bodyPr wrap="square">
            <a:spAutoFit/>
          </a:bodyPr>
          <a:lstStyle/>
          <a:p>
            <a:r>
              <a:rPr lang="en-GB" sz="3600" dirty="0">
                <a:latin typeface="Letter-join Print Plus 4" panose="02000805000000020003" pitchFamily="50" charset="0"/>
                <a:cs typeface="Arial" panose="020B0604020202020204" pitchFamily="34" charset="0"/>
              </a:rPr>
              <a:t>Phonics</a:t>
            </a:r>
            <a:br>
              <a:rPr lang="en-GB" sz="3600" dirty="0">
                <a:latin typeface="Letter-join Print Plus 4" panose="02000805000000020003" pitchFamily="50" charset="0"/>
                <a:cs typeface="Arial" panose="020B0604020202020204" pitchFamily="34" charset="0"/>
              </a:rPr>
            </a:br>
            <a:br>
              <a:rPr lang="en-GB" dirty="0">
                <a:latin typeface="Letter-join Print Plus 4" panose="02000805000000020003" pitchFamily="50" charset="0"/>
                <a:cs typeface="Arial" panose="020B0604020202020204" pitchFamily="34" charset="0"/>
              </a:rPr>
            </a:br>
            <a:r>
              <a:rPr lang="en-GB" sz="2000" b="0" dirty="0">
                <a:latin typeface="Letter-join Print Plus 4" panose="02000805000000020003" pitchFamily="50" charset="0"/>
                <a:cs typeface="Arial" panose="020B0604020202020204" pitchFamily="34" charset="0"/>
              </a:rPr>
              <a:t>Did you know that the English language has: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sz="2000" b="0" dirty="0">
                <a:latin typeface="Letter-join Print Plus 4" panose="02000805000000020003" pitchFamily="50" charset="0"/>
                <a:cs typeface="Arial" panose="020B0604020202020204" pitchFamily="34" charset="0"/>
              </a:rPr>
              <a:t>26 letters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sz="2000" b="0" dirty="0">
                <a:latin typeface="Letter-join Print Plus 4" panose="02000805000000020003" pitchFamily="50" charset="0"/>
                <a:cs typeface="Arial" panose="020B0604020202020204" pitchFamily="34" charset="0"/>
              </a:rPr>
              <a:t>44 sounds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sz="2000" b="0" dirty="0">
                <a:latin typeface="Letter-join Print Plus 4" panose="02000805000000020003" pitchFamily="50" charset="0"/>
                <a:cs typeface="Arial" panose="020B0604020202020204" pitchFamily="34" charset="0"/>
              </a:rPr>
              <a:t>and over 100 ways of spelling these sounds!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sz="2000" b="0" dirty="0">
                <a:latin typeface="Letter-join Print Plus 4" panose="02000805000000020003" pitchFamily="50" charset="0"/>
                <a:cs typeface="Arial" panose="020B0604020202020204" pitchFamily="34" charset="0"/>
              </a:rPr>
              <a:t>Phonics is how we make sense of all of these.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sz="2400" b="1" dirty="0">
                <a:latin typeface="Letter-join Print Plus 4" panose="02000805000000020003" pitchFamily="50" charset="0"/>
                <a:cs typeface="Arial" panose="020B0604020202020204" pitchFamily="34" charset="0"/>
              </a:rPr>
              <a:t>Systematic Synthetic Phonics </a:t>
            </a:r>
            <a:r>
              <a:rPr lang="en-GB" sz="2000" dirty="0">
                <a:latin typeface="Letter-join Print Plus 4" panose="02000805000000020003" pitchFamily="50" charset="0"/>
                <a:cs typeface="Arial" panose="020B0604020202020204" pitchFamily="34" charset="0"/>
              </a:rPr>
              <a:t>– </a:t>
            </a:r>
            <a:r>
              <a:rPr lang="en-GB" sz="2000" b="0" dirty="0">
                <a:latin typeface="Letter-join Print Plus 4" panose="02000805000000020003" pitchFamily="50" charset="0"/>
                <a:cs typeface="Arial" panose="020B0604020202020204" pitchFamily="34" charset="0"/>
              </a:rPr>
              <a:t>the teaching of reading and spelling by </a:t>
            </a:r>
          </a:p>
          <a:p>
            <a:r>
              <a:rPr lang="en-GB" sz="2000" b="0" dirty="0">
                <a:latin typeface="Letter-join Print Plus 4" panose="02000805000000020003" pitchFamily="50" charset="0"/>
                <a:cs typeface="Arial" panose="020B0604020202020204" pitchFamily="34" charset="0"/>
              </a:rPr>
              <a:t>breaking down words into the smallest unit of sound. </a:t>
            </a:r>
            <a:br>
              <a:rPr lang="en-GB" sz="2000" b="0" dirty="0">
                <a:latin typeface="Letter-join Print Plus 4" panose="02000805000000020003" pitchFamily="50" charset="0"/>
                <a:cs typeface="Arial" panose="020B0604020202020204" pitchFamily="34" charset="0"/>
              </a:rPr>
            </a:br>
            <a:br>
              <a:rPr lang="en-GB" sz="2000" b="0" dirty="0">
                <a:latin typeface="Letter-join Print Plus 4" panose="02000805000000020003" pitchFamily="50" charset="0"/>
                <a:cs typeface="Arial" panose="020B0604020202020204" pitchFamily="34" charset="0"/>
              </a:rPr>
            </a:br>
            <a:r>
              <a:rPr lang="en-GB" dirty="0">
                <a:latin typeface="Letter-join Print Plus 4" panose="02000805000000020003" pitchFamily="50" charset="0"/>
                <a:cs typeface="Arial" panose="020B0604020202020204" pitchFamily="34" charset="0"/>
              </a:rPr>
              <a:t>It’s all about hearing, recognising and using sounds enabling us to break down and build up words (segmenting and blending). </a:t>
            </a:r>
            <a:endParaRPr lang="en-GB" sz="2000" dirty="0">
              <a:latin typeface="Letter-join Print Plus 4" panose="02000805000000020003" pitchFamily="50" charset="0"/>
              <a:cs typeface="Arial" panose="020B0604020202020204" pitchFamily="34" charset="0"/>
            </a:endParaRPr>
          </a:p>
        </p:txBody>
      </p:sp>
      <p:pic>
        <p:nvPicPr>
          <p:cNvPr id="13" name="Picture 12">
            <a:extLst>
              <a:ext uri="{FF2B5EF4-FFF2-40B4-BE49-F238E27FC236}">
                <a16:creationId xmlns:a16="http://schemas.microsoft.com/office/drawing/2014/main" id="{1151AD76-ACCE-9D4D-E894-2401606024D9}"/>
              </a:ext>
            </a:extLst>
          </p:cNvPr>
          <p:cNvPicPr>
            <a:picLocks noChangeAspect="1"/>
          </p:cNvPicPr>
          <p:nvPr/>
        </p:nvPicPr>
        <p:blipFill>
          <a:blip r:embed="rId3"/>
          <a:stretch>
            <a:fillRect/>
          </a:stretch>
        </p:blipFill>
        <p:spPr>
          <a:xfrm>
            <a:off x="6940140" y="350196"/>
            <a:ext cx="4130796" cy="2186892"/>
          </a:xfrm>
          <a:prstGeom prst="rect">
            <a:avLst/>
          </a:prstGeom>
        </p:spPr>
      </p:pic>
      <p:pic>
        <p:nvPicPr>
          <p:cNvPr id="2" name="Picture 1">
            <a:extLst>
              <a:ext uri="{FF2B5EF4-FFF2-40B4-BE49-F238E27FC236}">
                <a16:creationId xmlns:a16="http://schemas.microsoft.com/office/drawing/2014/main" id="{D5D1CB36-65CC-46DA-4038-F6F563EB10FB}"/>
              </a:ext>
            </a:extLst>
          </p:cNvPr>
          <p:cNvPicPr>
            <a:picLocks noChangeAspect="1"/>
          </p:cNvPicPr>
          <p:nvPr/>
        </p:nvPicPr>
        <p:blipFill>
          <a:blip r:embed="rId4"/>
          <a:stretch>
            <a:fillRect/>
          </a:stretch>
        </p:blipFill>
        <p:spPr>
          <a:xfrm>
            <a:off x="9263866" y="2884901"/>
            <a:ext cx="1807070" cy="1541576"/>
          </a:xfrm>
          <a:prstGeom prst="rect">
            <a:avLst/>
          </a:prstGeom>
        </p:spPr>
      </p:pic>
    </p:spTree>
    <p:extLst>
      <p:ext uri="{BB962C8B-B14F-4D97-AF65-F5344CB8AC3E}">
        <p14:creationId xmlns:p14="http://schemas.microsoft.com/office/powerpoint/2010/main" val="2301208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1518082" y="257452"/>
            <a:ext cx="8904302" cy="523220"/>
          </a:xfrm>
          <a:prstGeom prst="rect">
            <a:avLst/>
          </a:prstGeom>
          <a:noFill/>
        </p:spPr>
        <p:txBody>
          <a:bodyPr wrap="square" rtlCol="0">
            <a:spAutoFit/>
          </a:bodyPr>
          <a:lstStyle/>
          <a:p>
            <a:pPr algn="ctr"/>
            <a:r>
              <a:rPr lang="en-GB" sz="2800" u="sng" dirty="0">
                <a:latin typeface="Letter-join Print Plus 4" panose="02000805000000020003" pitchFamily="50" charset="0"/>
                <a:cs typeface="Arial" panose="020B0604020202020204" pitchFamily="34" charset="0"/>
              </a:rPr>
              <a:t>Reading and Phonics at </a:t>
            </a:r>
            <a:r>
              <a:rPr lang="en-GB" sz="2800" u="sng" dirty="0" err="1">
                <a:latin typeface="Letter-join Print Plus 4" panose="02000805000000020003" pitchFamily="50" charset="0"/>
                <a:cs typeface="Arial" panose="020B0604020202020204" pitchFamily="34" charset="0"/>
              </a:rPr>
              <a:t>Meole</a:t>
            </a:r>
            <a:r>
              <a:rPr lang="en-GB" sz="2800" u="sng" dirty="0">
                <a:latin typeface="Letter-join Print Plus 4" panose="02000805000000020003" pitchFamily="50" charset="0"/>
                <a:cs typeface="Arial" panose="020B0604020202020204" pitchFamily="34" charset="0"/>
              </a:rPr>
              <a:t> Brace </a:t>
            </a:r>
          </a:p>
        </p:txBody>
      </p:sp>
      <p:sp>
        <p:nvSpPr>
          <p:cNvPr id="4" name="TextBox 3">
            <a:extLst>
              <a:ext uri="{FF2B5EF4-FFF2-40B4-BE49-F238E27FC236}">
                <a16:creationId xmlns:a16="http://schemas.microsoft.com/office/drawing/2014/main" id="{44CEF707-2CEE-4453-B115-0AAB3D1C6258}"/>
              </a:ext>
            </a:extLst>
          </p:cNvPr>
          <p:cNvSpPr txBox="1"/>
          <p:nvPr/>
        </p:nvSpPr>
        <p:spPr>
          <a:xfrm>
            <a:off x="315157" y="780672"/>
            <a:ext cx="8225728" cy="4985980"/>
          </a:xfrm>
          <a:prstGeom prst="rect">
            <a:avLst/>
          </a:prstGeom>
          <a:noFill/>
        </p:spPr>
        <p:txBody>
          <a:bodyPr wrap="square" rtlCol="0">
            <a:spAutoFit/>
          </a:bodyPr>
          <a:lstStyle/>
          <a:p>
            <a:r>
              <a:rPr lang="en-GB" sz="2000" dirty="0">
                <a:latin typeface="Letter-join Print Plus 4" panose="02000805000000020003" pitchFamily="50" charset="0"/>
                <a:cs typeface="Arial" panose="020B0604020202020204" pitchFamily="34" charset="0"/>
              </a:rPr>
              <a:t>The teaching of phonics and reading will take place every day in Reception. </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Our phonics teaching follows the DfE approved Bug Club scheme. This scheme entails daily sessions within which we will teach the children a new phoneme, practise applying it in reading and writing and explore how to form letters correctly. </a:t>
            </a:r>
            <a:endParaRPr lang="en-GB" sz="3600" b="1" dirty="0">
              <a:solidFill>
                <a:srgbClr val="FF0000"/>
              </a:solidFill>
              <a:latin typeface="Letter-join Print Plus 4" panose="02000805000000020003" pitchFamily="50" charset="0"/>
              <a:cs typeface="Arial" panose="020B0604020202020204" pitchFamily="34" charset="0"/>
            </a:endParaRP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We teach Pure Phonics for reading which means we teach the children to say the sounds letters make. Alongside, we will teach children the letter names. </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As well as learning the different sounds (phonemes) across the phases of Bug Club, the children will also learn High Frequency Words, such as ‘dad, mum, but’ and Irregular Tricky Words, such as ‘they, the, all.’</a:t>
            </a:r>
          </a:p>
          <a:p>
            <a:endParaRPr lang="en-GB" dirty="0">
              <a:latin typeface="Comic Sans MS" panose="030F0702030302020204" pitchFamily="66" charset="0"/>
            </a:endParaRPr>
          </a:p>
        </p:txBody>
      </p:sp>
      <p:pic>
        <p:nvPicPr>
          <p:cNvPr id="2050" name="Picture 2" descr="children-reading-clipart-28-collection-of-clipart-pictures-of-children-reading-high-free-clip-art">
            <a:extLst>
              <a:ext uri="{FF2B5EF4-FFF2-40B4-BE49-F238E27FC236}">
                <a16:creationId xmlns:a16="http://schemas.microsoft.com/office/drawing/2014/main" id="{0064CB10-3C46-4708-80F0-DC3321971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7900" y="1011769"/>
            <a:ext cx="2260401" cy="14089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7ACB137-4629-81AC-271F-FEBF49379A8E}"/>
              </a:ext>
            </a:extLst>
          </p:cNvPr>
          <p:cNvPicPr>
            <a:picLocks noChangeAspect="1"/>
          </p:cNvPicPr>
          <p:nvPr/>
        </p:nvPicPr>
        <p:blipFill>
          <a:blip r:embed="rId4"/>
          <a:stretch>
            <a:fillRect/>
          </a:stretch>
        </p:blipFill>
        <p:spPr>
          <a:xfrm>
            <a:off x="9013799" y="3135427"/>
            <a:ext cx="2228602" cy="1901177"/>
          </a:xfrm>
          <a:prstGeom prst="rect">
            <a:avLst/>
          </a:prstGeom>
        </p:spPr>
      </p:pic>
    </p:spTree>
    <p:extLst>
      <p:ext uri="{BB962C8B-B14F-4D97-AF65-F5344CB8AC3E}">
        <p14:creationId xmlns:p14="http://schemas.microsoft.com/office/powerpoint/2010/main" val="3172111738"/>
      </p:ext>
    </p:extLst>
  </p:cSld>
  <p:clrMapOvr>
    <a:masterClrMapping/>
  </p:clrMapOvr>
  <mc:AlternateContent xmlns:mc="http://schemas.openxmlformats.org/markup-compatibility/2006" xmlns:p14="http://schemas.microsoft.com/office/powerpoint/2010/main">
    <mc:Choice Requires="p14">
      <p:transition spd="slow" p14:dur="2000" advTm="189946"/>
    </mc:Choice>
    <mc:Fallback xmlns="">
      <p:transition spd="slow" advTm="18994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8F72F68-55CE-037E-75E6-9C41670535DF}"/>
              </a:ext>
            </a:extLst>
          </p:cNvPr>
          <p:cNvSpPr txBox="1"/>
          <p:nvPr/>
        </p:nvSpPr>
        <p:spPr>
          <a:xfrm>
            <a:off x="5868210" y="126525"/>
            <a:ext cx="5620155" cy="6340197"/>
          </a:xfrm>
          <a:prstGeom prst="rect">
            <a:avLst/>
          </a:prstGeom>
          <a:noFill/>
        </p:spPr>
        <p:txBody>
          <a:bodyPr wrap="square">
            <a:spAutoFit/>
          </a:bodyPr>
          <a:lstStyle/>
          <a:p>
            <a:pPr algn="ctr"/>
            <a:r>
              <a:rPr lang="en-GB" sz="2800" dirty="0">
                <a:latin typeface="Letter-join Print Plus 4" panose="02000805000000020003" pitchFamily="50" charset="0"/>
                <a:cs typeface="Arial" panose="020B0604020202020204" pitchFamily="34" charset="0"/>
              </a:rPr>
              <a:t>What is a phoneme? </a:t>
            </a:r>
            <a:br>
              <a:rPr lang="en-GB" sz="1600" dirty="0">
                <a:latin typeface="Letter-join Print Plus 4" panose="02000805000000020003" pitchFamily="50" charset="0"/>
                <a:cs typeface="Arial" panose="020B0604020202020204" pitchFamily="34" charset="0"/>
              </a:rPr>
            </a:br>
            <a:br>
              <a:rPr lang="en-GB" b="0" dirty="0">
                <a:latin typeface="Letter-join Print Plus 4" panose="02000805000000020003" pitchFamily="50" charset="0"/>
                <a:cs typeface="Arial" panose="020B0604020202020204" pitchFamily="34" charset="0"/>
              </a:rPr>
            </a:br>
            <a:r>
              <a:rPr lang="en-GB" b="0" dirty="0">
                <a:latin typeface="Letter-join Print Plus 4" panose="02000805000000020003" pitchFamily="50" charset="0"/>
                <a:cs typeface="Arial" panose="020B0604020202020204" pitchFamily="34" charset="0"/>
              </a:rPr>
              <a:t>All words are reducible to units of sounds called ‘</a:t>
            </a:r>
            <a:r>
              <a:rPr lang="en-GB" b="1" dirty="0">
                <a:latin typeface="Letter-join Print Plus 4" panose="02000805000000020003" pitchFamily="50" charset="0"/>
                <a:cs typeface="Arial" panose="020B0604020202020204" pitchFamily="34" charset="0"/>
              </a:rPr>
              <a:t>phonemes</a:t>
            </a:r>
            <a:r>
              <a:rPr lang="en-GB" b="0" dirty="0">
                <a:latin typeface="Letter-join Print Plus 4" panose="02000805000000020003" pitchFamily="50" charset="0"/>
                <a:cs typeface="Arial" panose="020B0604020202020204" pitchFamily="34" charset="0"/>
              </a:rPr>
              <a:t>’ which we write down using letters or small groups of letters called ‘</a:t>
            </a:r>
            <a:r>
              <a:rPr lang="en-GB" b="1" dirty="0">
                <a:latin typeface="Letter-join Print Plus 4" panose="02000805000000020003" pitchFamily="50" charset="0"/>
                <a:cs typeface="Arial" panose="020B0604020202020204" pitchFamily="34" charset="0"/>
              </a:rPr>
              <a:t>graphemes</a:t>
            </a:r>
            <a:r>
              <a:rPr lang="en-GB" b="0" dirty="0">
                <a:latin typeface="Letter-join Print Plus 4" panose="02000805000000020003" pitchFamily="50" charset="0"/>
                <a:cs typeface="Arial" panose="020B0604020202020204" pitchFamily="34" charset="0"/>
              </a:rPr>
              <a:t>’. </a:t>
            </a:r>
          </a:p>
          <a:p>
            <a:pPr algn="ctr"/>
            <a:endParaRPr lang="en-GB" dirty="0">
              <a:latin typeface="Letter-join Print Plus 4" panose="02000805000000020003" pitchFamily="50" charset="0"/>
              <a:cs typeface="Arial" panose="020B0604020202020204" pitchFamily="34" charset="0"/>
            </a:endParaRPr>
          </a:p>
          <a:p>
            <a:pPr algn="ctr"/>
            <a:r>
              <a:rPr lang="en-GB" b="0" dirty="0">
                <a:latin typeface="Letter-join Print Plus 4" panose="02000805000000020003" pitchFamily="50" charset="0"/>
                <a:cs typeface="Arial" panose="020B0604020202020204" pitchFamily="34" charset="0"/>
              </a:rPr>
              <a:t>You can have:</a:t>
            </a:r>
          </a:p>
          <a:p>
            <a:pPr algn="ctr"/>
            <a:endParaRPr lang="en-GB" b="0" dirty="0">
              <a:latin typeface="Letter-join Print Plus 4" panose="02000805000000020003" pitchFamily="50" charset="0"/>
              <a:cs typeface="Arial" panose="020B0604020202020204" pitchFamily="34" charset="0"/>
            </a:endParaRPr>
          </a:p>
          <a:p>
            <a:pPr algn="ctr"/>
            <a:r>
              <a:rPr lang="en-GB" b="0" dirty="0">
                <a:latin typeface="Letter-join Print Plus 4" panose="02000805000000020003" pitchFamily="50" charset="0"/>
                <a:cs typeface="Arial" panose="020B0604020202020204" pitchFamily="34" charset="0"/>
              </a:rPr>
              <a:t> </a:t>
            </a:r>
            <a:r>
              <a:rPr lang="en-GB" b="1" dirty="0">
                <a:latin typeface="Letter-join Print Plus 4" panose="02000805000000020003" pitchFamily="50" charset="0"/>
                <a:cs typeface="Arial" panose="020B0604020202020204" pitchFamily="34" charset="0"/>
              </a:rPr>
              <a:t>Single letter sounds </a:t>
            </a:r>
            <a:r>
              <a:rPr lang="en-GB" b="0" dirty="0">
                <a:latin typeface="Letter-join Print Plus 4" panose="02000805000000020003" pitchFamily="50" charset="0"/>
                <a:cs typeface="Arial" panose="020B0604020202020204" pitchFamily="34" charset="0"/>
              </a:rPr>
              <a:t>such as; s, a, t </a:t>
            </a:r>
          </a:p>
          <a:p>
            <a:pPr algn="ctr"/>
            <a:endParaRPr lang="en-GB" b="0" dirty="0">
              <a:latin typeface="Letter-join Print Plus 4" panose="02000805000000020003" pitchFamily="50" charset="0"/>
              <a:cs typeface="Arial" panose="020B0604020202020204" pitchFamily="34" charset="0"/>
            </a:endParaRPr>
          </a:p>
          <a:p>
            <a:pPr algn="ctr"/>
            <a:r>
              <a:rPr lang="en-GB" b="1" dirty="0">
                <a:latin typeface="Letter-join Print Plus 4" panose="02000805000000020003" pitchFamily="50" charset="0"/>
                <a:cs typeface="Arial" panose="020B0604020202020204" pitchFamily="34" charset="0"/>
              </a:rPr>
              <a:t>Digraphs</a:t>
            </a:r>
            <a:r>
              <a:rPr lang="en-GB" b="0" dirty="0">
                <a:latin typeface="Letter-join Print Plus 4" panose="02000805000000020003" pitchFamily="50" charset="0"/>
                <a:cs typeface="Arial" panose="020B0604020202020204" pitchFamily="34" charset="0"/>
              </a:rPr>
              <a:t> such as; </a:t>
            </a:r>
            <a:r>
              <a:rPr lang="en-GB" b="0" dirty="0" err="1">
                <a:latin typeface="Letter-join Print Plus 4" panose="02000805000000020003" pitchFamily="50" charset="0"/>
                <a:cs typeface="Arial" panose="020B0604020202020204" pitchFamily="34" charset="0"/>
              </a:rPr>
              <a:t>ch</a:t>
            </a:r>
            <a:r>
              <a:rPr lang="en-GB" b="0" dirty="0">
                <a:latin typeface="Letter-join Print Plus 4" panose="02000805000000020003" pitchFamily="50" charset="0"/>
                <a:cs typeface="Arial" panose="020B0604020202020204" pitchFamily="34" charset="0"/>
              </a:rPr>
              <a:t>, </a:t>
            </a:r>
            <a:r>
              <a:rPr lang="en-GB" b="0" dirty="0" err="1">
                <a:latin typeface="Letter-join Print Plus 4" panose="02000805000000020003" pitchFamily="50" charset="0"/>
                <a:cs typeface="Arial" panose="020B0604020202020204" pitchFamily="34" charset="0"/>
              </a:rPr>
              <a:t>sh</a:t>
            </a:r>
            <a:r>
              <a:rPr lang="en-GB" b="0" dirty="0">
                <a:latin typeface="Letter-join Print Plus 4" panose="02000805000000020003" pitchFamily="50" charset="0"/>
                <a:cs typeface="Arial" panose="020B0604020202020204" pitchFamily="34" charset="0"/>
              </a:rPr>
              <a:t>, ai </a:t>
            </a:r>
          </a:p>
          <a:p>
            <a:pPr algn="ctr"/>
            <a:endParaRPr lang="en-GB" b="0" dirty="0">
              <a:latin typeface="Letter-join Print Plus 4" panose="02000805000000020003" pitchFamily="50" charset="0"/>
              <a:cs typeface="Arial" panose="020B0604020202020204" pitchFamily="34" charset="0"/>
            </a:endParaRPr>
          </a:p>
          <a:p>
            <a:pPr algn="ctr"/>
            <a:r>
              <a:rPr lang="en-GB" b="1" dirty="0">
                <a:latin typeface="Letter-join Print Plus 4" panose="02000805000000020003" pitchFamily="50" charset="0"/>
                <a:cs typeface="Arial" panose="020B0604020202020204" pitchFamily="34" charset="0"/>
              </a:rPr>
              <a:t>Trigraphs</a:t>
            </a:r>
            <a:r>
              <a:rPr lang="en-GB" b="0" dirty="0">
                <a:latin typeface="Letter-join Print Plus 4" panose="02000805000000020003" pitchFamily="50" charset="0"/>
                <a:cs typeface="Arial" panose="020B0604020202020204" pitchFamily="34" charset="0"/>
              </a:rPr>
              <a:t> such as; </a:t>
            </a:r>
            <a:r>
              <a:rPr lang="en-GB" b="0" dirty="0" err="1">
                <a:latin typeface="Letter-join Print Plus 4" panose="02000805000000020003" pitchFamily="50" charset="0"/>
                <a:cs typeface="Arial" panose="020B0604020202020204" pitchFamily="34" charset="0"/>
              </a:rPr>
              <a:t>igh</a:t>
            </a:r>
            <a:r>
              <a:rPr lang="en-GB" b="0" dirty="0">
                <a:latin typeface="Letter-join Print Plus 4" panose="02000805000000020003" pitchFamily="50" charset="0"/>
                <a:cs typeface="Arial" panose="020B0604020202020204" pitchFamily="34" charset="0"/>
              </a:rPr>
              <a:t>, air, ear </a:t>
            </a:r>
          </a:p>
          <a:p>
            <a:pPr algn="ctr"/>
            <a:endParaRPr lang="en-GB" b="0" dirty="0">
              <a:latin typeface="Letter-join Print Plus 4" panose="02000805000000020003" pitchFamily="50" charset="0"/>
              <a:cs typeface="Arial" panose="020B0604020202020204" pitchFamily="34" charset="0"/>
            </a:endParaRPr>
          </a:p>
          <a:p>
            <a:pPr algn="ctr"/>
            <a:r>
              <a:rPr lang="en-GB" b="0" dirty="0">
                <a:latin typeface="Letter-join Print Plus 4" panose="02000805000000020003" pitchFamily="50" charset="0"/>
                <a:cs typeface="Arial" panose="020B0604020202020204" pitchFamily="34" charset="0"/>
              </a:rPr>
              <a:t>These are the building blocks for reading and writing and your children will start by learning single letter sounds at the start of Phase 2, before being introduced to digraphs and trigraphs as they move through the phases. </a:t>
            </a:r>
          </a:p>
          <a:p>
            <a:pPr algn="ctr"/>
            <a:br>
              <a:rPr lang="en-GB" sz="1800" b="0" dirty="0">
                <a:latin typeface="Comic Sans MS" panose="030F0702030302020204" pitchFamily="66" charset="0"/>
              </a:rPr>
            </a:br>
            <a:br>
              <a:rPr lang="en-GB" sz="1800" b="0" dirty="0">
                <a:latin typeface="Comic Sans MS" panose="030F0702030302020204" pitchFamily="66" charset="0"/>
              </a:rPr>
            </a:br>
            <a:endParaRPr lang="en-GB" dirty="0"/>
          </a:p>
        </p:txBody>
      </p:sp>
      <p:pic>
        <p:nvPicPr>
          <p:cNvPr id="8" name="Picture 7">
            <a:extLst>
              <a:ext uri="{FF2B5EF4-FFF2-40B4-BE49-F238E27FC236}">
                <a16:creationId xmlns:a16="http://schemas.microsoft.com/office/drawing/2014/main" id="{24C8C8B6-5EF2-55DB-C112-6C2ED6468F24}"/>
              </a:ext>
            </a:extLst>
          </p:cNvPr>
          <p:cNvPicPr>
            <a:picLocks noChangeAspect="1"/>
          </p:cNvPicPr>
          <p:nvPr/>
        </p:nvPicPr>
        <p:blipFill>
          <a:blip r:embed="rId3"/>
          <a:stretch>
            <a:fillRect/>
          </a:stretch>
        </p:blipFill>
        <p:spPr>
          <a:xfrm>
            <a:off x="351008" y="167764"/>
            <a:ext cx="3688400" cy="5279594"/>
          </a:xfrm>
          <a:prstGeom prst="rect">
            <a:avLst/>
          </a:prstGeom>
        </p:spPr>
      </p:pic>
      <p:sp>
        <p:nvSpPr>
          <p:cNvPr id="9" name="TextBox 8">
            <a:extLst>
              <a:ext uri="{FF2B5EF4-FFF2-40B4-BE49-F238E27FC236}">
                <a16:creationId xmlns:a16="http://schemas.microsoft.com/office/drawing/2014/main" id="{CB7A52B0-6429-849F-BE99-188E80A064DF}"/>
              </a:ext>
            </a:extLst>
          </p:cNvPr>
          <p:cNvSpPr txBox="1"/>
          <p:nvPr/>
        </p:nvSpPr>
        <p:spPr>
          <a:xfrm>
            <a:off x="4337096" y="290799"/>
            <a:ext cx="793387" cy="276999"/>
          </a:xfrm>
          <a:prstGeom prst="rect">
            <a:avLst/>
          </a:prstGeom>
          <a:noFill/>
        </p:spPr>
        <p:txBody>
          <a:bodyPr wrap="square" rtlCol="0">
            <a:spAutoFit/>
          </a:bodyPr>
          <a:lstStyle/>
          <a:p>
            <a:r>
              <a:rPr lang="en-GB" sz="1200" dirty="0">
                <a:latin typeface="Comic Sans MS" panose="030F0702030302020204" pitchFamily="66" charset="0"/>
              </a:rPr>
              <a:t>Nursery</a:t>
            </a:r>
          </a:p>
        </p:txBody>
      </p:sp>
      <p:sp>
        <p:nvSpPr>
          <p:cNvPr id="10" name="TextBox 9">
            <a:extLst>
              <a:ext uri="{FF2B5EF4-FFF2-40B4-BE49-F238E27FC236}">
                <a16:creationId xmlns:a16="http://schemas.microsoft.com/office/drawing/2014/main" id="{D199DC1E-BF26-C7A5-8B36-78198E31C2B9}"/>
              </a:ext>
            </a:extLst>
          </p:cNvPr>
          <p:cNvSpPr txBox="1"/>
          <p:nvPr/>
        </p:nvSpPr>
        <p:spPr>
          <a:xfrm>
            <a:off x="4260856" y="1229919"/>
            <a:ext cx="896551" cy="276999"/>
          </a:xfrm>
          <a:prstGeom prst="rect">
            <a:avLst/>
          </a:prstGeom>
          <a:noFill/>
        </p:spPr>
        <p:txBody>
          <a:bodyPr wrap="square" rtlCol="0">
            <a:spAutoFit/>
          </a:bodyPr>
          <a:lstStyle/>
          <a:p>
            <a:pPr algn="ctr"/>
            <a:r>
              <a:rPr lang="en-GB" sz="1200" dirty="0">
                <a:latin typeface="Comic Sans MS" panose="030F0702030302020204" pitchFamily="66" charset="0"/>
              </a:rPr>
              <a:t>Reception </a:t>
            </a:r>
          </a:p>
        </p:txBody>
      </p:sp>
      <p:sp>
        <p:nvSpPr>
          <p:cNvPr id="11" name="TextBox 10">
            <a:extLst>
              <a:ext uri="{FF2B5EF4-FFF2-40B4-BE49-F238E27FC236}">
                <a16:creationId xmlns:a16="http://schemas.microsoft.com/office/drawing/2014/main" id="{EF09EC18-84E0-92AE-5E57-5DE9FB7B9508}"/>
              </a:ext>
            </a:extLst>
          </p:cNvPr>
          <p:cNvSpPr txBox="1"/>
          <p:nvPr/>
        </p:nvSpPr>
        <p:spPr>
          <a:xfrm>
            <a:off x="4330353" y="4028120"/>
            <a:ext cx="793387" cy="276999"/>
          </a:xfrm>
          <a:prstGeom prst="rect">
            <a:avLst/>
          </a:prstGeom>
          <a:noFill/>
        </p:spPr>
        <p:txBody>
          <a:bodyPr wrap="square" rtlCol="0">
            <a:spAutoFit/>
          </a:bodyPr>
          <a:lstStyle/>
          <a:p>
            <a:r>
              <a:rPr lang="en-GB" sz="1200" dirty="0">
                <a:latin typeface="Comic Sans MS" panose="030F0702030302020204" pitchFamily="66" charset="0"/>
              </a:rPr>
              <a:t>Year 1</a:t>
            </a:r>
          </a:p>
        </p:txBody>
      </p:sp>
      <p:sp>
        <p:nvSpPr>
          <p:cNvPr id="12" name="TextBox 11">
            <a:extLst>
              <a:ext uri="{FF2B5EF4-FFF2-40B4-BE49-F238E27FC236}">
                <a16:creationId xmlns:a16="http://schemas.microsoft.com/office/drawing/2014/main" id="{9A67EFC1-8694-AA09-A0C3-05C04F73CBCB}"/>
              </a:ext>
            </a:extLst>
          </p:cNvPr>
          <p:cNvSpPr txBox="1"/>
          <p:nvPr/>
        </p:nvSpPr>
        <p:spPr>
          <a:xfrm>
            <a:off x="4324330" y="4980400"/>
            <a:ext cx="793387" cy="276999"/>
          </a:xfrm>
          <a:prstGeom prst="rect">
            <a:avLst/>
          </a:prstGeom>
          <a:noFill/>
        </p:spPr>
        <p:txBody>
          <a:bodyPr wrap="square" rtlCol="0">
            <a:spAutoFit/>
          </a:bodyPr>
          <a:lstStyle/>
          <a:p>
            <a:r>
              <a:rPr lang="en-GB" sz="1200" dirty="0">
                <a:latin typeface="Comic Sans MS" panose="030F0702030302020204" pitchFamily="66" charset="0"/>
              </a:rPr>
              <a:t>Year 2 </a:t>
            </a:r>
          </a:p>
        </p:txBody>
      </p:sp>
      <p:sp>
        <p:nvSpPr>
          <p:cNvPr id="13" name="TextBox 12">
            <a:extLst>
              <a:ext uri="{FF2B5EF4-FFF2-40B4-BE49-F238E27FC236}">
                <a16:creationId xmlns:a16="http://schemas.microsoft.com/office/drawing/2014/main" id="{7B015039-91C6-CF55-9E93-2B6D68BBA10C}"/>
              </a:ext>
            </a:extLst>
          </p:cNvPr>
          <p:cNvSpPr txBox="1"/>
          <p:nvPr/>
        </p:nvSpPr>
        <p:spPr>
          <a:xfrm>
            <a:off x="4272747" y="2153157"/>
            <a:ext cx="896551" cy="276999"/>
          </a:xfrm>
          <a:prstGeom prst="rect">
            <a:avLst/>
          </a:prstGeom>
          <a:noFill/>
        </p:spPr>
        <p:txBody>
          <a:bodyPr wrap="square" rtlCol="0">
            <a:spAutoFit/>
          </a:bodyPr>
          <a:lstStyle/>
          <a:p>
            <a:pPr algn="ctr"/>
            <a:r>
              <a:rPr lang="en-GB" sz="1200" dirty="0">
                <a:latin typeface="Comic Sans MS" panose="030F0702030302020204" pitchFamily="66" charset="0"/>
              </a:rPr>
              <a:t>Reception </a:t>
            </a:r>
          </a:p>
        </p:txBody>
      </p:sp>
      <p:sp>
        <p:nvSpPr>
          <p:cNvPr id="14" name="TextBox 13">
            <a:extLst>
              <a:ext uri="{FF2B5EF4-FFF2-40B4-BE49-F238E27FC236}">
                <a16:creationId xmlns:a16="http://schemas.microsoft.com/office/drawing/2014/main" id="{DC80BDAD-E1CB-9530-B1A5-DA63C73C3765}"/>
              </a:ext>
            </a:extLst>
          </p:cNvPr>
          <p:cNvSpPr txBox="1"/>
          <p:nvPr/>
        </p:nvSpPr>
        <p:spPr>
          <a:xfrm>
            <a:off x="4290724" y="3118223"/>
            <a:ext cx="896551" cy="276999"/>
          </a:xfrm>
          <a:prstGeom prst="rect">
            <a:avLst/>
          </a:prstGeom>
          <a:noFill/>
        </p:spPr>
        <p:txBody>
          <a:bodyPr wrap="square" rtlCol="0">
            <a:spAutoFit/>
          </a:bodyPr>
          <a:lstStyle/>
          <a:p>
            <a:pPr algn="ctr"/>
            <a:r>
              <a:rPr lang="en-GB" sz="1200" dirty="0">
                <a:latin typeface="Comic Sans MS" panose="030F0702030302020204" pitchFamily="66" charset="0"/>
              </a:rPr>
              <a:t>Reception </a:t>
            </a:r>
          </a:p>
        </p:txBody>
      </p:sp>
    </p:spTree>
    <p:extLst>
      <p:ext uri="{BB962C8B-B14F-4D97-AF65-F5344CB8AC3E}">
        <p14:creationId xmlns:p14="http://schemas.microsoft.com/office/powerpoint/2010/main" val="1220146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948C43-25B9-EF01-5383-3673B8286F95}"/>
              </a:ext>
            </a:extLst>
          </p:cNvPr>
          <p:cNvSpPr txBox="1"/>
          <p:nvPr/>
        </p:nvSpPr>
        <p:spPr>
          <a:xfrm>
            <a:off x="1974126" y="238387"/>
            <a:ext cx="2205988" cy="584775"/>
          </a:xfrm>
          <a:prstGeom prst="rect">
            <a:avLst/>
          </a:prstGeom>
          <a:noFill/>
        </p:spPr>
        <p:txBody>
          <a:bodyPr wrap="square" rtlCol="0">
            <a:spAutoFit/>
          </a:bodyPr>
          <a:lstStyle/>
          <a:p>
            <a:r>
              <a:rPr lang="en-GB" sz="3200" b="1" dirty="0">
                <a:latin typeface="Letter-join Print Plus 4" panose="02000805000000020003" pitchFamily="50" charset="0"/>
                <a:cs typeface="Arial" panose="020B0604020202020204" pitchFamily="34" charset="0"/>
              </a:rPr>
              <a:t>Phase 2 </a:t>
            </a:r>
          </a:p>
        </p:txBody>
      </p:sp>
      <p:pic>
        <p:nvPicPr>
          <p:cNvPr id="3" name="Picture 2">
            <a:extLst>
              <a:ext uri="{FF2B5EF4-FFF2-40B4-BE49-F238E27FC236}">
                <a16:creationId xmlns:a16="http://schemas.microsoft.com/office/drawing/2014/main" id="{B38022F6-C091-45EB-65AD-AC20DC277E6B}"/>
              </a:ext>
            </a:extLst>
          </p:cNvPr>
          <p:cNvPicPr>
            <a:picLocks noChangeAspect="1"/>
          </p:cNvPicPr>
          <p:nvPr/>
        </p:nvPicPr>
        <p:blipFill>
          <a:blip r:embed="rId3"/>
          <a:stretch>
            <a:fillRect/>
          </a:stretch>
        </p:blipFill>
        <p:spPr>
          <a:xfrm>
            <a:off x="347175" y="868214"/>
            <a:ext cx="5022414" cy="3221472"/>
          </a:xfrm>
          <a:prstGeom prst="rect">
            <a:avLst/>
          </a:prstGeom>
        </p:spPr>
      </p:pic>
      <p:sp>
        <p:nvSpPr>
          <p:cNvPr id="5" name="TextBox 4">
            <a:extLst>
              <a:ext uri="{FF2B5EF4-FFF2-40B4-BE49-F238E27FC236}">
                <a16:creationId xmlns:a16="http://schemas.microsoft.com/office/drawing/2014/main" id="{A8398312-04DE-4CB1-836B-CBD97B6ACD30}"/>
              </a:ext>
            </a:extLst>
          </p:cNvPr>
          <p:cNvSpPr txBox="1"/>
          <p:nvPr/>
        </p:nvSpPr>
        <p:spPr>
          <a:xfrm>
            <a:off x="347175" y="4374978"/>
            <a:ext cx="5022414" cy="923330"/>
          </a:xfrm>
          <a:prstGeom prst="rect">
            <a:avLst/>
          </a:prstGeom>
          <a:noFill/>
        </p:spPr>
        <p:txBody>
          <a:bodyPr wrap="square">
            <a:spAutoFit/>
          </a:bodyPr>
          <a:lstStyle/>
          <a:p>
            <a:pPr algn="ctr"/>
            <a:r>
              <a:rPr lang="en-GB" dirty="0">
                <a:solidFill>
                  <a:srgbClr val="131313"/>
                </a:solidFill>
                <a:latin typeface="Letter-join Print Plus 4" panose="02000805000000020003" pitchFamily="50" charset="0"/>
                <a:cs typeface="Arial" panose="020B0604020202020204" pitchFamily="34" charset="0"/>
              </a:rPr>
              <a:t>We use pure sounds meaning we pronounce each letter sound clearly and distinctly without adding additional sounds to the end. </a:t>
            </a:r>
            <a:endParaRPr lang="en-GB" b="0" i="0" dirty="0">
              <a:solidFill>
                <a:srgbClr val="131313"/>
              </a:solidFill>
              <a:effectLst/>
              <a:latin typeface="Letter-join Print Plus 4" panose="02000805000000020003" pitchFamily="50" charset="0"/>
              <a:cs typeface="Arial" panose="020B0604020202020204" pitchFamily="34" charset="0"/>
            </a:endParaRPr>
          </a:p>
        </p:txBody>
      </p:sp>
      <p:pic>
        <p:nvPicPr>
          <p:cNvPr id="6" name="Content Placeholder 5">
            <a:extLst>
              <a:ext uri="{FF2B5EF4-FFF2-40B4-BE49-F238E27FC236}">
                <a16:creationId xmlns:a16="http://schemas.microsoft.com/office/drawing/2014/main" id="{FE93CFF4-1A52-7FFC-D35A-4D30BD4EF004}"/>
              </a:ext>
            </a:extLst>
          </p:cNvPr>
          <p:cNvPicPr>
            <a:picLocks noChangeAspect="1"/>
          </p:cNvPicPr>
          <p:nvPr/>
        </p:nvPicPr>
        <p:blipFill>
          <a:blip r:embed="rId4"/>
          <a:stretch>
            <a:fillRect/>
          </a:stretch>
        </p:blipFill>
        <p:spPr>
          <a:xfrm>
            <a:off x="7472556" y="248134"/>
            <a:ext cx="3859416" cy="2417244"/>
          </a:xfrm>
          <a:prstGeom prst="rect">
            <a:avLst/>
          </a:prstGeom>
        </p:spPr>
      </p:pic>
      <p:pic>
        <p:nvPicPr>
          <p:cNvPr id="7" name="Picture 6">
            <a:extLst>
              <a:ext uri="{FF2B5EF4-FFF2-40B4-BE49-F238E27FC236}">
                <a16:creationId xmlns:a16="http://schemas.microsoft.com/office/drawing/2014/main" id="{C8DF8F6D-0588-2A26-A922-08E19740B8AF}"/>
              </a:ext>
            </a:extLst>
          </p:cNvPr>
          <p:cNvPicPr>
            <a:picLocks noChangeAspect="1"/>
          </p:cNvPicPr>
          <p:nvPr/>
        </p:nvPicPr>
        <p:blipFill>
          <a:blip r:embed="rId5"/>
          <a:stretch>
            <a:fillRect/>
          </a:stretch>
        </p:blipFill>
        <p:spPr>
          <a:xfrm>
            <a:off x="5761388" y="2881065"/>
            <a:ext cx="3422335" cy="2417243"/>
          </a:xfrm>
          <a:prstGeom prst="rect">
            <a:avLst/>
          </a:prstGeom>
        </p:spPr>
      </p:pic>
      <p:sp>
        <p:nvSpPr>
          <p:cNvPr id="8" name="TextBox 7">
            <a:extLst>
              <a:ext uri="{FF2B5EF4-FFF2-40B4-BE49-F238E27FC236}">
                <a16:creationId xmlns:a16="http://schemas.microsoft.com/office/drawing/2014/main" id="{5D36CCE4-D46A-E772-6F5F-77487EF7C328}"/>
              </a:ext>
            </a:extLst>
          </p:cNvPr>
          <p:cNvSpPr txBox="1"/>
          <p:nvPr/>
        </p:nvSpPr>
        <p:spPr>
          <a:xfrm>
            <a:off x="9324443" y="2792239"/>
            <a:ext cx="2269303" cy="2800767"/>
          </a:xfrm>
          <a:prstGeom prst="rect">
            <a:avLst/>
          </a:prstGeom>
          <a:noFill/>
        </p:spPr>
        <p:txBody>
          <a:bodyPr wrap="square">
            <a:spAutoFit/>
          </a:bodyPr>
          <a:lstStyle/>
          <a:p>
            <a:r>
              <a:rPr lang="en-GB" sz="1600" dirty="0">
                <a:latin typeface="Letter-join Print Plus 4" panose="02000805000000020003" pitchFamily="50" charset="0"/>
                <a:cs typeface="Arial" panose="020B0604020202020204" pitchFamily="34" charset="0"/>
              </a:rPr>
              <a:t>Demonstration videos of how to say each phoneme and of the action and image which corresponds to each one are available on the </a:t>
            </a:r>
            <a:r>
              <a:rPr lang="en-GB" sz="1600" b="1" dirty="0">
                <a:latin typeface="Letter-join Print Plus 4" panose="02000805000000020003" pitchFamily="50" charset="0"/>
                <a:cs typeface="Arial" panose="020B0604020202020204" pitchFamily="34" charset="0"/>
              </a:rPr>
              <a:t>‘Supporting Your Child at Home’ </a:t>
            </a:r>
            <a:r>
              <a:rPr lang="en-GB" sz="1600" dirty="0">
                <a:latin typeface="Letter-join Print Plus 4" panose="02000805000000020003" pitchFamily="50" charset="0"/>
                <a:cs typeface="Arial" panose="020B0604020202020204" pitchFamily="34" charset="0"/>
              </a:rPr>
              <a:t>page in the English Curriculum section of our school website. </a:t>
            </a:r>
            <a:endParaRPr lang="en-GB" sz="2000" dirty="0">
              <a:latin typeface="Letter-join Print Plus 4" panose="02000805000000020003" pitchFamily="50" charset="0"/>
              <a:cs typeface="Arial" panose="020B0604020202020204" pitchFamily="34" charset="0"/>
            </a:endParaRPr>
          </a:p>
        </p:txBody>
      </p:sp>
    </p:spTree>
    <p:extLst>
      <p:ext uri="{BB962C8B-B14F-4D97-AF65-F5344CB8AC3E}">
        <p14:creationId xmlns:p14="http://schemas.microsoft.com/office/powerpoint/2010/main" val="2630256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D454C92E-D54D-F877-AAAB-4BA33A26684A}"/>
              </a:ext>
            </a:extLst>
          </p:cNvPr>
          <p:cNvGraphicFramePr>
            <a:graphicFrameLocks noGrp="1"/>
          </p:cNvGraphicFramePr>
          <p:nvPr>
            <p:extLst>
              <p:ext uri="{D42A27DB-BD31-4B8C-83A1-F6EECF244321}">
                <p14:modId xmlns:p14="http://schemas.microsoft.com/office/powerpoint/2010/main" val="1603754034"/>
              </p:ext>
            </p:extLst>
          </p:nvPr>
        </p:nvGraphicFramePr>
        <p:xfrm>
          <a:off x="7519480" y="4927151"/>
          <a:ext cx="1791144" cy="551102"/>
        </p:xfrm>
        <a:graphic>
          <a:graphicData uri="http://schemas.openxmlformats.org/drawingml/2006/table">
            <a:tbl>
              <a:tblPr firstRow="1" bandRow="1">
                <a:tableStyleId>{5C22544A-7EE6-4342-B048-85BDC9FD1C3A}</a:tableStyleId>
              </a:tblPr>
              <a:tblGrid>
                <a:gridCol w="597048">
                  <a:extLst>
                    <a:ext uri="{9D8B030D-6E8A-4147-A177-3AD203B41FA5}">
                      <a16:colId xmlns:a16="http://schemas.microsoft.com/office/drawing/2014/main" val="3659910469"/>
                    </a:ext>
                  </a:extLst>
                </a:gridCol>
                <a:gridCol w="597048">
                  <a:extLst>
                    <a:ext uri="{9D8B030D-6E8A-4147-A177-3AD203B41FA5}">
                      <a16:colId xmlns:a16="http://schemas.microsoft.com/office/drawing/2014/main" val="2554700985"/>
                    </a:ext>
                  </a:extLst>
                </a:gridCol>
                <a:gridCol w="597048">
                  <a:extLst>
                    <a:ext uri="{9D8B030D-6E8A-4147-A177-3AD203B41FA5}">
                      <a16:colId xmlns:a16="http://schemas.microsoft.com/office/drawing/2014/main" val="3252378641"/>
                    </a:ext>
                  </a:extLst>
                </a:gridCol>
              </a:tblGrid>
              <a:tr h="5511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1757362"/>
                  </a:ext>
                </a:extLst>
              </a:tr>
            </a:tbl>
          </a:graphicData>
        </a:graphic>
      </p:graphicFrame>
      <p:sp>
        <p:nvSpPr>
          <p:cNvPr id="4" name="TextBox 3">
            <a:extLst>
              <a:ext uri="{FF2B5EF4-FFF2-40B4-BE49-F238E27FC236}">
                <a16:creationId xmlns:a16="http://schemas.microsoft.com/office/drawing/2014/main" id="{44CEF707-2CEE-4453-B115-0AAB3D1C6258}"/>
              </a:ext>
            </a:extLst>
          </p:cNvPr>
          <p:cNvSpPr txBox="1"/>
          <p:nvPr/>
        </p:nvSpPr>
        <p:spPr>
          <a:xfrm>
            <a:off x="552166" y="218974"/>
            <a:ext cx="10555550" cy="1446550"/>
          </a:xfrm>
          <a:prstGeom prst="rect">
            <a:avLst/>
          </a:prstGeom>
          <a:noFill/>
        </p:spPr>
        <p:txBody>
          <a:bodyPr wrap="square" rtlCol="0">
            <a:spAutoFit/>
          </a:bodyPr>
          <a:lstStyle/>
          <a:p>
            <a:pPr algn="ctr"/>
            <a:r>
              <a:rPr lang="en-GB" sz="2800" u="sng" dirty="0">
                <a:latin typeface="Letter-join Print Plus 4" panose="02000805000000020003" pitchFamily="50" charset="0"/>
                <a:cs typeface="Arial" panose="020B0604020202020204" pitchFamily="34" charset="0"/>
              </a:rPr>
              <a:t>How do we use our phonics to help us learn to read and spell? </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After learning their first few sounds, your children will be ready to start using these to help them segment to spell and blend to read. </a:t>
            </a:r>
          </a:p>
        </p:txBody>
      </p:sp>
      <p:sp>
        <p:nvSpPr>
          <p:cNvPr id="8" name="TextBox 7">
            <a:extLst>
              <a:ext uri="{FF2B5EF4-FFF2-40B4-BE49-F238E27FC236}">
                <a16:creationId xmlns:a16="http://schemas.microsoft.com/office/drawing/2014/main" id="{A50CE436-FC7B-F0D5-1399-EB01BA38B531}"/>
              </a:ext>
            </a:extLst>
          </p:cNvPr>
          <p:cNvSpPr txBox="1"/>
          <p:nvPr/>
        </p:nvSpPr>
        <p:spPr>
          <a:xfrm>
            <a:off x="577048" y="1786382"/>
            <a:ext cx="6133288" cy="3754874"/>
          </a:xfrm>
          <a:prstGeom prst="rect">
            <a:avLst/>
          </a:prstGeom>
          <a:noFill/>
        </p:spPr>
        <p:txBody>
          <a:bodyPr wrap="square">
            <a:spAutoFit/>
          </a:bodyPr>
          <a:lstStyle/>
          <a:p>
            <a:r>
              <a:rPr lang="en-GB" sz="2000" b="1" dirty="0">
                <a:latin typeface="Letter-join Print Plus 4" panose="02000805000000020003" pitchFamily="50" charset="0"/>
                <a:cs typeface="Arial" panose="020B0604020202020204" pitchFamily="34" charset="0"/>
              </a:rPr>
              <a:t>Segmenting </a:t>
            </a:r>
          </a:p>
          <a:p>
            <a:r>
              <a:rPr lang="en-GB" sz="2000" dirty="0">
                <a:latin typeface="Letter-join Print Plus 4" panose="02000805000000020003" pitchFamily="50" charset="0"/>
                <a:cs typeface="Arial" panose="020B0604020202020204" pitchFamily="34" charset="0"/>
              </a:rPr>
              <a:t>Identifying and splitting a word up into individual sounds </a:t>
            </a:r>
          </a:p>
          <a:p>
            <a:endParaRPr lang="en-GB" sz="2000" dirty="0">
              <a:latin typeface="Letter-join Print Plus 4" panose="02000805000000020003" pitchFamily="50" charset="0"/>
              <a:cs typeface="Arial" panose="020B0604020202020204" pitchFamily="34" charset="0"/>
            </a:endParaRPr>
          </a:p>
          <a:p>
            <a:r>
              <a:rPr lang="en-GB" sz="2000" b="1" dirty="0">
                <a:latin typeface="Letter-join Print Plus 4" panose="02000805000000020003" pitchFamily="50" charset="0"/>
                <a:cs typeface="Arial" panose="020B0604020202020204" pitchFamily="34" charset="0"/>
              </a:rPr>
              <a:t>Blending </a:t>
            </a:r>
          </a:p>
          <a:p>
            <a:r>
              <a:rPr lang="en-GB" sz="2000" dirty="0">
                <a:latin typeface="Letter-join Print Plus 4" panose="02000805000000020003" pitchFamily="50" charset="0"/>
                <a:cs typeface="Arial" panose="020B0604020202020204" pitchFamily="34" charset="0"/>
              </a:rPr>
              <a:t>Combining the individual sounds we can hear together to make a word</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Strategies </a:t>
            </a:r>
          </a:p>
          <a:p>
            <a:r>
              <a:rPr lang="en-GB" sz="2000" dirty="0">
                <a:latin typeface="Letter-join Print Plus 4" panose="02000805000000020003" pitchFamily="50" charset="0"/>
                <a:cs typeface="Arial" panose="020B0604020202020204" pitchFamily="34" charset="0"/>
              </a:rPr>
              <a:t>Sound talking – robot talk and sounding out arms </a:t>
            </a:r>
          </a:p>
          <a:p>
            <a:r>
              <a:rPr lang="en-GB" sz="2000" dirty="0">
                <a:latin typeface="Letter-join Print Plus 4" panose="02000805000000020003" pitchFamily="50" charset="0"/>
                <a:cs typeface="Arial" panose="020B0604020202020204" pitchFamily="34" charset="0"/>
              </a:rPr>
              <a:t>Sound buttons</a:t>
            </a:r>
          </a:p>
          <a:p>
            <a:r>
              <a:rPr lang="en-GB" sz="2000" dirty="0">
                <a:latin typeface="Letter-join Print Plus 4" panose="02000805000000020003" pitchFamily="50" charset="0"/>
                <a:cs typeface="Arial" panose="020B0604020202020204" pitchFamily="34" charset="0"/>
              </a:rPr>
              <a:t>Phoneme frames </a:t>
            </a:r>
          </a:p>
        </p:txBody>
      </p:sp>
      <p:pic>
        <p:nvPicPr>
          <p:cNvPr id="9" name="Picture 8">
            <a:extLst>
              <a:ext uri="{FF2B5EF4-FFF2-40B4-BE49-F238E27FC236}">
                <a16:creationId xmlns:a16="http://schemas.microsoft.com/office/drawing/2014/main" id="{32FB5431-693C-9005-6CBA-9F542AD8E909}"/>
              </a:ext>
            </a:extLst>
          </p:cNvPr>
          <p:cNvPicPr>
            <a:picLocks noChangeAspect="1"/>
          </p:cNvPicPr>
          <p:nvPr/>
        </p:nvPicPr>
        <p:blipFill>
          <a:blip r:embed="rId3"/>
          <a:stretch>
            <a:fillRect/>
          </a:stretch>
        </p:blipFill>
        <p:spPr>
          <a:xfrm>
            <a:off x="7519480" y="1665524"/>
            <a:ext cx="3445211" cy="3981448"/>
          </a:xfrm>
          <a:prstGeom prst="rect">
            <a:avLst/>
          </a:prstGeom>
        </p:spPr>
      </p:pic>
      <p:graphicFrame>
        <p:nvGraphicFramePr>
          <p:cNvPr id="11" name="Table 10">
            <a:extLst>
              <a:ext uri="{FF2B5EF4-FFF2-40B4-BE49-F238E27FC236}">
                <a16:creationId xmlns:a16="http://schemas.microsoft.com/office/drawing/2014/main" id="{CFDF6AA8-797F-D22F-9922-3CF4FFE9A5E5}"/>
              </a:ext>
            </a:extLst>
          </p:cNvPr>
          <p:cNvGraphicFramePr>
            <a:graphicFrameLocks noGrp="1"/>
          </p:cNvGraphicFramePr>
          <p:nvPr>
            <p:extLst>
              <p:ext uri="{D42A27DB-BD31-4B8C-83A1-F6EECF244321}">
                <p14:modId xmlns:p14="http://schemas.microsoft.com/office/powerpoint/2010/main" val="2602441581"/>
              </p:ext>
            </p:extLst>
          </p:nvPr>
        </p:nvGraphicFramePr>
        <p:xfrm>
          <a:off x="9442314" y="4927151"/>
          <a:ext cx="1791144" cy="551102"/>
        </p:xfrm>
        <a:graphic>
          <a:graphicData uri="http://schemas.openxmlformats.org/drawingml/2006/table">
            <a:tbl>
              <a:tblPr firstRow="1" bandRow="1">
                <a:tableStyleId>{5C22544A-7EE6-4342-B048-85BDC9FD1C3A}</a:tableStyleId>
              </a:tblPr>
              <a:tblGrid>
                <a:gridCol w="597048">
                  <a:extLst>
                    <a:ext uri="{9D8B030D-6E8A-4147-A177-3AD203B41FA5}">
                      <a16:colId xmlns:a16="http://schemas.microsoft.com/office/drawing/2014/main" val="3659910469"/>
                    </a:ext>
                  </a:extLst>
                </a:gridCol>
                <a:gridCol w="597048">
                  <a:extLst>
                    <a:ext uri="{9D8B030D-6E8A-4147-A177-3AD203B41FA5}">
                      <a16:colId xmlns:a16="http://schemas.microsoft.com/office/drawing/2014/main" val="2554700985"/>
                    </a:ext>
                  </a:extLst>
                </a:gridCol>
                <a:gridCol w="597048">
                  <a:extLst>
                    <a:ext uri="{9D8B030D-6E8A-4147-A177-3AD203B41FA5}">
                      <a16:colId xmlns:a16="http://schemas.microsoft.com/office/drawing/2014/main" val="3252378641"/>
                    </a:ext>
                  </a:extLst>
                </a:gridCol>
              </a:tblGrid>
              <a:tr h="551102">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61757362"/>
                  </a:ext>
                </a:extLst>
              </a:tr>
            </a:tbl>
          </a:graphicData>
        </a:graphic>
      </p:graphicFrame>
    </p:spTree>
    <p:extLst>
      <p:ext uri="{BB962C8B-B14F-4D97-AF65-F5344CB8AC3E}">
        <p14:creationId xmlns:p14="http://schemas.microsoft.com/office/powerpoint/2010/main" val="2885638491"/>
      </p:ext>
    </p:extLst>
  </p:cSld>
  <p:clrMapOvr>
    <a:masterClrMapping/>
  </p:clrMapOvr>
  <mc:AlternateContent xmlns:mc="http://schemas.openxmlformats.org/markup-compatibility/2006" xmlns:p14="http://schemas.microsoft.com/office/powerpoint/2010/main">
    <mc:Choice Requires="p14">
      <p:transition spd="slow" p14:dur="2000" advTm="164474"/>
    </mc:Choice>
    <mc:Fallback xmlns="">
      <p:transition spd="slow" advTm="16447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9948C43-25B9-EF01-5383-3673B8286F95}"/>
              </a:ext>
            </a:extLst>
          </p:cNvPr>
          <p:cNvSpPr txBox="1"/>
          <p:nvPr/>
        </p:nvSpPr>
        <p:spPr>
          <a:xfrm>
            <a:off x="2746193" y="394030"/>
            <a:ext cx="1797815" cy="584775"/>
          </a:xfrm>
          <a:prstGeom prst="rect">
            <a:avLst/>
          </a:prstGeom>
          <a:noFill/>
        </p:spPr>
        <p:txBody>
          <a:bodyPr wrap="square" rtlCol="0">
            <a:spAutoFit/>
          </a:bodyPr>
          <a:lstStyle/>
          <a:p>
            <a:r>
              <a:rPr lang="en-GB" sz="3200" b="1" dirty="0">
                <a:latin typeface="Letter-join Print Plus 4" panose="02000805000000020003" pitchFamily="50" charset="0"/>
                <a:cs typeface="Arial" panose="020B0604020202020204" pitchFamily="34" charset="0"/>
              </a:rPr>
              <a:t>Phase 3 </a:t>
            </a:r>
          </a:p>
        </p:txBody>
      </p:sp>
      <p:pic>
        <p:nvPicPr>
          <p:cNvPr id="9" name="Picture 8">
            <a:extLst>
              <a:ext uri="{FF2B5EF4-FFF2-40B4-BE49-F238E27FC236}">
                <a16:creationId xmlns:a16="http://schemas.microsoft.com/office/drawing/2014/main" id="{C994A171-EADA-7AB4-F668-BD54845EE688}"/>
              </a:ext>
            </a:extLst>
          </p:cNvPr>
          <p:cNvPicPr>
            <a:picLocks noChangeAspect="1"/>
          </p:cNvPicPr>
          <p:nvPr/>
        </p:nvPicPr>
        <p:blipFill>
          <a:blip r:embed="rId3"/>
          <a:stretch>
            <a:fillRect/>
          </a:stretch>
        </p:blipFill>
        <p:spPr>
          <a:xfrm>
            <a:off x="424275" y="1103797"/>
            <a:ext cx="6209990" cy="3755461"/>
          </a:xfrm>
          <a:prstGeom prst="rect">
            <a:avLst/>
          </a:prstGeom>
        </p:spPr>
      </p:pic>
      <p:sp>
        <p:nvSpPr>
          <p:cNvPr id="12" name="TextBox 11">
            <a:extLst>
              <a:ext uri="{FF2B5EF4-FFF2-40B4-BE49-F238E27FC236}">
                <a16:creationId xmlns:a16="http://schemas.microsoft.com/office/drawing/2014/main" id="{1A784526-A3EE-1338-1A6E-1A6C382955CA}"/>
              </a:ext>
            </a:extLst>
          </p:cNvPr>
          <p:cNvSpPr txBox="1"/>
          <p:nvPr/>
        </p:nvSpPr>
        <p:spPr>
          <a:xfrm>
            <a:off x="6936218" y="199565"/>
            <a:ext cx="4669278" cy="5355312"/>
          </a:xfrm>
          <a:prstGeom prst="rect">
            <a:avLst/>
          </a:prstGeom>
          <a:noFill/>
        </p:spPr>
        <p:txBody>
          <a:bodyPr wrap="square">
            <a:spAutoFit/>
          </a:bodyPr>
          <a:lstStyle/>
          <a:p>
            <a:r>
              <a:rPr lang="en-GB" b="1" dirty="0">
                <a:latin typeface="Letter-join Print Plus 4" panose="02000805000000020003" pitchFamily="50" charset="0"/>
                <a:cs typeface="Arial" panose="020B0604020202020204" pitchFamily="34" charset="0"/>
              </a:rPr>
              <a:t>Digraphs</a:t>
            </a:r>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2 letters which make one phoneme (sound)</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Friendly letters – </a:t>
            </a:r>
            <a:r>
              <a:rPr lang="en-GB" dirty="0" err="1">
                <a:latin typeface="Letter-join Print Plus 4" panose="02000805000000020003" pitchFamily="50" charset="0"/>
                <a:cs typeface="Arial" panose="020B0604020202020204" pitchFamily="34" charset="0"/>
              </a:rPr>
              <a:t>zz</a:t>
            </a:r>
            <a:endParaRPr lang="en-GB" dirty="0">
              <a:latin typeface="Letter-join Print Plus 4" panose="02000805000000020003" pitchFamily="50" charset="0"/>
              <a:cs typeface="Arial" panose="020B0604020202020204" pitchFamily="34" charset="0"/>
            </a:endParaRP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Common digraphs </a:t>
            </a:r>
            <a:r>
              <a:rPr lang="en-GB" dirty="0" err="1">
                <a:latin typeface="Letter-join Print Plus 4" panose="02000805000000020003" pitchFamily="50" charset="0"/>
                <a:cs typeface="Arial" panose="020B0604020202020204" pitchFamily="34" charset="0"/>
              </a:rPr>
              <a:t>sh</a:t>
            </a:r>
            <a:r>
              <a:rPr lang="en-GB" dirty="0">
                <a:latin typeface="Letter-join Print Plus 4" panose="02000805000000020003" pitchFamily="50" charset="0"/>
                <a:cs typeface="Arial" panose="020B0604020202020204" pitchFamily="34" charset="0"/>
              </a:rPr>
              <a:t>, </a:t>
            </a:r>
            <a:r>
              <a:rPr lang="en-GB" dirty="0" err="1">
                <a:latin typeface="Letter-join Print Plus 4" panose="02000805000000020003" pitchFamily="50" charset="0"/>
                <a:cs typeface="Arial" panose="020B0604020202020204" pitchFamily="34" charset="0"/>
              </a:rPr>
              <a:t>ch</a:t>
            </a:r>
            <a:r>
              <a:rPr lang="en-GB" dirty="0">
                <a:latin typeface="Letter-join Print Plus 4" panose="02000805000000020003" pitchFamily="50" charset="0"/>
                <a:cs typeface="Arial" panose="020B0604020202020204" pitchFamily="34" charset="0"/>
              </a:rPr>
              <a:t>, </a:t>
            </a:r>
            <a:r>
              <a:rPr lang="en-GB" dirty="0" err="1">
                <a:latin typeface="Letter-join Print Plus 4" panose="02000805000000020003" pitchFamily="50" charset="0"/>
                <a:cs typeface="Arial" panose="020B0604020202020204" pitchFamily="34" charset="0"/>
              </a:rPr>
              <a:t>th</a:t>
            </a:r>
            <a:r>
              <a:rPr lang="en-GB" dirty="0">
                <a:latin typeface="Letter-join Print Plus 4" panose="02000805000000020003" pitchFamily="50" charset="0"/>
                <a:cs typeface="Arial" panose="020B0604020202020204" pitchFamily="34" charset="0"/>
              </a:rPr>
              <a:t>, ng</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Vowel digraph – contains at least 1 vowel </a:t>
            </a:r>
            <a:r>
              <a:rPr lang="en-GB" dirty="0" err="1">
                <a:latin typeface="Letter-join Print Plus 4" panose="02000805000000020003" pitchFamily="50" charset="0"/>
                <a:cs typeface="Arial" panose="020B0604020202020204" pitchFamily="34" charset="0"/>
              </a:rPr>
              <a:t>ar</a:t>
            </a:r>
            <a:r>
              <a:rPr lang="en-GB" dirty="0">
                <a:latin typeface="Letter-join Print Plus 4" panose="02000805000000020003" pitchFamily="50" charset="0"/>
                <a:cs typeface="Arial" panose="020B0604020202020204" pitchFamily="34" charset="0"/>
              </a:rPr>
              <a:t>, or, </a:t>
            </a:r>
            <a:r>
              <a:rPr lang="en-GB" dirty="0" err="1">
                <a:latin typeface="Letter-join Print Plus 4" panose="02000805000000020003" pitchFamily="50" charset="0"/>
                <a:cs typeface="Arial" panose="020B0604020202020204" pitchFamily="34" charset="0"/>
              </a:rPr>
              <a:t>ur</a:t>
            </a:r>
            <a:r>
              <a:rPr lang="en-GB" dirty="0">
                <a:latin typeface="Letter-join Print Plus 4" panose="02000805000000020003" pitchFamily="50" charset="0"/>
                <a:cs typeface="Arial" panose="020B0604020202020204" pitchFamily="34" charset="0"/>
              </a:rPr>
              <a:t>, ow</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Long vowel digraphs – Two vowels which together make the vowel letter name – ai, </a:t>
            </a:r>
            <a:r>
              <a:rPr lang="en-GB" dirty="0" err="1">
                <a:latin typeface="Letter-join Print Plus 4" panose="02000805000000020003" pitchFamily="50" charset="0"/>
                <a:cs typeface="Arial" panose="020B0604020202020204" pitchFamily="34" charset="0"/>
              </a:rPr>
              <a:t>ee</a:t>
            </a:r>
            <a:r>
              <a:rPr lang="en-GB" dirty="0">
                <a:latin typeface="Letter-join Print Plus 4" panose="02000805000000020003" pitchFamily="50" charset="0"/>
                <a:cs typeface="Arial" panose="020B0604020202020204" pitchFamily="34" charset="0"/>
              </a:rPr>
              <a:t>, </a:t>
            </a:r>
            <a:r>
              <a:rPr lang="en-GB" dirty="0" err="1">
                <a:latin typeface="Letter-join Print Plus 4" panose="02000805000000020003" pitchFamily="50" charset="0"/>
                <a:cs typeface="Arial" panose="020B0604020202020204" pitchFamily="34" charset="0"/>
              </a:rPr>
              <a:t>ie</a:t>
            </a:r>
            <a:r>
              <a:rPr lang="en-GB" dirty="0">
                <a:latin typeface="Letter-join Print Plus 4" panose="02000805000000020003" pitchFamily="50" charset="0"/>
                <a:cs typeface="Arial" panose="020B0604020202020204" pitchFamily="34" charset="0"/>
              </a:rPr>
              <a:t>, </a:t>
            </a:r>
            <a:r>
              <a:rPr lang="en-GB" dirty="0" err="1">
                <a:latin typeface="Letter-join Print Plus 4" panose="02000805000000020003" pitchFamily="50" charset="0"/>
                <a:cs typeface="Arial" panose="020B0604020202020204" pitchFamily="34" charset="0"/>
              </a:rPr>
              <a:t>oa</a:t>
            </a:r>
            <a:r>
              <a:rPr lang="en-GB" dirty="0">
                <a:latin typeface="Letter-join Print Plus 4" panose="02000805000000020003" pitchFamily="50" charset="0"/>
                <a:cs typeface="Arial" panose="020B0604020202020204" pitchFamily="34" charset="0"/>
              </a:rPr>
              <a:t>, </a:t>
            </a:r>
            <a:r>
              <a:rPr lang="en-GB" dirty="0" err="1">
                <a:latin typeface="Letter-join Print Plus 4" panose="02000805000000020003" pitchFamily="50" charset="0"/>
                <a:cs typeface="Arial" panose="020B0604020202020204" pitchFamily="34" charset="0"/>
              </a:rPr>
              <a:t>oo</a:t>
            </a:r>
            <a:endParaRPr lang="en-GB" dirty="0">
              <a:latin typeface="Letter-join Print Plus 4" panose="02000805000000020003" pitchFamily="50" charset="0"/>
              <a:cs typeface="Arial" panose="020B0604020202020204" pitchFamily="34" charset="0"/>
            </a:endParaRPr>
          </a:p>
          <a:p>
            <a:endParaRPr lang="en-GB" dirty="0">
              <a:latin typeface="Letter-join Print Plus 4" panose="02000805000000020003" pitchFamily="50" charset="0"/>
              <a:cs typeface="Arial" panose="020B0604020202020204" pitchFamily="34" charset="0"/>
            </a:endParaRPr>
          </a:p>
          <a:p>
            <a:r>
              <a:rPr lang="en-GB" b="1" dirty="0">
                <a:latin typeface="Letter-join Print Plus 4" panose="02000805000000020003" pitchFamily="50" charset="0"/>
                <a:cs typeface="Arial" panose="020B0604020202020204" pitchFamily="34" charset="0"/>
              </a:rPr>
              <a:t>Trigraphs </a:t>
            </a:r>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3 letters which make 1 phoneme (sound) – </a:t>
            </a:r>
            <a:r>
              <a:rPr lang="en-GB" dirty="0" err="1">
                <a:latin typeface="Letter-join Print Plus 4" panose="02000805000000020003" pitchFamily="50" charset="0"/>
                <a:cs typeface="Arial" panose="020B0604020202020204" pitchFamily="34" charset="0"/>
              </a:rPr>
              <a:t>igh</a:t>
            </a:r>
            <a:r>
              <a:rPr lang="en-GB" dirty="0">
                <a:latin typeface="Letter-join Print Plus 4" panose="02000805000000020003" pitchFamily="50" charset="0"/>
                <a:cs typeface="Arial" panose="020B0604020202020204" pitchFamily="34" charset="0"/>
              </a:rPr>
              <a:t>, air, ear, </a:t>
            </a:r>
            <a:r>
              <a:rPr lang="en-GB" dirty="0" err="1">
                <a:latin typeface="Letter-join Print Plus 4" panose="02000805000000020003" pitchFamily="50" charset="0"/>
                <a:cs typeface="Arial" panose="020B0604020202020204" pitchFamily="34" charset="0"/>
              </a:rPr>
              <a:t>ure</a:t>
            </a:r>
            <a:r>
              <a:rPr lang="en-GB" dirty="0">
                <a:latin typeface="Letter-join Print Plus 4" panose="02000805000000020003" pitchFamily="50" charset="0"/>
                <a:cs typeface="Arial" panose="020B0604020202020204" pitchFamily="34" charset="0"/>
              </a:rPr>
              <a:t>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Not as common</a:t>
            </a:r>
          </a:p>
        </p:txBody>
      </p:sp>
    </p:spTree>
    <p:extLst>
      <p:ext uri="{BB962C8B-B14F-4D97-AF65-F5344CB8AC3E}">
        <p14:creationId xmlns:p14="http://schemas.microsoft.com/office/powerpoint/2010/main" val="3101032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CE880B2-B619-93E8-A0E0-A5DCABC809E5}"/>
              </a:ext>
            </a:extLst>
          </p:cNvPr>
          <p:cNvSpPr txBox="1"/>
          <p:nvPr/>
        </p:nvSpPr>
        <p:spPr>
          <a:xfrm>
            <a:off x="262645" y="2919655"/>
            <a:ext cx="11332725" cy="2585323"/>
          </a:xfrm>
          <a:prstGeom prst="rect">
            <a:avLst/>
          </a:prstGeom>
          <a:noFill/>
        </p:spPr>
        <p:txBody>
          <a:bodyPr wrap="square">
            <a:spAutoFit/>
          </a:bodyPr>
          <a:lstStyle/>
          <a:p>
            <a:r>
              <a:rPr lang="en-GB" dirty="0">
                <a:latin typeface="Letter-join Print Plus 4" panose="02000805000000020003" pitchFamily="50" charset="0"/>
                <a:cs typeface="Arial" panose="020B0604020202020204" pitchFamily="34" charset="0"/>
              </a:rPr>
              <a:t>When children start Phase 4 they will know a grapheme for each of the 44 phonemes. They will be able to blend phonemes to read CVC (consonant-vowel-consonant) words, and segment in order to spell them.</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Children will also have begun reading straightforward two-syllable words and simple captions, as well as reading and spelling some tricky words.</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In Phase 4, no new graphemes are introduced. The main aim of this phase is to consolidate the children’s knowledge and to help them learn to read and spell words which have adjacent consonants, such as </a:t>
            </a:r>
            <a:r>
              <a:rPr lang="en-GB" b="1" dirty="0">
                <a:latin typeface="Letter-join Print Plus 4" panose="02000805000000020003" pitchFamily="50" charset="0"/>
                <a:cs typeface="Arial" panose="020B0604020202020204" pitchFamily="34" charset="0"/>
              </a:rPr>
              <a:t>trap</a:t>
            </a:r>
            <a:r>
              <a:rPr lang="en-GB" dirty="0">
                <a:latin typeface="Letter-join Print Plus 4" panose="02000805000000020003" pitchFamily="50" charset="0"/>
                <a:cs typeface="Arial" panose="020B0604020202020204" pitchFamily="34" charset="0"/>
              </a:rPr>
              <a:t>, </a:t>
            </a:r>
            <a:r>
              <a:rPr lang="en-GB" b="1" dirty="0">
                <a:latin typeface="Letter-join Print Plus 4" panose="02000805000000020003" pitchFamily="50" charset="0"/>
                <a:cs typeface="Arial" panose="020B0604020202020204" pitchFamily="34" charset="0"/>
              </a:rPr>
              <a:t>string</a:t>
            </a:r>
            <a:r>
              <a:rPr lang="en-GB" dirty="0">
                <a:latin typeface="Letter-join Print Plus 4" panose="02000805000000020003" pitchFamily="50" charset="0"/>
                <a:cs typeface="Arial" panose="020B0604020202020204" pitchFamily="34" charset="0"/>
              </a:rPr>
              <a:t> and </a:t>
            </a:r>
            <a:r>
              <a:rPr lang="en-GB" b="1" dirty="0">
                <a:latin typeface="Letter-join Print Plus 4" panose="02000805000000020003" pitchFamily="50" charset="0"/>
                <a:cs typeface="Arial" panose="020B0604020202020204" pitchFamily="34" charset="0"/>
              </a:rPr>
              <a:t>milk</a:t>
            </a:r>
          </a:p>
        </p:txBody>
      </p:sp>
      <p:sp>
        <p:nvSpPr>
          <p:cNvPr id="9" name="TextBox 8">
            <a:extLst>
              <a:ext uri="{FF2B5EF4-FFF2-40B4-BE49-F238E27FC236}">
                <a16:creationId xmlns:a16="http://schemas.microsoft.com/office/drawing/2014/main" id="{A55D7D22-3DDF-7D9E-B5CE-A962F83C2854}"/>
              </a:ext>
            </a:extLst>
          </p:cNvPr>
          <p:cNvSpPr txBox="1"/>
          <p:nvPr/>
        </p:nvSpPr>
        <p:spPr>
          <a:xfrm>
            <a:off x="262645" y="2334880"/>
            <a:ext cx="6133288" cy="584775"/>
          </a:xfrm>
          <a:prstGeom prst="rect">
            <a:avLst/>
          </a:prstGeom>
          <a:noFill/>
        </p:spPr>
        <p:txBody>
          <a:bodyPr wrap="square">
            <a:spAutoFit/>
          </a:bodyPr>
          <a:lstStyle/>
          <a:p>
            <a:r>
              <a:rPr lang="en-GB" sz="3200" b="1" dirty="0">
                <a:latin typeface="Letter-join Print Plus 4" panose="02000805000000020003" pitchFamily="50" charset="0"/>
                <a:cs typeface="Arial" panose="020B0604020202020204" pitchFamily="34" charset="0"/>
              </a:rPr>
              <a:t>Phase 4 </a:t>
            </a:r>
          </a:p>
        </p:txBody>
      </p:sp>
      <p:sp>
        <p:nvSpPr>
          <p:cNvPr id="11" name="TextBox 10">
            <a:extLst>
              <a:ext uri="{FF2B5EF4-FFF2-40B4-BE49-F238E27FC236}">
                <a16:creationId xmlns:a16="http://schemas.microsoft.com/office/drawing/2014/main" id="{3DAE54BB-535E-D6EB-DFFF-885AF2B518FE}"/>
              </a:ext>
            </a:extLst>
          </p:cNvPr>
          <p:cNvSpPr txBox="1"/>
          <p:nvPr/>
        </p:nvSpPr>
        <p:spPr>
          <a:xfrm>
            <a:off x="350193" y="345198"/>
            <a:ext cx="9922215" cy="523220"/>
          </a:xfrm>
          <a:prstGeom prst="rect">
            <a:avLst/>
          </a:prstGeom>
          <a:noFill/>
        </p:spPr>
        <p:txBody>
          <a:bodyPr wrap="square">
            <a:spAutoFit/>
          </a:bodyPr>
          <a:lstStyle/>
          <a:p>
            <a:r>
              <a:rPr lang="en-GB" sz="2800" b="1" dirty="0">
                <a:latin typeface="Letter-join Print Plus 4" panose="02000805000000020003" pitchFamily="50" charset="0"/>
                <a:cs typeface="Arial" panose="020B0604020202020204" pitchFamily="34" charset="0"/>
              </a:rPr>
              <a:t>Segmenting and Blending Digraphs and Trigraphs </a:t>
            </a:r>
          </a:p>
        </p:txBody>
      </p:sp>
      <p:sp>
        <p:nvSpPr>
          <p:cNvPr id="13" name="TextBox 12">
            <a:extLst>
              <a:ext uri="{FF2B5EF4-FFF2-40B4-BE49-F238E27FC236}">
                <a16:creationId xmlns:a16="http://schemas.microsoft.com/office/drawing/2014/main" id="{0887C4FC-6248-4DD5-F9F8-EFD72ED327B4}"/>
              </a:ext>
            </a:extLst>
          </p:cNvPr>
          <p:cNvSpPr txBox="1"/>
          <p:nvPr/>
        </p:nvSpPr>
        <p:spPr>
          <a:xfrm>
            <a:off x="1364306" y="1271611"/>
            <a:ext cx="2760222" cy="523220"/>
          </a:xfrm>
          <a:prstGeom prst="rect">
            <a:avLst/>
          </a:prstGeom>
          <a:noFill/>
        </p:spPr>
        <p:txBody>
          <a:bodyPr wrap="square">
            <a:spAutoFit/>
          </a:bodyPr>
          <a:lstStyle/>
          <a:p>
            <a:r>
              <a:rPr lang="en-GB" sz="2800" dirty="0">
                <a:latin typeface="Comic Sans MS" panose="030F0702030302020204" pitchFamily="66" charset="0"/>
              </a:rPr>
              <a:t>goat      night</a:t>
            </a:r>
          </a:p>
        </p:txBody>
      </p:sp>
      <p:pic>
        <p:nvPicPr>
          <p:cNvPr id="17" name="Picture 16">
            <a:extLst>
              <a:ext uri="{FF2B5EF4-FFF2-40B4-BE49-F238E27FC236}">
                <a16:creationId xmlns:a16="http://schemas.microsoft.com/office/drawing/2014/main" id="{7DCFC54B-31FA-A183-99B9-CDF83491750B}"/>
              </a:ext>
            </a:extLst>
          </p:cNvPr>
          <p:cNvPicPr>
            <a:picLocks noChangeAspect="1"/>
          </p:cNvPicPr>
          <p:nvPr/>
        </p:nvPicPr>
        <p:blipFill>
          <a:blip r:embed="rId3"/>
          <a:stretch>
            <a:fillRect/>
          </a:stretch>
        </p:blipFill>
        <p:spPr>
          <a:xfrm>
            <a:off x="1482489" y="1841530"/>
            <a:ext cx="121931" cy="79255"/>
          </a:xfrm>
          <a:prstGeom prst="rect">
            <a:avLst/>
          </a:prstGeom>
        </p:spPr>
      </p:pic>
      <p:pic>
        <p:nvPicPr>
          <p:cNvPr id="18" name="Picture 17">
            <a:extLst>
              <a:ext uri="{FF2B5EF4-FFF2-40B4-BE49-F238E27FC236}">
                <a16:creationId xmlns:a16="http://schemas.microsoft.com/office/drawing/2014/main" id="{1DA2EBBD-3291-85FD-50B2-34D7149AA25A}"/>
              </a:ext>
            </a:extLst>
          </p:cNvPr>
          <p:cNvPicPr>
            <a:picLocks noChangeAspect="1"/>
          </p:cNvPicPr>
          <p:nvPr/>
        </p:nvPicPr>
        <p:blipFill>
          <a:blip r:embed="rId3"/>
          <a:stretch>
            <a:fillRect/>
          </a:stretch>
        </p:blipFill>
        <p:spPr>
          <a:xfrm>
            <a:off x="2046694" y="1841530"/>
            <a:ext cx="121931" cy="79255"/>
          </a:xfrm>
          <a:prstGeom prst="rect">
            <a:avLst/>
          </a:prstGeom>
        </p:spPr>
      </p:pic>
      <p:pic>
        <p:nvPicPr>
          <p:cNvPr id="19" name="Picture 18">
            <a:extLst>
              <a:ext uri="{FF2B5EF4-FFF2-40B4-BE49-F238E27FC236}">
                <a16:creationId xmlns:a16="http://schemas.microsoft.com/office/drawing/2014/main" id="{5E43E0A4-B830-F833-FE0F-335678A528F2}"/>
              </a:ext>
            </a:extLst>
          </p:cNvPr>
          <p:cNvPicPr>
            <a:picLocks noChangeAspect="1"/>
          </p:cNvPicPr>
          <p:nvPr/>
        </p:nvPicPr>
        <p:blipFill>
          <a:blip r:embed="rId3"/>
          <a:stretch>
            <a:fillRect/>
          </a:stretch>
        </p:blipFill>
        <p:spPr>
          <a:xfrm>
            <a:off x="2844361" y="1855486"/>
            <a:ext cx="121931" cy="79255"/>
          </a:xfrm>
          <a:prstGeom prst="rect">
            <a:avLst/>
          </a:prstGeom>
        </p:spPr>
      </p:pic>
      <p:pic>
        <p:nvPicPr>
          <p:cNvPr id="20" name="Picture 19">
            <a:extLst>
              <a:ext uri="{FF2B5EF4-FFF2-40B4-BE49-F238E27FC236}">
                <a16:creationId xmlns:a16="http://schemas.microsoft.com/office/drawing/2014/main" id="{523CB438-EA4F-073B-AFAC-254811AEA5A7}"/>
              </a:ext>
            </a:extLst>
          </p:cNvPr>
          <p:cNvPicPr>
            <a:picLocks noChangeAspect="1"/>
          </p:cNvPicPr>
          <p:nvPr/>
        </p:nvPicPr>
        <p:blipFill>
          <a:blip r:embed="rId3"/>
          <a:stretch>
            <a:fillRect/>
          </a:stretch>
        </p:blipFill>
        <p:spPr>
          <a:xfrm>
            <a:off x="3581062" y="1855485"/>
            <a:ext cx="121931" cy="79255"/>
          </a:xfrm>
          <a:prstGeom prst="rect">
            <a:avLst/>
          </a:prstGeom>
        </p:spPr>
      </p:pic>
      <p:pic>
        <p:nvPicPr>
          <p:cNvPr id="21" name="Picture 20">
            <a:extLst>
              <a:ext uri="{FF2B5EF4-FFF2-40B4-BE49-F238E27FC236}">
                <a16:creationId xmlns:a16="http://schemas.microsoft.com/office/drawing/2014/main" id="{0DFBC568-83C8-B10E-24EE-902FC27F2316}"/>
              </a:ext>
            </a:extLst>
          </p:cNvPr>
          <p:cNvPicPr>
            <a:picLocks noChangeAspect="1"/>
          </p:cNvPicPr>
          <p:nvPr/>
        </p:nvPicPr>
        <p:blipFill>
          <a:blip r:embed="rId4"/>
          <a:stretch>
            <a:fillRect/>
          </a:stretch>
        </p:blipFill>
        <p:spPr>
          <a:xfrm>
            <a:off x="1670095" y="1881157"/>
            <a:ext cx="310923" cy="18290"/>
          </a:xfrm>
          <a:prstGeom prst="rect">
            <a:avLst/>
          </a:prstGeom>
        </p:spPr>
      </p:pic>
      <p:cxnSp>
        <p:nvCxnSpPr>
          <p:cNvPr id="24" name="Straight Connector 23">
            <a:extLst>
              <a:ext uri="{FF2B5EF4-FFF2-40B4-BE49-F238E27FC236}">
                <a16:creationId xmlns:a16="http://schemas.microsoft.com/office/drawing/2014/main" id="{0021FB1C-FD07-BA87-1051-E3C1970FC98C}"/>
              </a:ext>
            </a:extLst>
          </p:cNvPr>
          <p:cNvCxnSpPr/>
          <p:nvPr/>
        </p:nvCxnSpPr>
        <p:spPr>
          <a:xfrm>
            <a:off x="3064213" y="1899447"/>
            <a:ext cx="389106" cy="0"/>
          </a:xfrm>
          <a:prstGeom prst="line">
            <a:avLst/>
          </a:prstGeom>
          <a:ln>
            <a:solidFill>
              <a:srgbClr val="00B0F0"/>
            </a:solidFill>
          </a:ln>
        </p:spPr>
        <p:style>
          <a:lnRef idx="2">
            <a:schemeClr val="dk1"/>
          </a:lnRef>
          <a:fillRef idx="0">
            <a:schemeClr val="dk1"/>
          </a:fillRef>
          <a:effectRef idx="1">
            <a:schemeClr val="dk1"/>
          </a:effectRef>
          <a:fontRef idx="minor">
            <a:schemeClr val="tx1"/>
          </a:fontRef>
        </p:style>
      </p:cxnSp>
      <p:pic>
        <p:nvPicPr>
          <p:cNvPr id="25" name="Picture 24">
            <a:extLst>
              <a:ext uri="{FF2B5EF4-FFF2-40B4-BE49-F238E27FC236}">
                <a16:creationId xmlns:a16="http://schemas.microsoft.com/office/drawing/2014/main" id="{385A5CFE-9153-D164-8FD8-9F0CF20923DE}"/>
              </a:ext>
            </a:extLst>
          </p:cNvPr>
          <p:cNvPicPr>
            <a:picLocks noChangeAspect="1"/>
          </p:cNvPicPr>
          <p:nvPr/>
        </p:nvPicPr>
        <p:blipFill>
          <a:blip r:embed="rId5"/>
          <a:stretch>
            <a:fillRect/>
          </a:stretch>
        </p:blipFill>
        <p:spPr>
          <a:xfrm>
            <a:off x="7691738" y="1228305"/>
            <a:ext cx="3555949" cy="820204"/>
          </a:xfrm>
          <a:prstGeom prst="rect">
            <a:avLst/>
          </a:prstGeom>
        </p:spPr>
      </p:pic>
      <p:pic>
        <p:nvPicPr>
          <p:cNvPr id="26" name="Picture 25">
            <a:extLst>
              <a:ext uri="{FF2B5EF4-FFF2-40B4-BE49-F238E27FC236}">
                <a16:creationId xmlns:a16="http://schemas.microsoft.com/office/drawing/2014/main" id="{B3DCA22A-81C8-4E1D-B536-C45109CD942C}"/>
              </a:ext>
            </a:extLst>
          </p:cNvPr>
          <p:cNvPicPr>
            <a:picLocks noChangeAspect="1"/>
          </p:cNvPicPr>
          <p:nvPr/>
        </p:nvPicPr>
        <p:blipFill>
          <a:blip r:embed="rId6"/>
          <a:stretch>
            <a:fillRect/>
          </a:stretch>
        </p:blipFill>
        <p:spPr>
          <a:xfrm>
            <a:off x="4566407" y="1240444"/>
            <a:ext cx="2683452" cy="783706"/>
          </a:xfrm>
          <a:prstGeom prst="rect">
            <a:avLst/>
          </a:prstGeom>
        </p:spPr>
      </p:pic>
    </p:spTree>
    <p:extLst>
      <p:ext uri="{BB962C8B-B14F-4D97-AF65-F5344CB8AC3E}">
        <p14:creationId xmlns:p14="http://schemas.microsoft.com/office/powerpoint/2010/main" val="3172567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8C3CC25-AC1C-42FD-9A3A-048778254656}"/>
              </a:ext>
            </a:extLst>
          </p:cNvPr>
          <p:cNvSpPr txBox="1"/>
          <p:nvPr/>
        </p:nvSpPr>
        <p:spPr>
          <a:xfrm>
            <a:off x="279734" y="463716"/>
            <a:ext cx="6522801" cy="4839786"/>
          </a:xfrm>
          <a:prstGeom prst="rect">
            <a:avLst/>
          </a:prstGeom>
          <a:noFill/>
        </p:spPr>
        <p:txBody>
          <a:bodyPr wrap="square" rtlCol="0">
            <a:spAutoFit/>
          </a:bodyPr>
          <a:lstStyle/>
          <a:p>
            <a:pPr algn="ctr"/>
            <a:r>
              <a:rPr lang="en-GB" sz="2800" u="sng" dirty="0">
                <a:latin typeface="Letter-join Print Plus 4" panose="02000805000000020003" pitchFamily="50" charset="0"/>
                <a:cs typeface="Arial" panose="020B0604020202020204" pitchFamily="34" charset="0"/>
              </a:rPr>
              <a:t>Reading in School</a:t>
            </a:r>
          </a:p>
          <a:p>
            <a:pPr algn="ctr"/>
            <a:endParaRPr lang="en-GB" u="sng"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Your child will have group Guided Reading and/or an individual reading session in school, led by the Class Teacher or the Teaching Assistant. These session take place every day for different groups of children so we ask that Reading Diaries and books are in school every day ready for us to use whenever we might need them.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Reading books will be changed once a week on a Friday and are carefully matched to the sounds your child will have been learning in school in phonics.</a:t>
            </a:r>
          </a:p>
          <a:p>
            <a:endParaRPr lang="en-GB" sz="1050"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We will have one session each week in our school library (Starfish Tuesday, Seahorses Friday) where your child will be able to select a book to bring home to share. A new one can be chosen each week when the old one is returned.</a:t>
            </a:r>
          </a:p>
        </p:txBody>
      </p:sp>
      <p:pic>
        <p:nvPicPr>
          <p:cNvPr id="1026" name="Picture 2" descr="Blog in guided reading group clipart collection - ClipartXtras">
            <a:extLst>
              <a:ext uri="{FF2B5EF4-FFF2-40B4-BE49-F238E27FC236}">
                <a16:creationId xmlns:a16="http://schemas.microsoft.com/office/drawing/2014/main" id="{396AAF61-E9D3-625B-D6C5-F802BBFF41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3349" y="4684494"/>
            <a:ext cx="1838325" cy="14522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696D4B8-6087-9EA4-5249-E5245F12CFD4}"/>
              </a:ext>
            </a:extLst>
          </p:cNvPr>
          <p:cNvPicPr>
            <a:picLocks noChangeAspect="1"/>
          </p:cNvPicPr>
          <p:nvPr/>
        </p:nvPicPr>
        <p:blipFill>
          <a:blip r:embed="rId4"/>
          <a:stretch>
            <a:fillRect/>
          </a:stretch>
        </p:blipFill>
        <p:spPr>
          <a:xfrm>
            <a:off x="7158716" y="279009"/>
            <a:ext cx="4450466" cy="4023709"/>
          </a:xfrm>
          <a:prstGeom prst="rect">
            <a:avLst/>
          </a:prstGeom>
        </p:spPr>
      </p:pic>
    </p:spTree>
    <p:extLst>
      <p:ext uri="{BB962C8B-B14F-4D97-AF65-F5344CB8AC3E}">
        <p14:creationId xmlns:p14="http://schemas.microsoft.com/office/powerpoint/2010/main" val="3039251335"/>
      </p:ext>
    </p:extLst>
  </p:cSld>
  <p:clrMapOvr>
    <a:masterClrMapping/>
  </p:clrMapOvr>
  <mc:AlternateContent xmlns:mc="http://schemas.openxmlformats.org/markup-compatibility/2006" xmlns:p14="http://schemas.microsoft.com/office/powerpoint/2010/main">
    <mc:Choice Requires="p14">
      <p:transition spd="slow" p14:dur="2000" advTm="219045"/>
    </mc:Choice>
    <mc:Fallback xmlns="">
      <p:transition spd="slow" advTm="21904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78FC957-6FCE-90DD-B9DC-D80E6D3F88F6}"/>
              </a:ext>
            </a:extLst>
          </p:cNvPr>
          <p:cNvPicPr>
            <a:picLocks noChangeAspect="1"/>
          </p:cNvPicPr>
          <p:nvPr/>
        </p:nvPicPr>
        <p:blipFill>
          <a:blip r:embed="rId3"/>
          <a:stretch>
            <a:fillRect/>
          </a:stretch>
        </p:blipFill>
        <p:spPr>
          <a:xfrm>
            <a:off x="728055" y="1186013"/>
            <a:ext cx="3615241" cy="4096867"/>
          </a:xfrm>
          <a:prstGeom prst="rect">
            <a:avLst/>
          </a:prstGeom>
        </p:spPr>
      </p:pic>
      <p:pic>
        <p:nvPicPr>
          <p:cNvPr id="7" name="Picture 6">
            <a:extLst>
              <a:ext uri="{FF2B5EF4-FFF2-40B4-BE49-F238E27FC236}">
                <a16:creationId xmlns:a16="http://schemas.microsoft.com/office/drawing/2014/main" id="{B7FE4A21-240F-BE6E-66CB-FD8E7669A50C}"/>
              </a:ext>
            </a:extLst>
          </p:cNvPr>
          <p:cNvPicPr>
            <a:picLocks noChangeAspect="1"/>
          </p:cNvPicPr>
          <p:nvPr/>
        </p:nvPicPr>
        <p:blipFill>
          <a:blip r:embed="rId4"/>
          <a:stretch>
            <a:fillRect/>
          </a:stretch>
        </p:blipFill>
        <p:spPr>
          <a:xfrm>
            <a:off x="4907477" y="1347570"/>
            <a:ext cx="2572735" cy="3773751"/>
          </a:xfrm>
          <a:prstGeom prst="rect">
            <a:avLst/>
          </a:prstGeom>
        </p:spPr>
      </p:pic>
      <p:sp>
        <p:nvSpPr>
          <p:cNvPr id="12" name="TextBox 11">
            <a:extLst>
              <a:ext uri="{FF2B5EF4-FFF2-40B4-BE49-F238E27FC236}">
                <a16:creationId xmlns:a16="http://schemas.microsoft.com/office/drawing/2014/main" id="{327B94A6-9057-0855-DD19-7B173CE9EF3D}"/>
              </a:ext>
            </a:extLst>
          </p:cNvPr>
          <p:cNvSpPr txBox="1"/>
          <p:nvPr/>
        </p:nvSpPr>
        <p:spPr>
          <a:xfrm>
            <a:off x="8044393" y="3202300"/>
            <a:ext cx="2915865" cy="1754326"/>
          </a:xfrm>
          <a:prstGeom prst="rect">
            <a:avLst/>
          </a:prstGeom>
          <a:noFill/>
        </p:spPr>
        <p:txBody>
          <a:bodyPr wrap="square">
            <a:spAutoFit/>
          </a:bodyPr>
          <a:lstStyle/>
          <a:p>
            <a:r>
              <a:rPr lang="en-GB" dirty="0">
                <a:latin typeface="Letter-join Print Plus 4" panose="02000805000000020003" pitchFamily="50" charset="0"/>
                <a:cs typeface="Arial" panose="020B0604020202020204" pitchFamily="34" charset="0"/>
              </a:rPr>
              <a:t>All of these resources are available to download on the </a:t>
            </a:r>
            <a:r>
              <a:rPr lang="en-GB" b="1" dirty="0">
                <a:latin typeface="Letter-join Print Plus 4" panose="02000805000000020003" pitchFamily="50" charset="0"/>
                <a:cs typeface="Arial" panose="020B0604020202020204" pitchFamily="34" charset="0"/>
              </a:rPr>
              <a:t>‘Supporting Your Child at Home’ </a:t>
            </a:r>
            <a:r>
              <a:rPr lang="en-GB" dirty="0">
                <a:latin typeface="Letter-join Print Plus 4" panose="02000805000000020003" pitchFamily="50" charset="0"/>
                <a:cs typeface="Arial" panose="020B0604020202020204" pitchFamily="34" charset="0"/>
              </a:rPr>
              <a:t>page in the English Curriculum section of our school website. </a:t>
            </a:r>
          </a:p>
        </p:txBody>
      </p:sp>
      <p:sp>
        <p:nvSpPr>
          <p:cNvPr id="2" name="TextBox 1">
            <a:extLst>
              <a:ext uri="{FF2B5EF4-FFF2-40B4-BE49-F238E27FC236}">
                <a16:creationId xmlns:a16="http://schemas.microsoft.com/office/drawing/2014/main" id="{D4D8C3FB-A00F-EDDD-51AF-8629D44E8DB7}"/>
              </a:ext>
            </a:extLst>
          </p:cNvPr>
          <p:cNvSpPr txBox="1"/>
          <p:nvPr/>
        </p:nvSpPr>
        <p:spPr>
          <a:xfrm>
            <a:off x="612843" y="204281"/>
            <a:ext cx="6867369" cy="707886"/>
          </a:xfrm>
          <a:prstGeom prst="rect">
            <a:avLst/>
          </a:prstGeom>
          <a:noFill/>
        </p:spPr>
        <p:txBody>
          <a:bodyPr wrap="square" rtlCol="0">
            <a:spAutoFit/>
          </a:bodyPr>
          <a:lstStyle/>
          <a:p>
            <a:r>
              <a:rPr lang="en-GB" sz="4000" b="1" dirty="0">
                <a:latin typeface="Letter-join Print Plus 4" panose="02000805000000020003" pitchFamily="50" charset="0"/>
                <a:cs typeface="Arial" panose="020B0604020202020204" pitchFamily="34" charset="0"/>
              </a:rPr>
              <a:t>Resources to Support Recall </a:t>
            </a:r>
          </a:p>
        </p:txBody>
      </p:sp>
      <p:pic>
        <p:nvPicPr>
          <p:cNvPr id="3" name="Picture 2">
            <a:extLst>
              <a:ext uri="{FF2B5EF4-FFF2-40B4-BE49-F238E27FC236}">
                <a16:creationId xmlns:a16="http://schemas.microsoft.com/office/drawing/2014/main" id="{DF90F135-84FC-8435-458F-D85DB86AC78E}"/>
              </a:ext>
            </a:extLst>
          </p:cNvPr>
          <p:cNvPicPr>
            <a:picLocks noChangeAspect="1"/>
          </p:cNvPicPr>
          <p:nvPr/>
        </p:nvPicPr>
        <p:blipFill>
          <a:blip r:embed="rId5"/>
          <a:stretch>
            <a:fillRect/>
          </a:stretch>
        </p:blipFill>
        <p:spPr>
          <a:xfrm>
            <a:off x="7685335" y="286754"/>
            <a:ext cx="1699177" cy="2437396"/>
          </a:xfrm>
          <a:prstGeom prst="rect">
            <a:avLst/>
          </a:prstGeom>
        </p:spPr>
      </p:pic>
      <p:pic>
        <p:nvPicPr>
          <p:cNvPr id="4" name="Picture 3">
            <a:extLst>
              <a:ext uri="{FF2B5EF4-FFF2-40B4-BE49-F238E27FC236}">
                <a16:creationId xmlns:a16="http://schemas.microsoft.com/office/drawing/2014/main" id="{EF269F22-B6C0-FE0C-C714-E18D8788022B}"/>
              </a:ext>
            </a:extLst>
          </p:cNvPr>
          <p:cNvPicPr>
            <a:picLocks noChangeAspect="1"/>
          </p:cNvPicPr>
          <p:nvPr/>
        </p:nvPicPr>
        <p:blipFill>
          <a:blip r:embed="rId6"/>
          <a:stretch>
            <a:fillRect/>
          </a:stretch>
        </p:blipFill>
        <p:spPr>
          <a:xfrm>
            <a:off x="9886303" y="286754"/>
            <a:ext cx="1632269" cy="2437396"/>
          </a:xfrm>
          <a:prstGeom prst="rect">
            <a:avLst/>
          </a:prstGeom>
        </p:spPr>
      </p:pic>
    </p:spTree>
    <p:extLst>
      <p:ext uri="{BB962C8B-B14F-4D97-AF65-F5344CB8AC3E}">
        <p14:creationId xmlns:p14="http://schemas.microsoft.com/office/powerpoint/2010/main" val="3009263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D9A9D9-FA06-ABC5-BB55-9BAFCDA1F0FA}"/>
              </a:ext>
            </a:extLst>
          </p:cNvPr>
          <p:cNvSpPr txBox="1"/>
          <p:nvPr/>
        </p:nvSpPr>
        <p:spPr>
          <a:xfrm>
            <a:off x="323445" y="192401"/>
            <a:ext cx="7993704" cy="584775"/>
          </a:xfrm>
          <a:prstGeom prst="rect">
            <a:avLst/>
          </a:prstGeom>
          <a:noFill/>
        </p:spPr>
        <p:txBody>
          <a:bodyPr wrap="square">
            <a:spAutoFit/>
          </a:bodyPr>
          <a:lstStyle/>
          <a:p>
            <a:r>
              <a:rPr lang="en-GB" sz="3200" b="1" dirty="0">
                <a:latin typeface="Letter-join Print Plus 4" panose="02000805000000020003" pitchFamily="50" charset="0"/>
                <a:cs typeface="Arial" panose="020B0604020202020204" pitchFamily="34" charset="0"/>
              </a:rPr>
              <a:t>How can you help at home? </a:t>
            </a:r>
          </a:p>
        </p:txBody>
      </p:sp>
      <p:pic>
        <p:nvPicPr>
          <p:cNvPr id="10" name="Picture 9">
            <a:extLst>
              <a:ext uri="{FF2B5EF4-FFF2-40B4-BE49-F238E27FC236}">
                <a16:creationId xmlns:a16="http://schemas.microsoft.com/office/drawing/2014/main" id="{E9FA01D7-4B05-7570-C5C2-103291751665}"/>
              </a:ext>
            </a:extLst>
          </p:cNvPr>
          <p:cNvPicPr>
            <a:picLocks noChangeAspect="1"/>
          </p:cNvPicPr>
          <p:nvPr/>
        </p:nvPicPr>
        <p:blipFill>
          <a:blip r:embed="rId3"/>
          <a:stretch>
            <a:fillRect/>
          </a:stretch>
        </p:blipFill>
        <p:spPr>
          <a:xfrm>
            <a:off x="9797783" y="192401"/>
            <a:ext cx="1402202" cy="1201016"/>
          </a:xfrm>
          <a:prstGeom prst="rect">
            <a:avLst/>
          </a:prstGeom>
        </p:spPr>
      </p:pic>
      <p:sp>
        <p:nvSpPr>
          <p:cNvPr id="3" name="TextBox 2">
            <a:extLst>
              <a:ext uri="{FF2B5EF4-FFF2-40B4-BE49-F238E27FC236}">
                <a16:creationId xmlns:a16="http://schemas.microsoft.com/office/drawing/2014/main" id="{7FB8F172-EA8D-58EE-F945-3C1C0E9CC987}"/>
              </a:ext>
            </a:extLst>
          </p:cNvPr>
          <p:cNvSpPr txBox="1"/>
          <p:nvPr/>
        </p:nvSpPr>
        <p:spPr>
          <a:xfrm>
            <a:off x="323445" y="867836"/>
            <a:ext cx="9044291" cy="4801314"/>
          </a:xfrm>
          <a:prstGeom prst="rect">
            <a:avLst/>
          </a:prstGeom>
          <a:noFill/>
        </p:spPr>
        <p:txBody>
          <a:bodyPr wrap="square">
            <a:spAutoFit/>
          </a:bodyPr>
          <a:lstStyle/>
          <a:p>
            <a:r>
              <a:rPr lang="en-GB" sz="1600" dirty="0">
                <a:latin typeface="Letter-join Print Plus 4" panose="02000805000000020003" pitchFamily="50" charset="0"/>
                <a:cs typeface="Arial" panose="020B0604020202020204" pitchFamily="34" charset="0"/>
              </a:rPr>
              <a:t>Research has shown that, once social and economic factors are removed, parental engagement has a more significant impact on attainment than almost everything else.</a:t>
            </a:r>
          </a:p>
          <a:p>
            <a:r>
              <a:rPr lang="en-GB" sz="1600" dirty="0">
                <a:latin typeface="Letter-join Print Plus 4" panose="02000805000000020003" pitchFamily="50" charset="0"/>
                <a:cs typeface="Arial" panose="020B0604020202020204" pitchFamily="34" charset="0"/>
              </a:rPr>
              <a:t>The younger a child is, the stronger the impact. At age 5 it is some 5 x greater than the impact of school. </a:t>
            </a:r>
          </a:p>
          <a:p>
            <a:endParaRPr lang="en-GB" sz="1600" dirty="0">
              <a:latin typeface="Letter-join Print Plus 4" panose="02000805000000020003" pitchFamily="50" charset="0"/>
              <a:cs typeface="Arial" panose="020B0604020202020204" pitchFamily="34" charset="0"/>
            </a:endParaRPr>
          </a:p>
          <a:p>
            <a:r>
              <a:rPr lang="en-GB" sz="1600" dirty="0">
                <a:latin typeface="Letter-join Print Plus 4" panose="02000805000000020003" pitchFamily="50" charset="0"/>
                <a:cs typeface="Arial" panose="020B0604020202020204" pitchFamily="34" charset="0"/>
              </a:rPr>
              <a:t>Please make a note in Reading Diaries to show whenever you have shared a book with your child at home so we know we can change the book.</a:t>
            </a:r>
          </a:p>
          <a:p>
            <a:endParaRPr lang="en-GB" sz="1600" dirty="0">
              <a:latin typeface="Letter-join Print Plus 4" panose="02000805000000020003" pitchFamily="50" charset="0"/>
              <a:cs typeface="Arial" panose="020B0604020202020204" pitchFamily="34" charset="0"/>
            </a:endParaRPr>
          </a:p>
          <a:p>
            <a:r>
              <a:rPr lang="en-GB" sz="1600" dirty="0">
                <a:latin typeface="Letter-join Print Plus 4" panose="02000805000000020003" pitchFamily="50" charset="0"/>
                <a:cs typeface="Arial" panose="020B0604020202020204" pitchFamily="34" charset="0"/>
              </a:rPr>
              <a:t>Reading books will be changed once a week on a Friday and are carefully matched to the sounds your child will have been learning in school in phonics.</a:t>
            </a:r>
          </a:p>
          <a:p>
            <a:endParaRPr lang="en-GB" sz="1600" dirty="0">
              <a:latin typeface="Letter-join Print Plus 4" panose="02000805000000020003" pitchFamily="50" charset="0"/>
              <a:cs typeface="Arial" panose="020B0604020202020204" pitchFamily="34" charset="0"/>
            </a:endParaRPr>
          </a:p>
          <a:p>
            <a:r>
              <a:rPr lang="en-GB" sz="1600" dirty="0">
                <a:latin typeface="Letter-join Print Plus 4" panose="02000805000000020003" pitchFamily="50" charset="0"/>
                <a:cs typeface="Arial" panose="020B0604020202020204" pitchFamily="34" charset="0"/>
              </a:rPr>
              <a:t>Explore the inside covers of their reading books for an outline of the sounds each book covers, some practice words to segment and blend and some possible questions for you </a:t>
            </a:r>
          </a:p>
          <a:p>
            <a:r>
              <a:rPr lang="en-GB" sz="1600" dirty="0">
                <a:latin typeface="Letter-join Print Plus 4" panose="02000805000000020003" pitchFamily="50" charset="0"/>
                <a:cs typeface="Arial" panose="020B0604020202020204" pitchFamily="34" charset="0"/>
              </a:rPr>
              <a:t>to ask about the story you have shared. </a:t>
            </a:r>
          </a:p>
          <a:p>
            <a:endParaRPr lang="en-GB" sz="1600" dirty="0">
              <a:latin typeface="Letter-join Print Plus 4" panose="02000805000000020003" pitchFamily="50" charset="0"/>
              <a:cs typeface="Arial" panose="020B0604020202020204" pitchFamily="34" charset="0"/>
            </a:endParaRPr>
          </a:p>
          <a:p>
            <a:r>
              <a:rPr lang="en-GB" sz="1600" dirty="0">
                <a:latin typeface="Letter-join Print Plus 4" panose="02000805000000020003" pitchFamily="50" charset="0"/>
                <a:cs typeface="Arial" panose="020B0604020202020204" pitchFamily="34" charset="0"/>
              </a:rPr>
              <a:t>Little and often is the best way to help your children whilst they are learning to read. </a:t>
            </a:r>
          </a:p>
          <a:p>
            <a:r>
              <a:rPr lang="en-GB" sz="1600" dirty="0">
                <a:latin typeface="Letter-join Print Plus 4" panose="02000805000000020003" pitchFamily="50" charset="0"/>
                <a:cs typeface="Arial" panose="020B0604020202020204" pitchFamily="34" charset="0"/>
              </a:rPr>
              <a:t>Even as little as 5 minutes at a time, encouraging them to read to you or you sharing a </a:t>
            </a:r>
          </a:p>
          <a:p>
            <a:r>
              <a:rPr lang="en-GB" sz="1600" dirty="0">
                <a:latin typeface="Letter-join Print Plus 4" panose="02000805000000020003" pitchFamily="50" charset="0"/>
                <a:cs typeface="Arial" panose="020B0604020202020204" pitchFamily="34" charset="0"/>
              </a:rPr>
              <a:t>story with them will have a massive impact on their ability to read. </a:t>
            </a:r>
          </a:p>
          <a:p>
            <a:endParaRPr lang="en-GB" dirty="0">
              <a:latin typeface="Comic Sans MS" panose="030F0702030302020204" pitchFamily="66" charset="0"/>
            </a:endParaRPr>
          </a:p>
        </p:txBody>
      </p:sp>
      <p:pic>
        <p:nvPicPr>
          <p:cNvPr id="4" name="Picture 3">
            <a:extLst>
              <a:ext uri="{FF2B5EF4-FFF2-40B4-BE49-F238E27FC236}">
                <a16:creationId xmlns:a16="http://schemas.microsoft.com/office/drawing/2014/main" id="{1DB1D01B-9A50-F65B-52E3-DC5031AD82A6}"/>
              </a:ext>
            </a:extLst>
          </p:cNvPr>
          <p:cNvPicPr>
            <a:picLocks noChangeAspect="1"/>
          </p:cNvPicPr>
          <p:nvPr/>
        </p:nvPicPr>
        <p:blipFill>
          <a:blip r:embed="rId4"/>
          <a:stretch>
            <a:fillRect/>
          </a:stretch>
        </p:blipFill>
        <p:spPr>
          <a:xfrm>
            <a:off x="9492957" y="1520638"/>
            <a:ext cx="2011854" cy="1268078"/>
          </a:xfrm>
          <a:prstGeom prst="rect">
            <a:avLst/>
          </a:prstGeom>
        </p:spPr>
      </p:pic>
      <p:pic>
        <p:nvPicPr>
          <p:cNvPr id="8" name="Picture 7">
            <a:extLst>
              <a:ext uri="{FF2B5EF4-FFF2-40B4-BE49-F238E27FC236}">
                <a16:creationId xmlns:a16="http://schemas.microsoft.com/office/drawing/2014/main" id="{F2F83F50-3E9B-AA19-933B-424C3C830765}"/>
              </a:ext>
            </a:extLst>
          </p:cNvPr>
          <p:cNvPicPr>
            <a:picLocks noChangeAspect="1"/>
          </p:cNvPicPr>
          <p:nvPr/>
        </p:nvPicPr>
        <p:blipFill>
          <a:blip r:embed="rId5"/>
          <a:stretch>
            <a:fillRect/>
          </a:stretch>
        </p:blipFill>
        <p:spPr>
          <a:xfrm>
            <a:off x="9209313" y="3268493"/>
            <a:ext cx="2583449" cy="2068869"/>
          </a:xfrm>
          <a:prstGeom prst="rect">
            <a:avLst/>
          </a:prstGeom>
        </p:spPr>
      </p:pic>
    </p:spTree>
    <p:extLst>
      <p:ext uri="{BB962C8B-B14F-4D97-AF65-F5344CB8AC3E}">
        <p14:creationId xmlns:p14="http://schemas.microsoft.com/office/powerpoint/2010/main" val="2083592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D9A9D9-FA06-ABC5-BB55-9BAFCDA1F0FA}"/>
              </a:ext>
            </a:extLst>
          </p:cNvPr>
          <p:cNvSpPr txBox="1"/>
          <p:nvPr/>
        </p:nvSpPr>
        <p:spPr>
          <a:xfrm>
            <a:off x="288890" y="165047"/>
            <a:ext cx="7993704" cy="646331"/>
          </a:xfrm>
          <a:prstGeom prst="rect">
            <a:avLst/>
          </a:prstGeom>
          <a:noFill/>
        </p:spPr>
        <p:txBody>
          <a:bodyPr wrap="square">
            <a:spAutoFit/>
          </a:bodyPr>
          <a:lstStyle/>
          <a:p>
            <a:r>
              <a:rPr lang="en-GB" sz="3600" b="1" dirty="0">
                <a:latin typeface="Letter-join Print Plus 4" panose="02000805000000020003" pitchFamily="50" charset="0"/>
                <a:cs typeface="Arial" panose="020B0604020202020204" pitchFamily="34" charset="0"/>
              </a:rPr>
              <a:t>How can you help at home? </a:t>
            </a:r>
          </a:p>
        </p:txBody>
      </p:sp>
      <p:pic>
        <p:nvPicPr>
          <p:cNvPr id="6" name="Picture 5">
            <a:extLst>
              <a:ext uri="{FF2B5EF4-FFF2-40B4-BE49-F238E27FC236}">
                <a16:creationId xmlns:a16="http://schemas.microsoft.com/office/drawing/2014/main" id="{247BA17F-F2A8-1F10-09F5-A0780343CE09}"/>
              </a:ext>
            </a:extLst>
          </p:cNvPr>
          <p:cNvPicPr>
            <a:picLocks noChangeAspect="1"/>
          </p:cNvPicPr>
          <p:nvPr/>
        </p:nvPicPr>
        <p:blipFill>
          <a:blip r:embed="rId3"/>
          <a:stretch>
            <a:fillRect/>
          </a:stretch>
        </p:blipFill>
        <p:spPr>
          <a:xfrm>
            <a:off x="323445" y="850694"/>
            <a:ext cx="2011854" cy="4944285"/>
          </a:xfrm>
          <a:prstGeom prst="rect">
            <a:avLst/>
          </a:prstGeom>
        </p:spPr>
      </p:pic>
      <p:sp>
        <p:nvSpPr>
          <p:cNvPr id="8" name="TextBox 7">
            <a:extLst>
              <a:ext uri="{FF2B5EF4-FFF2-40B4-BE49-F238E27FC236}">
                <a16:creationId xmlns:a16="http://schemas.microsoft.com/office/drawing/2014/main" id="{265DCD91-E00A-3CD4-E2EA-1968AF28006A}"/>
              </a:ext>
            </a:extLst>
          </p:cNvPr>
          <p:cNvSpPr txBox="1"/>
          <p:nvPr/>
        </p:nvSpPr>
        <p:spPr>
          <a:xfrm>
            <a:off x="2521896" y="884265"/>
            <a:ext cx="4783576" cy="4801314"/>
          </a:xfrm>
          <a:prstGeom prst="rect">
            <a:avLst/>
          </a:prstGeom>
          <a:noFill/>
        </p:spPr>
        <p:txBody>
          <a:bodyPr wrap="square">
            <a:spAutoFit/>
          </a:bodyPr>
          <a:lstStyle/>
          <a:p>
            <a:r>
              <a:rPr lang="en-GB" dirty="0">
                <a:latin typeface="Letter-join Print Plus 4" panose="02000805000000020003" pitchFamily="50" charset="0"/>
                <a:cs typeface="Arial" panose="020B0604020202020204" pitchFamily="34" charset="0"/>
              </a:rPr>
              <a:t>Provide opportunities for reading           and writing at home.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Play games.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Share your own love of books and words.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Make it fun – it doesn’t have to be a chore.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Think about the building blocks – it doesn’t always have to be reading a book.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Repetition leads to fluency.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Actions, songs and rhymes aide memory. </a:t>
            </a:r>
          </a:p>
          <a:p>
            <a:endParaRPr lang="en-GB" dirty="0">
              <a:latin typeface="Letter-join Print Plus 4" panose="02000805000000020003" pitchFamily="50" charset="0"/>
              <a:cs typeface="Arial" panose="020B0604020202020204" pitchFamily="34" charset="0"/>
            </a:endParaRPr>
          </a:p>
          <a:p>
            <a:r>
              <a:rPr lang="en-GB" dirty="0">
                <a:latin typeface="Letter-join Print Plus 4" panose="02000805000000020003" pitchFamily="50" charset="0"/>
                <a:cs typeface="Arial" panose="020B0604020202020204" pitchFamily="34" charset="0"/>
              </a:rPr>
              <a:t>Give your children a model to follow. </a:t>
            </a:r>
          </a:p>
        </p:txBody>
      </p:sp>
      <p:pic>
        <p:nvPicPr>
          <p:cNvPr id="9" name="Picture 8">
            <a:extLst>
              <a:ext uri="{FF2B5EF4-FFF2-40B4-BE49-F238E27FC236}">
                <a16:creationId xmlns:a16="http://schemas.microsoft.com/office/drawing/2014/main" id="{870D2022-E82B-40E6-62E6-3EEE847626E2}"/>
              </a:ext>
            </a:extLst>
          </p:cNvPr>
          <p:cNvPicPr>
            <a:picLocks noChangeAspect="1"/>
          </p:cNvPicPr>
          <p:nvPr/>
        </p:nvPicPr>
        <p:blipFill>
          <a:blip r:embed="rId4"/>
          <a:stretch>
            <a:fillRect/>
          </a:stretch>
        </p:blipFill>
        <p:spPr>
          <a:xfrm>
            <a:off x="6236184" y="192401"/>
            <a:ext cx="2511770" cy="1499746"/>
          </a:xfrm>
          <a:prstGeom prst="rect">
            <a:avLst/>
          </a:prstGeom>
        </p:spPr>
      </p:pic>
      <p:pic>
        <p:nvPicPr>
          <p:cNvPr id="10" name="Picture 9">
            <a:extLst>
              <a:ext uri="{FF2B5EF4-FFF2-40B4-BE49-F238E27FC236}">
                <a16:creationId xmlns:a16="http://schemas.microsoft.com/office/drawing/2014/main" id="{E9FA01D7-4B05-7570-C5C2-103291751665}"/>
              </a:ext>
            </a:extLst>
          </p:cNvPr>
          <p:cNvPicPr>
            <a:picLocks noChangeAspect="1"/>
          </p:cNvPicPr>
          <p:nvPr/>
        </p:nvPicPr>
        <p:blipFill>
          <a:blip r:embed="rId5"/>
          <a:stretch>
            <a:fillRect/>
          </a:stretch>
        </p:blipFill>
        <p:spPr>
          <a:xfrm>
            <a:off x="7492069" y="2385541"/>
            <a:ext cx="1402202" cy="1201016"/>
          </a:xfrm>
          <a:prstGeom prst="rect">
            <a:avLst/>
          </a:prstGeom>
        </p:spPr>
      </p:pic>
      <p:pic>
        <p:nvPicPr>
          <p:cNvPr id="11" name="Picture 10">
            <a:extLst>
              <a:ext uri="{FF2B5EF4-FFF2-40B4-BE49-F238E27FC236}">
                <a16:creationId xmlns:a16="http://schemas.microsoft.com/office/drawing/2014/main" id="{FD670A5B-355A-9155-AA26-061417620BFC}"/>
              </a:ext>
            </a:extLst>
          </p:cNvPr>
          <p:cNvPicPr>
            <a:picLocks noChangeAspect="1"/>
          </p:cNvPicPr>
          <p:nvPr/>
        </p:nvPicPr>
        <p:blipFill>
          <a:blip r:embed="rId6"/>
          <a:stretch>
            <a:fillRect/>
          </a:stretch>
        </p:blipFill>
        <p:spPr>
          <a:xfrm>
            <a:off x="7179296" y="4266707"/>
            <a:ext cx="1694835" cy="1707028"/>
          </a:xfrm>
          <a:prstGeom prst="rect">
            <a:avLst/>
          </a:prstGeom>
        </p:spPr>
      </p:pic>
      <p:pic>
        <p:nvPicPr>
          <p:cNvPr id="13" name="Picture 12">
            <a:extLst>
              <a:ext uri="{FF2B5EF4-FFF2-40B4-BE49-F238E27FC236}">
                <a16:creationId xmlns:a16="http://schemas.microsoft.com/office/drawing/2014/main" id="{EFA1A47B-CE19-3D2D-51D7-857FFEBC7D2D}"/>
              </a:ext>
            </a:extLst>
          </p:cNvPr>
          <p:cNvPicPr>
            <a:picLocks noChangeAspect="1"/>
          </p:cNvPicPr>
          <p:nvPr/>
        </p:nvPicPr>
        <p:blipFill>
          <a:blip r:embed="rId7"/>
          <a:stretch>
            <a:fillRect/>
          </a:stretch>
        </p:blipFill>
        <p:spPr>
          <a:xfrm rot="20869548">
            <a:off x="9000848" y="229717"/>
            <a:ext cx="2041232" cy="2858638"/>
          </a:xfrm>
          <a:prstGeom prst="rect">
            <a:avLst/>
          </a:prstGeom>
        </p:spPr>
      </p:pic>
      <p:pic>
        <p:nvPicPr>
          <p:cNvPr id="15" name="Picture 14">
            <a:extLst>
              <a:ext uri="{FF2B5EF4-FFF2-40B4-BE49-F238E27FC236}">
                <a16:creationId xmlns:a16="http://schemas.microsoft.com/office/drawing/2014/main" id="{2815D3DE-A464-722B-F1CE-AF1E114E4ED7}"/>
              </a:ext>
            </a:extLst>
          </p:cNvPr>
          <p:cNvPicPr>
            <a:picLocks noChangeAspect="1"/>
          </p:cNvPicPr>
          <p:nvPr/>
        </p:nvPicPr>
        <p:blipFill>
          <a:blip r:embed="rId8"/>
          <a:stretch>
            <a:fillRect/>
          </a:stretch>
        </p:blipFill>
        <p:spPr>
          <a:xfrm rot="440104">
            <a:off x="9198794" y="3207852"/>
            <a:ext cx="2058516" cy="2910797"/>
          </a:xfrm>
          <a:prstGeom prst="rect">
            <a:avLst/>
          </a:prstGeom>
        </p:spPr>
      </p:pic>
    </p:spTree>
    <p:extLst>
      <p:ext uri="{BB962C8B-B14F-4D97-AF65-F5344CB8AC3E}">
        <p14:creationId xmlns:p14="http://schemas.microsoft.com/office/powerpoint/2010/main" val="66624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4D6DD9-C060-1566-163F-5197DD275781}"/>
              </a:ext>
            </a:extLst>
          </p:cNvPr>
          <p:cNvPicPr>
            <a:picLocks noChangeAspect="1"/>
          </p:cNvPicPr>
          <p:nvPr/>
        </p:nvPicPr>
        <p:blipFill>
          <a:blip r:embed="rId3"/>
          <a:stretch>
            <a:fillRect/>
          </a:stretch>
        </p:blipFill>
        <p:spPr>
          <a:xfrm>
            <a:off x="1512152" y="1734631"/>
            <a:ext cx="4072481" cy="2688569"/>
          </a:xfrm>
          <a:prstGeom prst="rect">
            <a:avLst/>
          </a:prstGeom>
        </p:spPr>
      </p:pic>
      <p:pic>
        <p:nvPicPr>
          <p:cNvPr id="6" name="Picture 5">
            <a:extLst>
              <a:ext uri="{FF2B5EF4-FFF2-40B4-BE49-F238E27FC236}">
                <a16:creationId xmlns:a16="http://schemas.microsoft.com/office/drawing/2014/main" id="{DE9CA7A3-1BB4-8754-4D62-D296B82E7033}"/>
              </a:ext>
            </a:extLst>
          </p:cNvPr>
          <p:cNvPicPr>
            <a:picLocks noChangeAspect="1"/>
          </p:cNvPicPr>
          <p:nvPr/>
        </p:nvPicPr>
        <p:blipFill>
          <a:blip r:embed="rId4"/>
          <a:stretch>
            <a:fillRect/>
          </a:stretch>
        </p:blipFill>
        <p:spPr>
          <a:xfrm>
            <a:off x="6323886" y="618036"/>
            <a:ext cx="4505334" cy="4505334"/>
          </a:xfrm>
          <a:prstGeom prst="rect">
            <a:avLst/>
          </a:prstGeom>
        </p:spPr>
      </p:pic>
      <p:sp>
        <p:nvSpPr>
          <p:cNvPr id="2" name="TextBox 1">
            <a:extLst>
              <a:ext uri="{FF2B5EF4-FFF2-40B4-BE49-F238E27FC236}">
                <a16:creationId xmlns:a16="http://schemas.microsoft.com/office/drawing/2014/main" id="{1E424FC8-68CE-75D5-B53B-D091A14FD9B5}"/>
              </a:ext>
            </a:extLst>
          </p:cNvPr>
          <p:cNvSpPr txBox="1"/>
          <p:nvPr/>
        </p:nvSpPr>
        <p:spPr>
          <a:xfrm>
            <a:off x="671209" y="262647"/>
            <a:ext cx="5196906" cy="769441"/>
          </a:xfrm>
          <a:prstGeom prst="rect">
            <a:avLst/>
          </a:prstGeom>
          <a:noFill/>
        </p:spPr>
        <p:txBody>
          <a:bodyPr wrap="square" rtlCol="0">
            <a:spAutoFit/>
          </a:bodyPr>
          <a:lstStyle/>
          <a:p>
            <a:r>
              <a:rPr lang="en-GB" sz="4400" b="1" dirty="0">
                <a:latin typeface="Letter-join Print Plus 4" panose="02000805000000020003" pitchFamily="50" charset="0"/>
                <a:cs typeface="Arial" panose="020B0604020202020204" pitchFamily="34" charset="0"/>
              </a:rPr>
              <a:t>Reading Rewards </a:t>
            </a:r>
          </a:p>
        </p:txBody>
      </p:sp>
    </p:spTree>
    <p:extLst>
      <p:ext uri="{BB962C8B-B14F-4D97-AF65-F5344CB8AC3E}">
        <p14:creationId xmlns:p14="http://schemas.microsoft.com/office/powerpoint/2010/main" val="3660507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412992" y="257452"/>
            <a:ext cx="10351262" cy="3600986"/>
          </a:xfrm>
          <a:prstGeom prst="rect">
            <a:avLst/>
          </a:prstGeom>
          <a:noFill/>
        </p:spPr>
        <p:txBody>
          <a:bodyPr wrap="square" rtlCol="0">
            <a:spAutoFit/>
          </a:bodyPr>
          <a:lstStyle/>
          <a:p>
            <a:pPr algn="ctr"/>
            <a:r>
              <a:rPr lang="en-GB" sz="3200" u="sng" dirty="0">
                <a:latin typeface="Letter-join Print Plus 4" panose="02000805000000020003" pitchFamily="50" charset="0"/>
                <a:cs typeface="Arial" panose="020B0604020202020204" pitchFamily="34" charset="0"/>
              </a:rPr>
              <a:t>Handwriting</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We follow the Letter-join scheme to help us learn how to form letters.</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To begin we will focus on patterns and basic letter shapes linked to the sounds we </a:t>
            </a:r>
          </a:p>
          <a:p>
            <a:r>
              <a:rPr lang="en-GB" sz="2000" dirty="0">
                <a:latin typeface="Letter-join Print Plus 4" panose="02000805000000020003" pitchFamily="50" charset="0"/>
                <a:cs typeface="Arial" panose="020B0604020202020204" pitchFamily="34" charset="0"/>
              </a:rPr>
              <a:t>will be working on in our Bug Club phonic sessions.</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Please see our letter formation mats available on the school website for details           on how to form each letter accurately. </a:t>
            </a:r>
          </a:p>
          <a:p>
            <a:endParaRPr lang="en-GB" dirty="0"/>
          </a:p>
          <a:p>
            <a:endParaRPr lang="en-GB" dirty="0"/>
          </a:p>
        </p:txBody>
      </p:sp>
      <p:pic>
        <p:nvPicPr>
          <p:cNvPr id="5" name="Picture 4" descr="A picture containing implement, stationary, pencil&#10;&#10;Description automatically generated">
            <a:extLst>
              <a:ext uri="{FF2B5EF4-FFF2-40B4-BE49-F238E27FC236}">
                <a16:creationId xmlns:a16="http://schemas.microsoft.com/office/drawing/2014/main" id="{CAE16FF0-7BB6-4C2B-854C-92CD8A06FE2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12033" y="257452"/>
            <a:ext cx="2466975" cy="3048000"/>
          </a:xfrm>
          <a:prstGeom prst="rect">
            <a:avLst/>
          </a:prstGeom>
        </p:spPr>
      </p:pic>
      <p:pic>
        <p:nvPicPr>
          <p:cNvPr id="3" name="Picture 2">
            <a:extLst>
              <a:ext uri="{FF2B5EF4-FFF2-40B4-BE49-F238E27FC236}">
                <a16:creationId xmlns:a16="http://schemas.microsoft.com/office/drawing/2014/main" id="{72F23758-8F60-817D-F849-E9EDD7754250}"/>
              </a:ext>
            </a:extLst>
          </p:cNvPr>
          <p:cNvPicPr>
            <a:picLocks noChangeAspect="1"/>
          </p:cNvPicPr>
          <p:nvPr/>
        </p:nvPicPr>
        <p:blipFill>
          <a:blip r:embed="rId5"/>
          <a:stretch>
            <a:fillRect/>
          </a:stretch>
        </p:blipFill>
        <p:spPr>
          <a:xfrm>
            <a:off x="3468399" y="3305452"/>
            <a:ext cx="2000650" cy="2869846"/>
          </a:xfrm>
          <a:prstGeom prst="rect">
            <a:avLst/>
          </a:prstGeom>
        </p:spPr>
      </p:pic>
      <p:pic>
        <p:nvPicPr>
          <p:cNvPr id="4" name="Picture 3">
            <a:extLst>
              <a:ext uri="{FF2B5EF4-FFF2-40B4-BE49-F238E27FC236}">
                <a16:creationId xmlns:a16="http://schemas.microsoft.com/office/drawing/2014/main" id="{CD7B0FAA-CB52-9011-25EF-D964BD6E79A6}"/>
              </a:ext>
            </a:extLst>
          </p:cNvPr>
          <p:cNvPicPr>
            <a:picLocks noChangeAspect="1"/>
          </p:cNvPicPr>
          <p:nvPr/>
        </p:nvPicPr>
        <p:blipFill>
          <a:blip r:embed="rId6"/>
          <a:stretch>
            <a:fillRect/>
          </a:stretch>
        </p:blipFill>
        <p:spPr>
          <a:xfrm>
            <a:off x="5681237" y="3305452"/>
            <a:ext cx="1921871" cy="2869846"/>
          </a:xfrm>
          <a:prstGeom prst="rect">
            <a:avLst/>
          </a:prstGeom>
        </p:spPr>
      </p:pic>
    </p:spTree>
    <p:extLst>
      <p:ext uri="{BB962C8B-B14F-4D97-AF65-F5344CB8AC3E}">
        <p14:creationId xmlns:p14="http://schemas.microsoft.com/office/powerpoint/2010/main" val="3060446978"/>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189390" y="130992"/>
            <a:ext cx="11138516" cy="2108269"/>
          </a:xfrm>
          <a:prstGeom prst="rect">
            <a:avLst/>
          </a:prstGeom>
          <a:noFill/>
        </p:spPr>
        <p:txBody>
          <a:bodyPr wrap="square" rtlCol="0">
            <a:spAutoFit/>
          </a:bodyPr>
          <a:lstStyle/>
          <a:p>
            <a:pPr algn="ctr"/>
            <a:r>
              <a:rPr lang="en-GB" sz="2400" u="sng" dirty="0">
                <a:latin typeface="Letter-join Print Plus 4" panose="02000805000000020003" pitchFamily="50" charset="0"/>
                <a:cs typeface="Arial" panose="020B0604020202020204" pitchFamily="34" charset="0"/>
              </a:rPr>
              <a:t>Forest School</a:t>
            </a:r>
          </a:p>
          <a:p>
            <a:pPr algn="ctr"/>
            <a:endParaRPr lang="en-GB" sz="500" dirty="0">
              <a:latin typeface="Letter-join Print Plus 4" panose="02000805000000020003" pitchFamily="50" charset="0"/>
              <a:cs typeface="Arial" panose="020B0604020202020204" pitchFamily="34" charset="0"/>
            </a:endParaRPr>
          </a:p>
          <a:p>
            <a:r>
              <a:rPr lang="en-GB" sz="1400" dirty="0">
                <a:latin typeface="Letter-join Print Plus 4" panose="02000805000000020003" pitchFamily="50" charset="0"/>
                <a:cs typeface="Arial" panose="020B0604020202020204" pitchFamily="34" charset="0"/>
              </a:rPr>
              <a:t>In Reception we will be exploring and learning in schools’ outdoor Forest School area each Tuesday morning for Seahorses and every Thursday morning for Starfish. Sessions will begin on </a:t>
            </a:r>
            <a:r>
              <a:rPr lang="en-GB" sz="1400" b="1" dirty="0">
                <a:solidFill>
                  <a:srgbClr val="FF0000"/>
                </a:solidFill>
                <a:latin typeface="Letter-join Print Plus 4" panose="02000805000000020003" pitchFamily="50" charset="0"/>
                <a:cs typeface="Arial" panose="020B0604020202020204" pitchFamily="34" charset="0"/>
              </a:rPr>
              <a:t>Tuesday 13th October for Seahorses </a:t>
            </a:r>
            <a:r>
              <a:rPr lang="en-GB" sz="1400" b="1" dirty="0">
                <a:latin typeface="Letter-join Print Plus 4" panose="02000805000000020003" pitchFamily="50" charset="0"/>
                <a:cs typeface="Arial" panose="020B0604020202020204" pitchFamily="34" charset="0"/>
              </a:rPr>
              <a:t>and </a:t>
            </a:r>
            <a:r>
              <a:rPr lang="en-GB" sz="1400" b="1" dirty="0">
                <a:solidFill>
                  <a:srgbClr val="FF0000"/>
                </a:solidFill>
                <a:latin typeface="Letter-join Print Plus 4" panose="02000805000000020003" pitchFamily="50" charset="0"/>
                <a:cs typeface="Arial" panose="020B0604020202020204" pitchFamily="34" charset="0"/>
              </a:rPr>
              <a:t>Thursday 15th October for Starfish.</a:t>
            </a:r>
            <a:r>
              <a:rPr lang="en-GB" sz="1400" b="1" dirty="0">
                <a:latin typeface="Letter-join Print Plus 4" panose="02000805000000020003" pitchFamily="50" charset="0"/>
                <a:cs typeface="Arial" panose="020B0604020202020204" pitchFamily="34" charset="0"/>
              </a:rPr>
              <a:t> </a:t>
            </a:r>
            <a:r>
              <a:rPr lang="en-GB" sz="1400" dirty="0">
                <a:latin typeface="Letter-join Print Plus 4" panose="02000805000000020003" pitchFamily="50" charset="0"/>
                <a:cs typeface="Arial" panose="020B0604020202020204" pitchFamily="34" charset="0"/>
              </a:rPr>
              <a:t>We will go out for these sessions in all weathers except high winds/storms. On these days, school uniform is not needed. Children need to come to school dressed ready for their Forest School session, including their waterproofs and wellies, and will then stay in their Forest School clothes for the rest of the day.  Children will need a clean pair of shoes to change into and a named bag to put their wellies and waterproofs in. Please ensure all items are named. </a:t>
            </a:r>
          </a:p>
          <a:p>
            <a:endParaRPr lang="en-GB" dirty="0"/>
          </a:p>
        </p:txBody>
      </p:sp>
      <p:sp>
        <p:nvSpPr>
          <p:cNvPr id="3" name="Rectangle 2">
            <a:extLst>
              <a:ext uri="{FF2B5EF4-FFF2-40B4-BE49-F238E27FC236}">
                <a16:creationId xmlns:a16="http://schemas.microsoft.com/office/drawing/2014/main" id="{358C3CC9-2100-4728-A955-DDBAD3350E2B}"/>
              </a:ext>
            </a:extLst>
          </p:cNvPr>
          <p:cNvSpPr/>
          <p:nvPr/>
        </p:nvSpPr>
        <p:spPr>
          <a:xfrm>
            <a:off x="189390" y="1930812"/>
            <a:ext cx="11265763" cy="3970318"/>
          </a:xfrm>
          <a:prstGeom prst="rect">
            <a:avLst/>
          </a:prstGeom>
        </p:spPr>
        <p:txBody>
          <a:bodyPr wrap="square">
            <a:spAutoFit/>
          </a:bodyPr>
          <a:lstStyle/>
          <a:p>
            <a:pPr algn="ctr">
              <a:spcAft>
                <a:spcPts val="0"/>
              </a:spcAft>
            </a:pPr>
            <a:r>
              <a:rPr lang="en-GB" sz="1400" b="1" u="sng" dirty="0">
                <a:latin typeface="Letter-join Print Plus 4" panose="02000805000000020003" pitchFamily="50" charset="0"/>
                <a:ea typeface="Times New Roman" panose="02020603050405020304" pitchFamily="18" charset="0"/>
                <a:cs typeface="Arial" panose="020B0604020202020204" pitchFamily="34" charset="0"/>
              </a:rPr>
              <a:t>Recommended outdoor clothing for Autumn/Winter/Spring term:</a:t>
            </a:r>
            <a:endParaRPr lang="en-GB" sz="1400" dirty="0">
              <a:latin typeface="Letter-join Print Plus 4" panose="02000805000000020003" pitchFamily="50" charset="0"/>
              <a:ea typeface="Times New Roman" panose="02020603050405020304" pitchFamily="18" charset="0"/>
              <a:cs typeface="Arial" panose="020B0604020202020204" pitchFamily="34" charset="0"/>
            </a:endParaRP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Wellington boots (brought to school in a named carrier bag please)</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Clean shoes</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Warm, thick socks</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Thick trousers or jogging bottoms for both boys and girls (leggings underneath are a good idea if it is really cold)</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Vest</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Long sleeved top</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Fleece or wool jumper</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Waterproof jacket and trousers or an all-in-one waterproof suit</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Hat, gloves and scarf</a:t>
            </a:r>
          </a:p>
          <a:p>
            <a:pPr algn="ctr">
              <a:spcAft>
                <a:spcPts val="0"/>
              </a:spcAft>
            </a:pPr>
            <a:r>
              <a:rPr lang="en-GB" sz="1400" b="1" u="sng" dirty="0">
                <a:latin typeface="Letter-join Print Plus 4" panose="02000805000000020003" pitchFamily="50" charset="0"/>
                <a:ea typeface="Times New Roman" panose="02020603050405020304" pitchFamily="18" charset="0"/>
                <a:cs typeface="Arial" panose="020B0604020202020204" pitchFamily="34" charset="0"/>
              </a:rPr>
              <a:t>Recommended outdoor clothing for Summer term:</a:t>
            </a:r>
            <a:r>
              <a:rPr lang="en-GB" sz="1400" dirty="0">
                <a:latin typeface="Letter-join Print Plus 4" panose="02000805000000020003" pitchFamily="50" charset="0"/>
                <a:ea typeface="Times New Roman" panose="02020603050405020304" pitchFamily="18" charset="0"/>
                <a:cs typeface="Arial" panose="020B0604020202020204" pitchFamily="34" charset="0"/>
              </a:rPr>
              <a:t> </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Wellington boots</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Clean shoes</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Full length (to protect legs) leggings, jogging bottoms or jeans</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Long sleeved top (to protect arms) </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Waterproof jacket</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Sun hat/cap</a:t>
            </a:r>
          </a:p>
          <a:p>
            <a:pPr marL="342900" lvl="0" indent="-342900">
              <a:spcAft>
                <a:spcPts val="0"/>
              </a:spcAft>
              <a:buFont typeface="Symbol" panose="05050102010706020507" pitchFamily="18" charset="2"/>
              <a:buChar char=""/>
            </a:pPr>
            <a:r>
              <a:rPr lang="en-GB" sz="1400" dirty="0">
                <a:latin typeface="Letter-join Print Plus 4" panose="02000805000000020003" pitchFamily="50" charset="0"/>
                <a:ea typeface="Times New Roman" panose="02020603050405020304" pitchFamily="18" charset="0"/>
                <a:cs typeface="Arial" panose="020B0604020202020204" pitchFamily="34" charset="0"/>
              </a:rPr>
              <a:t>Sun lotion (Please apply some once-a-day sun lotion on your child before coming to school)</a:t>
            </a:r>
            <a:endParaRPr lang="en-GB" sz="1400" dirty="0">
              <a:effectLst/>
              <a:latin typeface="Letter-join Print Plus 4" panose="02000805000000020003" pitchFamily="50" charset="0"/>
              <a:ea typeface="Times New Roman" panose="02020603050405020304" pitchFamily="18" charset="0"/>
              <a:cs typeface="Arial" panose="020B0604020202020204" pitchFamily="34" charset="0"/>
            </a:endParaRPr>
          </a:p>
        </p:txBody>
      </p:sp>
      <p:pic>
        <p:nvPicPr>
          <p:cNvPr id="1026" name="Picture 2" descr="Tree Png Transparent Clip Art Image Free Download - Transparent Background Tree Clipart Png , Transparent Cartoon ">
            <a:extLst>
              <a:ext uri="{FF2B5EF4-FFF2-40B4-BE49-F238E27FC236}">
                <a16:creationId xmlns:a16="http://schemas.microsoft.com/office/drawing/2014/main" id="{39B78174-6D8F-4597-8FFC-40793A74C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2650" y="3657600"/>
            <a:ext cx="1420813" cy="1627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929605"/>
      </p:ext>
    </p:extLst>
  </p:cSld>
  <p:clrMapOvr>
    <a:masterClrMapping/>
  </p:clrMapOvr>
  <mc:AlternateContent xmlns:mc="http://schemas.openxmlformats.org/markup-compatibility/2006" xmlns:p14="http://schemas.microsoft.com/office/powerpoint/2010/main">
    <mc:Choice Requires="p14">
      <p:transition spd="slow" p14:dur="2000" advTm="237289"/>
    </mc:Choice>
    <mc:Fallback xmlns="">
      <p:transition spd="slow" advTm="23728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817123" y="435005"/>
            <a:ext cx="9152499" cy="4893647"/>
          </a:xfrm>
          <a:prstGeom prst="rect">
            <a:avLst/>
          </a:prstGeom>
          <a:noFill/>
        </p:spPr>
        <p:txBody>
          <a:bodyPr wrap="square" rtlCol="0">
            <a:spAutoFit/>
          </a:bodyPr>
          <a:lstStyle/>
          <a:p>
            <a:pPr algn="ctr"/>
            <a:r>
              <a:rPr lang="en-GB" sz="2400" u="sng" dirty="0">
                <a:latin typeface="Letter-join Print Plus 4" panose="02000805000000020003" pitchFamily="50" charset="0"/>
                <a:cs typeface="Arial" panose="020B0604020202020204" pitchFamily="34" charset="0"/>
              </a:rPr>
              <a:t>P.E.</a:t>
            </a:r>
          </a:p>
          <a:p>
            <a:pPr algn="ctr"/>
            <a:endParaRPr lang="en-GB" sz="2400" dirty="0">
              <a:latin typeface="Letter-join Print Plus 4" panose="02000805000000020003" pitchFamily="50" charset="0"/>
              <a:cs typeface="Arial" panose="020B0604020202020204" pitchFamily="34" charset="0"/>
            </a:endParaRPr>
          </a:p>
          <a:p>
            <a:r>
              <a:rPr lang="en-GB" sz="2400" dirty="0">
                <a:latin typeface="Letter-join Print Plus 4" panose="02000805000000020003" pitchFamily="50" charset="0"/>
                <a:cs typeface="Arial" panose="020B0604020202020204" pitchFamily="34" charset="0"/>
              </a:rPr>
              <a:t>P.E will be outside whenever possible.</a:t>
            </a:r>
          </a:p>
          <a:p>
            <a:endParaRPr lang="en-GB" sz="2400" dirty="0">
              <a:latin typeface="Letter-join Print Plus 4" panose="02000805000000020003" pitchFamily="50" charset="0"/>
              <a:cs typeface="Arial" panose="020B0604020202020204" pitchFamily="34" charset="0"/>
            </a:endParaRPr>
          </a:p>
          <a:p>
            <a:r>
              <a:rPr lang="en-GB" sz="2400" dirty="0">
                <a:latin typeface="Letter-join Print Plus 4" panose="02000805000000020003" pitchFamily="50" charset="0"/>
                <a:cs typeface="Arial" panose="020B0604020202020204" pitchFamily="34" charset="0"/>
              </a:rPr>
              <a:t>As it will be weather dependent with no set day,  </a:t>
            </a:r>
          </a:p>
          <a:p>
            <a:r>
              <a:rPr lang="en-GB" sz="2400" dirty="0">
                <a:latin typeface="Letter-join Print Plus 4" panose="02000805000000020003" pitchFamily="50" charset="0"/>
                <a:cs typeface="Arial" panose="020B0604020202020204" pitchFamily="34" charset="0"/>
              </a:rPr>
              <a:t>your child will need their P.E. kit in school all week.</a:t>
            </a:r>
          </a:p>
          <a:p>
            <a:endParaRPr lang="en-GB" sz="2400" dirty="0">
              <a:latin typeface="Letter-join Print Plus 4" panose="02000805000000020003" pitchFamily="50" charset="0"/>
              <a:cs typeface="Arial" panose="020B0604020202020204" pitchFamily="34" charset="0"/>
            </a:endParaRPr>
          </a:p>
          <a:p>
            <a:r>
              <a:rPr lang="en-GB" sz="2400" dirty="0">
                <a:latin typeface="Letter-join Print Plus 4" panose="02000805000000020003" pitchFamily="50" charset="0"/>
                <a:cs typeface="Arial" panose="020B0604020202020204" pitchFamily="34" charset="0"/>
              </a:rPr>
              <a:t>Your child will need a P.E. t-shirt (in plain white or a house colour that can be purchased from school), black/navy shorts and jogging bottoms/leggings, a hoody/jacket or sweatshirt, plus a pair of trainers. </a:t>
            </a:r>
          </a:p>
          <a:p>
            <a:endParaRPr lang="en-GB" sz="2400" dirty="0">
              <a:latin typeface="Letter-join Print Plus 4" panose="02000805000000020003" pitchFamily="50" charset="0"/>
              <a:cs typeface="Arial" panose="020B0604020202020204" pitchFamily="34" charset="0"/>
            </a:endParaRPr>
          </a:p>
          <a:p>
            <a:r>
              <a:rPr lang="en-GB" sz="2400" dirty="0">
                <a:latin typeface="Letter-join Print Plus 4" panose="02000805000000020003" pitchFamily="50" charset="0"/>
                <a:cs typeface="Arial" panose="020B0604020202020204" pitchFamily="34" charset="0"/>
              </a:rPr>
              <a:t>P.E kits can be kept on your child’s coat peg in the cloakroom. We will send them home to be washed at the end of each half-term.</a:t>
            </a:r>
          </a:p>
        </p:txBody>
      </p:sp>
      <p:pic>
        <p:nvPicPr>
          <p:cNvPr id="7" name="Picture 6" descr="A picture containing room, drawing&#10;&#10;Description automatically generated">
            <a:extLst>
              <a:ext uri="{FF2B5EF4-FFF2-40B4-BE49-F238E27FC236}">
                <a16:creationId xmlns:a16="http://schemas.microsoft.com/office/drawing/2014/main" id="{245CAA7B-8B85-44A8-AF1D-8B8E04BC383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879272" y="453953"/>
            <a:ext cx="2180699" cy="1873878"/>
          </a:xfrm>
          <a:prstGeom prst="rect">
            <a:avLst/>
          </a:prstGeom>
        </p:spPr>
      </p:pic>
    </p:spTree>
    <p:extLst>
      <p:ext uri="{BB962C8B-B14F-4D97-AF65-F5344CB8AC3E}">
        <p14:creationId xmlns:p14="http://schemas.microsoft.com/office/powerpoint/2010/main" val="876720539"/>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121299" y="166101"/>
            <a:ext cx="11775232" cy="6309420"/>
          </a:xfrm>
          <a:prstGeom prst="rect">
            <a:avLst/>
          </a:prstGeom>
          <a:noFill/>
        </p:spPr>
        <p:txBody>
          <a:bodyPr wrap="square" rtlCol="0">
            <a:spAutoFit/>
          </a:bodyPr>
          <a:lstStyle/>
          <a:p>
            <a:pPr algn="ctr"/>
            <a:r>
              <a:rPr lang="en-GB" sz="2800" u="sng" dirty="0">
                <a:latin typeface="Letter-join Print Plus 4" panose="02000805000000020003" pitchFamily="50" charset="0"/>
                <a:cs typeface="Arial" panose="020B0604020202020204" pitchFamily="34" charset="0"/>
              </a:rPr>
              <a:t>Learning Journeys and books</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In school, your child will have 3 different books for their work to go into; </a:t>
            </a:r>
          </a:p>
          <a:p>
            <a:r>
              <a:rPr lang="en-GB" sz="2000" dirty="0">
                <a:latin typeface="Letter-join Print Plus 4" panose="02000805000000020003" pitchFamily="50" charset="0"/>
                <a:cs typeface="Arial" panose="020B0604020202020204" pitchFamily="34" charset="0"/>
              </a:rPr>
              <a:t>Writing, Maths and a Learning Journey.</a:t>
            </a:r>
          </a:p>
          <a:p>
            <a:endParaRPr lang="en-GB" sz="14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One way you can contribute is by completing ‘Wow Stars’ for whenever your child does something special or achieves something at home. For example; you might like to tell us if they have been particularly helpful, attended their first swimming lesson or managed to stay in their own bed all night, etc. Write their achievement on the star and send it into school with them. We will then share and celebrate this with the rest of the class and put them up on display on our class ‘Wow Wall’. At the end of each term, we will transfer the Wow Stars into your child’s Learning Journey. A set of Wow Stars will be coming home in your child’s book bag soon. Should you need any further stars, just let us know and we can send some more home.</a:t>
            </a:r>
          </a:p>
          <a:p>
            <a:endParaRPr lang="en-GB" sz="14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We have some ‘drop-in’ sessions for each Reception class, beginning with our </a:t>
            </a:r>
            <a:r>
              <a:rPr lang="en-GB" sz="2000" b="1" dirty="0">
                <a:latin typeface="Letter-join Print Plus 4" panose="02000805000000020003" pitchFamily="50" charset="0"/>
                <a:cs typeface="Arial" panose="020B0604020202020204" pitchFamily="34" charset="0"/>
              </a:rPr>
              <a:t>Phonics Friday </a:t>
            </a:r>
            <a:r>
              <a:rPr lang="en-GB" sz="2000" dirty="0">
                <a:latin typeface="Letter-join Print Plus 4" panose="02000805000000020003" pitchFamily="50" charset="0"/>
                <a:cs typeface="Arial" panose="020B0604020202020204" pitchFamily="34" charset="0"/>
              </a:rPr>
              <a:t>sessions, where you can visit the classroom and do some activities with your child. </a:t>
            </a:r>
          </a:p>
          <a:p>
            <a:r>
              <a:rPr lang="en-GB" sz="2000" dirty="0">
                <a:latin typeface="Letter-join Print Plus 4" panose="02000805000000020003" pitchFamily="50" charset="0"/>
                <a:cs typeface="Arial" panose="020B0604020202020204" pitchFamily="34" charset="0"/>
              </a:rPr>
              <a:t>The first session for </a:t>
            </a:r>
            <a:r>
              <a:rPr lang="en-GB" sz="2000" dirty="0">
                <a:solidFill>
                  <a:srgbClr val="7030A0"/>
                </a:solidFill>
                <a:latin typeface="Letter-join Print Plus 4" panose="02000805000000020003" pitchFamily="50" charset="0"/>
                <a:cs typeface="Arial" panose="020B0604020202020204" pitchFamily="34" charset="0"/>
              </a:rPr>
              <a:t>Seahorses is Friday 18</a:t>
            </a:r>
            <a:r>
              <a:rPr lang="en-GB" sz="2000" baseline="30000" dirty="0">
                <a:solidFill>
                  <a:srgbClr val="7030A0"/>
                </a:solidFill>
                <a:latin typeface="Letter-join Print Plus 4" panose="02000805000000020003" pitchFamily="50" charset="0"/>
                <a:cs typeface="Arial" panose="020B0604020202020204" pitchFamily="34" charset="0"/>
              </a:rPr>
              <a:t>th</a:t>
            </a:r>
            <a:r>
              <a:rPr lang="en-GB" sz="2000" dirty="0">
                <a:solidFill>
                  <a:srgbClr val="7030A0"/>
                </a:solidFill>
                <a:latin typeface="Letter-join Print Plus 4" panose="02000805000000020003" pitchFamily="50" charset="0"/>
                <a:cs typeface="Arial" panose="020B0604020202020204" pitchFamily="34" charset="0"/>
              </a:rPr>
              <a:t> September </a:t>
            </a:r>
            <a:r>
              <a:rPr lang="en-GB" sz="2000" dirty="0">
                <a:latin typeface="Letter-join Print Plus 4" panose="02000805000000020003" pitchFamily="50" charset="0"/>
                <a:cs typeface="Arial" panose="020B0604020202020204" pitchFamily="34" charset="0"/>
              </a:rPr>
              <a:t>and for </a:t>
            </a:r>
            <a:r>
              <a:rPr lang="en-GB" sz="2000" dirty="0">
                <a:solidFill>
                  <a:srgbClr val="7030A0"/>
                </a:solidFill>
                <a:latin typeface="Letter-join Print Plus 4" panose="02000805000000020003" pitchFamily="50" charset="0"/>
                <a:cs typeface="Arial" panose="020B0604020202020204" pitchFamily="34" charset="0"/>
              </a:rPr>
              <a:t>Starfish Friday 25</a:t>
            </a:r>
            <a:r>
              <a:rPr lang="en-GB" sz="2000" baseline="30000" dirty="0">
                <a:solidFill>
                  <a:srgbClr val="7030A0"/>
                </a:solidFill>
                <a:latin typeface="Letter-join Print Plus 4" panose="02000805000000020003" pitchFamily="50" charset="0"/>
                <a:cs typeface="Arial" panose="020B0604020202020204" pitchFamily="34" charset="0"/>
              </a:rPr>
              <a:t>th</a:t>
            </a:r>
            <a:r>
              <a:rPr lang="en-GB" sz="2000" dirty="0">
                <a:solidFill>
                  <a:srgbClr val="7030A0"/>
                </a:solidFill>
                <a:latin typeface="Letter-join Print Plus 4" panose="02000805000000020003" pitchFamily="50" charset="0"/>
                <a:cs typeface="Arial" panose="020B0604020202020204" pitchFamily="34" charset="0"/>
              </a:rPr>
              <a:t> September. </a:t>
            </a:r>
            <a:r>
              <a:rPr lang="en-GB" sz="2000" dirty="0">
                <a:latin typeface="Letter-join Print Plus 4" panose="02000805000000020003" pitchFamily="50" charset="0"/>
                <a:cs typeface="Arial" panose="020B0604020202020204" pitchFamily="34" charset="0"/>
              </a:rPr>
              <a:t>These sessions are </a:t>
            </a:r>
            <a:r>
              <a:rPr lang="en-GB" sz="2000" dirty="0">
                <a:solidFill>
                  <a:srgbClr val="7030A0"/>
                </a:solidFill>
                <a:latin typeface="Letter-join Print Plus 4" panose="02000805000000020003" pitchFamily="50" charset="0"/>
                <a:cs typeface="Arial" panose="020B0604020202020204" pitchFamily="34" charset="0"/>
              </a:rPr>
              <a:t>9:00- 9:30am.</a:t>
            </a:r>
          </a:p>
          <a:p>
            <a:endParaRPr lang="en-GB" dirty="0">
              <a:latin typeface="Comic Sans MS" panose="030F0702030302020204" pitchFamily="66" charset="0"/>
              <a:cs typeface="Calibri" panose="020F0502020204030204" pitchFamily="34" charset="0"/>
            </a:endParaRPr>
          </a:p>
          <a:p>
            <a:r>
              <a:rPr lang="en-GB" dirty="0">
                <a:latin typeface="Comic Sans MS" panose="030F0702030302020204" pitchFamily="66" charset="0"/>
                <a:cs typeface="Calibri" panose="020F0502020204030204" pitchFamily="34" charset="0"/>
              </a:rPr>
              <a:t> </a:t>
            </a:r>
          </a:p>
        </p:txBody>
      </p:sp>
      <p:pic>
        <p:nvPicPr>
          <p:cNvPr id="4098" name="Picture 2" descr="School Clipart Book - Transparent Books Clip Art , Transparent Cartoon ">
            <a:extLst>
              <a:ext uri="{FF2B5EF4-FFF2-40B4-BE49-F238E27FC236}">
                <a16:creationId xmlns:a16="http://schemas.microsoft.com/office/drawing/2014/main" id="{0FF1393D-BD97-4D46-9C4C-4F5904426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3696" y="597214"/>
            <a:ext cx="1417653" cy="86446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 Few Gold Stars - Clipart Transparent Background Shooting Star Transparent , Transparent Cartoon ">
            <a:extLst>
              <a:ext uri="{FF2B5EF4-FFF2-40B4-BE49-F238E27FC236}">
                <a16:creationId xmlns:a16="http://schemas.microsoft.com/office/drawing/2014/main" id="{D93F97D7-1A37-40B8-857C-9E98D40E2C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7118" y="4142625"/>
            <a:ext cx="474231" cy="49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602475"/>
      </p:ext>
    </p:extLst>
  </p:cSld>
  <p:clrMapOvr>
    <a:masterClrMapping/>
  </p:clrMapOvr>
  <mc:AlternateContent xmlns:mc="http://schemas.openxmlformats.org/markup-compatibility/2006" xmlns:p14="http://schemas.microsoft.com/office/powerpoint/2010/main">
    <mc:Choice Requires="p14">
      <p:transition spd="slow" p14:dur="2000" advTm="151538"/>
    </mc:Choice>
    <mc:Fallback xmlns="">
      <p:transition spd="slow" advTm="15153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53F2DD-8F88-47BD-8072-BDE01B02B7A0}"/>
              </a:ext>
            </a:extLst>
          </p:cNvPr>
          <p:cNvSpPr txBox="1"/>
          <p:nvPr/>
        </p:nvSpPr>
        <p:spPr>
          <a:xfrm>
            <a:off x="1386397" y="321183"/>
            <a:ext cx="8904302" cy="3847207"/>
          </a:xfrm>
          <a:prstGeom prst="rect">
            <a:avLst/>
          </a:prstGeom>
          <a:noFill/>
        </p:spPr>
        <p:txBody>
          <a:bodyPr wrap="square" rtlCol="0">
            <a:spAutoFit/>
          </a:bodyPr>
          <a:lstStyle/>
          <a:p>
            <a:pPr algn="ctr"/>
            <a:r>
              <a:rPr lang="en-GB" sz="2800" u="sng" dirty="0">
                <a:latin typeface="Letter-join Print Plus 4" panose="02000805000000020003" pitchFamily="50" charset="0"/>
                <a:cs typeface="Arial" panose="020B0604020202020204" pitchFamily="34" charset="0"/>
              </a:rPr>
              <a:t>Profiles</a:t>
            </a:r>
          </a:p>
          <a:p>
            <a:pPr algn="ctr"/>
            <a:endParaRPr lang="en-GB" sz="2000" u="sng"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We will record your child’s progress and development throughout their Reception year in a Profile. The profile is a statutory document that we are required to keep. The profile is passed onto your child’s next teacher and forms an important part of the transition to Year 1.</a:t>
            </a:r>
          </a:p>
          <a:p>
            <a:endParaRPr lang="en-GB" sz="2000" dirty="0">
              <a:latin typeface="Letter-join Print Plus 4" panose="02000805000000020003" pitchFamily="50" charset="0"/>
              <a:cs typeface="Arial" panose="020B0604020202020204" pitchFamily="34" charset="0"/>
            </a:endParaRPr>
          </a:p>
          <a:p>
            <a:r>
              <a:rPr lang="en-GB" sz="2000" dirty="0">
                <a:latin typeface="Letter-join Print Plus 4" panose="02000805000000020003" pitchFamily="50" charset="0"/>
                <a:cs typeface="Arial" panose="020B0604020202020204" pitchFamily="34" charset="0"/>
              </a:rPr>
              <a:t>In June, we will decide and record your child’s attainment against the Reception Early Learning Goals (ELGs). Details of these ELGs are to be found on the next slides.</a:t>
            </a:r>
          </a:p>
          <a:p>
            <a:pPr algn="ctr"/>
            <a:endParaRPr lang="en-GB" u="sng" dirty="0"/>
          </a:p>
          <a:p>
            <a:pPr algn="ctr"/>
            <a:endParaRPr lang="en-GB" u="sng" dirty="0"/>
          </a:p>
        </p:txBody>
      </p:sp>
      <p:pic>
        <p:nvPicPr>
          <p:cNvPr id="4" name="Picture 3" descr="A picture containing drawing&#10;&#10;Description automatically generated">
            <a:extLst>
              <a:ext uri="{FF2B5EF4-FFF2-40B4-BE49-F238E27FC236}">
                <a16:creationId xmlns:a16="http://schemas.microsoft.com/office/drawing/2014/main" id="{21F02740-A6BA-43E1-BC84-56A153A54B7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10474" y="3429000"/>
            <a:ext cx="2466976" cy="1813953"/>
          </a:xfrm>
          <a:prstGeom prst="rect">
            <a:avLst/>
          </a:prstGeom>
        </p:spPr>
      </p:pic>
      <p:pic>
        <p:nvPicPr>
          <p:cNvPr id="7" name="Picture 6" descr="A picture containing room, umbrella&#10;&#10;Description automatically generated">
            <a:extLst>
              <a:ext uri="{FF2B5EF4-FFF2-40B4-BE49-F238E27FC236}">
                <a16:creationId xmlns:a16="http://schemas.microsoft.com/office/drawing/2014/main" id="{CCF66617-1827-4261-BA85-E6C0B68E59A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752031" y="3414918"/>
            <a:ext cx="2173034" cy="2590800"/>
          </a:xfrm>
          <a:prstGeom prst="rect">
            <a:avLst/>
          </a:prstGeom>
        </p:spPr>
      </p:pic>
      <p:pic>
        <p:nvPicPr>
          <p:cNvPr id="10" name="Picture 9" descr="A picture containing table&#10;&#10;Description automatically generated">
            <a:extLst>
              <a:ext uri="{FF2B5EF4-FFF2-40B4-BE49-F238E27FC236}">
                <a16:creationId xmlns:a16="http://schemas.microsoft.com/office/drawing/2014/main" id="{AF20AF34-FFAC-4061-A31D-B0E93B512229}"/>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818722" y="3212026"/>
            <a:ext cx="2247900" cy="2247900"/>
          </a:xfrm>
          <a:prstGeom prst="rect">
            <a:avLst/>
          </a:prstGeom>
        </p:spPr>
      </p:pic>
    </p:spTree>
    <p:extLst>
      <p:ext uri="{BB962C8B-B14F-4D97-AF65-F5344CB8AC3E}">
        <p14:creationId xmlns:p14="http://schemas.microsoft.com/office/powerpoint/2010/main" val="4065823106"/>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3A24585-37C1-4D72-A7BC-263F883C7C4A}"/>
              </a:ext>
            </a:extLst>
          </p:cNvPr>
          <p:cNvSpPr/>
          <p:nvPr/>
        </p:nvSpPr>
        <p:spPr>
          <a:xfrm>
            <a:off x="319592" y="338653"/>
            <a:ext cx="11034945" cy="503215"/>
          </a:xfrm>
          <a:prstGeom prst="rect">
            <a:avLst/>
          </a:prstGeom>
        </p:spPr>
        <p:txBody>
          <a:bodyPr wrap="square">
            <a:spAutoFit/>
          </a:bodyPr>
          <a:lstStyle/>
          <a:p>
            <a:pPr algn="ctr">
              <a:lnSpc>
                <a:spcPct val="115000"/>
              </a:lnSpc>
              <a:spcAft>
                <a:spcPts val="1125"/>
              </a:spcAft>
            </a:pPr>
            <a:r>
              <a:rPr lang="en-GB" sz="2400" b="1" u="sng" dirty="0">
                <a:solidFill>
                  <a:srgbClr val="222222"/>
                </a:solidFill>
                <a:latin typeface="Letter-join Print Plus 4" panose="02000805000000020003" pitchFamily="50" charset="0"/>
                <a:ea typeface="Times New Roman" panose="02020603050405020304" pitchFamily="18" charset="0"/>
                <a:cs typeface="Arial" panose="020B0604020202020204" pitchFamily="34" charset="0"/>
              </a:rPr>
              <a:t>Early Learning Goals</a:t>
            </a:r>
            <a:endParaRPr lang="en-GB" sz="2000" b="1" u="sng" dirty="0">
              <a:latin typeface="Letter-join Print Plus 4" panose="02000805000000020003" pitchFamily="50"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89160CD-B2D7-4AAB-B78B-FFA7CF67890D}"/>
              </a:ext>
            </a:extLst>
          </p:cNvPr>
          <p:cNvPicPr>
            <a:picLocks noChangeAspect="1"/>
          </p:cNvPicPr>
          <p:nvPr/>
        </p:nvPicPr>
        <p:blipFill>
          <a:blip r:embed="rId2"/>
          <a:stretch>
            <a:fillRect/>
          </a:stretch>
        </p:blipFill>
        <p:spPr>
          <a:xfrm>
            <a:off x="1083027" y="841868"/>
            <a:ext cx="9508077" cy="4743704"/>
          </a:xfrm>
          <a:prstGeom prst="rect">
            <a:avLst/>
          </a:prstGeom>
        </p:spPr>
      </p:pic>
    </p:spTree>
    <p:extLst>
      <p:ext uri="{BB962C8B-B14F-4D97-AF65-F5344CB8AC3E}">
        <p14:creationId xmlns:p14="http://schemas.microsoft.com/office/powerpoint/2010/main" val="315425679"/>
      </p:ext>
    </p:extLst>
  </p:cSld>
  <p:clrMapOvr>
    <a:masterClrMapping/>
  </p:clrMapOvr>
  <mc:AlternateContent xmlns:mc="http://schemas.openxmlformats.org/markup-compatibility/2006" xmlns:p14="http://schemas.microsoft.com/office/powerpoint/2010/main">
    <mc:Choice Requires="p14">
      <p:transition spd="slow" p14:dur="2000" advTm="20596"/>
    </mc:Choice>
    <mc:Fallback xmlns="">
      <p:transition spd="slow" advTm="2059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CBDFFF-05C2-4B32-B33C-EC5EA2416A18}"/>
              </a:ext>
            </a:extLst>
          </p:cNvPr>
          <p:cNvSpPr/>
          <p:nvPr/>
        </p:nvSpPr>
        <p:spPr>
          <a:xfrm>
            <a:off x="822665" y="958789"/>
            <a:ext cx="11369335" cy="325538"/>
          </a:xfrm>
          <a:prstGeom prst="rect">
            <a:avLst/>
          </a:prstGeom>
        </p:spPr>
        <p:txBody>
          <a:bodyPr wrap="square">
            <a:spAutoFit/>
          </a:bodyPr>
          <a:lstStyle/>
          <a:p>
            <a:pPr>
              <a:lnSpc>
                <a:spcPct val="115000"/>
              </a:lnSpc>
              <a:spcAft>
                <a:spcPts val="1125"/>
              </a:spcAft>
            </a:pPr>
            <a:r>
              <a:rPr lang="en-GB" sz="1400" dirty="0">
                <a:solidFill>
                  <a:srgbClr val="0070C0"/>
                </a:solidFill>
                <a:latin typeface="Effra"/>
                <a:ea typeface="Times New Roman" panose="02020603050405020304" pitchFamily="18" charset="0"/>
                <a:cs typeface="Arial" panose="020B0604020202020204" pitchFamily="34" charset="0"/>
              </a:rPr>
              <a:t> </a:t>
            </a:r>
            <a:endParaRPr lang="en-GB"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B9C38BA-FEAC-4AC9-921C-6F21762C8A9E}"/>
              </a:ext>
            </a:extLst>
          </p:cNvPr>
          <p:cNvPicPr>
            <a:picLocks noChangeAspect="1"/>
          </p:cNvPicPr>
          <p:nvPr/>
        </p:nvPicPr>
        <p:blipFill>
          <a:blip r:embed="rId2"/>
          <a:stretch>
            <a:fillRect/>
          </a:stretch>
        </p:blipFill>
        <p:spPr>
          <a:xfrm>
            <a:off x="422410" y="1083458"/>
            <a:ext cx="10946925" cy="3819525"/>
          </a:xfrm>
          <a:prstGeom prst="rect">
            <a:avLst/>
          </a:prstGeom>
        </p:spPr>
      </p:pic>
    </p:spTree>
    <p:extLst>
      <p:ext uri="{BB962C8B-B14F-4D97-AF65-F5344CB8AC3E}">
        <p14:creationId xmlns:p14="http://schemas.microsoft.com/office/powerpoint/2010/main" val="1638722006"/>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79E79D-BE8C-4DB0-870D-051D243E604B}"/>
              </a:ext>
            </a:extLst>
          </p:cNvPr>
          <p:cNvPicPr>
            <a:picLocks noChangeAspect="1"/>
          </p:cNvPicPr>
          <p:nvPr/>
        </p:nvPicPr>
        <p:blipFill>
          <a:blip r:embed="rId2"/>
          <a:stretch>
            <a:fillRect/>
          </a:stretch>
        </p:blipFill>
        <p:spPr>
          <a:xfrm>
            <a:off x="1095653" y="133165"/>
            <a:ext cx="9415508" cy="5223955"/>
          </a:xfrm>
          <a:prstGeom prst="rect">
            <a:avLst/>
          </a:prstGeom>
        </p:spPr>
      </p:pic>
    </p:spTree>
    <p:extLst>
      <p:ext uri="{BB962C8B-B14F-4D97-AF65-F5344CB8AC3E}">
        <p14:creationId xmlns:p14="http://schemas.microsoft.com/office/powerpoint/2010/main" val="2089113842"/>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BB9999-E5EA-44CA-AC4B-BE43FF2E611C}"/>
              </a:ext>
            </a:extLst>
          </p:cNvPr>
          <p:cNvPicPr>
            <a:picLocks noChangeAspect="1"/>
          </p:cNvPicPr>
          <p:nvPr/>
        </p:nvPicPr>
        <p:blipFill>
          <a:blip r:embed="rId2"/>
          <a:stretch>
            <a:fillRect/>
          </a:stretch>
        </p:blipFill>
        <p:spPr>
          <a:xfrm>
            <a:off x="890587" y="190500"/>
            <a:ext cx="9901238" cy="5257676"/>
          </a:xfrm>
          <a:prstGeom prst="rect">
            <a:avLst/>
          </a:prstGeom>
        </p:spPr>
      </p:pic>
    </p:spTree>
    <p:extLst>
      <p:ext uri="{BB962C8B-B14F-4D97-AF65-F5344CB8AC3E}">
        <p14:creationId xmlns:p14="http://schemas.microsoft.com/office/powerpoint/2010/main" val="3378958960"/>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EB5D22-9829-425F-995B-8A96B92941DA}"/>
              </a:ext>
            </a:extLst>
          </p:cNvPr>
          <p:cNvPicPr>
            <a:picLocks noChangeAspect="1"/>
          </p:cNvPicPr>
          <p:nvPr/>
        </p:nvPicPr>
        <p:blipFill>
          <a:blip r:embed="rId2"/>
          <a:stretch>
            <a:fillRect/>
          </a:stretch>
        </p:blipFill>
        <p:spPr>
          <a:xfrm>
            <a:off x="795337" y="422752"/>
            <a:ext cx="10331345" cy="4655275"/>
          </a:xfrm>
          <a:prstGeom prst="rect">
            <a:avLst/>
          </a:prstGeom>
        </p:spPr>
      </p:pic>
    </p:spTree>
    <p:extLst>
      <p:ext uri="{BB962C8B-B14F-4D97-AF65-F5344CB8AC3E}">
        <p14:creationId xmlns:p14="http://schemas.microsoft.com/office/powerpoint/2010/main" val="4131469511"/>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C61D8E-26AD-473C-B3AE-268736961BDA}"/>
              </a:ext>
            </a:extLst>
          </p:cNvPr>
          <p:cNvSpPr/>
          <p:nvPr/>
        </p:nvSpPr>
        <p:spPr>
          <a:xfrm>
            <a:off x="295921" y="106533"/>
            <a:ext cx="11085251" cy="325538"/>
          </a:xfrm>
          <a:prstGeom prst="rect">
            <a:avLst/>
          </a:prstGeom>
        </p:spPr>
        <p:txBody>
          <a:bodyPr wrap="square">
            <a:spAutoFit/>
          </a:bodyPr>
          <a:lstStyle/>
          <a:p>
            <a:pPr>
              <a:lnSpc>
                <a:spcPct val="115000"/>
              </a:lnSpc>
              <a:spcAft>
                <a:spcPts val="1125"/>
              </a:spcAft>
            </a:pPr>
            <a:endParaRPr lang="en-GB"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4E796BE-D0D8-4659-97A0-A9C2642D7D88}"/>
              </a:ext>
            </a:extLst>
          </p:cNvPr>
          <p:cNvPicPr>
            <a:picLocks noChangeAspect="1"/>
          </p:cNvPicPr>
          <p:nvPr/>
        </p:nvPicPr>
        <p:blipFill>
          <a:blip r:embed="rId2"/>
          <a:stretch>
            <a:fillRect/>
          </a:stretch>
        </p:blipFill>
        <p:spPr>
          <a:xfrm>
            <a:off x="1315005" y="180050"/>
            <a:ext cx="8763000" cy="6000750"/>
          </a:xfrm>
          <a:prstGeom prst="rect">
            <a:avLst/>
          </a:prstGeom>
        </p:spPr>
      </p:pic>
    </p:spTree>
    <p:extLst>
      <p:ext uri="{BB962C8B-B14F-4D97-AF65-F5344CB8AC3E}">
        <p14:creationId xmlns:p14="http://schemas.microsoft.com/office/powerpoint/2010/main" val="3263325466"/>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AB3205-F766-4DA5-9F05-2344479B6EC3}"/>
              </a:ext>
            </a:extLst>
          </p:cNvPr>
          <p:cNvPicPr>
            <a:picLocks noChangeAspect="1"/>
          </p:cNvPicPr>
          <p:nvPr/>
        </p:nvPicPr>
        <p:blipFill>
          <a:blip r:embed="rId2"/>
          <a:stretch>
            <a:fillRect/>
          </a:stretch>
        </p:blipFill>
        <p:spPr>
          <a:xfrm>
            <a:off x="455720" y="932156"/>
            <a:ext cx="10898219" cy="3822068"/>
          </a:xfrm>
          <a:prstGeom prst="rect">
            <a:avLst/>
          </a:prstGeom>
        </p:spPr>
      </p:pic>
    </p:spTree>
    <p:extLst>
      <p:ext uri="{BB962C8B-B14F-4D97-AF65-F5344CB8AC3E}">
        <p14:creationId xmlns:p14="http://schemas.microsoft.com/office/powerpoint/2010/main" val="2649981591"/>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94FFC7-741E-4373-8D7B-C7B4E3C8BCC3}"/>
              </a:ext>
            </a:extLst>
          </p:cNvPr>
          <p:cNvSpPr txBox="1"/>
          <p:nvPr/>
        </p:nvSpPr>
        <p:spPr>
          <a:xfrm>
            <a:off x="1305923" y="366068"/>
            <a:ext cx="9241655" cy="1938992"/>
          </a:xfrm>
          <a:prstGeom prst="rect">
            <a:avLst/>
          </a:prstGeom>
          <a:noFill/>
        </p:spPr>
        <p:txBody>
          <a:bodyPr wrap="square" rtlCol="0">
            <a:spAutoFit/>
          </a:bodyPr>
          <a:lstStyle/>
          <a:p>
            <a:pPr algn="ctr"/>
            <a:r>
              <a:rPr lang="en-GB" sz="2400" dirty="0">
                <a:latin typeface="Letter-join Print Plus 4" panose="02000805000000020003" pitchFamily="50" charset="0"/>
                <a:cs typeface="Arial" panose="020B0604020202020204" pitchFamily="34" charset="0"/>
              </a:rPr>
              <a:t>Please put your child’s name onto all of their belongings!</a:t>
            </a:r>
          </a:p>
          <a:p>
            <a:pPr algn="ctr"/>
            <a:endParaRPr lang="en-GB" sz="2400" dirty="0">
              <a:latin typeface="Letter-join Print Plus 4" panose="02000805000000020003" pitchFamily="50" charset="0"/>
              <a:cs typeface="Arial" panose="020B0604020202020204" pitchFamily="34" charset="0"/>
            </a:endParaRPr>
          </a:p>
          <a:p>
            <a:pPr algn="ctr"/>
            <a:r>
              <a:rPr lang="en-GB" sz="2400" dirty="0">
                <a:latin typeface="Letter-join Print Plus 4" panose="02000805000000020003" pitchFamily="50" charset="0"/>
                <a:cs typeface="Arial" panose="020B0604020202020204" pitchFamily="34" charset="0"/>
              </a:rPr>
              <a:t>Thank you for listening and reading.</a:t>
            </a:r>
          </a:p>
          <a:p>
            <a:pPr algn="ctr"/>
            <a:endParaRPr lang="en-GB" sz="2400" dirty="0">
              <a:latin typeface="Letter-join Print Plus 4" panose="02000805000000020003" pitchFamily="50" charset="0"/>
              <a:cs typeface="Arial" panose="020B0604020202020204" pitchFamily="34" charset="0"/>
            </a:endParaRPr>
          </a:p>
          <a:p>
            <a:pPr algn="ctr"/>
            <a:r>
              <a:rPr lang="en-GB" sz="2400" dirty="0">
                <a:latin typeface="Letter-join Print Plus 4" panose="02000805000000020003" pitchFamily="50" charset="0"/>
                <a:cs typeface="Arial" panose="020B0604020202020204" pitchFamily="34" charset="0"/>
              </a:rPr>
              <a:t>We hope you have found this information useful.</a:t>
            </a:r>
          </a:p>
        </p:txBody>
      </p:sp>
      <p:pic>
        <p:nvPicPr>
          <p:cNvPr id="4" name="Picture 3" descr="A close up of a logo&#10;&#10;Description automatically generated">
            <a:extLst>
              <a:ext uri="{FF2B5EF4-FFF2-40B4-BE49-F238E27FC236}">
                <a16:creationId xmlns:a16="http://schemas.microsoft.com/office/drawing/2014/main" id="{942904B2-8EEB-4F2F-A0B0-25DA7BE4B51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667250" y="2470773"/>
            <a:ext cx="2857500" cy="2857500"/>
          </a:xfrm>
          <a:prstGeom prst="rect">
            <a:avLst/>
          </a:prstGeom>
        </p:spPr>
      </p:pic>
    </p:spTree>
    <p:extLst>
      <p:ext uri="{BB962C8B-B14F-4D97-AF65-F5344CB8AC3E}">
        <p14:creationId xmlns:p14="http://schemas.microsoft.com/office/powerpoint/2010/main" val="766989137"/>
      </p:ext>
    </p:extLst>
  </p:cSld>
  <p:clrMapOvr>
    <a:masterClrMapping/>
  </p:clrMapOvr>
  <mc:AlternateContent xmlns:mc="http://schemas.openxmlformats.org/markup-compatibility/2006" xmlns:p14="http://schemas.microsoft.com/office/powerpoint/2010/main">
    <mc:Choice Requires="p14">
      <p:transition spd="slow" p14:dur="2000" advTm="15859"/>
    </mc:Choice>
    <mc:Fallback xmlns="">
      <p:transition spd="slow" advTm="15859"/>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1838</TotalTime>
  <Words>3232</Words>
  <Application>Microsoft Office PowerPoint</Application>
  <PresentationFormat>Widescreen</PresentationFormat>
  <Paragraphs>286</Paragraphs>
  <Slides>27</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Aptos</vt:lpstr>
      <vt:lpstr>Arial</vt:lpstr>
      <vt:lpstr>Calibri</vt:lpstr>
      <vt:lpstr>Comic Sans MS</vt:lpstr>
      <vt:lpstr>Effra</vt:lpstr>
      <vt:lpstr>Impact</vt:lpstr>
      <vt:lpstr>Letter-join Print Plus 4</vt:lpstr>
      <vt:lpstr>Symbol</vt:lpstr>
      <vt:lpstr>Times New Roman</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Morris</dc:creator>
  <cp:lastModifiedBy>Megan Coles</cp:lastModifiedBy>
  <cp:revision>101</cp:revision>
  <cp:lastPrinted>2022-09-14T08:47:02Z</cp:lastPrinted>
  <dcterms:created xsi:type="dcterms:W3CDTF">2020-04-20T10:30:45Z</dcterms:created>
  <dcterms:modified xsi:type="dcterms:W3CDTF">2026-09-13T14:08:28Z</dcterms:modified>
</cp:coreProperties>
</file>