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Lst>
  <p:sldSz cx="9906000" cy="6858000" type="A4"/>
  <p:notesSz cx="9872663" cy="6742113"/>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12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napVertSplitter="1" vertBarState="minimized" horzBarState="maximized">
    <p:restoredLeft sz="15620"/>
    <p:restoredTop sz="94660"/>
  </p:normalViewPr>
  <p:slideViewPr>
    <p:cSldViewPr>
      <p:cViewPr varScale="1">
        <p:scale>
          <a:sx n="98" d="100"/>
          <a:sy n="98" d="100"/>
        </p:scale>
        <p:origin x="1184" y="52"/>
      </p:cViewPr>
      <p:guideLst>
        <p:guide orient="horz" pos="2160"/>
        <p:guide pos="312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742950" y="2130426"/>
            <a:ext cx="8420100" cy="1470025"/>
          </a:xfrm>
        </p:spPr>
        <p:txBody>
          <a:bodyPr/>
          <a:lstStyle/>
          <a:p>
            <a:r>
              <a:rPr lang="en-US"/>
              <a:t>Click to edit Master title style</a:t>
            </a:r>
            <a:endParaRPr lang="en-GB"/>
          </a:p>
        </p:txBody>
      </p:sp>
      <p:sp>
        <p:nvSpPr>
          <p:cNvPr id="3" name="Subtitle 2"/>
          <p:cNvSpPr>
            <a:spLocks noGrp="1"/>
          </p:cNvSpPr>
          <p:nvPr>
            <p:ph type="subTitle" idx="1"/>
          </p:nvPr>
        </p:nvSpPr>
        <p:spPr>
          <a:xfrm>
            <a:off x="1485900" y="3886200"/>
            <a:ext cx="6934200" cy="1752600"/>
          </a:xfrm>
        </p:spPr>
        <p:txBody>
          <a:bodyPr/>
          <a:lstStyle>
            <a:lvl1pPr marL="0" indent="0" algn="ctr">
              <a:buNone/>
              <a:defRPr/>
            </a:lvl1pPr>
            <a:lvl2pPr marL="457181" indent="0" algn="ctr">
              <a:buNone/>
              <a:defRPr/>
            </a:lvl2pPr>
            <a:lvl3pPr marL="914362" indent="0" algn="ctr">
              <a:buNone/>
              <a:defRPr/>
            </a:lvl3pPr>
            <a:lvl4pPr marL="1371543" indent="0" algn="ctr">
              <a:buNone/>
              <a:defRPr/>
            </a:lvl4pPr>
            <a:lvl5pPr marL="1828723" indent="0" algn="ctr">
              <a:buNone/>
              <a:defRPr/>
            </a:lvl5pPr>
            <a:lvl6pPr marL="2285905" indent="0" algn="ctr">
              <a:buNone/>
              <a:defRPr/>
            </a:lvl6pPr>
            <a:lvl7pPr marL="2743085" indent="0" algn="ctr">
              <a:buNone/>
              <a:defRPr/>
            </a:lvl7pPr>
            <a:lvl8pPr marL="3200266" indent="0" algn="ctr">
              <a:buNone/>
              <a:defRPr/>
            </a:lvl8pPr>
            <a:lvl9pPr marL="3657446" indent="0" algn="ctr">
              <a:buNone/>
              <a:defRPr/>
            </a:lvl9pPr>
          </a:lstStyle>
          <a:p>
            <a:r>
              <a:rPr lang="en-US"/>
              <a:t>Click to edit Master subtitle style</a:t>
            </a:r>
            <a:endParaRPr lang="en-GB"/>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2849C3C1-FCF6-4FE9-AB70-F499EE8F5A37}" type="slidenum">
              <a:rPr lang="en-US"/>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0E86B9F1-2E3B-44D2-A808-CB9E6AAE29B8}" type="slidenum">
              <a:rPr lang="en-US"/>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638" y="4406901"/>
            <a:ext cx="8420100" cy="1362075"/>
          </a:xfrm>
        </p:spPr>
        <p:txBody>
          <a:bodyPr anchor="t"/>
          <a:lstStyle>
            <a:lvl1pPr algn="l">
              <a:defRPr sz="4000" b="1" cap="all"/>
            </a:lvl1pPr>
          </a:lstStyle>
          <a:p>
            <a:r>
              <a:rPr lang="en-US"/>
              <a:t>Click to edit Master title style</a:t>
            </a:r>
            <a:endParaRPr lang="en-GB"/>
          </a:p>
        </p:txBody>
      </p:sp>
      <p:sp>
        <p:nvSpPr>
          <p:cNvPr id="3" name="Text Placeholder 2"/>
          <p:cNvSpPr>
            <a:spLocks noGrp="1"/>
          </p:cNvSpPr>
          <p:nvPr>
            <p:ph type="body" idx="1"/>
          </p:nvPr>
        </p:nvSpPr>
        <p:spPr>
          <a:xfrm>
            <a:off x="782638" y="2906714"/>
            <a:ext cx="8420100" cy="1500187"/>
          </a:xfrm>
        </p:spPr>
        <p:txBody>
          <a:bodyPr anchor="b"/>
          <a:lstStyle>
            <a:lvl1pPr marL="0" indent="0">
              <a:buNone/>
              <a:defRPr sz="2000"/>
            </a:lvl1pPr>
            <a:lvl2pPr marL="457181" indent="0">
              <a:buNone/>
              <a:defRPr sz="1800"/>
            </a:lvl2pPr>
            <a:lvl3pPr marL="914362" indent="0">
              <a:buNone/>
              <a:defRPr sz="1600"/>
            </a:lvl3pPr>
            <a:lvl4pPr marL="1371543" indent="0">
              <a:buNone/>
              <a:defRPr sz="1400"/>
            </a:lvl4pPr>
            <a:lvl5pPr marL="1828723" indent="0">
              <a:buNone/>
              <a:defRPr sz="1400"/>
            </a:lvl5pPr>
            <a:lvl6pPr marL="2285905" indent="0">
              <a:buNone/>
              <a:defRPr sz="1400"/>
            </a:lvl6pPr>
            <a:lvl7pPr marL="2743085" indent="0">
              <a:buNone/>
              <a:defRPr sz="1400"/>
            </a:lvl7pPr>
            <a:lvl8pPr marL="3200266" indent="0">
              <a:buNone/>
              <a:defRPr sz="1400"/>
            </a:lvl8pPr>
            <a:lvl9pPr marL="3657446"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367284EA-74FE-40E3-BEF4-79AE81B39FCD}" type="slidenum">
              <a:rPr lang="en-US"/>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495300" y="1600201"/>
            <a:ext cx="4381500" cy="4525963"/>
          </a:xfrm>
        </p:spPr>
        <p:txBody>
          <a:bodyPr/>
          <a:lstStyle>
            <a:lvl1pPr>
              <a:defRPr sz="2799"/>
            </a:lvl1pPr>
            <a:lvl2pPr>
              <a:defRPr sz="2401"/>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5029200" y="1600201"/>
            <a:ext cx="4381500" cy="4525963"/>
          </a:xfrm>
        </p:spPr>
        <p:txBody>
          <a:bodyPr/>
          <a:lstStyle>
            <a:lvl1pPr>
              <a:defRPr sz="2799"/>
            </a:lvl1pPr>
            <a:lvl2pPr>
              <a:defRPr sz="2401"/>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46694C5E-A86F-4E1B-9046-39E9814BE7DD}" type="slidenum">
              <a:rPr lang="en-US"/>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495301" y="1535113"/>
            <a:ext cx="4376737" cy="639762"/>
          </a:xfrm>
        </p:spPr>
        <p:txBody>
          <a:bodyPr anchor="b"/>
          <a:lstStyle>
            <a:lvl1pPr marL="0" indent="0">
              <a:buNone/>
              <a:defRPr sz="2401" b="1"/>
            </a:lvl1pPr>
            <a:lvl2pPr marL="457181" indent="0">
              <a:buNone/>
              <a:defRPr sz="2000" b="1"/>
            </a:lvl2pPr>
            <a:lvl3pPr marL="914362" indent="0">
              <a:buNone/>
              <a:defRPr sz="1800" b="1"/>
            </a:lvl3pPr>
            <a:lvl4pPr marL="1371543" indent="0">
              <a:buNone/>
              <a:defRPr sz="1600" b="1"/>
            </a:lvl4pPr>
            <a:lvl5pPr marL="1828723" indent="0">
              <a:buNone/>
              <a:defRPr sz="1600" b="1"/>
            </a:lvl5pPr>
            <a:lvl6pPr marL="2285905" indent="0">
              <a:buNone/>
              <a:defRPr sz="1600" b="1"/>
            </a:lvl6pPr>
            <a:lvl7pPr marL="2743085" indent="0">
              <a:buNone/>
              <a:defRPr sz="1600" b="1"/>
            </a:lvl7pPr>
            <a:lvl8pPr marL="3200266" indent="0">
              <a:buNone/>
              <a:defRPr sz="1600" b="1"/>
            </a:lvl8pPr>
            <a:lvl9pPr marL="3657446" indent="0">
              <a:buNone/>
              <a:defRPr sz="1600" b="1"/>
            </a:lvl9pPr>
          </a:lstStyle>
          <a:p>
            <a:pPr lvl="0"/>
            <a:r>
              <a:rPr lang="en-US"/>
              <a:t>Click to edit Master text styles</a:t>
            </a:r>
          </a:p>
        </p:txBody>
      </p:sp>
      <p:sp>
        <p:nvSpPr>
          <p:cNvPr id="4" name="Content Placeholder 3"/>
          <p:cNvSpPr>
            <a:spLocks noGrp="1"/>
          </p:cNvSpPr>
          <p:nvPr>
            <p:ph sz="half" idx="2"/>
          </p:nvPr>
        </p:nvSpPr>
        <p:spPr>
          <a:xfrm>
            <a:off x="495301" y="2174875"/>
            <a:ext cx="4376737" cy="3951288"/>
          </a:xfrm>
        </p:spPr>
        <p:txBody>
          <a:bodyPr/>
          <a:lstStyle>
            <a:lvl1pPr>
              <a:defRPr sz="2401"/>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5032375" y="1535113"/>
            <a:ext cx="4378325" cy="639762"/>
          </a:xfrm>
        </p:spPr>
        <p:txBody>
          <a:bodyPr anchor="b"/>
          <a:lstStyle>
            <a:lvl1pPr marL="0" indent="0">
              <a:buNone/>
              <a:defRPr sz="2401" b="1"/>
            </a:lvl1pPr>
            <a:lvl2pPr marL="457181" indent="0">
              <a:buNone/>
              <a:defRPr sz="2000" b="1"/>
            </a:lvl2pPr>
            <a:lvl3pPr marL="914362" indent="0">
              <a:buNone/>
              <a:defRPr sz="1800" b="1"/>
            </a:lvl3pPr>
            <a:lvl4pPr marL="1371543" indent="0">
              <a:buNone/>
              <a:defRPr sz="1600" b="1"/>
            </a:lvl4pPr>
            <a:lvl5pPr marL="1828723" indent="0">
              <a:buNone/>
              <a:defRPr sz="1600" b="1"/>
            </a:lvl5pPr>
            <a:lvl6pPr marL="2285905" indent="0">
              <a:buNone/>
              <a:defRPr sz="1600" b="1"/>
            </a:lvl6pPr>
            <a:lvl7pPr marL="2743085" indent="0">
              <a:buNone/>
              <a:defRPr sz="1600" b="1"/>
            </a:lvl7pPr>
            <a:lvl8pPr marL="3200266" indent="0">
              <a:buNone/>
              <a:defRPr sz="1600" b="1"/>
            </a:lvl8pPr>
            <a:lvl9pPr marL="3657446"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32375" y="2174875"/>
            <a:ext cx="4378325" cy="3951288"/>
          </a:xfrm>
        </p:spPr>
        <p:txBody>
          <a:bodyPr/>
          <a:lstStyle>
            <a:lvl1pPr>
              <a:defRPr sz="2401"/>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68A3E459-DB17-4CFA-BB3E-552BF8DFC920}" type="slidenum">
              <a:rPr lang="en-US"/>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BA5DA20B-9CF9-4025-95EA-7A5A551E2B10}" type="slidenum">
              <a:rPr lang="en-US"/>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C977293F-8FCB-4384-A35D-B7ECE039D33C}" type="slidenum">
              <a:rPr lang="en-US"/>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138" cy="1162050"/>
          </a:xfrm>
        </p:spPr>
        <p:txBody>
          <a:bodyPr anchor="b"/>
          <a:lstStyle>
            <a:lvl1pPr algn="l">
              <a:defRPr sz="2000" b="1"/>
            </a:lvl1pPr>
          </a:lstStyle>
          <a:p>
            <a:r>
              <a:rPr lang="en-US"/>
              <a:t>Click to edit Master title style</a:t>
            </a:r>
            <a:endParaRPr lang="en-GB"/>
          </a:p>
        </p:txBody>
      </p:sp>
      <p:sp>
        <p:nvSpPr>
          <p:cNvPr id="3" name="Content Placeholder 2"/>
          <p:cNvSpPr>
            <a:spLocks noGrp="1"/>
          </p:cNvSpPr>
          <p:nvPr>
            <p:ph idx="1"/>
          </p:nvPr>
        </p:nvSpPr>
        <p:spPr>
          <a:xfrm>
            <a:off x="3873500" y="273051"/>
            <a:ext cx="5537200" cy="5853113"/>
          </a:xfrm>
        </p:spPr>
        <p:txBody>
          <a:bodyPr/>
          <a:lstStyle>
            <a:lvl1pPr>
              <a:defRPr sz="3199"/>
            </a:lvl1pPr>
            <a:lvl2pPr>
              <a:defRPr sz="2799"/>
            </a:lvl2pPr>
            <a:lvl3pPr>
              <a:defRPr sz="2401"/>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495300" y="1435101"/>
            <a:ext cx="3259138" cy="4691063"/>
          </a:xfrm>
        </p:spPr>
        <p:txBody>
          <a:bodyPr/>
          <a:lstStyle>
            <a:lvl1pPr marL="0" indent="0">
              <a:buNone/>
              <a:defRPr sz="1400"/>
            </a:lvl1pPr>
            <a:lvl2pPr marL="457181" indent="0">
              <a:buNone/>
              <a:defRPr sz="1200"/>
            </a:lvl2pPr>
            <a:lvl3pPr marL="914362" indent="0">
              <a:buNone/>
              <a:defRPr sz="1000"/>
            </a:lvl3pPr>
            <a:lvl4pPr marL="1371543" indent="0">
              <a:buNone/>
              <a:defRPr sz="900"/>
            </a:lvl4pPr>
            <a:lvl5pPr marL="1828723" indent="0">
              <a:buNone/>
              <a:defRPr sz="900"/>
            </a:lvl5pPr>
            <a:lvl6pPr marL="2285905" indent="0">
              <a:buNone/>
              <a:defRPr sz="900"/>
            </a:lvl6pPr>
            <a:lvl7pPr marL="2743085" indent="0">
              <a:buNone/>
              <a:defRPr sz="900"/>
            </a:lvl7pPr>
            <a:lvl8pPr marL="3200266" indent="0">
              <a:buNone/>
              <a:defRPr sz="900"/>
            </a:lvl8pPr>
            <a:lvl9pPr marL="3657446"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82CE2B09-0531-4664-95EF-36C82C4E6DAC}" type="slidenum">
              <a:rPr lang="en-US"/>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512" y="4800600"/>
            <a:ext cx="5943600" cy="566738"/>
          </a:xfrm>
        </p:spPr>
        <p:txBody>
          <a:bodyPr anchor="b"/>
          <a:lstStyle>
            <a:lvl1pPr algn="l">
              <a:defRPr sz="2000" b="1"/>
            </a:lvl1pPr>
          </a:lstStyle>
          <a:p>
            <a:r>
              <a:rPr lang="en-US"/>
              <a:t>Click to edit Master title style</a:t>
            </a:r>
            <a:endParaRPr lang="en-GB"/>
          </a:p>
        </p:txBody>
      </p:sp>
      <p:sp>
        <p:nvSpPr>
          <p:cNvPr id="3" name="Picture Placeholder 2"/>
          <p:cNvSpPr>
            <a:spLocks noGrp="1"/>
          </p:cNvSpPr>
          <p:nvPr>
            <p:ph type="pic" idx="1"/>
          </p:nvPr>
        </p:nvSpPr>
        <p:spPr>
          <a:xfrm>
            <a:off x="1941512" y="612775"/>
            <a:ext cx="5943600" cy="4114800"/>
          </a:xfrm>
        </p:spPr>
        <p:txBody>
          <a:bodyPr/>
          <a:lstStyle>
            <a:lvl1pPr marL="0" indent="0">
              <a:buNone/>
              <a:defRPr sz="3199"/>
            </a:lvl1pPr>
            <a:lvl2pPr marL="457181" indent="0">
              <a:buNone/>
              <a:defRPr sz="2799"/>
            </a:lvl2pPr>
            <a:lvl3pPr marL="914362" indent="0">
              <a:buNone/>
              <a:defRPr sz="2401"/>
            </a:lvl3pPr>
            <a:lvl4pPr marL="1371543" indent="0">
              <a:buNone/>
              <a:defRPr sz="2000"/>
            </a:lvl4pPr>
            <a:lvl5pPr marL="1828723" indent="0">
              <a:buNone/>
              <a:defRPr sz="2000"/>
            </a:lvl5pPr>
            <a:lvl6pPr marL="2285905" indent="0">
              <a:buNone/>
              <a:defRPr sz="2000"/>
            </a:lvl6pPr>
            <a:lvl7pPr marL="2743085" indent="0">
              <a:buNone/>
              <a:defRPr sz="2000"/>
            </a:lvl7pPr>
            <a:lvl8pPr marL="3200266" indent="0">
              <a:buNone/>
              <a:defRPr sz="2000"/>
            </a:lvl8pPr>
            <a:lvl9pPr marL="3657446" indent="0">
              <a:buNone/>
              <a:defRPr sz="2000"/>
            </a:lvl9pPr>
          </a:lstStyle>
          <a:p>
            <a:pPr lvl="0"/>
            <a:endParaRPr lang="en-GB" noProof="0"/>
          </a:p>
        </p:txBody>
      </p:sp>
      <p:sp>
        <p:nvSpPr>
          <p:cNvPr id="4" name="Text Placeholder 3"/>
          <p:cNvSpPr>
            <a:spLocks noGrp="1"/>
          </p:cNvSpPr>
          <p:nvPr>
            <p:ph type="body" sz="half" idx="2"/>
          </p:nvPr>
        </p:nvSpPr>
        <p:spPr>
          <a:xfrm>
            <a:off x="1941512" y="5367338"/>
            <a:ext cx="5943600" cy="804862"/>
          </a:xfrm>
        </p:spPr>
        <p:txBody>
          <a:bodyPr/>
          <a:lstStyle>
            <a:lvl1pPr marL="0" indent="0">
              <a:buNone/>
              <a:defRPr sz="1400"/>
            </a:lvl1pPr>
            <a:lvl2pPr marL="457181" indent="0">
              <a:buNone/>
              <a:defRPr sz="1200"/>
            </a:lvl2pPr>
            <a:lvl3pPr marL="914362" indent="0">
              <a:buNone/>
              <a:defRPr sz="1000"/>
            </a:lvl3pPr>
            <a:lvl4pPr marL="1371543" indent="0">
              <a:buNone/>
              <a:defRPr sz="900"/>
            </a:lvl4pPr>
            <a:lvl5pPr marL="1828723" indent="0">
              <a:buNone/>
              <a:defRPr sz="900"/>
            </a:lvl5pPr>
            <a:lvl6pPr marL="2285905" indent="0">
              <a:buNone/>
              <a:defRPr sz="900"/>
            </a:lvl6pPr>
            <a:lvl7pPr marL="2743085" indent="0">
              <a:buNone/>
              <a:defRPr sz="900"/>
            </a:lvl7pPr>
            <a:lvl8pPr marL="3200266" indent="0">
              <a:buNone/>
              <a:defRPr sz="900"/>
            </a:lvl8pPr>
            <a:lvl9pPr marL="3657446"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DDD8523A-4181-4959-9D88-443C67294A9B}" type="slidenum">
              <a:rPr lang="en-US"/>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EB84CC53-32B8-49FF-9578-D69965B92224}" type="slidenum">
              <a:rPr lang="en-US"/>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181850" y="274639"/>
            <a:ext cx="2228850" cy="5851525"/>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495300" y="274639"/>
            <a:ext cx="653415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DCCD8DF2-EFA2-4BB8-97EC-C0C7BCAE5040}" type="slidenum">
              <a:rPr lang="en-US"/>
              <a:pPr>
                <a:defRPr/>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p>
            <a:r>
              <a:rPr lang="en-US"/>
              <a:t>Click to edit Master title style</a:t>
            </a:r>
            <a:endParaRPr lang="en-GB"/>
          </a:p>
        </p:txBody>
      </p:sp>
      <p:sp>
        <p:nvSpPr>
          <p:cNvPr id="3" name="Table Placeholder 2"/>
          <p:cNvSpPr>
            <a:spLocks noGrp="1"/>
          </p:cNvSpPr>
          <p:nvPr>
            <p:ph type="tbl" idx="1"/>
          </p:nvPr>
        </p:nvSpPr>
        <p:spPr>
          <a:xfrm>
            <a:off x="495300" y="1600201"/>
            <a:ext cx="8915400" cy="4525963"/>
          </a:xfrm>
        </p:spPr>
        <p:txBody>
          <a:bodyPr/>
          <a:lstStyle/>
          <a:p>
            <a:pPr lvl="0"/>
            <a:endParaRPr lang="en-GB" noProof="0"/>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8B91616E-F7DF-4551-A14E-399E5E8D1FEB}"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Rectangle 3"/>
          <p:cNvSpPr>
            <a:spLocks noGrp="1" noChangeArrowheads="1"/>
          </p:cNvSpPr>
          <p:nvPr>
            <p:ph type="body" idx="1"/>
          </p:nvPr>
        </p:nvSpPr>
        <p:spPr bwMode="auto">
          <a:xfrm>
            <a:off x="495300" y="1600201"/>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28" name="Rectangle 4"/>
          <p:cNvSpPr>
            <a:spLocks noGrp="1" noChangeArrowheads="1"/>
          </p:cNvSpPr>
          <p:nvPr>
            <p:ph type="dt" sz="half" idx="2"/>
          </p:nvPr>
        </p:nvSpPr>
        <p:spPr bwMode="auto">
          <a:xfrm>
            <a:off x="495300" y="6245225"/>
            <a:ext cx="23114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pPr>
              <a:defRPr/>
            </a:pPr>
            <a:endParaRPr lang="en-US"/>
          </a:p>
        </p:txBody>
      </p:sp>
      <p:sp>
        <p:nvSpPr>
          <p:cNvPr id="1029" name="Rectangle 5"/>
          <p:cNvSpPr>
            <a:spLocks noGrp="1" noChangeArrowheads="1"/>
          </p:cNvSpPr>
          <p:nvPr>
            <p:ph type="ftr" sz="quarter" idx="3"/>
          </p:nvPr>
        </p:nvSpPr>
        <p:spPr bwMode="auto">
          <a:xfrm>
            <a:off x="3384550" y="6245225"/>
            <a:ext cx="31369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pPr>
              <a:defRPr/>
            </a:pPr>
            <a:endParaRPr lang="en-US"/>
          </a:p>
        </p:txBody>
      </p:sp>
      <p:sp>
        <p:nvSpPr>
          <p:cNvPr id="1030" name="Rectangle 6"/>
          <p:cNvSpPr>
            <a:spLocks noGrp="1" noChangeArrowheads="1"/>
          </p:cNvSpPr>
          <p:nvPr>
            <p:ph type="sldNum" sz="quarter" idx="4"/>
          </p:nvPr>
        </p:nvSpPr>
        <p:spPr bwMode="auto">
          <a:xfrm>
            <a:off x="7099300" y="6245225"/>
            <a:ext cx="23114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pPr>
              <a:defRPr/>
            </a:pPr>
            <a:fld id="{A46FA14F-0670-4136-8640-87D4280DF028}"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181" algn="ctr" rtl="0" fontAlgn="base">
        <a:spcBef>
          <a:spcPct val="0"/>
        </a:spcBef>
        <a:spcAft>
          <a:spcPct val="0"/>
        </a:spcAft>
        <a:defRPr sz="4400">
          <a:solidFill>
            <a:schemeClr val="tx2"/>
          </a:solidFill>
          <a:latin typeface="Arial" charset="0"/>
        </a:defRPr>
      </a:lvl6pPr>
      <a:lvl7pPr marL="914362" algn="ctr" rtl="0" fontAlgn="base">
        <a:spcBef>
          <a:spcPct val="0"/>
        </a:spcBef>
        <a:spcAft>
          <a:spcPct val="0"/>
        </a:spcAft>
        <a:defRPr sz="4400">
          <a:solidFill>
            <a:schemeClr val="tx2"/>
          </a:solidFill>
          <a:latin typeface="Arial" charset="0"/>
        </a:defRPr>
      </a:lvl7pPr>
      <a:lvl8pPr marL="1371543" algn="ctr" rtl="0" fontAlgn="base">
        <a:spcBef>
          <a:spcPct val="0"/>
        </a:spcBef>
        <a:spcAft>
          <a:spcPct val="0"/>
        </a:spcAft>
        <a:defRPr sz="4400">
          <a:solidFill>
            <a:schemeClr val="tx2"/>
          </a:solidFill>
          <a:latin typeface="Arial" charset="0"/>
        </a:defRPr>
      </a:lvl8pPr>
      <a:lvl9pPr marL="1828723" algn="ctr" rtl="0" fontAlgn="base">
        <a:spcBef>
          <a:spcPct val="0"/>
        </a:spcBef>
        <a:spcAft>
          <a:spcPct val="0"/>
        </a:spcAft>
        <a:defRPr sz="4400">
          <a:solidFill>
            <a:schemeClr val="tx2"/>
          </a:solidFill>
          <a:latin typeface="Arial" charset="0"/>
        </a:defRPr>
      </a:lvl9pPr>
    </p:titleStyle>
    <p:bodyStyle>
      <a:lvl1pPr marL="342886" indent="-342886" algn="l" rtl="0" eaLnBrk="0" fontAlgn="base" hangingPunct="0">
        <a:spcBef>
          <a:spcPct val="20000"/>
        </a:spcBef>
        <a:spcAft>
          <a:spcPct val="0"/>
        </a:spcAft>
        <a:buChar char="•"/>
        <a:defRPr sz="3199">
          <a:solidFill>
            <a:schemeClr val="tx1"/>
          </a:solidFill>
          <a:latin typeface="+mn-lt"/>
          <a:ea typeface="+mn-ea"/>
          <a:cs typeface="+mn-cs"/>
        </a:defRPr>
      </a:lvl1pPr>
      <a:lvl2pPr marL="742918" indent="-285738" algn="l" rtl="0" eaLnBrk="0" fontAlgn="base" hangingPunct="0">
        <a:spcBef>
          <a:spcPct val="20000"/>
        </a:spcBef>
        <a:spcAft>
          <a:spcPct val="0"/>
        </a:spcAft>
        <a:buChar char="–"/>
        <a:defRPr sz="2799">
          <a:solidFill>
            <a:schemeClr val="tx1"/>
          </a:solidFill>
          <a:latin typeface="+mn-lt"/>
        </a:defRPr>
      </a:lvl2pPr>
      <a:lvl3pPr marL="1142952" indent="-228591" algn="l" rtl="0" eaLnBrk="0" fontAlgn="base" hangingPunct="0">
        <a:spcBef>
          <a:spcPct val="20000"/>
        </a:spcBef>
        <a:spcAft>
          <a:spcPct val="0"/>
        </a:spcAft>
        <a:buChar char="•"/>
        <a:defRPr sz="2401">
          <a:solidFill>
            <a:schemeClr val="tx1"/>
          </a:solidFill>
          <a:latin typeface="+mn-lt"/>
        </a:defRPr>
      </a:lvl3pPr>
      <a:lvl4pPr marL="1600132" indent="-228591" algn="l" rtl="0" eaLnBrk="0" fontAlgn="base" hangingPunct="0">
        <a:spcBef>
          <a:spcPct val="20000"/>
        </a:spcBef>
        <a:spcAft>
          <a:spcPct val="0"/>
        </a:spcAft>
        <a:buChar char="–"/>
        <a:defRPr sz="2000">
          <a:solidFill>
            <a:schemeClr val="tx1"/>
          </a:solidFill>
          <a:latin typeface="+mn-lt"/>
        </a:defRPr>
      </a:lvl4pPr>
      <a:lvl5pPr marL="2057314" indent="-228591" algn="l" rtl="0" eaLnBrk="0" fontAlgn="base" hangingPunct="0">
        <a:spcBef>
          <a:spcPct val="20000"/>
        </a:spcBef>
        <a:spcAft>
          <a:spcPct val="0"/>
        </a:spcAft>
        <a:buChar char="»"/>
        <a:defRPr sz="2000">
          <a:solidFill>
            <a:schemeClr val="tx1"/>
          </a:solidFill>
          <a:latin typeface="+mn-lt"/>
        </a:defRPr>
      </a:lvl5pPr>
      <a:lvl6pPr marL="2514495" indent="-228591" algn="l" rtl="0" fontAlgn="base">
        <a:spcBef>
          <a:spcPct val="20000"/>
        </a:spcBef>
        <a:spcAft>
          <a:spcPct val="0"/>
        </a:spcAft>
        <a:buChar char="»"/>
        <a:defRPr sz="2000">
          <a:solidFill>
            <a:schemeClr val="tx1"/>
          </a:solidFill>
          <a:latin typeface="+mn-lt"/>
        </a:defRPr>
      </a:lvl6pPr>
      <a:lvl7pPr marL="2971675" indent="-228591" algn="l" rtl="0" fontAlgn="base">
        <a:spcBef>
          <a:spcPct val="20000"/>
        </a:spcBef>
        <a:spcAft>
          <a:spcPct val="0"/>
        </a:spcAft>
        <a:buChar char="»"/>
        <a:defRPr sz="2000">
          <a:solidFill>
            <a:schemeClr val="tx1"/>
          </a:solidFill>
          <a:latin typeface="+mn-lt"/>
        </a:defRPr>
      </a:lvl7pPr>
      <a:lvl8pPr marL="3428857" indent="-228591" algn="l" rtl="0" fontAlgn="base">
        <a:spcBef>
          <a:spcPct val="20000"/>
        </a:spcBef>
        <a:spcAft>
          <a:spcPct val="0"/>
        </a:spcAft>
        <a:buChar char="»"/>
        <a:defRPr sz="2000">
          <a:solidFill>
            <a:schemeClr val="tx1"/>
          </a:solidFill>
          <a:latin typeface="+mn-lt"/>
        </a:defRPr>
      </a:lvl8pPr>
      <a:lvl9pPr marL="3886037" indent="-228591"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362" rtl="0" eaLnBrk="1" latinLnBrk="0" hangingPunct="1">
        <a:defRPr sz="1800" kern="1200">
          <a:solidFill>
            <a:schemeClr val="tx1"/>
          </a:solidFill>
          <a:latin typeface="+mn-lt"/>
          <a:ea typeface="+mn-ea"/>
          <a:cs typeface="+mn-cs"/>
        </a:defRPr>
      </a:lvl1pPr>
      <a:lvl2pPr marL="457181" algn="l" defTabSz="914362" rtl="0" eaLnBrk="1" latinLnBrk="0" hangingPunct="1">
        <a:defRPr sz="1800" kern="1200">
          <a:solidFill>
            <a:schemeClr val="tx1"/>
          </a:solidFill>
          <a:latin typeface="+mn-lt"/>
          <a:ea typeface="+mn-ea"/>
          <a:cs typeface="+mn-cs"/>
        </a:defRPr>
      </a:lvl2pPr>
      <a:lvl3pPr marL="914362" algn="l" defTabSz="914362" rtl="0" eaLnBrk="1" latinLnBrk="0" hangingPunct="1">
        <a:defRPr sz="1800" kern="1200">
          <a:solidFill>
            <a:schemeClr val="tx1"/>
          </a:solidFill>
          <a:latin typeface="+mn-lt"/>
          <a:ea typeface="+mn-ea"/>
          <a:cs typeface="+mn-cs"/>
        </a:defRPr>
      </a:lvl3pPr>
      <a:lvl4pPr marL="1371543" algn="l" defTabSz="914362" rtl="0" eaLnBrk="1" latinLnBrk="0" hangingPunct="1">
        <a:defRPr sz="1800" kern="1200">
          <a:solidFill>
            <a:schemeClr val="tx1"/>
          </a:solidFill>
          <a:latin typeface="+mn-lt"/>
          <a:ea typeface="+mn-ea"/>
          <a:cs typeface="+mn-cs"/>
        </a:defRPr>
      </a:lvl4pPr>
      <a:lvl5pPr marL="1828723" algn="l" defTabSz="914362" rtl="0" eaLnBrk="1" latinLnBrk="0" hangingPunct="1">
        <a:defRPr sz="1800" kern="1200">
          <a:solidFill>
            <a:schemeClr val="tx1"/>
          </a:solidFill>
          <a:latin typeface="+mn-lt"/>
          <a:ea typeface="+mn-ea"/>
          <a:cs typeface="+mn-cs"/>
        </a:defRPr>
      </a:lvl5pPr>
      <a:lvl6pPr marL="2285905" algn="l" defTabSz="914362" rtl="0" eaLnBrk="1" latinLnBrk="0" hangingPunct="1">
        <a:defRPr sz="1800" kern="1200">
          <a:solidFill>
            <a:schemeClr val="tx1"/>
          </a:solidFill>
          <a:latin typeface="+mn-lt"/>
          <a:ea typeface="+mn-ea"/>
          <a:cs typeface="+mn-cs"/>
        </a:defRPr>
      </a:lvl6pPr>
      <a:lvl7pPr marL="2743085" algn="l" defTabSz="914362" rtl="0" eaLnBrk="1" latinLnBrk="0" hangingPunct="1">
        <a:defRPr sz="1800" kern="1200">
          <a:solidFill>
            <a:schemeClr val="tx1"/>
          </a:solidFill>
          <a:latin typeface="+mn-lt"/>
          <a:ea typeface="+mn-ea"/>
          <a:cs typeface="+mn-cs"/>
        </a:defRPr>
      </a:lvl7pPr>
      <a:lvl8pPr marL="3200266" algn="l" defTabSz="914362" rtl="0" eaLnBrk="1" latinLnBrk="0" hangingPunct="1">
        <a:defRPr sz="1800" kern="1200">
          <a:solidFill>
            <a:schemeClr val="tx1"/>
          </a:solidFill>
          <a:latin typeface="+mn-lt"/>
          <a:ea typeface="+mn-ea"/>
          <a:cs typeface="+mn-cs"/>
        </a:defRPr>
      </a:lvl8pPr>
      <a:lvl9pPr marL="3657446" algn="l" defTabSz="914362"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2.xml"/><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0B050"/>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1596773" y="113602"/>
            <a:ext cx="6308555" cy="507086"/>
          </a:xfrm>
          <a:solidFill>
            <a:srgbClr val="00B050"/>
          </a:solidFill>
          <a:ln>
            <a:noFill/>
          </a:ln>
        </p:spPr>
        <p:txBody>
          <a:bodyPr/>
          <a:lstStyle/>
          <a:p>
            <a:pPr eaLnBrk="1" hangingPunct="1"/>
            <a:r>
              <a:rPr lang="en-GB" sz="1600" b="1" dirty="0">
                <a:solidFill>
                  <a:schemeClr val="bg1"/>
                </a:solidFill>
                <a:latin typeface="Letter-join Basic 34" panose="02000505000000020003" pitchFamily="50" charset="0"/>
              </a:rPr>
              <a:t>MOUNT PLEASANT PRIMARY SCHOOL</a:t>
            </a:r>
            <a:br>
              <a:rPr lang="en-GB" sz="1600" b="1" dirty="0">
                <a:solidFill>
                  <a:schemeClr val="bg1"/>
                </a:solidFill>
                <a:latin typeface="Letter-join Basic 34" panose="02000505000000020003" pitchFamily="50" charset="0"/>
              </a:rPr>
            </a:br>
            <a:r>
              <a:rPr lang="en-GB" sz="1600" b="1" dirty="0">
                <a:solidFill>
                  <a:schemeClr val="bg1"/>
                </a:solidFill>
                <a:latin typeface="Letter-join Basic 34" panose="02000505000000020003" pitchFamily="50" charset="0"/>
              </a:rPr>
              <a:t>TERM – 1.2     YEAR 3 </a:t>
            </a:r>
            <a:endParaRPr lang="en-US" sz="1600" b="1" dirty="0">
              <a:solidFill>
                <a:schemeClr val="bg1"/>
              </a:solidFill>
              <a:latin typeface="Letter-join Basic 34" panose="02000505000000020003" pitchFamily="50" charset="0"/>
            </a:endParaRPr>
          </a:p>
        </p:txBody>
      </p:sp>
      <p:graphicFrame>
        <p:nvGraphicFramePr>
          <p:cNvPr id="2201" name="Group 153"/>
          <p:cNvGraphicFramePr>
            <a:graphicFrameLocks noGrp="1"/>
          </p:cNvGraphicFramePr>
          <p:nvPr>
            <p:ph type="tbl" idx="1"/>
            <p:extLst>
              <p:ext uri="{D42A27DB-BD31-4B8C-83A1-F6EECF244321}">
                <p14:modId xmlns:p14="http://schemas.microsoft.com/office/powerpoint/2010/main" val="3008326458"/>
              </p:ext>
            </p:extLst>
          </p:nvPr>
        </p:nvGraphicFramePr>
        <p:xfrm>
          <a:off x="56454" y="764704"/>
          <a:ext cx="9793092" cy="5904656"/>
        </p:xfrm>
        <a:graphic>
          <a:graphicData uri="http://schemas.openxmlformats.org/drawingml/2006/table">
            <a:tbl>
              <a:tblPr/>
              <a:tblGrid>
                <a:gridCol w="3264364">
                  <a:extLst>
                    <a:ext uri="{9D8B030D-6E8A-4147-A177-3AD203B41FA5}">
                      <a16:colId xmlns:a16="http://schemas.microsoft.com/office/drawing/2014/main" val="20000"/>
                    </a:ext>
                  </a:extLst>
                </a:gridCol>
                <a:gridCol w="3264364">
                  <a:extLst>
                    <a:ext uri="{9D8B030D-6E8A-4147-A177-3AD203B41FA5}">
                      <a16:colId xmlns:a16="http://schemas.microsoft.com/office/drawing/2014/main" val="20001"/>
                    </a:ext>
                  </a:extLst>
                </a:gridCol>
                <a:gridCol w="3264364">
                  <a:extLst>
                    <a:ext uri="{9D8B030D-6E8A-4147-A177-3AD203B41FA5}">
                      <a16:colId xmlns:a16="http://schemas.microsoft.com/office/drawing/2014/main" val="20002"/>
                    </a:ext>
                  </a:extLst>
                </a:gridCol>
              </a:tblGrid>
              <a:tr h="0">
                <a:tc>
                  <a:txBody>
                    <a:bodyPr/>
                    <a:lstStyle/>
                    <a:p>
                      <a:pPr marL="0" marR="0" lvl="0" indent="0" algn="l" defTabSz="914400" rtl="0" eaLnBrk="1" fontAlgn="base" latinLnBrk="0" hangingPunct="1">
                        <a:lnSpc>
                          <a:spcPct val="100000"/>
                        </a:lnSpc>
                        <a:spcBef>
                          <a:spcPct val="20000"/>
                        </a:spcBef>
                        <a:spcAft>
                          <a:spcPct val="0"/>
                        </a:spcAft>
                        <a:buClrTx/>
                        <a:buSzTx/>
                        <a:buFontTx/>
                        <a:buNone/>
                        <a:tabLst/>
                        <a:defRPr/>
                      </a:pPr>
                      <a:r>
                        <a:rPr kumimoji="0" lang="en-GB" sz="900" b="1" i="0" u="sng" strike="noStrike" cap="none" normalizeH="0" baseline="0" dirty="0">
                          <a:ln>
                            <a:noFill/>
                          </a:ln>
                          <a:solidFill>
                            <a:schemeClr val="tx1"/>
                          </a:solidFill>
                          <a:effectLst/>
                          <a:latin typeface="Calibri" panose="020F0502020204030204" pitchFamily="34" charset="0"/>
                          <a:ea typeface="Calibri Light" panose="020F0302020204030204" pitchFamily="34" charset="0"/>
                          <a:cs typeface="Calibri" panose="020F0502020204030204" pitchFamily="34" charset="0"/>
                        </a:rPr>
                        <a:t>Science</a:t>
                      </a:r>
                    </a:p>
                    <a:p>
                      <a:pPr marL="0" marR="0" lvl="0" indent="0" algn="l" defTabSz="914400" rtl="0" eaLnBrk="1" fontAlgn="base" latinLnBrk="0" hangingPunct="1">
                        <a:lnSpc>
                          <a:spcPct val="100000"/>
                        </a:lnSpc>
                        <a:spcBef>
                          <a:spcPct val="20000"/>
                        </a:spcBef>
                        <a:spcAft>
                          <a:spcPct val="0"/>
                        </a:spcAft>
                        <a:buClrTx/>
                        <a:buSzTx/>
                        <a:buFontTx/>
                        <a:buNone/>
                        <a:tabLst/>
                        <a:defRPr/>
                      </a:pPr>
                      <a:r>
                        <a:rPr kumimoji="0" lang="en-US" sz="900" b="0" i="0" u="none" strike="noStrike" cap="none" normalizeH="0" baseline="0" dirty="0">
                          <a:ln>
                            <a:noFill/>
                          </a:ln>
                          <a:solidFill>
                            <a:schemeClr val="tx1"/>
                          </a:solidFill>
                          <a:effectLst/>
                          <a:latin typeface="Calibri" panose="020F0502020204030204" pitchFamily="34" charset="0"/>
                          <a:ea typeface="Calibri Light" panose="020F0302020204030204" pitchFamily="34" charset="0"/>
                          <a:cs typeface="Calibri" panose="020F0502020204030204" pitchFamily="34" charset="0"/>
                        </a:rPr>
                        <a:t>This half term we will be studying Forces and                                           Magnets. Pupils will be taught what contact                                                                                                 and non-contact forces are and how they are                                           different from one another. They will also                                                 explore how surfaces affect the motion of an                                                         object and investigate how friction affects                                                    moving objects. Pupils will </a:t>
                      </a:r>
                      <a:r>
                        <a:rPr kumimoji="0" lang="en-US" sz="900" b="0" i="0" u="none" strike="noStrike" kern="1200" cap="none" normalizeH="0" baseline="0" dirty="0">
                          <a:ln>
                            <a:noFill/>
                          </a:ln>
                          <a:solidFill>
                            <a:schemeClr val="tx1"/>
                          </a:solidFill>
                          <a:effectLst/>
                          <a:latin typeface="Calibri" panose="020F0502020204030204" pitchFamily="34" charset="0"/>
                          <a:ea typeface="+mn-ea"/>
                          <a:cs typeface="Calibri" panose="020F0502020204030204" pitchFamily="34" charset="0"/>
                        </a:rPr>
                        <a:t>o</a:t>
                      </a:r>
                      <a:r>
                        <a:rPr lang="en-US" sz="900" b="0" i="0" kern="1200" dirty="0">
                          <a:solidFill>
                            <a:schemeClr val="tx1"/>
                          </a:solidFill>
                          <a:effectLst/>
                          <a:latin typeface="Calibri" panose="020F0502020204030204" pitchFamily="34" charset="0"/>
                          <a:ea typeface="+mn-ea"/>
                          <a:cs typeface="Calibri" panose="020F0502020204030204" pitchFamily="34" charset="0"/>
                        </a:rPr>
                        <a:t>bserve how magnets attract or repel each other and attract some materials and not others. At the end of the unit, pupils will compare and group together a variety of everyday materials based on whether they are attracted to a magnet and will identify some magnetic materials.</a:t>
                      </a:r>
                    </a:p>
                  </a:txBody>
                  <a:tcPr marL="91441" marR="9144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900" b="1" u="sng" dirty="0">
                          <a:solidFill>
                            <a:schemeClr val="tx1"/>
                          </a:solidFill>
                          <a:latin typeface="Calibri" panose="020F0502020204030204" pitchFamily="34" charset="0"/>
                          <a:ea typeface="Calibri" panose="020F0502020204030204" pitchFamily="34" charset="0"/>
                          <a:cs typeface="Calibri" panose="020F0502020204030204" pitchFamily="34" charset="0"/>
                        </a:rPr>
                        <a:t>History / Geography</a:t>
                      </a:r>
                      <a:endParaRPr lang="en-GB" sz="900" dirty="0">
                        <a:solidFill>
                          <a:schemeClr val="tx1"/>
                        </a:solidFill>
                        <a:latin typeface="Calibri" panose="020F0502020204030204" pitchFamily="34" charset="0"/>
                        <a:ea typeface="Calibri" panose="020F0502020204030204" pitchFamily="34" charset="0"/>
                        <a:cs typeface="Calibri" panose="020F0502020204030204" pitchFamily="34" charset="0"/>
                      </a:endParaRPr>
                    </a:p>
                    <a:p>
                      <a:pPr marL="0" marR="0" indent="0" algn="l" defTabSz="914400" rtl="0" eaLnBrk="1" fontAlgn="auto" latinLnBrk="0" hangingPunct="1">
                        <a:lnSpc>
                          <a:spcPct val="100000"/>
                        </a:lnSpc>
                        <a:spcBef>
                          <a:spcPts val="0"/>
                        </a:spcBef>
                        <a:spcAft>
                          <a:spcPts val="0"/>
                        </a:spcAft>
                        <a:buClrTx/>
                        <a:buSzTx/>
                        <a:buFontTx/>
                        <a:buNone/>
                        <a:tabLst/>
                        <a:defRPr/>
                      </a:pPr>
                      <a:r>
                        <a:rPr lang="en-GB" sz="900" dirty="0">
                          <a:latin typeface="Calibri" panose="020F0502020204030204" pitchFamily="34" charset="0"/>
                          <a:cs typeface="Calibri" panose="020F0502020204030204" pitchFamily="34" charset="0"/>
                        </a:rPr>
                        <a:t>In History, we will move on from the Stone Age to explore life during the Bronze Age and Iron Age. Pupils will compare these three periods, looking at how people lived, the tools they used and how homes and settlements changed over time. </a:t>
                      </a:r>
                    </a:p>
                    <a:p>
                      <a:pPr marL="0" marR="0" indent="0" algn="l" defTabSz="914400" rtl="0" eaLnBrk="1" fontAlgn="auto" latinLnBrk="0" hangingPunct="1">
                        <a:lnSpc>
                          <a:spcPct val="100000"/>
                        </a:lnSpc>
                        <a:spcBef>
                          <a:spcPts val="0"/>
                        </a:spcBef>
                        <a:spcAft>
                          <a:spcPts val="0"/>
                        </a:spcAft>
                        <a:buClrTx/>
                        <a:buSzTx/>
                        <a:buFontTx/>
                        <a:buNone/>
                        <a:tabLst/>
                        <a:defRPr/>
                      </a:pPr>
                      <a:endParaRPr lang="en-GB" sz="1000" dirty="0">
                        <a:latin typeface="Calibri" pitchFamily="34" charset="0"/>
                        <a:cs typeface="Calibri" pitchFamily="34" charset="0"/>
                      </a:endParaRPr>
                    </a:p>
                    <a:p>
                      <a:pPr marL="0" marR="0" indent="0" algn="l" defTabSz="914400" rtl="0" eaLnBrk="1" fontAlgn="auto" latinLnBrk="0" hangingPunct="1">
                        <a:lnSpc>
                          <a:spcPct val="100000"/>
                        </a:lnSpc>
                        <a:spcBef>
                          <a:spcPts val="0"/>
                        </a:spcBef>
                        <a:spcAft>
                          <a:spcPts val="0"/>
                        </a:spcAft>
                        <a:buClrTx/>
                        <a:buSzTx/>
                        <a:buFontTx/>
                        <a:buNone/>
                        <a:tabLst/>
                        <a:defRPr/>
                      </a:pPr>
                      <a:r>
                        <a:rPr lang="en-GB" sz="900" dirty="0">
                          <a:latin typeface="Calibri" pitchFamily="34" charset="0"/>
                          <a:cs typeface="Calibri" pitchFamily="34" charset="0"/>
                        </a:rPr>
                        <a:t>Towards the end of the half term, we will move on to Geography where pupils will learn the 8 directions of a compass, how to use the directions of a compass to navigate a map,</a:t>
                      </a:r>
                      <a:r>
                        <a:rPr lang="en-GB" sz="900" baseline="0" dirty="0">
                          <a:latin typeface="Calibri" pitchFamily="34" charset="0"/>
                          <a:cs typeface="Calibri" pitchFamily="34" charset="0"/>
                        </a:rPr>
                        <a:t> understand</a:t>
                      </a:r>
                      <a:r>
                        <a:rPr lang="en-GB" sz="900" dirty="0">
                          <a:latin typeface="Calibri" pitchFamily="34" charset="0"/>
                          <a:cs typeface="Calibri" pitchFamily="34" charset="0"/>
                        </a:rPr>
                        <a:t> human and physical features and recognise the map symbols for</a:t>
                      </a:r>
                      <a:r>
                        <a:rPr lang="en-GB" sz="900" baseline="0" dirty="0">
                          <a:latin typeface="Calibri" pitchFamily="34" charset="0"/>
                          <a:cs typeface="Calibri" pitchFamily="34" charset="0"/>
                        </a:rPr>
                        <a:t> them</a:t>
                      </a:r>
                      <a:r>
                        <a:rPr lang="en-GB" sz="900" dirty="0">
                          <a:latin typeface="Calibri" pitchFamily="34" charset="0"/>
                          <a:cs typeface="Calibri" pitchFamily="34" charset="0"/>
                        </a:rPr>
                        <a:t>.</a:t>
                      </a:r>
                    </a:p>
                  </a:txBody>
                  <a:tcPr marL="91441" marR="9144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sz="900" b="1" i="0" u="sng"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Art &amp; Design</a:t>
                      </a:r>
                    </a:p>
                    <a:p>
                      <a:pPr marL="0" marR="0" lvl="0" indent="0" algn="l" defTabSz="914400" rtl="0" eaLnBrk="1" fontAlgn="base" latinLnBrk="0" hangingPunct="1">
                        <a:lnSpc>
                          <a:spcPct val="100000"/>
                        </a:lnSpc>
                        <a:spcBef>
                          <a:spcPct val="20000"/>
                        </a:spcBef>
                        <a:spcAft>
                          <a:spcPct val="0"/>
                        </a:spcAft>
                        <a:buClrTx/>
                        <a:buSzTx/>
                        <a:buFontTx/>
                        <a:buNone/>
                        <a:tabLst/>
                        <a:defRPr/>
                      </a:pPr>
                      <a:r>
                        <a:rPr lang="en-GB" sz="900" kern="1200" dirty="0">
                          <a:solidFill>
                            <a:schemeClr val="tx1"/>
                          </a:solidFill>
                          <a:effectLst/>
                          <a:latin typeface="Calibri" panose="020F0502020204030204" pitchFamily="34" charset="0"/>
                          <a:ea typeface="+mn-ea"/>
                          <a:cs typeface="Calibri" panose="020F0502020204030204" pitchFamily="34" charset="0"/>
                        </a:rPr>
                        <a:t>This half term, we will learn about                                               printmaking. Pupils will explore the range                                                       of marks that can be made through                                                printing; they will work in a similar style                                                       to contemporary artist and printmaker, Neil Bousfield.</a:t>
                      </a:r>
                    </a:p>
                    <a:p>
                      <a:pPr marL="0" marR="0" lvl="0" indent="0" algn="l" defTabSz="914400" rtl="0" eaLnBrk="1" fontAlgn="base" latinLnBrk="0" hangingPunct="1">
                        <a:lnSpc>
                          <a:spcPct val="100000"/>
                        </a:lnSpc>
                        <a:spcBef>
                          <a:spcPct val="20000"/>
                        </a:spcBef>
                        <a:spcAft>
                          <a:spcPct val="0"/>
                        </a:spcAft>
                        <a:buClrTx/>
                        <a:buSzTx/>
                        <a:buFontTx/>
                        <a:buNone/>
                        <a:tabLst/>
                        <a:defRPr/>
                      </a:pPr>
                      <a:r>
                        <a:rPr lang="en-GB" sz="900" kern="1200" dirty="0">
                          <a:solidFill>
                            <a:schemeClr val="tx1"/>
                          </a:solidFill>
                          <a:effectLst/>
                          <a:latin typeface="Calibri" panose="020F0502020204030204" pitchFamily="34" charset="0"/>
                          <a:ea typeface="+mn-ea"/>
                          <a:cs typeface="Calibri" panose="020F0502020204030204" pitchFamily="34" charset="0"/>
                        </a:rPr>
                        <a:t>Children will learn how to use a printing slab and roller and will make a variety of printed marks including </a:t>
                      </a:r>
                      <a:r>
                        <a:rPr lang="en-GB" sz="900" kern="1200" dirty="0" err="1">
                          <a:solidFill>
                            <a:schemeClr val="tx1"/>
                          </a:solidFill>
                          <a:effectLst/>
                          <a:latin typeface="Calibri" panose="020F0502020204030204" pitchFamily="34" charset="0"/>
                          <a:ea typeface="+mn-ea"/>
                          <a:cs typeface="Calibri" panose="020F0502020204030204" pitchFamily="34" charset="0"/>
                        </a:rPr>
                        <a:t>monoprinting</a:t>
                      </a:r>
                      <a:r>
                        <a:rPr lang="en-GB" sz="900" kern="1200" dirty="0">
                          <a:solidFill>
                            <a:schemeClr val="tx1"/>
                          </a:solidFill>
                          <a:effectLst/>
                          <a:latin typeface="Calibri" panose="020F0502020204030204" pitchFamily="34" charset="0"/>
                          <a:ea typeface="+mn-ea"/>
                          <a:cs typeface="Calibri" panose="020F0502020204030204" pitchFamily="34" charset="0"/>
                        </a:rPr>
                        <a:t> and block printing. They will also have a go at making </a:t>
                      </a:r>
                      <a:r>
                        <a:rPr lang="en-GB" sz="900" b="0" i="0" u="none" strike="noStrike" kern="1200" baseline="0" dirty="0">
                          <a:solidFill>
                            <a:schemeClr val="tx1"/>
                          </a:solidFill>
                          <a:latin typeface="Calibri" panose="020F0502020204030204" pitchFamily="34" charset="0"/>
                          <a:ea typeface="+mn-ea"/>
                          <a:cs typeface="Calibri" panose="020F0502020204030204" pitchFamily="34" charset="0"/>
                        </a:rPr>
                        <a:t>impressed printing blocks and will use these to create a series of printed patterns or organised marks.</a:t>
                      </a:r>
                    </a:p>
                  </a:txBody>
                  <a:tcPr marL="91441" marR="9144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0"/>
                  </a:ext>
                </a:extLst>
              </a:tr>
              <a:tr h="898327">
                <a:tc rowSpan="2">
                  <a:txBody>
                    <a:bodyPr/>
                    <a:lstStyle/>
                    <a:p>
                      <a:pPr marL="0" marR="0" lvl="0" indent="0" algn="l" defTabSz="914400" rtl="0" eaLnBrk="1" fontAlgn="base" latinLnBrk="0" hangingPunct="1">
                        <a:lnSpc>
                          <a:spcPct val="100000"/>
                        </a:lnSpc>
                        <a:spcBef>
                          <a:spcPct val="20000"/>
                        </a:spcBef>
                        <a:spcAft>
                          <a:spcPct val="0"/>
                        </a:spcAft>
                        <a:buClrTx/>
                        <a:buSzTx/>
                        <a:buFontTx/>
                        <a:buNone/>
                        <a:tabLst/>
                        <a:defRPr/>
                      </a:pPr>
                      <a:r>
                        <a:rPr kumimoji="0" lang="en-GB" sz="900" b="1" i="0" u="sng"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Computing </a:t>
                      </a:r>
                    </a:p>
                    <a:p>
                      <a:pPr marL="0" marR="0" lvl="0" indent="0" algn="l" defTabSz="914400" rtl="0" eaLnBrk="1" fontAlgn="base" latinLnBrk="0" hangingPunct="1">
                        <a:lnSpc>
                          <a:spcPct val="100000"/>
                        </a:lnSpc>
                        <a:spcBef>
                          <a:spcPct val="20000"/>
                        </a:spcBef>
                        <a:spcAft>
                          <a:spcPct val="0"/>
                        </a:spcAft>
                        <a:buClrTx/>
                        <a:buSzTx/>
                        <a:buFontTx/>
                        <a:buNone/>
                        <a:tabLst/>
                        <a:defRPr/>
                      </a:pPr>
                      <a:r>
                        <a:rPr lang="en-GB" sz="900"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In Computing, pupils will learn about sequencing sounds. As part of this pupils will  </a:t>
                      </a:r>
                      <a:r>
                        <a:rPr lang="en-GB" sz="900" kern="1200" dirty="0">
                          <a:solidFill>
                            <a:schemeClr val="tx1"/>
                          </a:solidFill>
                          <a:effectLst/>
                          <a:latin typeface="Calibri" panose="020F0502020204030204" pitchFamily="34" charset="0"/>
                          <a:ea typeface="+mn-ea"/>
                          <a:cs typeface="Calibri" panose="020F0502020204030204" pitchFamily="34" charset="0"/>
                        </a:rPr>
                        <a:t>create sequences in a block-based programming language to make music.</a:t>
                      </a:r>
                      <a:endParaRPr lang="en-GB" sz="900"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p>
                      <a:pPr marL="0" marR="0" lvl="0" indent="0" algn="l" defTabSz="914400" rtl="0" eaLnBrk="1" fontAlgn="base" latinLnBrk="0" hangingPunct="1">
                        <a:lnSpc>
                          <a:spcPct val="100000"/>
                        </a:lnSpc>
                        <a:spcBef>
                          <a:spcPct val="20000"/>
                        </a:spcBef>
                        <a:spcAft>
                          <a:spcPct val="0"/>
                        </a:spcAft>
                        <a:buClrTx/>
                        <a:buSzTx/>
                        <a:buFontTx/>
                        <a:buNone/>
                        <a:tabLst/>
                        <a:defRPr/>
                      </a:pPr>
                      <a:r>
                        <a:rPr lang="en-GB" sz="900" b="1" kern="1200" dirty="0" err="1">
                          <a:solidFill>
                            <a:schemeClr val="tx1"/>
                          </a:solidFill>
                          <a:effectLst/>
                          <a:latin typeface="Calibri" panose="020F0502020204030204" pitchFamily="34" charset="0"/>
                          <a:ea typeface="Calibri" panose="020F0502020204030204" pitchFamily="34" charset="0"/>
                          <a:cs typeface="Calibri" panose="020F0502020204030204" pitchFamily="34" charset="0"/>
                        </a:rPr>
                        <a:t>Natterhub</a:t>
                      </a:r>
                      <a:r>
                        <a:rPr lang="en-GB" sz="900" b="1"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 </a:t>
                      </a:r>
                    </a:p>
                    <a:p>
                      <a:pPr marL="0" marR="0" lvl="0" indent="0" algn="l" defTabSz="914400" rtl="0" eaLnBrk="1" fontAlgn="base" latinLnBrk="0" hangingPunct="1">
                        <a:lnSpc>
                          <a:spcPct val="100000"/>
                        </a:lnSpc>
                        <a:spcBef>
                          <a:spcPct val="20000"/>
                        </a:spcBef>
                        <a:spcAft>
                          <a:spcPct val="0"/>
                        </a:spcAft>
                        <a:buClrTx/>
                        <a:buSzTx/>
                        <a:buFontTx/>
                        <a:buNone/>
                        <a:tabLst/>
                        <a:defRPr/>
                      </a:pPr>
                      <a:r>
                        <a:rPr lang="en-GB" sz="900" b="0" i="0" kern="1200" dirty="0">
                          <a:solidFill>
                            <a:schemeClr val="tx1"/>
                          </a:solidFill>
                          <a:effectLst/>
                          <a:latin typeface="Calibri" panose="020F0502020204030204" pitchFamily="34" charset="0"/>
                          <a:ea typeface="+mn-ea"/>
                          <a:cs typeface="Calibri" panose="020F0502020204030204" pitchFamily="34" charset="0"/>
                        </a:rPr>
                        <a:t>As part of our online learning platform we will explore cyberbullying and describe how our actions online affect others.</a:t>
                      </a:r>
                      <a:endParaRPr lang="en-GB" sz="900" b="1"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91441" marR="9144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rowSpan="4">
                  <a:txBody>
                    <a:bodyPr/>
                    <a:lstStyle/>
                    <a:p>
                      <a:r>
                        <a:rPr kumimoji="0" lang="en-GB" sz="900" b="1" i="0" u="sng" strike="noStrike" cap="none" normalizeH="0" baseline="0" dirty="0">
                          <a:ln>
                            <a:noFill/>
                          </a:ln>
                          <a:solidFill>
                            <a:schemeClr val="tx1"/>
                          </a:solidFill>
                          <a:effectLst/>
                          <a:latin typeface="Calibri" panose="020F0502020204030204" pitchFamily="34" charset="0"/>
                          <a:cs typeface="Calibri" panose="020F0502020204030204" pitchFamily="34" charset="0"/>
                        </a:rPr>
                        <a:t>English</a:t>
                      </a:r>
                      <a:endParaRPr kumimoji="0" lang="en-GB" sz="900" b="0" i="0" u="sng" strike="noStrike" cap="none" normalizeH="0" baseline="0" dirty="0">
                        <a:ln>
                          <a:noFill/>
                        </a:ln>
                        <a:solidFill>
                          <a:schemeClr val="tx1"/>
                        </a:solidFill>
                        <a:effectLst/>
                        <a:latin typeface="Calibri" panose="020F0502020204030204" pitchFamily="34" charset="0"/>
                        <a:cs typeface="Calibri" panose="020F0502020204030204" pitchFamily="34" charset="0"/>
                      </a:endParaRPr>
                    </a:p>
                    <a:p>
                      <a:r>
                        <a:rPr lang="en-GB" sz="900" dirty="0">
                          <a:latin typeface="Calibri" panose="020F0502020204030204" pitchFamily="34" charset="0"/>
                          <a:cs typeface="Calibri" panose="020F0502020204030204" pitchFamily="34" charset="0"/>
                        </a:rPr>
                        <a:t>Our new book for this half term is Winter’s Child by Angela McAllister. In their writing, pupils will develop their understanding of how to use conjunctions to express time, place and cause. They will also learn when to use a or an, depending on whether the following word begins with a vowel or consonant. Through a range of creative writing opportunities, pupils will develop characters, settings and plots, as well as explore how to use inverted commas to punctuate direct speech. To conclude the unit, pupils will write their own fantasy story.</a:t>
                      </a:r>
                      <a:endParaRPr kumimoji="0" lang="en-GB" sz="900" b="0" i="0" u="sng"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14300" marR="11430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defRPr/>
                      </a:pPr>
                      <a:r>
                        <a:rPr kumimoji="0" lang="en-GB" sz="900" b="1" i="0" u="sng"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Music</a:t>
                      </a:r>
                    </a:p>
                    <a:p>
                      <a:pPr marL="0" marR="0" lvl="0" indent="0" algn="l" defTabSz="914400" rtl="0" eaLnBrk="1" fontAlgn="base" latinLnBrk="0" hangingPunct="1">
                        <a:lnSpc>
                          <a:spcPct val="100000"/>
                        </a:lnSpc>
                        <a:spcBef>
                          <a:spcPct val="20000"/>
                        </a:spcBef>
                        <a:spcAft>
                          <a:spcPct val="0"/>
                        </a:spcAft>
                        <a:buClrTx/>
                        <a:buSzTx/>
                        <a:buFontTx/>
                        <a:buNone/>
                        <a:tabLst/>
                        <a:defRPr/>
                      </a:pPr>
                      <a:r>
                        <a:rPr kumimoji="0" lang="en-GB" sz="9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This half term children will be introduced to</a:t>
                      </a:r>
                      <a:r>
                        <a:rPr lang="en-US" sz="900" b="0" i="0" u="none" strike="noStrike" kern="1200" baseline="0" dirty="0">
                          <a:solidFill>
                            <a:schemeClr val="tx1"/>
                          </a:solidFill>
                          <a:latin typeface="Calibri" panose="020F0502020204030204" pitchFamily="34" charset="0"/>
                          <a:ea typeface="+mn-ea"/>
                          <a:cs typeface="Calibri" panose="020F0502020204030204" pitchFamily="34" charset="0"/>
                        </a:rPr>
                        <a:t> learning about the language of music through playing the glockenspiel. The learning </a:t>
                      </a:r>
                      <a:r>
                        <a:rPr lang="en-US" sz="900" b="0" i="0" u="none" strike="noStrike" kern="1200" baseline="0">
                          <a:solidFill>
                            <a:schemeClr val="tx1"/>
                          </a:solidFill>
                          <a:latin typeface="Calibri" panose="020F0502020204030204" pitchFamily="34" charset="0"/>
                          <a:ea typeface="+mn-ea"/>
                          <a:cs typeface="Calibri" panose="020F0502020204030204" pitchFamily="34" charset="0"/>
                        </a:rPr>
                        <a:t>is focused </a:t>
                      </a:r>
                      <a:r>
                        <a:rPr lang="en-US" sz="900" b="0" i="0" u="none" strike="noStrike" kern="1200" baseline="0" dirty="0">
                          <a:solidFill>
                            <a:schemeClr val="tx1"/>
                          </a:solidFill>
                          <a:latin typeface="Calibri" panose="020F0502020204030204" pitchFamily="34" charset="0"/>
                          <a:ea typeface="+mn-ea"/>
                          <a:cs typeface="Calibri" panose="020F0502020204030204" pitchFamily="34" charset="0"/>
                        </a:rPr>
                        <a:t>around exploring and developing playing skills through the glockenspiel.</a:t>
                      </a:r>
                      <a:endParaRPr kumimoji="0" lang="en-GB" sz="9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91441" marR="9144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1"/>
                  </a:ext>
                </a:extLst>
              </a:tr>
              <a:tr h="0">
                <a:tc v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sz="800" b="0" i="0"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91441" marR="9144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vMerge="1">
                  <a:txBody>
                    <a:bodyPr/>
                    <a:lstStyle/>
                    <a:p>
                      <a:endParaRPr lang="en-GB"/>
                    </a:p>
                  </a:txBody>
                  <a:tcPr/>
                </a:tc>
                <a:tc rowSpan="3">
                  <a:txBody>
                    <a:bodyPr/>
                    <a:lstStyle/>
                    <a:p>
                      <a:r>
                        <a:rPr lang="en-GB" sz="900" b="1" u="sng" dirty="0">
                          <a:solidFill>
                            <a:schemeClr val="tx1"/>
                          </a:solidFill>
                          <a:latin typeface="Calibri" panose="020F0502020204030204" pitchFamily="34" charset="0"/>
                          <a:ea typeface="Calibri" panose="020F0502020204030204" pitchFamily="34" charset="0"/>
                          <a:cs typeface="Calibri" panose="020F0502020204030204" pitchFamily="34" charset="0"/>
                        </a:rPr>
                        <a:t>PE</a:t>
                      </a:r>
                      <a:endParaRPr lang="en-GB" sz="900" b="0" u="none" dirty="0">
                        <a:solidFill>
                          <a:schemeClr val="tx1"/>
                        </a:solidFill>
                        <a:latin typeface="Calibri" panose="020F0502020204030204" pitchFamily="34" charset="0"/>
                        <a:ea typeface="Calibri" panose="020F0502020204030204" pitchFamily="34" charset="0"/>
                        <a:cs typeface="Calibri" panose="020F0502020204030204" pitchFamily="34" charset="0"/>
                      </a:endParaRPr>
                    </a:p>
                    <a:p>
                      <a:r>
                        <a:rPr lang="en-GB" sz="900" b="0" u="none" dirty="0">
                          <a:solidFill>
                            <a:schemeClr val="tx1"/>
                          </a:solidFill>
                          <a:latin typeface="Calibri" panose="020F0502020204030204" pitchFamily="34" charset="0"/>
                          <a:ea typeface="Calibri" panose="020F0502020204030204" pitchFamily="34" charset="0"/>
                          <a:cs typeface="Calibri" panose="020F0502020204030204" pitchFamily="34" charset="0"/>
                        </a:rPr>
                        <a:t>Our PE learning themes for this half term are:</a:t>
                      </a:r>
                    </a:p>
                    <a:p>
                      <a:pPr marL="0" marR="0" lvl="0" indent="0" algn="l" defTabSz="914362" rtl="0" eaLnBrk="1" fontAlgn="auto" latinLnBrk="0" hangingPunct="1">
                        <a:lnSpc>
                          <a:spcPct val="100000"/>
                        </a:lnSpc>
                        <a:spcBef>
                          <a:spcPts val="0"/>
                        </a:spcBef>
                        <a:spcAft>
                          <a:spcPts val="0"/>
                        </a:spcAft>
                        <a:buClrTx/>
                        <a:buSzTx/>
                        <a:buFontTx/>
                        <a:buNone/>
                        <a:tabLst/>
                        <a:defRPr/>
                      </a:pPr>
                      <a:r>
                        <a:rPr lang="en-US" sz="900" b="1" u="none" dirty="0">
                          <a:solidFill>
                            <a:schemeClr val="tx1"/>
                          </a:solidFill>
                          <a:latin typeface="Calibri" panose="020F0502020204030204" pitchFamily="34" charset="0"/>
                          <a:ea typeface="Calibri" panose="020F0502020204030204" pitchFamily="34" charset="0"/>
                          <a:cs typeface="Calibri" panose="020F0502020204030204" pitchFamily="34" charset="0"/>
                        </a:rPr>
                        <a:t>Space, Chase, Dodge - </a:t>
                      </a:r>
                      <a:r>
                        <a:rPr lang="en-US" sz="900" b="0" u="none" dirty="0">
                          <a:solidFill>
                            <a:schemeClr val="tx1"/>
                          </a:solidFill>
                          <a:latin typeface="Calibri" panose="020F0502020204030204" pitchFamily="34" charset="0"/>
                          <a:ea typeface="Calibri" panose="020F0502020204030204" pitchFamily="34" charset="0"/>
                          <a:cs typeface="Calibri" panose="020F0502020204030204" pitchFamily="34" charset="0"/>
                        </a:rPr>
                        <a:t>This unit has an important focus upon pupil’s fundamental movement skills. Pupils consider how they can find space and evade defenders.. It introduces the pupils to the concept of identifying space and varying their speed and direction.</a:t>
                      </a:r>
                      <a:endParaRPr lang="en-GB" sz="900" b="0" u="none" dirty="0">
                        <a:solidFill>
                          <a:schemeClr val="tx1"/>
                        </a:solidFill>
                        <a:latin typeface="Calibri" panose="020F0502020204030204" pitchFamily="34" charset="0"/>
                        <a:ea typeface="Calibri" panose="020F0502020204030204" pitchFamily="34" charset="0"/>
                        <a:cs typeface="Calibri" panose="020F0502020204030204" pitchFamily="34" charset="0"/>
                      </a:endParaRPr>
                    </a:p>
                    <a:p>
                      <a:pPr marL="0" marR="0" lvl="0" indent="0" algn="l" defTabSz="914362" rtl="0" eaLnBrk="1" fontAlgn="auto" latinLnBrk="0" hangingPunct="1">
                        <a:lnSpc>
                          <a:spcPct val="100000"/>
                        </a:lnSpc>
                        <a:spcBef>
                          <a:spcPts val="0"/>
                        </a:spcBef>
                        <a:spcAft>
                          <a:spcPts val="0"/>
                        </a:spcAft>
                        <a:buClrTx/>
                        <a:buSzTx/>
                        <a:buFontTx/>
                        <a:buNone/>
                        <a:tabLst/>
                        <a:defRPr/>
                      </a:pPr>
                      <a:r>
                        <a:rPr lang="en-GB" sz="900" b="1" u="none" dirty="0">
                          <a:solidFill>
                            <a:schemeClr val="tx1"/>
                          </a:solidFill>
                          <a:latin typeface="Calibri" panose="020F0502020204030204" pitchFamily="34" charset="0"/>
                          <a:ea typeface="Calibri" panose="020F0502020204030204" pitchFamily="34" charset="0"/>
                          <a:cs typeface="Calibri" panose="020F0502020204030204" pitchFamily="34" charset="0"/>
                        </a:rPr>
                        <a:t>Strike, react, rally </a:t>
                      </a:r>
                      <a:r>
                        <a:rPr lang="en-GB" sz="900" b="0" u="none" dirty="0">
                          <a:solidFill>
                            <a:schemeClr val="tx1"/>
                          </a:solidFill>
                          <a:latin typeface="Calibri" panose="020F0502020204030204" pitchFamily="34" charset="0"/>
                          <a:ea typeface="Calibri" panose="020F0502020204030204" pitchFamily="34" charset="0"/>
                          <a:cs typeface="Calibri" panose="020F0502020204030204" pitchFamily="34" charset="0"/>
                        </a:rPr>
                        <a:t>– This unit </a:t>
                      </a:r>
                      <a:r>
                        <a:rPr lang="en-GB" sz="900" b="0" u="none" kern="1200" dirty="0">
                          <a:solidFill>
                            <a:schemeClr val="tx1"/>
                          </a:solidFill>
                          <a:effectLst/>
                          <a:latin typeface="Calibri" panose="020F0502020204030204" pitchFamily="34" charset="0"/>
                          <a:ea typeface="+mn-ea"/>
                          <a:cs typeface="Calibri" panose="020F0502020204030204" pitchFamily="34" charset="0"/>
                        </a:rPr>
                        <a:t>l</a:t>
                      </a:r>
                      <a:r>
                        <a:rPr lang="en-GB" sz="900" kern="1200" dirty="0">
                          <a:solidFill>
                            <a:schemeClr val="tx1"/>
                          </a:solidFill>
                          <a:effectLst/>
                          <a:latin typeface="Calibri" panose="020F0502020204030204" pitchFamily="34" charset="0"/>
                          <a:ea typeface="+mn-ea"/>
                          <a:cs typeface="Calibri" panose="020F0502020204030204" pitchFamily="34" charset="0"/>
                        </a:rPr>
                        <a:t>ooks to use a range of modified practices and equipment to support the development of hand eye coordination, sending with and without implements, catching, tracking, chasing, striking and aiming.</a:t>
                      </a:r>
                    </a:p>
                    <a:p>
                      <a:pPr marL="0" marR="0" lvl="0" indent="0" algn="l" defTabSz="914362" rtl="0" eaLnBrk="1" fontAlgn="auto" latinLnBrk="0" hangingPunct="1">
                        <a:lnSpc>
                          <a:spcPct val="100000"/>
                        </a:lnSpc>
                        <a:spcBef>
                          <a:spcPts val="0"/>
                        </a:spcBef>
                        <a:spcAft>
                          <a:spcPts val="0"/>
                        </a:spcAft>
                        <a:buClrTx/>
                        <a:buSzTx/>
                        <a:buFontTx/>
                        <a:buNone/>
                        <a:tabLst/>
                        <a:defRPr/>
                      </a:pPr>
                      <a:endParaRPr lang="en-GB" sz="900" b="0" u="none" dirty="0">
                        <a:solidFill>
                          <a:schemeClr val="tx1"/>
                        </a:solidFill>
                        <a:latin typeface="Calibri" panose="020F0502020204030204" pitchFamily="34" charset="0"/>
                        <a:ea typeface="Calibri" panose="020F0502020204030204" pitchFamily="34" charset="0"/>
                        <a:cs typeface="Calibri" panose="020F0502020204030204" pitchFamily="34" charset="0"/>
                      </a:endParaRPr>
                    </a:p>
                    <a:p>
                      <a:r>
                        <a:rPr lang="en-GB" sz="900" b="0" u="none" dirty="0">
                          <a:solidFill>
                            <a:schemeClr val="tx1"/>
                          </a:solidFill>
                          <a:latin typeface="Calibri" panose="020F0502020204030204" pitchFamily="34" charset="0"/>
                          <a:ea typeface="Calibri" panose="020F0502020204030204" pitchFamily="34" charset="0"/>
                          <a:cs typeface="Calibri" panose="020F0502020204030204" pitchFamily="34" charset="0"/>
                        </a:rPr>
                        <a:t>Indoor PE will be on Mondays. Outdoor PE will be as follows:</a:t>
                      </a:r>
                    </a:p>
                    <a:p>
                      <a:r>
                        <a:rPr lang="en-GB" sz="900" b="0" u="none" dirty="0">
                          <a:solidFill>
                            <a:schemeClr val="tx1"/>
                          </a:solidFill>
                          <a:latin typeface="Calibri" panose="020F0502020204030204" pitchFamily="34" charset="0"/>
                          <a:ea typeface="Calibri" panose="020F0502020204030204" pitchFamily="34" charset="0"/>
                          <a:cs typeface="Calibri" panose="020F0502020204030204" pitchFamily="34" charset="0"/>
                        </a:rPr>
                        <a:t>3A – Wednesdays. 3B and 3C - Tuesdays. Please ensure your child comes in appropriate PE clothes and wears their school jumper. </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69534041"/>
                  </a:ext>
                </a:extLst>
              </a:tr>
              <a:tr h="672647">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sz="900" b="1" i="0" u="sng"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MFL</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en-GB" sz="9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In Arabic, pupils will be learning numbers, the days of the week and simple conversational statements.</a:t>
                      </a:r>
                    </a:p>
                  </a:txBody>
                  <a:tcPr marL="91441" marR="9144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vMerge="1">
                  <a:txBody>
                    <a:bodyPr/>
                    <a:lstStyle/>
                    <a:p>
                      <a:endParaRPr lang="en-GB"/>
                    </a:p>
                  </a:txBody>
                  <a:tcPr/>
                </a:tc>
                <a:tc vMerge="1">
                  <a:txBody>
                    <a:bodyPr/>
                    <a:lstStyle/>
                    <a:p>
                      <a:endParaRPr lang="en-GB"/>
                    </a:p>
                  </a:txBody>
                  <a:tcPr/>
                </a:tc>
                <a:extLst>
                  <a:ext uri="{0D108BD9-81ED-4DB2-BD59-A6C34878D82A}">
                    <a16:rowId xmlns:a16="http://schemas.microsoft.com/office/drawing/2014/main" val="4001606462"/>
                  </a:ext>
                </a:extLst>
              </a:tr>
              <a:tr h="1268588">
                <a:tc>
                  <a:txBody>
                    <a:bodyPr/>
                    <a:lstStyle/>
                    <a:p>
                      <a:pPr marL="0" marR="0" lvl="0" indent="0" algn="l" defTabSz="914400" rtl="0" eaLnBrk="1" fontAlgn="base" latinLnBrk="0" hangingPunct="1">
                        <a:lnSpc>
                          <a:spcPct val="100000"/>
                        </a:lnSpc>
                        <a:spcBef>
                          <a:spcPct val="20000"/>
                        </a:spcBef>
                        <a:spcAft>
                          <a:spcPct val="0"/>
                        </a:spcAft>
                        <a:buClrTx/>
                        <a:buSzTx/>
                        <a:buFontTx/>
                        <a:buNone/>
                        <a:tabLst/>
                        <a:defRPr/>
                      </a:pPr>
                      <a:r>
                        <a:rPr kumimoji="0" lang="en-GB" sz="900" b="1" i="0" u="sng"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Maths</a:t>
                      </a:r>
                    </a:p>
                    <a:p>
                      <a:pPr marL="0" marR="0" lvl="0" indent="0" algn="l" defTabSz="914400" rtl="0" eaLnBrk="1" fontAlgn="base" latinLnBrk="0" hangingPunct="1">
                        <a:lnSpc>
                          <a:spcPct val="100000"/>
                        </a:lnSpc>
                        <a:spcBef>
                          <a:spcPct val="20000"/>
                        </a:spcBef>
                        <a:spcAft>
                          <a:spcPct val="0"/>
                        </a:spcAft>
                        <a:buClrTx/>
                        <a:buSzTx/>
                        <a:buFontTx/>
                        <a:buNone/>
                        <a:tabLst/>
                        <a:defRPr/>
                      </a:pPr>
                      <a:r>
                        <a:rPr kumimoji="0" lang="en-GB" sz="9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This half term in Maths, pupils will begin by learning mental methods for addition and subtraction before moving on to formal methods. After this, we will be focusing on length and perimeter using millimetres and centimetres, calculating perimeter and solving problems using different units of measure. As well as this, we will be exploring multiplication and division.</a:t>
                      </a:r>
                      <a:endParaRPr kumimoji="0" lang="en-GB" sz="900" b="1" i="0" u="sng"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91441" marR="9144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vMerge="1">
                  <a:txBody>
                    <a:bodyPr/>
                    <a:lstStyle/>
                    <a:p>
                      <a:endParaRPr lang="en-GB"/>
                    </a:p>
                  </a:txBody>
                  <a:tcPr/>
                </a:tc>
                <a:tc vMerge="1">
                  <a:txBody>
                    <a:bodyPr/>
                    <a:lstStyle/>
                    <a:p>
                      <a:r>
                        <a:rPr lang="en-GB" sz="800" b="1" u="sng" dirty="0">
                          <a:solidFill>
                            <a:schemeClr val="tx1"/>
                          </a:solidFill>
                          <a:latin typeface="Calibri" panose="020F0502020204030204" pitchFamily="34" charset="0"/>
                          <a:ea typeface="Calibri" panose="020F0502020204030204" pitchFamily="34" charset="0"/>
                          <a:cs typeface="Calibri" panose="020F0502020204030204" pitchFamily="34" charset="0"/>
                        </a:rPr>
                        <a:t>PE</a:t>
                      </a:r>
                    </a:p>
                    <a:p>
                      <a:r>
                        <a:rPr lang="en-GB" sz="800" b="1" dirty="0">
                          <a:solidFill>
                            <a:schemeClr val="tx1"/>
                          </a:solidFill>
                          <a:latin typeface="Calibri" panose="020F0502020204030204" pitchFamily="34" charset="0"/>
                          <a:ea typeface="Calibri" panose="020F0502020204030204" pitchFamily="34" charset="0"/>
                          <a:cs typeface="Calibri" panose="020F0502020204030204" pitchFamily="34" charset="0"/>
                        </a:rPr>
                        <a:t>Evade, Invade, and Capture</a:t>
                      </a:r>
                    </a:p>
                    <a:p>
                      <a:r>
                        <a:rPr lang="en-GB" sz="800" dirty="0">
                          <a:solidFill>
                            <a:schemeClr val="tx1"/>
                          </a:solidFill>
                          <a:latin typeface="Calibri" panose="020F0502020204030204" pitchFamily="34" charset="0"/>
                          <a:ea typeface="Calibri" panose="020F0502020204030204" pitchFamily="34" charset="0"/>
                          <a:cs typeface="Calibri" panose="020F0502020204030204" pitchFamily="34" charset="0"/>
                        </a:rPr>
                        <a:t>In this unit children will develop skills in evading opponents, using speed and agility strategically, making tactical decisions, targeting effectively, and working as a team. They'll also learn to compete honestly, show resilience in challenges, and demonstrate leadership in group activities.</a:t>
                      </a:r>
                    </a:p>
                    <a:p>
                      <a:endParaRPr lang="en-GB" sz="800" b="1" u="sng" dirty="0">
                        <a:solidFill>
                          <a:schemeClr val="tx1"/>
                        </a:solidFill>
                        <a:latin typeface="Calibri" panose="020F0502020204030204" pitchFamily="34" charset="0"/>
                        <a:ea typeface="Calibri" panose="020F0502020204030204" pitchFamily="34" charset="0"/>
                        <a:cs typeface="Calibri" panose="020F0502020204030204" pitchFamily="34" charset="0"/>
                      </a:endParaRPr>
                    </a:p>
                    <a:p>
                      <a:r>
                        <a:rPr lang="en-GB" sz="800" b="1" dirty="0">
                          <a:latin typeface="Calibri" panose="020F0502020204030204" pitchFamily="34" charset="0"/>
                          <a:ea typeface="Calibri" panose="020F0502020204030204" pitchFamily="34" charset="0"/>
                          <a:cs typeface="Calibri" panose="020F0502020204030204" pitchFamily="34" charset="0"/>
                        </a:rPr>
                        <a:t>Tag Rugby</a:t>
                      </a:r>
                    </a:p>
                    <a:p>
                      <a:r>
                        <a:rPr lang="en-GB" sz="800" dirty="0">
                          <a:latin typeface="Calibri" panose="020F0502020204030204" pitchFamily="34" charset="0"/>
                          <a:ea typeface="Calibri" panose="020F0502020204030204" pitchFamily="34" charset="0"/>
                          <a:cs typeface="Calibri" panose="020F0502020204030204" pitchFamily="34" charset="0"/>
                        </a:rPr>
                        <a:t>In this unit children will learn to pass the ball effectively, move while controlling it, and combine carrying and passing in gameplay. They will make strategic decisions on when to run or pass, find good positions, and understand the forward pass rule. Emphasis will be on teamwork, effective communication and self-challenge.</a:t>
                      </a:r>
                      <a:endParaRPr lang="en-GB" sz="800" b="1" u="sng" dirty="0">
                        <a:solidFill>
                          <a:schemeClr val="tx1"/>
                        </a:solidFill>
                        <a:latin typeface="Calibri" panose="020F0502020204030204" pitchFamily="34" charset="0"/>
                        <a:ea typeface="Calibri" panose="020F0502020204030204" pitchFamily="34" charset="0"/>
                        <a:cs typeface="Calibri" panose="020F0502020204030204" pitchFamily="34" charset="0"/>
                      </a:endParaRPr>
                    </a:p>
                  </a:txBody>
                  <a:tcPr horzOverflow="overflow">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4000423387"/>
                  </a:ext>
                </a:extLst>
              </a:tr>
              <a:tr h="1064773">
                <a:tc>
                  <a:txBody>
                    <a:bodyPr/>
                    <a:lstStyle/>
                    <a:p>
                      <a:pPr marL="0" marR="0" lvl="0" indent="0" algn="l" defTabSz="914400" rtl="0" eaLnBrk="1" fontAlgn="base" latinLnBrk="0" hangingPunct="1">
                        <a:lnSpc>
                          <a:spcPct val="100000"/>
                        </a:lnSpc>
                        <a:spcBef>
                          <a:spcPct val="20000"/>
                        </a:spcBef>
                        <a:spcAft>
                          <a:spcPct val="0"/>
                        </a:spcAft>
                        <a:buClrTx/>
                        <a:buSzTx/>
                        <a:buFontTx/>
                        <a:buNone/>
                        <a:tabLst/>
                        <a:defRPr/>
                      </a:pPr>
                      <a:r>
                        <a:rPr kumimoji="0" lang="en-GB" sz="900" b="1" i="0" u="sng"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PSHE </a:t>
                      </a:r>
                    </a:p>
                    <a:p>
                      <a:pPr marR="0" algn="l" rtl="0"/>
                      <a:r>
                        <a:rPr kumimoji="0" lang="en-GB" sz="900" b="0" i="0" u="none" strike="noStrike" kern="1200"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This half term the children will learn to value differences. They will develop understanding  of  people who play apart in their lives from </a:t>
                      </a:r>
                      <a:r>
                        <a:rPr lang="en-GB" sz="900" b="0" i="0" u="none" strike="noStrike" kern="100" baseline="0" dirty="0">
                          <a:solidFill>
                            <a:srgbClr val="000000"/>
                          </a:solidFill>
                          <a:latin typeface="Calibri" panose="020F0502020204030204" pitchFamily="34" charset="0"/>
                          <a:cs typeface="Calibri" panose="020F0502020204030204" pitchFamily="34" charset="0"/>
                        </a:rPr>
                        <a:t>Family and friends, neighbours and the wider community. They will know how important respect is through; understanding similarities and differences, what people mean to them and how they help them.</a:t>
                      </a:r>
                    </a:p>
                  </a:txBody>
                  <a:tcPr marL="91441" marR="9144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defRPr/>
                      </a:pPr>
                      <a:r>
                        <a:rPr kumimoji="0" lang="en-GB" sz="900" b="1" i="0" u="sng" strike="noStrike" kern="1200"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Religious Education </a:t>
                      </a:r>
                    </a:p>
                    <a:p>
                      <a:pPr marL="0" marR="0" lvl="0" indent="0" algn="l" defTabSz="914400" rtl="0" eaLnBrk="1" fontAlgn="base" latinLnBrk="0" hangingPunct="1">
                        <a:lnSpc>
                          <a:spcPct val="100000"/>
                        </a:lnSpc>
                        <a:spcBef>
                          <a:spcPct val="20000"/>
                        </a:spcBef>
                        <a:spcAft>
                          <a:spcPct val="0"/>
                        </a:spcAft>
                        <a:buClrTx/>
                        <a:buSzTx/>
                        <a:buFontTx/>
                        <a:buNone/>
                        <a:tabLst/>
                        <a:defRPr/>
                      </a:pPr>
                      <a:r>
                        <a:rPr kumimoji="0" lang="en-GB" sz="900" b="0" i="0" u="none" strike="noStrike" kern="1200"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In RE, </a:t>
                      </a:r>
                      <a:r>
                        <a:rPr kumimoji="0" lang="en-GB" sz="900" b="0" i="0" u="none" strike="noStrike" kern="1200" cap="none" normalizeH="0" baseline="0" dirty="0">
                          <a:ln>
                            <a:noFill/>
                          </a:ln>
                          <a:solidFill>
                            <a:schemeClr val="tx1"/>
                          </a:solidFill>
                          <a:effectLst/>
                          <a:latin typeface="Calibri" panose="020F0502020204030204" pitchFamily="34" charset="0"/>
                          <a:ea typeface="+mn-ea"/>
                          <a:cs typeface="Calibri" panose="020F0502020204030204" pitchFamily="34" charset="0"/>
                        </a:rPr>
                        <a:t>t</a:t>
                      </a:r>
                      <a:r>
                        <a:rPr lang="en-GB" sz="900" kern="1200" dirty="0">
                          <a:solidFill>
                            <a:schemeClr val="tx1"/>
                          </a:solidFill>
                          <a:effectLst/>
                          <a:latin typeface="Calibri" panose="020F0502020204030204" pitchFamily="34" charset="0"/>
                          <a:ea typeface="+mn-ea"/>
                          <a:cs typeface="Calibri" panose="020F0502020204030204" pitchFamily="34" charset="0"/>
                        </a:rPr>
                        <a:t>his unit explores the concept of spirituality and focuses on creative ways in which spirituality may be demonstrated. The unit offers opportunities for pupils to experiment with and experience a range of creative arts as they explore how religious communities and individual's express beliefs and emotions. </a:t>
                      </a:r>
                      <a:endParaRPr lang="en-GB" sz="900" dirty="0">
                        <a:latin typeface="Calibri" panose="020F0502020204030204" pitchFamily="34" charset="0"/>
                        <a:cs typeface="Calibri" panose="020F0502020204030204" pitchFamily="34" charset="0"/>
                      </a:endParaRPr>
                    </a:p>
                  </a:txBody>
                  <a:tcPr marL="91441" marR="9144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defRPr/>
                      </a:pPr>
                      <a:r>
                        <a:rPr lang="en-GB" sz="900" b="1" u="sng" dirty="0">
                          <a:latin typeface="Calibri" panose="020F0502020204030204" pitchFamily="34" charset="0"/>
                          <a:ea typeface="Calibri" panose="020F0502020204030204" pitchFamily="34" charset="0"/>
                          <a:cs typeface="Calibri" panose="020F0502020204030204" pitchFamily="34" charset="0"/>
                        </a:rPr>
                        <a:t>Help at home</a:t>
                      </a:r>
                      <a:endParaRPr lang="en-GB" sz="900" b="0" u="sng" dirty="0">
                        <a:latin typeface="Calibri" panose="020F0502020204030204" pitchFamily="34" charset="0"/>
                        <a:ea typeface="Calibri" panose="020F0502020204030204" pitchFamily="34" charset="0"/>
                        <a:cs typeface="Calibri" panose="020F0502020204030204" pitchFamily="34" charset="0"/>
                      </a:endParaRPr>
                    </a:p>
                    <a:p>
                      <a:pPr marL="171450" marR="0" lvl="0" indent="-171450" algn="l" defTabSz="914400" rtl="0" eaLnBrk="1" fontAlgn="base" latinLnBrk="0" hangingPunct="1">
                        <a:lnSpc>
                          <a:spcPct val="100000"/>
                        </a:lnSpc>
                        <a:spcBef>
                          <a:spcPct val="20000"/>
                        </a:spcBef>
                        <a:spcAft>
                          <a:spcPct val="0"/>
                        </a:spcAft>
                        <a:buClrTx/>
                        <a:buSzTx/>
                        <a:buFont typeface="Arial" panose="020B0604020202020204" pitchFamily="34" charset="0"/>
                        <a:buChar char="•"/>
                        <a:tabLst/>
                        <a:defRPr/>
                      </a:pPr>
                      <a:r>
                        <a:rPr lang="en-GB" sz="900" b="0" u="none" dirty="0">
                          <a:latin typeface="Calibri" panose="020F0502020204030204" pitchFamily="34" charset="0"/>
                          <a:ea typeface="Calibri" panose="020F0502020204030204" pitchFamily="34" charset="0"/>
                          <a:cs typeface="Calibri" panose="020F0502020204030204" pitchFamily="34" charset="0"/>
                        </a:rPr>
                        <a:t>Reading with children daily and orally retell stories.</a:t>
                      </a:r>
                    </a:p>
                    <a:p>
                      <a:pPr marL="171450" marR="0" lvl="0" indent="-171450" algn="l" defTabSz="914400" rtl="0" eaLnBrk="1" fontAlgn="base" latinLnBrk="0" hangingPunct="1">
                        <a:lnSpc>
                          <a:spcPct val="100000"/>
                        </a:lnSpc>
                        <a:spcBef>
                          <a:spcPct val="20000"/>
                        </a:spcBef>
                        <a:spcAft>
                          <a:spcPct val="0"/>
                        </a:spcAft>
                        <a:buClrTx/>
                        <a:buSzTx/>
                        <a:buFont typeface="Arial" panose="020B0604020202020204" pitchFamily="34" charset="0"/>
                        <a:buChar char="•"/>
                        <a:tabLst/>
                        <a:defRPr/>
                      </a:pPr>
                      <a:r>
                        <a:rPr lang="en-GB" sz="900" b="0" u="none" dirty="0">
                          <a:latin typeface="Calibri" panose="020F0502020204030204" pitchFamily="34" charset="0"/>
                          <a:ea typeface="Calibri" panose="020F0502020204030204" pitchFamily="34" charset="0"/>
                          <a:cs typeface="Calibri" panose="020F0502020204030204" pitchFamily="34" charset="0"/>
                        </a:rPr>
                        <a:t>Asking children to recount their day.</a:t>
                      </a:r>
                    </a:p>
                    <a:p>
                      <a:pPr marL="171450" marR="0" lvl="0" indent="-171450" algn="l" defTabSz="914400" rtl="0" eaLnBrk="1" fontAlgn="base" latinLnBrk="0" hangingPunct="1">
                        <a:lnSpc>
                          <a:spcPct val="100000"/>
                        </a:lnSpc>
                        <a:spcBef>
                          <a:spcPct val="20000"/>
                        </a:spcBef>
                        <a:spcAft>
                          <a:spcPct val="0"/>
                        </a:spcAft>
                        <a:buClrTx/>
                        <a:buSzTx/>
                        <a:buFont typeface="Arial" panose="020B0604020202020204" pitchFamily="34" charset="0"/>
                        <a:buChar char="•"/>
                        <a:tabLst/>
                        <a:defRPr/>
                      </a:pPr>
                      <a:r>
                        <a:rPr lang="en-GB" sz="900" b="0" u="none" dirty="0">
                          <a:latin typeface="Calibri" panose="020F0502020204030204" pitchFamily="34" charset="0"/>
                          <a:ea typeface="Calibri" panose="020F0502020204030204" pitchFamily="34" charset="0"/>
                          <a:cs typeface="Calibri" panose="020F0502020204030204" pitchFamily="34" charset="0"/>
                        </a:rPr>
                        <a:t>Learning and practising times tables, specifically the 3s, 4s, 6s and 8s.</a:t>
                      </a:r>
                      <a:endParaRPr lang="en-GB" sz="900" b="0" u="none" dirty="0">
                        <a:solidFill>
                          <a:schemeClr val="tx1"/>
                        </a:solidFill>
                        <a:latin typeface="Calibri" panose="020F0502020204030204" pitchFamily="34" charset="0"/>
                        <a:ea typeface="Calibri" panose="020F0502020204030204" pitchFamily="34" charset="0"/>
                        <a:cs typeface="Calibri" panose="020F0502020204030204" pitchFamily="34" charset="0"/>
                      </a:endParaRPr>
                    </a:p>
                  </a:txBody>
                  <a:tcPr marL="91441" marR="9144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231601432"/>
                  </a:ext>
                </a:extLst>
              </a:tr>
            </a:tbl>
          </a:graphicData>
        </a:graphic>
      </p:graphicFrame>
      <p:sp>
        <p:nvSpPr>
          <p:cNvPr id="9" name="TextBox 8">
            <a:extLst>
              <a:ext uri="{FF2B5EF4-FFF2-40B4-BE49-F238E27FC236}">
                <a16:creationId xmlns:a16="http://schemas.microsoft.com/office/drawing/2014/main" id="{054D766C-93F4-297C-31DF-693E06F37740}"/>
              </a:ext>
            </a:extLst>
          </p:cNvPr>
          <p:cNvSpPr txBox="1"/>
          <p:nvPr/>
        </p:nvSpPr>
        <p:spPr>
          <a:xfrm>
            <a:off x="7473282" y="-6430"/>
            <a:ext cx="2376264" cy="553998"/>
          </a:xfrm>
          <a:prstGeom prst="rect">
            <a:avLst/>
          </a:prstGeom>
          <a:solidFill>
            <a:srgbClr val="00B050"/>
          </a:solidFill>
          <a:ln>
            <a:noFill/>
          </a:ln>
        </p:spPr>
        <p:txBody>
          <a:bodyPr wrap="square">
            <a:spAutoFit/>
          </a:bodyPr>
          <a:lstStyle/>
          <a:p>
            <a:pPr algn="r"/>
            <a:r>
              <a:rPr lang="en-GB" sz="1600" dirty="0">
                <a:solidFill>
                  <a:schemeClr val="bg1"/>
                </a:solidFill>
                <a:latin typeface="Letter-join Basic 34" panose="02000505000000020003" pitchFamily="50" charset="0"/>
                <a:ea typeface="Calibri" panose="020F0502020204030204" pitchFamily="34" charset="0"/>
                <a:cs typeface="Calibri" panose="020F0502020204030204" pitchFamily="34" charset="0"/>
              </a:rPr>
              <a:t> </a:t>
            </a:r>
            <a:r>
              <a:rPr lang="en-GB" sz="1400" dirty="0">
                <a:solidFill>
                  <a:schemeClr val="bg1"/>
                </a:solidFill>
                <a:latin typeface="Letter-join Basic 34" panose="02000505000000020003" pitchFamily="50" charset="0"/>
                <a:ea typeface="Calibri" panose="020F0502020204030204" pitchFamily="34" charset="0"/>
                <a:cs typeface="Calibri" panose="020F0502020204030204" pitchFamily="34" charset="0"/>
              </a:rPr>
              <a:t>Autumn 2 School Value:</a:t>
            </a:r>
          </a:p>
          <a:p>
            <a:pPr algn="r"/>
            <a:r>
              <a:rPr lang="en-GB" sz="1400" dirty="0">
                <a:solidFill>
                  <a:schemeClr val="bg1"/>
                </a:solidFill>
                <a:latin typeface="Letter-join Basic 34" panose="02000505000000020003" pitchFamily="50" charset="0"/>
                <a:ea typeface="Calibri" panose="020F0502020204030204" pitchFamily="34" charset="0"/>
                <a:cs typeface="Calibri" panose="020F0502020204030204" pitchFamily="34" charset="0"/>
              </a:rPr>
              <a:t> </a:t>
            </a:r>
            <a:r>
              <a:rPr lang="en-GB" sz="1400" b="1" dirty="0">
                <a:solidFill>
                  <a:schemeClr val="bg1"/>
                </a:solidFill>
                <a:effectLst>
                  <a:outerShdw blurRad="38100" dist="38100" dir="2700000" algn="tl">
                    <a:srgbClr val="000000">
                      <a:alpha val="43137"/>
                    </a:srgbClr>
                  </a:outerShdw>
                </a:effectLst>
                <a:latin typeface="Letter-join Basic 34" panose="02000505000000020003" pitchFamily="50" charset="0"/>
                <a:ea typeface="Calibri" panose="020F0502020204030204" pitchFamily="34" charset="0"/>
                <a:cs typeface="Calibri" panose="020F0502020204030204" pitchFamily="34" charset="0"/>
              </a:rPr>
              <a:t>Connected</a:t>
            </a:r>
            <a:endParaRPr lang="en-GB" dirty="0">
              <a:solidFill>
                <a:schemeClr val="bg1"/>
              </a:solidFill>
              <a:effectLst>
                <a:outerShdw blurRad="38100" dist="38100" dir="2700000" algn="tl">
                  <a:srgbClr val="000000">
                    <a:alpha val="43137"/>
                  </a:srgbClr>
                </a:outerShdw>
              </a:effectLst>
              <a:latin typeface="Letter-join Basic 34" panose="02000505000000020003" pitchFamily="50" charset="0"/>
              <a:ea typeface="Calibri" panose="020F0502020204030204" pitchFamily="34" charset="0"/>
              <a:cs typeface="Times New Roman" panose="02020603050405020304" pitchFamily="18" charset="0"/>
            </a:endParaRPr>
          </a:p>
        </p:txBody>
      </p:sp>
      <p:sp>
        <p:nvSpPr>
          <p:cNvPr id="10" name="TextBox 9">
            <a:extLst>
              <a:ext uri="{FF2B5EF4-FFF2-40B4-BE49-F238E27FC236}">
                <a16:creationId xmlns:a16="http://schemas.microsoft.com/office/drawing/2014/main" id="{33F39B4F-BB9E-047B-FB9D-35831A729835}"/>
              </a:ext>
            </a:extLst>
          </p:cNvPr>
          <p:cNvSpPr txBox="1"/>
          <p:nvPr/>
        </p:nvSpPr>
        <p:spPr>
          <a:xfrm>
            <a:off x="7293" y="16286"/>
            <a:ext cx="1540319" cy="523220"/>
          </a:xfrm>
          <a:prstGeom prst="rect">
            <a:avLst/>
          </a:prstGeom>
          <a:solidFill>
            <a:srgbClr val="00B050"/>
          </a:solidFill>
          <a:ln>
            <a:noFill/>
          </a:ln>
        </p:spPr>
        <p:txBody>
          <a:bodyPr wrap="square">
            <a:spAutoFit/>
          </a:bodyPr>
          <a:lstStyle/>
          <a:p>
            <a:pPr algn="ctr"/>
            <a:r>
              <a:rPr lang="en-GB" sz="1400" dirty="0">
                <a:solidFill>
                  <a:schemeClr val="bg1"/>
                </a:solidFill>
                <a:latin typeface="Letter-join Basic 34" panose="02000505000000020003" pitchFamily="50" charset="0"/>
                <a:ea typeface="Calibri" panose="020F0502020204030204" pitchFamily="34" charset="0"/>
                <a:cs typeface="Times New Roman" panose="02020603050405020304" pitchFamily="18" charset="0"/>
              </a:rPr>
              <a:t>Curriculum Newsletter </a:t>
            </a:r>
          </a:p>
        </p:txBody>
      </p:sp>
      <p:pic>
        <p:nvPicPr>
          <p:cNvPr id="3" name="Picture 2">
            <a:extLst>
              <a:ext uri="{FF2B5EF4-FFF2-40B4-BE49-F238E27FC236}">
                <a16:creationId xmlns:a16="http://schemas.microsoft.com/office/drawing/2014/main" id="{3E0A1997-234E-CA6D-64CB-B926EA82E50A}"/>
              </a:ext>
            </a:extLst>
          </p:cNvPr>
          <p:cNvPicPr>
            <a:picLocks noChangeAspect="1"/>
          </p:cNvPicPr>
          <p:nvPr/>
        </p:nvPicPr>
        <p:blipFill>
          <a:blip r:embed="rId2" cstate="print"/>
          <a:stretch>
            <a:fillRect/>
          </a:stretch>
        </p:blipFill>
        <p:spPr>
          <a:xfrm>
            <a:off x="2369626" y="1046345"/>
            <a:ext cx="834774" cy="654463"/>
          </a:xfrm>
          <a:prstGeom prst="rect">
            <a:avLst/>
          </a:prstGeom>
        </p:spPr>
      </p:pic>
      <p:pic>
        <p:nvPicPr>
          <p:cNvPr id="6" name="Picture 5">
            <a:extLst>
              <a:ext uri="{FF2B5EF4-FFF2-40B4-BE49-F238E27FC236}">
                <a16:creationId xmlns:a16="http://schemas.microsoft.com/office/drawing/2014/main" id="{811087B3-9342-70D2-4CA5-FDD0E2F85C6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232920" y="4000313"/>
            <a:ext cx="1296144" cy="1516919"/>
          </a:xfrm>
          <a:prstGeom prst="rect">
            <a:avLst/>
          </a:prstGeom>
        </p:spPr>
      </p:pic>
      <p:pic>
        <p:nvPicPr>
          <p:cNvPr id="8" name="Picture 7">
            <a:extLst>
              <a:ext uri="{FF2B5EF4-FFF2-40B4-BE49-F238E27FC236}">
                <a16:creationId xmlns:a16="http://schemas.microsoft.com/office/drawing/2014/main" id="{AEBC6F06-2360-B1D7-5A9C-260E75C65E13}"/>
              </a:ext>
            </a:extLst>
          </p:cNvPr>
          <p:cNvPicPr>
            <a:picLocks noChangeAspect="1"/>
          </p:cNvPicPr>
          <p:nvPr/>
        </p:nvPicPr>
        <p:blipFill>
          <a:blip r:embed="rId4" cstate="print"/>
          <a:stretch>
            <a:fillRect/>
          </a:stretch>
        </p:blipFill>
        <p:spPr>
          <a:xfrm>
            <a:off x="8913440" y="908720"/>
            <a:ext cx="811855" cy="563281"/>
          </a:xfrm>
          <a:prstGeom prst="rect">
            <a:avLst/>
          </a:prstGeom>
        </p:spPr>
      </p:pic>
    </p:spTree>
  </p:cSld>
  <p:clrMapOvr>
    <a:masterClrMapping/>
  </p:clrMapOvr>
</p:sld>
</file>

<file path=ppt/theme/theme1.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docProps/app.xml><?xml version="1.0" encoding="utf-8"?>
<Properties xmlns="http://schemas.openxmlformats.org/officeDocument/2006/extended-properties" xmlns:vt="http://schemas.openxmlformats.org/officeDocument/2006/docPropsVTypes">
  <TotalTime>9475</TotalTime>
  <Words>880</Words>
  <Application>Microsoft Office PowerPoint</Application>
  <PresentationFormat>A4 Paper (210x297 mm)</PresentationFormat>
  <Paragraphs>40</Paragraphs>
  <Slides>1</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vt:i4>
      </vt:variant>
    </vt:vector>
  </HeadingPairs>
  <TitlesOfParts>
    <vt:vector size="5" baseType="lpstr">
      <vt:lpstr>Arial</vt:lpstr>
      <vt:lpstr>Calibri</vt:lpstr>
      <vt:lpstr>Letter-join Basic 34</vt:lpstr>
      <vt:lpstr>Default Design</vt:lpstr>
      <vt:lpstr>MOUNT PLEASANT PRIMARY SCHOOL TERM – 1.2     YEAR 3 </vt:lpstr>
    </vt:vector>
  </TitlesOfParts>
  <Company>CBMDC</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WHETLEY PRIMARY SCHOOL Home – School Communication Year 3 Autumn Term 2005</dc:title>
  <dc:creator>pambler</dc:creator>
  <cp:lastModifiedBy>Naeem Nazir</cp:lastModifiedBy>
  <cp:revision>269</cp:revision>
  <cp:lastPrinted>2024-07-19T10:55:09Z</cp:lastPrinted>
  <dcterms:created xsi:type="dcterms:W3CDTF">2005-11-11T13:18:32Z</dcterms:created>
  <dcterms:modified xsi:type="dcterms:W3CDTF">2026-11-04T07:29:22Z</dcterms:modified>
</cp:coreProperties>
</file>