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906000" cy="6858000" type="A4"/>
  <p:notesSz cx="9872663" cy="67421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4" d="100"/>
          <a:sy n="114" d="100"/>
        </p:scale>
        <p:origin x="448" y="2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181" indent="0" algn="ctr">
              <a:buNone/>
              <a:defRPr/>
            </a:lvl2pPr>
            <a:lvl3pPr marL="914362" indent="0" algn="ctr">
              <a:buNone/>
              <a:defRPr/>
            </a:lvl3pPr>
            <a:lvl4pPr marL="1371543" indent="0" algn="ctr">
              <a:buNone/>
              <a:defRPr/>
            </a:lvl4pPr>
            <a:lvl5pPr marL="1828723" indent="0" algn="ctr">
              <a:buNone/>
              <a:defRPr/>
            </a:lvl5pPr>
            <a:lvl6pPr marL="2285905" indent="0" algn="ctr">
              <a:buNone/>
              <a:defRPr/>
            </a:lvl6pPr>
            <a:lvl7pPr marL="2743085" indent="0" algn="ctr">
              <a:buNone/>
              <a:defRPr/>
            </a:lvl7pPr>
            <a:lvl8pPr marL="3200266" indent="0" algn="ctr">
              <a:buNone/>
              <a:defRPr/>
            </a:lvl8pPr>
            <a:lvl9pPr marL="3657446"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49C3C1-FCF6-4FE9-AB70-F499EE8F5A3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84CC53-32B8-49FF-9578-D69965B9222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0" y="274639"/>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CD8DF2-EFA2-4BB8-97EC-C0C7BCAE504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p>
            <a:r>
              <a:rPr lang="en-US"/>
              <a:t>Click to edit Master title style</a:t>
            </a:r>
            <a:endParaRPr lang="en-GB"/>
          </a:p>
        </p:txBody>
      </p:sp>
      <p:sp>
        <p:nvSpPr>
          <p:cNvPr id="3" name="Table Placeholder 2"/>
          <p:cNvSpPr>
            <a:spLocks noGrp="1"/>
          </p:cNvSpPr>
          <p:nvPr>
            <p:ph type="tbl" idx="1"/>
          </p:nvPr>
        </p:nvSpPr>
        <p:spPr>
          <a:xfrm>
            <a:off x="495300" y="1600201"/>
            <a:ext cx="89154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B91616E-F7DF-4551-A14E-399E5E8D1FE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86B9F1-2E3B-44D2-A808-CB9E6AAE29B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1"/>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638" y="2906714"/>
            <a:ext cx="8420100" cy="1500187"/>
          </a:xfrm>
        </p:spPr>
        <p:txBody>
          <a:bodyPr anchor="b"/>
          <a:lstStyle>
            <a:lvl1pPr marL="0" indent="0">
              <a:buNone/>
              <a:defRPr sz="2000"/>
            </a:lvl1pPr>
            <a:lvl2pPr marL="457181" indent="0">
              <a:buNone/>
              <a:defRPr sz="1800"/>
            </a:lvl2pPr>
            <a:lvl3pPr marL="914362" indent="0">
              <a:buNone/>
              <a:defRPr sz="1600"/>
            </a:lvl3pPr>
            <a:lvl4pPr marL="1371543" indent="0">
              <a:buNone/>
              <a:defRPr sz="1400"/>
            </a:lvl4pPr>
            <a:lvl5pPr marL="1828723" indent="0">
              <a:buNone/>
              <a:defRPr sz="1400"/>
            </a:lvl5pPr>
            <a:lvl6pPr marL="2285905" indent="0">
              <a:buNone/>
              <a:defRPr sz="1400"/>
            </a:lvl6pPr>
            <a:lvl7pPr marL="2743085" indent="0">
              <a:buNone/>
              <a:defRPr sz="1400"/>
            </a:lvl7pPr>
            <a:lvl8pPr marL="3200266" indent="0">
              <a:buNone/>
              <a:defRPr sz="1400"/>
            </a:lvl8pPr>
            <a:lvl9pPr marL="3657446"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7284EA-74FE-40E3-BEF4-79AE81B39FC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1"/>
            <a:ext cx="4381500" cy="4525963"/>
          </a:xfrm>
        </p:spPr>
        <p:txBody>
          <a:bodyPr/>
          <a:lstStyle>
            <a:lvl1pPr>
              <a:defRPr sz="2799"/>
            </a:lvl1pPr>
            <a:lvl2pPr>
              <a:defRPr sz="2401"/>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0" y="1600201"/>
            <a:ext cx="4381500" cy="4525963"/>
          </a:xfrm>
        </p:spPr>
        <p:txBody>
          <a:bodyPr/>
          <a:lstStyle>
            <a:lvl1pPr>
              <a:defRPr sz="2799"/>
            </a:lvl1pPr>
            <a:lvl2pPr>
              <a:defRPr sz="2401"/>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694C5E-A86F-4E1B-9046-39E9814BE7D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1" y="1535113"/>
            <a:ext cx="4376737" cy="639762"/>
          </a:xfrm>
        </p:spPr>
        <p:txBody>
          <a:bodyPr anchor="b"/>
          <a:lstStyle>
            <a:lvl1pPr marL="0" indent="0">
              <a:buNone/>
              <a:defRPr sz="2401" b="1"/>
            </a:lvl1pPr>
            <a:lvl2pPr marL="457181" indent="0">
              <a:buNone/>
              <a:defRPr sz="2000" b="1"/>
            </a:lvl2pPr>
            <a:lvl3pPr marL="914362" indent="0">
              <a:buNone/>
              <a:defRPr sz="1800" b="1"/>
            </a:lvl3pPr>
            <a:lvl4pPr marL="1371543" indent="0">
              <a:buNone/>
              <a:defRPr sz="1600" b="1"/>
            </a:lvl4pPr>
            <a:lvl5pPr marL="1828723" indent="0">
              <a:buNone/>
              <a:defRPr sz="1600" b="1"/>
            </a:lvl5pPr>
            <a:lvl6pPr marL="2285905" indent="0">
              <a:buNone/>
              <a:defRPr sz="1600" b="1"/>
            </a:lvl6pPr>
            <a:lvl7pPr marL="2743085" indent="0">
              <a:buNone/>
              <a:defRPr sz="1600" b="1"/>
            </a:lvl7pPr>
            <a:lvl8pPr marL="3200266" indent="0">
              <a:buNone/>
              <a:defRPr sz="1600" b="1"/>
            </a:lvl8pPr>
            <a:lvl9pPr marL="3657446"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1" y="2174875"/>
            <a:ext cx="4376737" cy="3951288"/>
          </a:xfrm>
        </p:spPr>
        <p:txBody>
          <a:bodyPr/>
          <a:lstStyle>
            <a:lvl1pPr>
              <a:defRPr sz="2401"/>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1" b="1"/>
            </a:lvl1pPr>
            <a:lvl2pPr marL="457181" indent="0">
              <a:buNone/>
              <a:defRPr sz="2000" b="1"/>
            </a:lvl2pPr>
            <a:lvl3pPr marL="914362" indent="0">
              <a:buNone/>
              <a:defRPr sz="1800" b="1"/>
            </a:lvl3pPr>
            <a:lvl4pPr marL="1371543" indent="0">
              <a:buNone/>
              <a:defRPr sz="1600" b="1"/>
            </a:lvl4pPr>
            <a:lvl5pPr marL="1828723" indent="0">
              <a:buNone/>
              <a:defRPr sz="1600" b="1"/>
            </a:lvl5pPr>
            <a:lvl6pPr marL="2285905" indent="0">
              <a:buNone/>
              <a:defRPr sz="1600" b="1"/>
            </a:lvl6pPr>
            <a:lvl7pPr marL="2743085" indent="0">
              <a:buNone/>
              <a:defRPr sz="1600" b="1"/>
            </a:lvl7pPr>
            <a:lvl8pPr marL="3200266" indent="0">
              <a:buNone/>
              <a:defRPr sz="1600" b="1"/>
            </a:lvl8pPr>
            <a:lvl9pPr marL="3657446"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1"/>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8A3E459-DB17-4CFA-BB3E-552BF8DFC92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A5DA20B-9CF9-4025-95EA-7A5A551E2B1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977293F-8FCB-4384-A35D-B7ECE039D33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3500" y="273051"/>
            <a:ext cx="5537200" cy="5853113"/>
          </a:xfrm>
        </p:spPr>
        <p:txBody>
          <a:bodyPr/>
          <a:lstStyle>
            <a:lvl1pPr>
              <a:defRPr sz="3199"/>
            </a:lvl1pPr>
            <a:lvl2pPr>
              <a:defRPr sz="2799"/>
            </a:lvl2pPr>
            <a:lvl3pPr>
              <a:defRPr sz="2401"/>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1"/>
            <a:ext cx="3259138" cy="4691063"/>
          </a:xfrm>
        </p:spPr>
        <p:txBody>
          <a:bodyPr/>
          <a:lstStyle>
            <a:lvl1pPr marL="0" indent="0">
              <a:buNone/>
              <a:defRPr sz="1400"/>
            </a:lvl1pPr>
            <a:lvl2pPr marL="457181" indent="0">
              <a:buNone/>
              <a:defRPr sz="1200"/>
            </a:lvl2pPr>
            <a:lvl3pPr marL="914362" indent="0">
              <a:buNone/>
              <a:defRPr sz="1000"/>
            </a:lvl3pPr>
            <a:lvl4pPr marL="1371543" indent="0">
              <a:buNone/>
              <a:defRPr sz="900"/>
            </a:lvl4pPr>
            <a:lvl5pPr marL="1828723" indent="0">
              <a:buNone/>
              <a:defRPr sz="900"/>
            </a:lvl5pPr>
            <a:lvl6pPr marL="2285905" indent="0">
              <a:buNone/>
              <a:defRPr sz="900"/>
            </a:lvl6pPr>
            <a:lvl7pPr marL="2743085" indent="0">
              <a:buNone/>
              <a:defRPr sz="900"/>
            </a:lvl7pPr>
            <a:lvl8pPr marL="3200266" indent="0">
              <a:buNone/>
              <a:defRPr sz="900"/>
            </a:lvl8pPr>
            <a:lvl9pPr marL="3657446"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CE2B09-0531-4664-95EF-36C82C4E6DA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2"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512" y="612775"/>
            <a:ext cx="5943600" cy="4114800"/>
          </a:xfrm>
        </p:spPr>
        <p:txBody>
          <a:bodyPr/>
          <a:lstStyle>
            <a:lvl1pPr marL="0" indent="0">
              <a:buNone/>
              <a:defRPr sz="3199"/>
            </a:lvl1pPr>
            <a:lvl2pPr marL="457181" indent="0">
              <a:buNone/>
              <a:defRPr sz="2799"/>
            </a:lvl2pPr>
            <a:lvl3pPr marL="914362" indent="0">
              <a:buNone/>
              <a:defRPr sz="2401"/>
            </a:lvl3pPr>
            <a:lvl4pPr marL="1371543" indent="0">
              <a:buNone/>
              <a:defRPr sz="2000"/>
            </a:lvl4pPr>
            <a:lvl5pPr marL="1828723" indent="0">
              <a:buNone/>
              <a:defRPr sz="2000"/>
            </a:lvl5pPr>
            <a:lvl6pPr marL="2285905" indent="0">
              <a:buNone/>
              <a:defRPr sz="2000"/>
            </a:lvl6pPr>
            <a:lvl7pPr marL="2743085" indent="0">
              <a:buNone/>
              <a:defRPr sz="2000"/>
            </a:lvl7pPr>
            <a:lvl8pPr marL="3200266" indent="0">
              <a:buNone/>
              <a:defRPr sz="2000"/>
            </a:lvl8pPr>
            <a:lvl9pPr marL="3657446" indent="0">
              <a:buNone/>
              <a:defRPr sz="2000"/>
            </a:lvl9pPr>
          </a:lstStyle>
          <a:p>
            <a:pPr lvl="0"/>
            <a:endParaRPr lang="en-GB" noProof="0"/>
          </a:p>
        </p:txBody>
      </p:sp>
      <p:sp>
        <p:nvSpPr>
          <p:cNvPr id="4" name="Text Placeholder 3"/>
          <p:cNvSpPr>
            <a:spLocks noGrp="1"/>
          </p:cNvSpPr>
          <p:nvPr>
            <p:ph type="body" sz="half" idx="2"/>
          </p:nvPr>
        </p:nvSpPr>
        <p:spPr>
          <a:xfrm>
            <a:off x="1941512" y="5367338"/>
            <a:ext cx="5943600" cy="804862"/>
          </a:xfrm>
        </p:spPr>
        <p:txBody>
          <a:bodyPr/>
          <a:lstStyle>
            <a:lvl1pPr marL="0" indent="0">
              <a:buNone/>
              <a:defRPr sz="1400"/>
            </a:lvl1pPr>
            <a:lvl2pPr marL="457181" indent="0">
              <a:buNone/>
              <a:defRPr sz="1200"/>
            </a:lvl2pPr>
            <a:lvl3pPr marL="914362" indent="0">
              <a:buNone/>
              <a:defRPr sz="1000"/>
            </a:lvl3pPr>
            <a:lvl4pPr marL="1371543" indent="0">
              <a:buNone/>
              <a:defRPr sz="900"/>
            </a:lvl4pPr>
            <a:lvl5pPr marL="1828723" indent="0">
              <a:buNone/>
              <a:defRPr sz="900"/>
            </a:lvl5pPr>
            <a:lvl6pPr marL="2285905" indent="0">
              <a:buNone/>
              <a:defRPr sz="900"/>
            </a:lvl6pPr>
            <a:lvl7pPr marL="2743085" indent="0">
              <a:buNone/>
              <a:defRPr sz="900"/>
            </a:lvl7pPr>
            <a:lvl8pPr marL="3200266" indent="0">
              <a:buNone/>
              <a:defRPr sz="900"/>
            </a:lvl8pPr>
            <a:lvl9pPr marL="3657446"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DD8523A-4181-4959-9D88-443C67294A9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95300" y="1600201"/>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46FA14F-0670-4136-8640-87D4280DF02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1" algn="ctr" rtl="0" fontAlgn="base">
        <a:spcBef>
          <a:spcPct val="0"/>
        </a:spcBef>
        <a:spcAft>
          <a:spcPct val="0"/>
        </a:spcAft>
        <a:defRPr sz="4400">
          <a:solidFill>
            <a:schemeClr val="tx2"/>
          </a:solidFill>
          <a:latin typeface="Arial" charset="0"/>
        </a:defRPr>
      </a:lvl6pPr>
      <a:lvl7pPr marL="914362" algn="ctr" rtl="0" fontAlgn="base">
        <a:spcBef>
          <a:spcPct val="0"/>
        </a:spcBef>
        <a:spcAft>
          <a:spcPct val="0"/>
        </a:spcAft>
        <a:defRPr sz="4400">
          <a:solidFill>
            <a:schemeClr val="tx2"/>
          </a:solidFill>
          <a:latin typeface="Arial" charset="0"/>
        </a:defRPr>
      </a:lvl7pPr>
      <a:lvl8pPr marL="1371543" algn="ctr" rtl="0" fontAlgn="base">
        <a:spcBef>
          <a:spcPct val="0"/>
        </a:spcBef>
        <a:spcAft>
          <a:spcPct val="0"/>
        </a:spcAft>
        <a:defRPr sz="4400">
          <a:solidFill>
            <a:schemeClr val="tx2"/>
          </a:solidFill>
          <a:latin typeface="Arial" charset="0"/>
        </a:defRPr>
      </a:lvl8pPr>
      <a:lvl9pPr marL="1828723" algn="ctr" rtl="0" fontAlgn="base">
        <a:spcBef>
          <a:spcPct val="0"/>
        </a:spcBef>
        <a:spcAft>
          <a:spcPct val="0"/>
        </a:spcAft>
        <a:defRPr sz="4400">
          <a:solidFill>
            <a:schemeClr val="tx2"/>
          </a:solidFill>
          <a:latin typeface="Arial" charset="0"/>
        </a:defRPr>
      </a:lvl9pPr>
    </p:titleStyle>
    <p:bodyStyle>
      <a:lvl1pPr marL="342886" indent="-342886" algn="l" rtl="0" eaLnBrk="0" fontAlgn="base" hangingPunct="0">
        <a:spcBef>
          <a:spcPct val="20000"/>
        </a:spcBef>
        <a:spcAft>
          <a:spcPct val="0"/>
        </a:spcAft>
        <a:buChar char="•"/>
        <a:defRPr sz="3199">
          <a:solidFill>
            <a:schemeClr val="tx1"/>
          </a:solidFill>
          <a:latin typeface="+mn-lt"/>
          <a:ea typeface="+mn-ea"/>
          <a:cs typeface="+mn-cs"/>
        </a:defRPr>
      </a:lvl1pPr>
      <a:lvl2pPr marL="742918" indent="-285738" algn="l" rtl="0" eaLnBrk="0" fontAlgn="base" hangingPunct="0">
        <a:spcBef>
          <a:spcPct val="20000"/>
        </a:spcBef>
        <a:spcAft>
          <a:spcPct val="0"/>
        </a:spcAft>
        <a:buChar char="–"/>
        <a:defRPr sz="2799">
          <a:solidFill>
            <a:schemeClr val="tx1"/>
          </a:solidFill>
          <a:latin typeface="+mn-lt"/>
        </a:defRPr>
      </a:lvl2pPr>
      <a:lvl3pPr marL="1142952" indent="-228591" algn="l" rtl="0" eaLnBrk="0" fontAlgn="base" hangingPunct="0">
        <a:spcBef>
          <a:spcPct val="20000"/>
        </a:spcBef>
        <a:spcAft>
          <a:spcPct val="0"/>
        </a:spcAft>
        <a:buChar char="•"/>
        <a:defRPr sz="2401">
          <a:solidFill>
            <a:schemeClr val="tx1"/>
          </a:solidFill>
          <a:latin typeface="+mn-lt"/>
        </a:defRPr>
      </a:lvl3pPr>
      <a:lvl4pPr marL="1600132" indent="-228591" algn="l" rtl="0" eaLnBrk="0" fontAlgn="base" hangingPunct="0">
        <a:spcBef>
          <a:spcPct val="20000"/>
        </a:spcBef>
        <a:spcAft>
          <a:spcPct val="0"/>
        </a:spcAft>
        <a:buChar char="–"/>
        <a:defRPr sz="2000">
          <a:solidFill>
            <a:schemeClr val="tx1"/>
          </a:solidFill>
          <a:latin typeface="+mn-lt"/>
        </a:defRPr>
      </a:lvl4pPr>
      <a:lvl5pPr marL="2057314" indent="-228591" algn="l" rtl="0" eaLnBrk="0" fontAlgn="base" hangingPunct="0">
        <a:spcBef>
          <a:spcPct val="20000"/>
        </a:spcBef>
        <a:spcAft>
          <a:spcPct val="0"/>
        </a:spcAft>
        <a:buChar char="»"/>
        <a:defRPr sz="2000">
          <a:solidFill>
            <a:schemeClr val="tx1"/>
          </a:solidFill>
          <a:latin typeface="+mn-lt"/>
        </a:defRPr>
      </a:lvl5pPr>
      <a:lvl6pPr marL="2514495" indent="-228591" algn="l" rtl="0" fontAlgn="base">
        <a:spcBef>
          <a:spcPct val="20000"/>
        </a:spcBef>
        <a:spcAft>
          <a:spcPct val="0"/>
        </a:spcAft>
        <a:buChar char="»"/>
        <a:defRPr sz="2000">
          <a:solidFill>
            <a:schemeClr val="tx1"/>
          </a:solidFill>
          <a:latin typeface="+mn-lt"/>
        </a:defRPr>
      </a:lvl6pPr>
      <a:lvl7pPr marL="2971675" indent="-228591" algn="l" rtl="0" fontAlgn="base">
        <a:spcBef>
          <a:spcPct val="20000"/>
        </a:spcBef>
        <a:spcAft>
          <a:spcPct val="0"/>
        </a:spcAft>
        <a:buChar char="»"/>
        <a:defRPr sz="2000">
          <a:solidFill>
            <a:schemeClr val="tx1"/>
          </a:solidFill>
          <a:latin typeface="+mn-lt"/>
        </a:defRPr>
      </a:lvl7pPr>
      <a:lvl8pPr marL="3428857" indent="-228591" algn="l" rtl="0" fontAlgn="base">
        <a:spcBef>
          <a:spcPct val="20000"/>
        </a:spcBef>
        <a:spcAft>
          <a:spcPct val="0"/>
        </a:spcAft>
        <a:buChar char="»"/>
        <a:defRPr sz="2000">
          <a:solidFill>
            <a:schemeClr val="tx1"/>
          </a:solidFill>
          <a:latin typeface="+mn-lt"/>
        </a:defRPr>
      </a:lvl8pPr>
      <a:lvl9pPr marL="3886037" indent="-228591"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3"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5"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6" algn="l" defTabSz="91436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596773" y="-9103"/>
            <a:ext cx="6308555" cy="507086"/>
          </a:xfrm>
          <a:solidFill>
            <a:srgbClr val="00B050"/>
          </a:solidFill>
          <a:ln>
            <a:noFill/>
          </a:ln>
        </p:spPr>
        <p:txBody>
          <a:bodyPr/>
          <a:lstStyle/>
          <a:p>
            <a:pPr eaLnBrk="1" hangingPunct="1"/>
            <a:r>
              <a:rPr lang="en-GB" sz="1600" b="1" dirty="0">
                <a:solidFill>
                  <a:schemeClr val="bg1"/>
                </a:solidFill>
                <a:latin typeface="Letter-join Basic 34" panose="02000505000000020003" pitchFamily="50" charset="0"/>
              </a:rPr>
              <a:t>MOUNT PLEASANT PRIMARY SCHOOL</a:t>
            </a:r>
            <a:br>
              <a:rPr lang="en-GB" sz="1600" b="1" dirty="0">
                <a:solidFill>
                  <a:schemeClr val="bg1"/>
                </a:solidFill>
                <a:latin typeface="Letter-join Basic 34" panose="02000505000000020003" pitchFamily="50" charset="0"/>
              </a:rPr>
            </a:br>
            <a:r>
              <a:rPr lang="en-GB" sz="1600" b="1" dirty="0">
                <a:solidFill>
                  <a:schemeClr val="bg1"/>
                </a:solidFill>
                <a:latin typeface="Letter-join Basic 34" panose="02000505000000020003" pitchFamily="50" charset="0"/>
              </a:rPr>
              <a:t>TERM – 2.1     YEAR 3 </a:t>
            </a:r>
            <a:endParaRPr lang="en-US" sz="1600" b="1" dirty="0">
              <a:solidFill>
                <a:schemeClr val="bg1"/>
              </a:solidFill>
              <a:latin typeface="Letter-join Basic 34" panose="02000505000000020003" pitchFamily="50" charset="0"/>
            </a:endParaRPr>
          </a:p>
        </p:txBody>
      </p:sp>
      <p:graphicFrame>
        <p:nvGraphicFramePr>
          <p:cNvPr id="2201" name="Group 153"/>
          <p:cNvGraphicFramePr>
            <a:graphicFrameLocks noGrp="1"/>
          </p:cNvGraphicFramePr>
          <p:nvPr>
            <p:ph type="tbl" idx="1"/>
            <p:extLst>
              <p:ext uri="{D42A27DB-BD31-4B8C-83A1-F6EECF244321}">
                <p14:modId xmlns:p14="http://schemas.microsoft.com/office/powerpoint/2010/main" val="3801745620"/>
              </p:ext>
            </p:extLst>
          </p:nvPr>
        </p:nvGraphicFramePr>
        <p:xfrm>
          <a:off x="56454" y="547569"/>
          <a:ext cx="9793092" cy="6349039"/>
        </p:xfrm>
        <a:graphic>
          <a:graphicData uri="http://schemas.openxmlformats.org/drawingml/2006/table">
            <a:tbl>
              <a:tblPr/>
              <a:tblGrid>
                <a:gridCol w="3264364">
                  <a:extLst>
                    <a:ext uri="{9D8B030D-6E8A-4147-A177-3AD203B41FA5}">
                      <a16:colId xmlns:a16="http://schemas.microsoft.com/office/drawing/2014/main" val="20000"/>
                    </a:ext>
                  </a:extLst>
                </a:gridCol>
                <a:gridCol w="3264364">
                  <a:extLst>
                    <a:ext uri="{9D8B030D-6E8A-4147-A177-3AD203B41FA5}">
                      <a16:colId xmlns:a16="http://schemas.microsoft.com/office/drawing/2014/main" val="20001"/>
                    </a:ext>
                  </a:extLst>
                </a:gridCol>
                <a:gridCol w="3264364">
                  <a:extLst>
                    <a:ext uri="{9D8B030D-6E8A-4147-A177-3AD203B41FA5}">
                      <a16:colId xmlns:a16="http://schemas.microsoft.com/office/drawing/2014/main" val="20002"/>
                    </a:ext>
                  </a:extLst>
                </a:gridCol>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900" b="1" i="0" u="sng" strike="noStrike" cap="none" normalizeH="0" baseline="0" dirty="0">
                          <a:ln>
                            <a:noFill/>
                          </a:ln>
                          <a:solidFill>
                            <a:schemeClr val="tx1"/>
                          </a:solidFill>
                          <a:effectLst/>
                          <a:latin typeface="Letter-join Break 4" panose="02000505000000020003" pitchFamily="50" charset="0"/>
                          <a:ea typeface="Calibri Light" panose="020F0302020204030204" pitchFamily="34" charset="0"/>
                          <a:cs typeface="Calibri Light" panose="020F0302020204030204" pitchFamily="34" charset="0"/>
                        </a:rPr>
                        <a:t>Science</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a:ln>
                            <a:noFill/>
                          </a:ln>
                          <a:solidFill>
                            <a:schemeClr val="tx1"/>
                          </a:solidFill>
                          <a:effectLst/>
                          <a:latin typeface="Letter-join Break 4" panose="02000505000000020003" pitchFamily="50" charset="0"/>
                          <a:ea typeface="Calibri Light" panose="020F0302020204030204" pitchFamily="34" charset="0"/>
                          <a:cs typeface="Calibri Light" panose="020F0302020204030204" pitchFamily="34" charset="0"/>
                        </a:rPr>
                        <a:t>This half term we will be studying plants. Children will be taught to </a:t>
                      </a:r>
                      <a:r>
                        <a:rPr lang="en-GB" sz="900" b="0" i="0" kern="1200" dirty="0">
                          <a:solidFill>
                            <a:schemeClr val="tx1"/>
                          </a:solidFill>
                          <a:effectLst/>
                          <a:latin typeface="Letter-join Break 4" panose="02000505000000020003" pitchFamily="50" charset="0"/>
                          <a:ea typeface="+mn-ea"/>
                          <a:cs typeface="+mn-cs"/>
                        </a:rPr>
                        <a:t>identify and describe the functions of different parts of flowering plants: roots, stem/trunk, leaves and flowers. They will explore the requirements of plants for life and growth (air, light, water, nutrients from soil, and room to grow) and how they vary from plant to plant. In another lesson, pupils will investigate                                      the way in which water is transported within plants.                                    Following on, they will explore the part that flowers                                                         play in the life cycle of flowering plants, including                                 pollination, seed formation and seed dispersal</a:t>
                      </a: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900" b="1" i="0" u="sng"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PSHE </a:t>
                      </a:r>
                    </a:p>
                    <a:p>
                      <a:pPr marR="0" algn="l" rtl="0"/>
                      <a:r>
                        <a:rPr kumimoji="0" lang="en-GB" sz="900" b="0" i="0" u="none" strike="noStrike" kern="1200"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This half term in PSHE, children will:</a:t>
                      </a:r>
                    </a:p>
                    <a:p>
                      <a:pPr marL="171450" marR="0" indent="-171450" algn="l" rtl="0">
                        <a:buFont typeface="Arial" panose="020B0604020202020204" pitchFamily="34" charset="0"/>
                        <a:buChar char="•"/>
                      </a:pPr>
                      <a:r>
                        <a:rPr kumimoji="0" lang="en-GB" sz="900" b="0" i="0" u="none" strike="noStrike" kern="1200"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identify risk factors in given situations and suggest ways of reducing or managing those risks;</a:t>
                      </a:r>
                    </a:p>
                    <a:p>
                      <a:pPr marL="171450" marR="0" indent="-171450" algn="l" rtl="0">
                        <a:buFont typeface="Arial" panose="020B0604020202020204" pitchFamily="34" charset="0"/>
                        <a:buChar char="•"/>
                      </a:pPr>
                      <a:r>
                        <a:rPr kumimoji="0" lang="en-GB" sz="900" b="0" i="0" u="none" strike="noStrike" kern="1200"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understand what is meant by the term ‘drug’ and that both nicotine and alcohol are drugs.;</a:t>
                      </a:r>
                    </a:p>
                    <a:p>
                      <a:pPr marL="171450" marR="0" indent="-171450" algn="l" rtl="0">
                        <a:buFont typeface="Arial" panose="020B0604020202020204" pitchFamily="34" charset="0"/>
                        <a:buChar char="•"/>
                      </a:pPr>
                      <a:r>
                        <a:rPr kumimoji="0" lang="en-GB" sz="900" b="0" i="0" u="none" strike="noStrike" kern="1200"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identify some key risks from and effects of cigarettes and alcohol.;</a:t>
                      </a:r>
                    </a:p>
                    <a:p>
                      <a:pPr marL="171450" marR="0" indent="-171450" algn="l" rtl="0">
                        <a:buFont typeface="Arial" panose="020B0604020202020204" pitchFamily="34" charset="0"/>
                        <a:buChar char="•"/>
                      </a:pPr>
                      <a:r>
                        <a:rPr kumimoji="0" lang="en-GB" sz="900" b="0" i="0" u="none" strike="noStrike" kern="1200"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recognise potential risks associated with browsing online and suggest strategies for safe browsing online;</a:t>
                      </a:r>
                    </a:p>
                    <a:p>
                      <a:pPr marL="171450" marR="0" indent="-171450" algn="l" rtl="0">
                        <a:buFont typeface="Arial" panose="020B0604020202020204" pitchFamily="34" charset="0"/>
                        <a:buChar char="•"/>
                      </a:pPr>
                      <a:r>
                        <a:rPr kumimoji="0" lang="en-GB" sz="900" b="0" i="0" u="none" strike="noStrike" kern="1200"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understand that medicines are drugs and suggest ways that they can be helpful or harmful. </a:t>
                      </a:r>
                      <a:endParaRPr lang="en-GB" sz="900" b="0" i="0" u="none" strike="noStrike" kern="100" baseline="0" dirty="0">
                        <a:solidFill>
                          <a:srgbClr val="000000"/>
                        </a:solidFill>
                        <a:latin typeface="Letter-join Break 4" panose="02000505000000020003" pitchFamily="50" charset="0"/>
                      </a:endParaRPr>
                    </a:p>
                  </a:txBody>
                  <a:tcPr marL="91441" marR="9144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900" b="1" i="0" u="sng"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Computing </a:t>
                      </a:r>
                      <a:endParaRPr lang="en-GB" sz="900" kern="1200" dirty="0">
                        <a:solidFill>
                          <a:schemeClr val="tx1"/>
                        </a:solidFill>
                        <a:effectLst/>
                        <a:latin typeface="Letter-join Break 4" panose="02000505000000020003" pitchFamily="50" charset="0"/>
                        <a:ea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lang="en-GB" sz="900" kern="1200" dirty="0">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In Computing, pupils will </a:t>
                      </a:r>
                      <a:r>
                        <a:rPr lang="en-GB" sz="900" kern="1200" dirty="0">
                          <a:solidFill>
                            <a:schemeClr val="tx1"/>
                          </a:solidFill>
                          <a:effectLst/>
                          <a:latin typeface="Letter-join Break 4" panose="02000505000000020003" pitchFamily="50" charset="0"/>
                          <a:ea typeface="+mn-ea"/>
                          <a:cs typeface="+mn-cs"/>
                        </a:rPr>
                        <a:t>develop their understanding of what a branching database is and how to create one. They will gain an understanding of what attributes are and how to use them to sort groups of objects by using yes/no questions. Pupils will create physical and on-screen branching databases. Finally, they will evaluate the effectiveness of branching databases and will decide what types of data should be presented as a branching database.</a:t>
                      </a:r>
                    </a:p>
                    <a:p>
                      <a:pPr marL="0" marR="0" lvl="0" indent="0" algn="l" defTabSz="914400" rtl="0" eaLnBrk="1" fontAlgn="base" latinLnBrk="0" hangingPunct="1">
                        <a:lnSpc>
                          <a:spcPct val="100000"/>
                        </a:lnSpc>
                        <a:spcBef>
                          <a:spcPct val="20000"/>
                        </a:spcBef>
                        <a:spcAft>
                          <a:spcPct val="0"/>
                        </a:spcAft>
                        <a:buClrTx/>
                        <a:buSzTx/>
                        <a:buFontTx/>
                        <a:buNone/>
                        <a:tabLst/>
                        <a:defRPr/>
                      </a:pPr>
                      <a:r>
                        <a:rPr lang="en-GB" sz="900" b="1" kern="1200" dirty="0" err="1">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Natterhub</a:t>
                      </a:r>
                      <a:r>
                        <a:rPr lang="en-GB" sz="900" b="1" kern="1200" dirty="0">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 </a:t>
                      </a:r>
                      <a:r>
                        <a:rPr lang="en-GB" sz="900" b="0" i="0" kern="1200" dirty="0">
                          <a:solidFill>
                            <a:schemeClr val="tx1"/>
                          </a:solidFill>
                          <a:effectLst/>
                          <a:latin typeface="Letter-join Break 4" panose="02000505000000020003" pitchFamily="50" charset="0"/>
                          <a:ea typeface="+mn-ea"/>
                          <a:cs typeface="+mn-cs"/>
                        </a:rPr>
                        <a:t>As part of our online learning platform, pupils will identify and describe safe online sharing through the exploration of real-life and online identities. </a:t>
                      </a:r>
                      <a:endParaRPr lang="en-GB" sz="900" b="1" kern="1200" dirty="0">
                        <a:solidFill>
                          <a:schemeClr val="tx1"/>
                        </a:solidFill>
                        <a:effectLst/>
                        <a:latin typeface="Letter-join Break 4" panose="02000505000000020003" pitchFamily="50" charset="0"/>
                        <a:ea typeface="Calibri" panose="020F0502020204030204" pitchFamily="34" charset="0"/>
                        <a:cs typeface="Calibri" panose="020F0502020204030204" pitchFamily="34" charset="0"/>
                      </a:endParaRPr>
                    </a:p>
                  </a:txBody>
                  <a:tcPr marL="91441" marR="914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578295">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900" b="1" i="0" u="sng"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Art &amp; Design</a:t>
                      </a:r>
                    </a:p>
                    <a:p>
                      <a:pPr marL="0" marR="0" lvl="0" indent="0" algn="l" defTabSz="914400" rtl="0" eaLnBrk="1" fontAlgn="base" latinLnBrk="0" hangingPunct="1">
                        <a:lnSpc>
                          <a:spcPct val="100000"/>
                        </a:lnSpc>
                        <a:spcBef>
                          <a:spcPct val="20000"/>
                        </a:spcBef>
                        <a:spcAft>
                          <a:spcPct val="0"/>
                        </a:spcAft>
                        <a:buClrTx/>
                        <a:buSzTx/>
                        <a:buFontTx/>
                        <a:buNone/>
                        <a:tabLst/>
                      </a:pPr>
                      <a:r>
                        <a:rPr lang="en-GB" sz="900" b="0" dirty="0">
                          <a:latin typeface="Letter-join Break 4" panose="02000505000000020003" pitchFamily="50" charset="0"/>
                        </a:rPr>
                        <a:t>Pupils will explore colour, texture and pattern by combining textiles and collage. They will look at the work of artist Faith Ringgold and create a collaborative story quilt. </a:t>
                      </a: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4">
                  <a:txBody>
                    <a:bodyPr/>
                    <a:lstStyle/>
                    <a:p>
                      <a:r>
                        <a:rPr kumimoji="0" lang="en-GB" sz="900" b="1" i="0" u="sng" strike="noStrike" cap="none" normalizeH="0" baseline="0" dirty="0">
                          <a:ln>
                            <a:noFill/>
                          </a:ln>
                          <a:solidFill>
                            <a:schemeClr val="tx1"/>
                          </a:solidFill>
                          <a:effectLst/>
                          <a:latin typeface="Letter-join Break 4" panose="02000505000000020003" pitchFamily="50" charset="0"/>
                          <a:cs typeface="Calibri" panose="020F0502020204030204" pitchFamily="34" charset="0"/>
                        </a:rPr>
                        <a:t>English</a:t>
                      </a:r>
                      <a:endParaRPr kumimoji="0" lang="en-GB" sz="900" b="1" i="0" u="sng" strike="noStrike" cap="none" normalizeH="0" baseline="0" dirty="0">
                        <a:ln>
                          <a:noFill/>
                        </a:ln>
                        <a:solidFill>
                          <a:schemeClr val="tx1"/>
                        </a:solidFill>
                        <a:effectLst/>
                        <a:latin typeface="Letter-join Break 4" panose="02000505000000020003" pitchFamily="50" charset="0"/>
                      </a:endParaRPr>
                    </a:p>
                    <a:p>
                      <a:r>
                        <a:rPr kumimoji="0" lang="en-GB" sz="900" b="0" i="0" u="none" strike="noStrike" cap="none" normalizeH="0" baseline="0" dirty="0">
                          <a:ln>
                            <a:noFill/>
                          </a:ln>
                          <a:solidFill>
                            <a:schemeClr val="tx1"/>
                          </a:solidFill>
                          <a:effectLst/>
                          <a:latin typeface="Letter-join Break 4" panose="02000505000000020003" pitchFamily="50" charset="0"/>
                        </a:rPr>
                        <a:t>This half term we will be reading The Fossil Girl by Catherine Brighton.</a:t>
                      </a:r>
                    </a:p>
                    <a:p>
                      <a:endParaRPr kumimoji="0" lang="en-GB" sz="400" b="0" i="0" u="none" strike="noStrike" cap="none" normalizeH="0" baseline="0" dirty="0">
                        <a:ln>
                          <a:noFill/>
                        </a:ln>
                        <a:solidFill>
                          <a:schemeClr val="tx1"/>
                        </a:solidFill>
                        <a:effectLst/>
                        <a:latin typeface="Letter-join Break 4" panose="02000505000000020003" pitchFamily="50" charset="0"/>
                      </a:endParaRPr>
                    </a:p>
                    <a:p>
                      <a:r>
                        <a:rPr kumimoji="0" lang="en-GB" sz="900" b="0" i="0" u="none" strike="noStrike" cap="none" normalizeH="0" baseline="0" dirty="0">
                          <a:ln>
                            <a:noFill/>
                          </a:ln>
                          <a:solidFill>
                            <a:schemeClr val="tx1"/>
                          </a:solidFill>
                          <a:effectLst/>
                          <a:latin typeface="Letter-join Break 4" panose="02000505000000020003" pitchFamily="50" charset="0"/>
                        </a:rPr>
                        <a:t>During our English lessons, pupils will d</a:t>
                      </a:r>
                      <a:r>
                        <a:rPr lang="en-GB" sz="900" b="0" i="0" u="none" strike="noStrike" kern="1200" baseline="0" dirty="0">
                          <a:solidFill>
                            <a:schemeClr val="tx1"/>
                          </a:solidFill>
                          <a:latin typeface="Letter-join Break 4" panose="02000505000000020003" pitchFamily="50" charset="0"/>
                          <a:ea typeface="+mn-ea"/>
                          <a:cs typeface="+mn-cs"/>
                        </a:rPr>
                        <a:t>raw inferences such as inferring characters’ feelings, thoughts and motives from their actions to compose a diary entry and a first-person recount. They will practise using </a:t>
                      </a:r>
                      <a:r>
                        <a:rPr kumimoji="0" lang="en-GB" sz="900" b="0" i="0" u="none" strike="noStrike" kern="1200" cap="none" normalizeH="0" baseline="0" dirty="0">
                          <a:ln>
                            <a:noFill/>
                          </a:ln>
                          <a:solidFill>
                            <a:schemeClr val="tx1"/>
                          </a:solidFill>
                          <a:effectLst/>
                          <a:latin typeface="Letter-join Break 4" panose="02000505000000020003" pitchFamily="50" charset="0"/>
                          <a:ea typeface="+mn-ea"/>
                          <a:cs typeface="+mn-cs"/>
                        </a:rPr>
                        <a:t>an increasing range of sentence structures as well as varied and rich vocabulary. Children will explore sentence types and will </a:t>
                      </a:r>
                      <a:r>
                        <a:rPr kumimoji="0" lang="en-GB" sz="900" b="0" i="0" u="none" strike="noStrike" cap="none" normalizeH="0" baseline="0" dirty="0">
                          <a:ln>
                            <a:noFill/>
                          </a:ln>
                          <a:solidFill>
                            <a:schemeClr val="tx1"/>
                          </a:solidFill>
                          <a:effectLst/>
                          <a:latin typeface="Letter-join Break 4" panose="02000505000000020003" pitchFamily="50" charset="0"/>
                        </a:rPr>
                        <a:t>practice using the conjunctions: </a:t>
                      </a:r>
                    </a:p>
                    <a:p>
                      <a:r>
                        <a:rPr kumimoji="0" lang="en-GB" sz="900" b="0" i="0" u="none" strike="noStrike" cap="none" normalizeH="0" baseline="0" dirty="0">
                          <a:ln>
                            <a:noFill/>
                          </a:ln>
                          <a:solidFill>
                            <a:schemeClr val="tx1"/>
                          </a:solidFill>
                          <a:effectLst/>
                          <a:latin typeface="Letter-join Break 4" panose="02000505000000020003" pitchFamily="50" charset="0"/>
                        </a:rPr>
                        <a:t>before, after, while and when. They will</a:t>
                      </a:r>
                    </a:p>
                    <a:p>
                      <a:r>
                        <a:rPr kumimoji="0" lang="en-GB" sz="900" b="0" i="0" u="none" strike="noStrike" cap="none" normalizeH="0" baseline="0" dirty="0">
                          <a:ln>
                            <a:noFill/>
                          </a:ln>
                          <a:solidFill>
                            <a:schemeClr val="tx1"/>
                          </a:solidFill>
                          <a:effectLst/>
                          <a:latin typeface="Letter-join Break 4" panose="02000505000000020003" pitchFamily="50" charset="0"/>
                        </a:rPr>
                        <a:t>also practise using adverbs to express</a:t>
                      </a:r>
                    </a:p>
                    <a:p>
                      <a:r>
                        <a:rPr kumimoji="0" lang="en-GB" sz="900" b="0" i="0" u="none" strike="noStrike" cap="none" normalizeH="0" baseline="0" dirty="0">
                          <a:ln>
                            <a:noFill/>
                          </a:ln>
                          <a:solidFill>
                            <a:schemeClr val="tx1"/>
                          </a:solidFill>
                          <a:effectLst/>
                          <a:latin typeface="Letter-join Break 4" panose="02000505000000020003" pitchFamily="50" charset="0"/>
                        </a:rPr>
                        <a:t>time, place and cause as well as</a:t>
                      </a:r>
                    </a:p>
                    <a:p>
                      <a:r>
                        <a:rPr lang="en-GB" sz="900" b="0" i="0" u="none" strike="noStrike" kern="1200" baseline="0" dirty="0">
                          <a:solidFill>
                            <a:schemeClr val="tx1"/>
                          </a:solidFill>
                          <a:latin typeface="Letter-join Break 4" panose="02000505000000020003" pitchFamily="50" charset="0"/>
                          <a:ea typeface="+mn-ea"/>
                          <a:cs typeface="+mn-cs"/>
                        </a:rPr>
                        <a:t>headings and subheadings to aid</a:t>
                      </a:r>
                    </a:p>
                    <a:p>
                      <a:r>
                        <a:rPr lang="en-GB" sz="900" b="0" i="0" u="none" strike="noStrike" kern="1200" baseline="0" dirty="0">
                          <a:solidFill>
                            <a:schemeClr val="tx1"/>
                          </a:solidFill>
                          <a:latin typeface="Letter-join Break 4" panose="02000505000000020003" pitchFamily="50" charset="0"/>
                          <a:ea typeface="+mn-ea"/>
                          <a:cs typeface="+mn-cs"/>
                        </a:rPr>
                        <a:t>presentation.</a:t>
                      </a:r>
                      <a:endParaRPr kumimoji="0" lang="en-GB" sz="900" b="0" i="0" u="none" strike="noStrike" cap="none" normalizeH="0" baseline="0" dirty="0">
                        <a:ln>
                          <a:noFill/>
                        </a:ln>
                        <a:solidFill>
                          <a:schemeClr val="tx1"/>
                        </a:solidFill>
                        <a:effectLst/>
                        <a:latin typeface="Letter-join Break 4" panose="02000505000000020003" pitchFamily="50"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GB" sz="400" b="0" i="0" u="none" strike="noStrike" cap="none" normalizeH="0" baseline="0" dirty="0">
                        <a:ln>
                          <a:noFill/>
                        </a:ln>
                        <a:solidFill>
                          <a:schemeClr val="tx1"/>
                        </a:solidFill>
                        <a:effectLst/>
                        <a:latin typeface="Letter-join Break 4" panose="02000505000000020003" pitchFamily="50"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900" b="0" i="0" u="none" strike="noStrike" cap="none" normalizeH="0" baseline="0" dirty="0">
                          <a:ln>
                            <a:noFill/>
                          </a:ln>
                          <a:solidFill>
                            <a:schemeClr val="tx1"/>
                          </a:solidFill>
                          <a:effectLst/>
                          <a:latin typeface="Letter-join Break 4" panose="02000505000000020003" pitchFamily="50" charset="0"/>
                        </a:rPr>
                        <a:t>At the end of the unit, pupils will write                                          </a:t>
                      </a:r>
                      <a:r>
                        <a:rPr lang="en-GB" sz="900" b="0" i="0" u="none" strike="noStrike" kern="1200" baseline="0" dirty="0">
                          <a:solidFill>
                            <a:schemeClr val="tx1"/>
                          </a:solidFill>
                          <a:latin typeface="Letter-join Break 4" panose="02000505000000020003" pitchFamily="50" charset="0"/>
                          <a:ea typeface="+mn-ea"/>
                          <a:cs typeface="+mn-cs"/>
                        </a:rPr>
                        <a:t>Mary Anning’s fossil journal to describe                                               the events of her finding the first                                              Ichthyosaur.</a:t>
                      </a:r>
                      <a:endParaRPr kumimoji="0" lang="en-GB" sz="900" b="0" i="0" u="none" strike="noStrike" cap="none" normalizeH="0" baseline="0" dirty="0">
                        <a:ln>
                          <a:noFill/>
                        </a:ln>
                        <a:solidFill>
                          <a:schemeClr val="tx1"/>
                        </a:solidFill>
                        <a:effectLst/>
                        <a:latin typeface="Letter-join Break 4" panose="02000505000000020003" pitchFamily="50"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900" b="1" i="0" u="sng"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Music</a:t>
                      </a:r>
                      <a:endParaRPr kumimoji="0" lang="en-GB" sz="900" b="0" i="0" u="none" strike="noStrike" cap="none" normalizeH="0" baseline="0" dirty="0">
                        <a:ln>
                          <a:noFill/>
                        </a:ln>
                        <a:solidFill>
                          <a:schemeClr val="tx1"/>
                        </a:solidFill>
                        <a:effectLst/>
                        <a:highlight>
                          <a:srgbClr val="FFFF00"/>
                        </a:highlight>
                        <a:latin typeface="Letter-join Break 4" panose="02000505000000020003" pitchFamily="50" charset="0"/>
                        <a:ea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900" b="0" i="0" u="none"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Pupils will continue to learn to play the hand chime, a percussion                                                     instrument which they were introduced to in Year 2. They will learn composition, musical notation and performance.</a:t>
                      </a:r>
                    </a:p>
                  </a:txBody>
                  <a:tcPr marL="91441" marR="914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lang="en-GB"/>
                    </a:p>
                  </a:txBody>
                  <a:tcPr/>
                </a:tc>
                <a:tc rowSpan="3">
                  <a:txBody>
                    <a:bodyPr/>
                    <a:lstStyle/>
                    <a:p>
                      <a:r>
                        <a:rPr lang="en-GB" sz="900" b="1" u="sng" dirty="0">
                          <a:solidFill>
                            <a:schemeClr val="tx1"/>
                          </a:solidFill>
                          <a:latin typeface="Letter-join Break 4" panose="02000505000000020003" pitchFamily="50" charset="0"/>
                          <a:ea typeface="Calibri" panose="020F0502020204030204" pitchFamily="34" charset="0"/>
                          <a:cs typeface="Calibri" panose="020F0502020204030204" pitchFamily="34" charset="0"/>
                        </a:rPr>
                        <a:t>PE</a:t>
                      </a:r>
                      <a:endPar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endParaRPr>
                    </a:p>
                    <a:p>
                      <a:r>
                        <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The ‘Aim, track, catch’ learning theme has an important focus upon pupil’s hand-eye co-ordination skills. It will develop their throwing techniques and their ability to successfully catch.</a:t>
                      </a:r>
                    </a:p>
                    <a:p>
                      <a:endPar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endParaRPr>
                    </a:p>
                    <a:p>
                      <a:r>
                        <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The ‘Agility, balance, coordination’ learning theme </a:t>
                      </a:r>
                      <a:r>
                        <a:rPr lang="en-GB" sz="900" b="1"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gives </a:t>
                      </a:r>
                      <a:r>
                        <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children an opportunity to develop key fundamental movement skills. </a:t>
                      </a:r>
                    </a:p>
                    <a:p>
                      <a:endPar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endParaRPr>
                    </a:p>
                    <a:p>
                      <a:r>
                        <a:rPr lang="en-GB" sz="900" b="1"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Indoor </a:t>
                      </a:r>
                      <a:r>
                        <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 </a:t>
                      </a:r>
                      <a:r>
                        <a:rPr lang="en-GB" sz="900" b="1"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Outdoor</a:t>
                      </a:r>
                    </a:p>
                    <a:p>
                      <a:r>
                        <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           3A – Friday / Tuesday    </a:t>
                      </a:r>
                    </a:p>
                    <a:p>
                      <a:r>
                        <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           3B – Friday / Monday     </a:t>
                      </a:r>
                    </a:p>
                    <a:p>
                      <a:r>
                        <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           3C – Wednesday / Monday</a:t>
                      </a:r>
                      <a:endParaRPr lang="en-GB" sz="900" b="1" u="none" dirty="0">
                        <a:solidFill>
                          <a:schemeClr val="tx1"/>
                        </a:solidFill>
                        <a:latin typeface="Letter-join Break 4" panose="02000505000000020003" pitchFamily="50" charset="0"/>
                        <a:ea typeface="Calibri" panose="020F0502020204030204" pitchFamily="34" charset="0"/>
                        <a:cs typeface="Calibri" panose="020F0502020204030204" pitchFamily="34" charset="0"/>
                      </a:endParaRPr>
                    </a:p>
                    <a:p>
                      <a:pPr marL="0" marR="0" lvl="0" indent="0" algn="l" defTabSz="914362" rtl="0" eaLnBrk="1" fontAlgn="auto" latinLnBrk="0" hangingPunct="1">
                        <a:lnSpc>
                          <a:spcPct val="100000"/>
                        </a:lnSpc>
                        <a:spcBef>
                          <a:spcPts val="0"/>
                        </a:spcBef>
                        <a:spcAft>
                          <a:spcPts val="0"/>
                        </a:spcAft>
                        <a:buClrTx/>
                        <a:buSzTx/>
                        <a:buFontTx/>
                        <a:buNone/>
                        <a:tabLst/>
                        <a:defRPr/>
                      </a:pPr>
                      <a:r>
                        <a:rPr lang="en-GB" sz="900" b="0" u="none" dirty="0">
                          <a:solidFill>
                            <a:schemeClr val="tx1"/>
                          </a:solidFill>
                          <a:latin typeface="Letter-join Break 4" panose="02000505000000020003" pitchFamily="50" charset="0"/>
                          <a:ea typeface="Calibri" panose="020F0502020204030204" pitchFamily="34" charset="0"/>
                          <a:cs typeface="Calibri" panose="020F0502020204030204" pitchFamily="34" charset="0"/>
                        </a:rPr>
                        <a:t>Please ensure your child wears appropriate                                                     clothing, footwear, and any earrings are                                                removed on PE days.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9534041"/>
                  </a:ext>
                </a:extLst>
              </a:tr>
              <a:tr h="6726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900" b="1" i="0" u="sng"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MFL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900" b="0" i="0" u="none"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In Arabic, pupils will be learning colours, classroom equipment and animals.</a:t>
                      </a: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4001606462"/>
                  </a:ext>
                </a:extLst>
              </a:tr>
              <a:tr h="1077684">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900" b="1" i="0" u="sng"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Maths</a:t>
                      </a:r>
                    </a:p>
                    <a:p>
                      <a:r>
                        <a:rPr kumimoji="0" lang="en-GB" sz="900" b="0" i="0" u="none"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Pupils will </a:t>
                      </a:r>
                      <a:r>
                        <a:rPr lang="en-GB" sz="900" b="0" i="0" u="none" strike="noStrike" kern="1200" baseline="0" dirty="0">
                          <a:solidFill>
                            <a:schemeClr val="tx1"/>
                          </a:solidFill>
                          <a:latin typeface="Letter-join Break 4" panose="02000505000000020003" pitchFamily="50" charset="0"/>
                          <a:ea typeface="+mn-ea"/>
                          <a:cs typeface="+mn-cs"/>
                        </a:rPr>
                        <a:t>explore representing multiplication and division problems with an array and Cuisenaire rods, focusing on the number of equal parts, the value of the parts and the value of the whole. They will explore the concept of commutativity before being introduced to the language of </a:t>
                      </a:r>
                      <a:r>
                        <a:rPr lang="en-GB" sz="900" b="0" i="1" u="none" strike="noStrike" kern="1200" baseline="0" dirty="0">
                          <a:solidFill>
                            <a:schemeClr val="tx1"/>
                          </a:solidFill>
                          <a:latin typeface="Letter-join Break 4" panose="02000505000000020003" pitchFamily="50" charset="0"/>
                          <a:ea typeface="+mn-ea"/>
                          <a:cs typeface="+mn-cs"/>
                        </a:rPr>
                        <a:t>factors </a:t>
                      </a:r>
                      <a:r>
                        <a:rPr lang="en-GB" sz="900" b="0" i="0" u="none" strike="noStrike" kern="1200" baseline="0" dirty="0">
                          <a:solidFill>
                            <a:schemeClr val="tx1"/>
                          </a:solidFill>
                          <a:latin typeface="Letter-join Break 4" panose="02000505000000020003" pitchFamily="50" charset="0"/>
                          <a:ea typeface="+mn-ea"/>
                          <a:cs typeface="+mn-cs"/>
                        </a:rPr>
                        <a:t>and </a:t>
                      </a:r>
                      <a:r>
                        <a:rPr lang="en-GB" sz="900" b="0" i="1" u="none" strike="noStrike" kern="1200" baseline="0" dirty="0">
                          <a:solidFill>
                            <a:schemeClr val="tx1"/>
                          </a:solidFill>
                          <a:latin typeface="Letter-join Break 4" panose="02000505000000020003" pitchFamily="50" charset="0"/>
                          <a:ea typeface="+mn-ea"/>
                          <a:cs typeface="+mn-cs"/>
                        </a:rPr>
                        <a:t>product. </a:t>
                      </a:r>
                      <a:r>
                        <a:rPr lang="en-GB" sz="900" b="0" i="0" u="none" strike="noStrike" kern="1200" baseline="0" dirty="0">
                          <a:solidFill>
                            <a:schemeClr val="tx1"/>
                          </a:solidFill>
                          <a:latin typeface="Letter-join Break 4" panose="02000505000000020003" pitchFamily="50" charset="0"/>
                          <a:ea typeface="+mn-ea"/>
                          <a:cs typeface="+mn-cs"/>
                        </a:rPr>
                        <a:t>From here, they will investigate possible factor pairs for a given product. </a:t>
                      </a:r>
                      <a:r>
                        <a:rPr kumimoji="0" lang="en-GB" sz="900" b="0" i="0" u="none"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Pupils will understand the inverse relationship between multiplication and division and will explore the relationship between the 4 and 8 times table. </a:t>
                      </a:r>
                      <a:endParaRPr kumimoji="0" lang="en-GB" sz="900" b="1" i="0" u="sng"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endParaRP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lang="en-GB"/>
                    </a:p>
                  </a:txBody>
                  <a:tcPr/>
                </a:tc>
                <a:tc vMerge="1">
                  <a:txBody>
                    <a:bodyPr/>
                    <a:lstStyle/>
                    <a:p>
                      <a:r>
                        <a:rPr lang="en-GB" sz="800" b="1" u="sng" dirty="0">
                          <a:solidFill>
                            <a:schemeClr val="tx1"/>
                          </a:solidFill>
                          <a:latin typeface="Calibri" panose="020F0502020204030204" pitchFamily="34" charset="0"/>
                          <a:ea typeface="Calibri" panose="020F0502020204030204" pitchFamily="34" charset="0"/>
                          <a:cs typeface="Calibri" panose="020F0502020204030204" pitchFamily="34" charset="0"/>
                        </a:rPr>
                        <a:t>PE</a:t>
                      </a:r>
                    </a:p>
                    <a:p>
                      <a:r>
                        <a:rPr lang="en-GB" sz="800" b="1" dirty="0">
                          <a:solidFill>
                            <a:schemeClr val="tx1"/>
                          </a:solidFill>
                          <a:latin typeface="Calibri" panose="020F0502020204030204" pitchFamily="34" charset="0"/>
                          <a:ea typeface="Calibri" panose="020F0502020204030204" pitchFamily="34" charset="0"/>
                          <a:cs typeface="Calibri" panose="020F0502020204030204" pitchFamily="34" charset="0"/>
                        </a:rPr>
                        <a:t>Evade, Invade, and Capture</a:t>
                      </a:r>
                    </a:p>
                    <a:p>
                      <a:r>
                        <a:rPr lang="en-GB" sz="800" dirty="0">
                          <a:solidFill>
                            <a:schemeClr val="tx1"/>
                          </a:solidFill>
                          <a:latin typeface="Calibri" panose="020F0502020204030204" pitchFamily="34" charset="0"/>
                          <a:ea typeface="Calibri" panose="020F0502020204030204" pitchFamily="34" charset="0"/>
                          <a:cs typeface="Calibri" panose="020F0502020204030204" pitchFamily="34" charset="0"/>
                        </a:rPr>
                        <a:t>In this unit children will develop skills in evading opponents, using speed and agility strategically, making tactical decisions, targeting effectively, and working as a team. They'll also learn to compete honestly, show resilience in challenges, and demonstrate leadership in group activities.</a:t>
                      </a:r>
                    </a:p>
                    <a:p>
                      <a:endParaRPr lang="en-GB" sz="800" b="1" u="sng"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GB" sz="800" b="1" dirty="0">
                          <a:latin typeface="Calibri" panose="020F0502020204030204" pitchFamily="34" charset="0"/>
                          <a:ea typeface="Calibri" panose="020F0502020204030204" pitchFamily="34" charset="0"/>
                          <a:cs typeface="Calibri" panose="020F0502020204030204" pitchFamily="34" charset="0"/>
                        </a:rPr>
                        <a:t>Tag Rugby</a:t>
                      </a:r>
                    </a:p>
                    <a:p>
                      <a:r>
                        <a:rPr lang="en-GB" sz="800" dirty="0">
                          <a:latin typeface="Calibri" panose="020F0502020204030204" pitchFamily="34" charset="0"/>
                          <a:ea typeface="Calibri" panose="020F0502020204030204" pitchFamily="34" charset="0"/>
                          <a:cs typeface="Calibri" panose="020F0502020204030204" pitchFamily="34" charset="0"/>
                        </a:rPr>
                        <a:t>In this unit children will learn to pass the ball effectively, move while controlling it, and combine carrying and passing in gameplay. They will make strategic decisions on when to run or pass, find good positions, and understand the forward pass rule. Emphasis will be on teamwork, effective communication and self-challenge.</a:t>
                      </a:r>
                      <a:endParaRPr lang="en-GB" sz="800" b="1" u="sng"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horzOverflow="overflow">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00423387"/>
                  </a:ext>
                </a:extLst>
              </a:tr>
              <a:tr h="150539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dirty="0">
                          <a:solidFill>
                            <a:schemeClr val="tx1"/>
                          </a:solidFill>
                          <a:latin typeface="Letter-join Break 4" panose="02000505000000020003" pitchFamily="50" charset="0"/>
                          <a:ea typeface="Calibri" panose="020F0502020204030204" pitchFamily="34" charset="0"/>
                          <a:cs typeface="Calibri" panose="020F0502020204030204" pitchFamily="34" charset="0"/>
                        </a:rPr>
                        <a:t>Geography</a:t>
                      </a:r>
                      <a:endParaRPr lang="en-GB" sz="900" dirty="0">
                        <a:solidFill>
                          <a:schemeClr val="tx1"/>
                        </a:solidFill>
                        <a:latin typeface="Letter-join Break 4" panose="02000505000000020003" pitchFamily="50"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kern="1200" dirty="0">
                          <a:solidFill>
                            <a:schemeClr val="tx1"/>
                          </a:solidFill>
                          <a:effectLst/>
                          <a:latin typeface="Letter-join Break 4" panose="02000505000000020003" pitchFamily="50" charset="0"/>
                          <a:ea typeface="+mn-ea"/>
                          <a:cs typeface="+mn-cs"/>
                        </a:rPr>
                        <a:t>In Geography, pupils will develop their locational knowledge by studying the United Kingdom. They will be taught to name and locate counties and cities of the United Kingdom. They will also name and locate geographical regions and their identifying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kern="1200" dirty="0">
                          <a:solidFill>
                            <a:schemeClr val="tx1"/>
                          </a:solidFill>
                          <a:effectLst/>
                          <a:latin typeface="Letter-join Break 4" panose="02000505000000020003" pitchFamily="50" charset="0"/>
                          <a:ea typeface="+mn-ea"/>
                          <a:cs typeface="+mn-cs"/>
                        </a:rPr>
                        <a:t>                        human and physical characteristics. In another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kern="1200" dirty="0">
                          <a:solidFill>
                            <a:schemeClr val="tx1"/>
                          </a:solidFill>
                          <a:effectLst/>
                          <a:latin typeface="Letter-join Break 4" panose="02000505000000020003" pitchFamily="50" charset="0"/>
                          <a:ea typeface="+mn-ea"/>
                          <a:cs typeface="+mn-cs"/>
                        </a:rPr>
                        <a:t>                        lesson, pupils will identify key topographical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kern="1200" dirty="0">
                          <a:solidFill>
                            <a:schemeClr val="tx1"/>
                          </a:solidFill>
                          <a:effectLst/>
                          <a:latin typeface="Letter-join Break 4" panose="02000505000000020003" pitchFamily="50" charset="0"/>
                          <a:ea typeface="+mn-ea"/>
                          <a:cs typeface="+mn-cs"/>
                        </a:rPr>
                        <a:t>                        features (including hills, mountains, coasts and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kern="1200" dirty="0">
                          <a:solidFill>
                            <a:schemeClr val="tx1"/>
                          </a:solidFill>
                          <a:effectLst/>
                          <a:latin typeface="Letter-join Break 4" panose="02000505000000020003" pitchFamily="50" charset="0"/>
                          <a:ea typeface="+mn-ea"/>
                          <a:cs typeface="+mn-cs"/>
                        </a:rPr>
                        <a:t>                        rivers), and land-use patterns. They will develop</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kern="1200" dirty="0">
                          <a:solidFill>
                            <a:schemeClr val="tx1"/>
                          </a:solidFill>
                          <a:effectLst/>
                          <a:latin typeface="Letter-join Break 4" panose="02000505000000020003" pitchFamily="50" charset="0"/>
                          <a:ea typeface="+mn-ea"/>
                          <a:cs typeface="+mn-cs"/>
                        </a:rPr>
                        <a:t>                        understanding of how some of these aspects have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kern="1200" dirty="0">
                          <a:solidFill>
                            <a:schemeClr val="tx1"/>
                          </a:solidFill>
                          <a:effectLst/>
                          <a:latin typeface="Letter-join Break 4" panose="02000505000000020003" pitchFamily="50" charset="0"/>
                          <a:ea typeface="+mn-ea"/>
                          <a:cs typeface="+mn-cs"/>
                        </a:rPr>
                        <a:t>                        changed over time.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900" dirty="0">
                        <a:latin typeface="Letter-join Break 4" panose="02000505000000020003" pitchFamily="50" charset="0"/>
                      </a:endParaRP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900" b="1" i="0" u="sng" strike="noStrike" kern="1200"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Religious Education </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900" b="0" i="0" u="none" strike="noStrike" kern="1200"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In RE, we will be looking at how creation stories help people understand the world. </a:t>
                      </a:r>
                      <a:r>
                        <a:rPr lang="en-GB" sz="900" b="0" i="0" kern="1200" dirty="0">
                          <a:solidFill>
                            <a:schemeClr val="tx1"/>
                          </a:solidFill>
                          <a:effectLst/>
                          <a:latin typeface="Letter-join Break 4" panose="02000505000000020003" pitchFamily="50" charset="0"/>
                          <a:ea typeface="+mn-ea"/>
                          <a:cs typeface="+mn-cs"/>
                        </a:rPr>
                        <a:t>Children will explore the creation stories from Christianity, Judaism, Islam and Sikhism and consider how these stories had an impact upon the faiths in the past, and how relevant they are today. We will also draw comparisons between the different creation stories.  </a:t>
                      </a:r>
                    </a:p>
                    <a:p>
                      <a:pPr marL="0" marR="0" lvl="0" indent="0" algn="l" defTabSz="914400" rtl="0" eaLnBrk="1" fontAlgn="base" latinLnBrk="0" hangingPunct="1">
                        <a:lnSpc>
                          <a:spcPct val="100000"/>
                        </a:lnSpc>
                        <a:spcBef>
                          <a:spcPct val="20000"/>
                        </a:spcBef>
                        <a:spcAft>
                          <a:spcPct val="0"/>
                        </a:spcAft>
                        <a:buClrTx/>
                        <a:buSzTx/>
                        <a:buFontTx/>
                        <a:buNone/>
                        <a:tabLst/>
                        <a:defRPr/>
                      </a:pPr>
                      <a:endParaRPr lang="en-GB" sz="900" b="0" i="0" kern="1200" dirty="0">
                        <a:solidFill>
                          <a:schemeClr val="tx1"/>
                        </a:solidFill>
                        <a:effectLst/>
                        <a:latin typeface="Letter-join Break 4" panose="02000505000000020003" pitchFamily="50"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lang="en-GB" sz="900" b="0" i="0" kern="1200" dirty="0">
                        <a:solidFill>
                          <a:schemeClr val="tx1"/>
                        </a:solidFill>
                        <a:effectLst/>
                        <a:latin typeface="Letter-join Break 4" panose="02000505000000020003" pitchFamily="50" charset="0"/>
                        <a:ea typeface="+mn-ea"/>
                        <a:cs typeface="+mn-cs"/>
                      </a:endParaRPr>
                    </a:p>
                  </a:txBody>
                  <a:tcPr marL="91441" marR="9144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GB" sz="900" b="1" u="sng" dirty="0">
                          <a:latin typeface="Letter-join Break 4" panose="02000505000000020003" pitchFamily="50" charset="0"/>
                          <a:ea typeface="Calibri" panose="020F0502020204030204" pitchFamily="34" charset="0"/>
                          <a:cs typeface="Calibri" panose="020F0502020204030204" pitchFamily="34" charset="0"/>
                        </a:rPr>
                        <a:t>Memorable Experience/Help at home/Messages</a:t>
                      </a:r>
                      <a:endParaRPr lang="en-GB" sz="900" b="0" u="sng" dirty="0">
                        <a:latin typeface="Letter-join Break 4" panose="02000505000000020003" pitchFamily="50" charset="0"/>
                        <a:ea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GB" sz="900" b="0" i="0" u="none"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For our memorable experience, children will take part in making a variety of healthy dishes including homemade chips, fruity yogurt (with a choice of their own topping), and homemade popcorn with a choice of their own seasoning!</a:t>
                      </a:r>
                    </a:p>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GB" sz="900" b="0" i="0" u="none"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rPr>
                        <a:t>You can help your child at home by:</a:t>
                      </a: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lang="en-GB" sz="900" b="0" u="none" dirty="0">
                          <a:latin typeface="Letter-join Break 4" panose="02000505000000020003" pitchFamily="50" charset="0"/>
                          <a:ea typeface="Calibri" panose="020F0502020204030204" pitchFamily="34" charset="0"/>
                          <a:cs typeface="Calibri" panose="020F0502020204030204" pitchFamily="34" charset="0"/>
                        </a:rPr>
                        <a:t>reading with them daily and orally retelling stories – children have access to Oxford Reading Buddy;</a:t>
                      </a: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lang="en-GB" sz="900" b="0" u="none" dirty="0">
                          <a:latin typeface="Letter-join Break 4" panose="02000505000000020003" pitchFamily="50" charset="0"/>
                          <a:ea typeface="Calibri" panose="020F0502020204030204" pitchFamily="34" charset="0"/>
                          <a:cs typeface="Calibri" panose="020F0502020204030204" pitchFamily="34" charset="0"/>
                        </a:rPr>
                        <a:t>learning and practising times tables, specifically the 3s, 4s, 6s and 8s – children have access to Times Tables Rock Stars;</a:t>
                      </a: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lang="en-GB" sz="900" b="0" u="none" dirty="0">
                          <a:latin typeface="Letter-join Break 4" panose="02000505000000020003" pitchFamily="50" charset="0"/>
                          <a:ea typeface="Calibri" panose="020F0502020204030204" pitchFamily="34" charset="0"/>
                          <a:cs typeface="Calibri" panose="020F0502020204030204" pitchFamily="34" charset="0"/>
                        </a:rPr>
                        <a:t>practising weekly spellings.</a:t>
                      </a:r>
                      <a:endParaRPr kumimoji="0" lang="en-GB" sz="900" b="0" i="0" u="none" strike="noStrike" cap="none" normalizeH="0" baseline="0" dirty="0">
                        <a:ln>
                          <a:noFill/>
                        </a:ln>
                        <a:solidFill>
                          <a:schemeClr val="tx1"/>
                        </a:solidFill>
                        <a:effectLst/>
                        <a:latin typeface="Letter-join Break 4" panose="02000505000000020003" pitchFamily="50" charset="0"/>
                        <a:ea typeface="Calibri" panose="020F0502020204030204" pitchFamily="34" charset="0"/>
                        <a:cs typeface="Calibri" panose="020F0502020204030204" pitchFamily="34" charset="0"/>
                      </a:endParaRPr>
                    </a:p>
                  </a:txBody>
                  <a:tcPr marL="91441" marR="914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231601432"/>
                  </a:ext>
                </a:extLst>
              </a:tr>
            </a:tbl>
          </a:graphicData>
        </a:graphic>
      </p:graphicFrame>
      <p:sp>
        <p:nvSpPr>
          <p:cNvPr id="9" name="TextBox 8">
            <a:extLst>
              <a:ext uri="{FF2B5EF4-FFF2-40B4-BE49-F238E27FC236}">
                <a16:creationId xmlns:a16="http://schemas.microsoft.com/office/drawing/2014/main" id="{054D766C-93F4-297C-31DF-693E06F37740}"/>
              </a:ext>
            </a:extLst>
          </p:cNvPr>
          <p:cNvSpPr txBox="1"/>
          <p:nvPr/>
        </p:nvSpPr>
        <p:spPr>
          <a:xfrm>
            <a:off x="7473282" y="-6430"/>
            <a:ext cx="2376264" cy="553998"/>
          </a:xfrm>
          <a:prstGeom prst="rect">
            <a:avLst/>
          </a:prstGeom>
          <a:solidFill>
            <a:srgbClr val="00B050"/>
          </a:solidFill>
          <a:ln>
            <a:noFill/>
          </a:ln>
        </p:spPr>
        <p:txBody>
          <a:bodyPr wrap="square">
            <a:spAutoFit/>
          </a:bodyPr>
          <a:lstStyle/>
          <a:p>
            <a:pPr algn="r"/>
            <a:r>
              <a:rPr lang="en-GB" sz="1600" dirty="0">
                <a:solidFill>
                  <a:schemeClr val="bg1"/>
                </a:solidFill>
                <a:latin typeface="Letter-join Basic 34" panose="02000505000000020003" pitchFamily="50" charset="0"/>
                <a:ea typeface="Calibri" panose="020F0502020204030204" pitchFamily="34" charset="0"/>
                <a:cs typeface="Calibri" panose="020F0502020204030204" pitchFamily="34" charset="0"/>
              </a:rPr>
              <a:t> </a:t>
            </a:r>
            <a:r>
              <a:rPr lang="en-GB" sz="1400" dirty="0">
                <a:solidFill>
                  <a:schemeClr val="bg1"/>
                </a:solidFill>
                <a:latin typeface="Letter-join Basic 34" panose="02000505000000020003" pitchFamily="50" charset="0"/>
                <a:ea typeface="Calibri" panose="020F0502020204030204" pitchFamily="34" charset="0"/>
                <a:cs typeface="Calibri" panose="020F0502020204030204" pitchFamily="34" charset="0"/>
              </a:rPr>
              <a:t>Spring 1 School Values:</a:t>
            </a:r>
          </a:p>
          <a:p>
            <a:pPr algn="r"/>
            <a:r>
              <a:rPr lang="en-GB" sz="1400" dirty="0">
                <a:solidFill>
                  <a:schemeClr val="bg1"/>
                </a:solidFill>
                <a:latin typeface="Letter-join Basic 34" panose="02000505000000020003" pitchFamily="50" charset="0"/>
                <a:ea typeface="Calibri" panose="020F0502020204030204" pitchFamily="34" charset="0"/>
                <a:cs typeface="Calibri" panose="020F0502020204030204" pitchFamily="34" charset="0"/>
              </a:rPr>
              <a:t> </a:t>
            </a:r>
            <a:r>
              <a:rPr lang="en-GB" sz="1400" b="1" dirty="0">
                <a:solidFill>
                  <a:schemeClr val="bg1"/>
                </a:solidFill>
                <a:effectLst>
                  <a:outerShdw blurRad="38100" dist="38100" dir="2700000" algn="tl">
                    <a:srgbClr val="000000">
                      <a:alpha val="43137"/>
                    </a:srgbClr>
                  </a:outerShdw>
                </a:effectLst>
                <a:latin typeface="Letter-join Basic 34" panose="02000505000000020003" pitchFamily="50" charset="0"/>
                <a:ea typeface="Calibri" panose="020F0502020204030204" pitchFamily="34" charset="0"/>
                <a:cs typeface="Calibri" panose="020F0502020204030204" pitchFamily="34" charset="0"/>
              </a:rPr>
              <a:t>Happy and Immersed</a:t>
            </a:r>
            <a:endParaRPr lang="en-GB" dirty="0">
              <a:solidFill>
                <a:schemeClr val="bg1"/>
              </a:solidFill>
              <a:effectLst>
                <a:outerShdw blurRad="38100" dist="38100" dir="2700000" algn="tl">
                  <a:srgbClr val="000000">
                    <a:alpha val="43137"/>
                  </a:srgbClr>
                </a:outerShdw>
              </a:effectLst>
              <a:latin typeface="Letter-join Basic 34" panose="02000505000000020003" pitchFamily="50"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33F39B4F-BB9E-047B-FB9D-35831A729835}"/>
              </a:ext>
            </a:extLst>
          </p:cNvPr>
          <p:cNvSpPr txBox="1"/>
          <p:nvPr/>
        </p:nvSpPr>
        <p:spPr>
          <a:xfrm>
            <a:off x="7293" y="16286"/>
            <a:ext cx="1540319" cy="523220"/>
          </a:xfrm>
          <a:prstGeom prst="rect">
            <a:avLst/>
          </a:prstGeom>
          <a:solidFill>
            <a:srgbClr val="00B050"/>
          </a:solidFill>
          <a:ln>
            <a:noFill/>
          </a:ln>
        </p:spPr>
        <p:txBody>
          <a:bodyPr wrap="square">
            <a:spAutoFit/>
          </a:bodyPr>
          <a:lstStyle/>
          <a:p>
            <a:pPr algn="ctr"/>
            <a:r>
              <a:rPr lang="en-GB" sz="1400" dirty="0">
                <a:solidFill>
                  <a:schemeClr val="bg1"/>
                </a:solidFill>
                <a:latin typeface="Letter-join Basic 34" panose="02000505000000020003" pitchFamily="50" charset="0"/>
                <a:ea typeface="Calibri" panose="020F0502020204030204" pitchFamily="34" charset="0"/>
                <a:cs typeface="Times New Roman" panose="02020603050405020304" pitchFamily="18" charset="0"/>
              </a:rPr>
              <a:t>Curriculum Newsletter </a:t>
            </a:r>
          </a:p>
        </p:txBody>
      </p:sp>
      <p:pic>
        <p:nvPicPr>
          <p:cNvPr id="8" name="Picture 7">
            <a:extLst>
              <a:ext uri="{FF2B5EF4-FFF2-40B4-BE49-F238E27FC236}">
                <a16:creationId xmlns:a16="http://schemas.microsoft.com/office/drawing/2014/main" id="{0DB12022-68B5-0736-148B-DC42CC015B89}"/>
              </a:ext>
            </a:extLst>
          </p:cNvPr>
          <p:cNvPicPr>
            <a:picLocks noChangeAspect="1"/>
          </p:cNvPicPr>
          <p:nvPr/>
        </p:nvPicPr>
        <p:blipFill>
          <a:blip r:embed="rId2"/>
          <a:stretch>
            <a:fillRect/>
          </a:stretch>
        </p:blipFill>
        <p:spPr>
          <a:xfrm>
            <a:off x="5313040" y="3620661"/>
            <a:ext cx="1188133" cy="1488887"/>
          </a:xfrm>
          <a:prstGeom prst="rect">
            <a:avLst/>
          </a:prstGeom>
        </p:spPr>
      </p:pic>
      <p:pic>
        <p:nvPicPr>
          <p:cNvPr id="12" name="Picture 11">
            <a:extLst>
              <a:ext uri="{FF2B5EF4-FFF2-40B4-BE49-F238E27FC236}">
                <a16:creationId xmlns:a16="http://schemas.microsoft.com/office/drawing/2014/main" id="{26DA4DCC-5D08-7D1C-B5C2-27D91D36F183}"/>
              </a:ext>
            </a:extLst>
          </p:cNvPr>
          <p:cNvPicPr>
            <a:picLocks noChangeAspect="1"/>
          </p:cNvPicPr>
          <p:nvPr/>
        </p:nvPicPr>
        <p:blipFill>
          <a:blip r:embed="rId3"/>
          <a:srcRect l="9091" r="18182" b="9091"/>
          <a:stretch>
            <a:fillRect/>
          </a:stretch>
        </p:blipFill>
        <p:spPr>
          <a:xfrm>
            <a:off x="2720752" y="1628800"/>
            <a:ext cx="504056" cy="630070"/>
          </a:xfrm>
          <a:prstGeom prst="rect">
            <a:avLst/>
          </a:prstGeom>
        </p:spPr>
      </p:pic>
      <p:pic>
        <p:nvPicPr>
          <p:cNvPr id="16" name="Picture 15">
            <a:extLst>
              <a:ext uri="{FF2B5EF4-FFF2-40B4-BE49-F238E27FC236}">
                <a16:creationId xmlns:a16="http://schemas.microsoft.com/office/drawing/2014/main" id="{8CA683FE-93D3-AA88-2B3B-B5E91F4C8050}"/>
              </a:ext>
            </a:extLst>
          </p:cNvPr>
          <p:cNvPicPr>
            <a:picLocks noChangeAspect="1"/>
          </p:cNvPicPr>
          <p:nvPr/>
        </p:nvPicPr>
        <p:blipFill>
          <a:blip r:embed="rId4"/>
          <a:stretch>
            <a:fillRect/>
          </a:stretch>
        </p:blipFill>
        <p:spPr>
          <a:xfrm>
            <a:off x="128464" y="5949280"/>
            <a:ext cx="553675" cy="668908"/>
          </a:xfrm>
          <a:prstGeom prst="rect">
            <a:avLst/>
          </a:prstGeom>
        </p:spPr>
      </p:pic>
      <p:pic>
        <p:nvPicPr>
          <p:cNvPr id="1030" name="Picture 6" descr="Three happy kids playing different sports in a cartoon style | Premium ...">
            <a:extLst>
              <a:ext uri="{FF2B5EF4-FFF2-40B4-BE49-F238E27FC236}">
                <a16:creationId xmlns:a16="http://schemas.microsoft.com/office/drawing/2014/main" id="{B3A795A0-D058-CD02-6CC7-F3750500997D}"/>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 b="6244"/>
          <a:stretch>
            <a:fillRect/>
          </a:stretch>
        </p:blipFill>
        <p:spPr bwMode="auto">
          <a:xfrm>
            <a:off x="8661414" y="4077072"/>
            <a:ext cx="998448" cy="93610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11232</TotalTime>
  <Words>1001</Words>
  <Application>Microsoft Office PowerPoint</Application>
  <PresentationFormat>A4 Paper (210x297 mm)</PresentationFormat>
  <Paragraphs>61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Letter-join Basic 34</vt:lpstr>
      <vt:lpstr>Letter-join Break 4</vt:lpstr>
      <vt:lpstr>Default Design</vt:lpstr>
      <vt:lpstr>MOUNT PLEASANT PRIMARY SCHOOL TERM – 2.1     YEAR 3 </vt:lpstr>
    </vt:vector>
  </TitlesOfParts>
  <Company>CBMDC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WHETLEY PRIMARY SCHOOL Home – School Communication Year 3 Autumn Term 2005</dc:title>
  <dc:creator>pambler</dc:creator>
  <cp:lastModifiedBy>Naeem Nazir</cp:lastModifiedBy>
  <cp:revision>297</cp:revision>
  <cp:lastPrinted>2024-07-19T10:55:09Z</cp:lastPrinted>
  <dcterms:created xsi:type="dcterms:W3CDTF">2005-11-11T13:18:32Z</dcterms:created>
  <dcterms:modified xsi:type="dcterms:W3CDTF">2026-01-06T12:02:52Z</dcterms:modified>
</cp:coreProperties>
</file>