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3"/>
    <p:sldMasterId id="214748367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9baf681b0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9baf681b0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9baf681b0c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9baf681b0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56e5e5621_8_0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g356e5e5621_8_0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56e5e5621_8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80e2b542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280e2b542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6e5e5621_2_76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356e5e5621_2_76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6e5e5621_4_0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56e5e5621_4_0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56e5e5621_6_0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g356e5e5621_6_0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g356e5e5621_6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424f92b1c2_1_5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g424f92b1c2_1_5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424f92b1c2_1_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80dfcb50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80dfcb50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9baf681b0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9baf681b0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9c1df6607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9c1df660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80dfcb50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80dfcb50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8"/>
          <p:cNvSpPr txBox="1"/>
          <p:nvPr>
            <p:ph idx="2" type="body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9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9"/>
          <p:cNvSpPr txBox="1"/>
          <p:nvPr>
            <p:ph idx="3" type="body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9"/>
          <p:cNvSpPr txBox="1"/>
          <p:nvPr>
            <p:ph idx="4" type="body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1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3" name="Google Shape;93;p2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2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2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2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2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2" name="Google Shape;102;p22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Google Shape;103;p22"/>
          <p:cNvSpPr txBox="1"/>
          <p:nvPr>
            <p:ph idx="2" type="body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2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2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2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3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9" name="Google Shape;109;p23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23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2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2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2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6" name="Google Shape;116;p24"/>
          <p:cNvSpPr txBox="1"/>
          <p:nvPr>
            <p:ph idx="1" type="body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2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2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2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"/>
          <p:cNvSpPr txBox="1"/>
          <p:nvPr>
            <p:ph type="title"/>
          </p:nvPr>
        </p:nvSpPr>
        <p:spPr>
          <a:xfrm rot="5400000">
            <a:off x="5463778" y="1371600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2" name="Google Shape;122;p25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2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Google Shape;124;p2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5" name="Google Shape;125;p2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1C23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1.jpg"/><Relationship Id="rId5" Type="http://schemas.openxmlformats.org/officeDocument/2006/relationships/hyperlink" Target="http://www.google.co.uk/url?sa=i&amp;rct=j&amp;q=&amp;esrc=s&amp;source=images&amp;cd=&amp;cad=rja&amp;uact=8&amp;ved=0ahUKEwiz4JWy9JDLAhXHaRQKHULhA24QjRwIBw&amp;url=http://www.ebay.co.uk/bhp/wide-range-readers&amp;bvm=bv.115277099,d.d24&amp;psig=AFQjCNGoVdSMiKCq6sZKbi0vEnnra8yD-A&amp;ust=1456420786650388" TargetMode="External"/><Relationship Id="rId6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9.jpg"/><Relationship Id="rId5" Type="http://schemas.openxmlformats.org/officeDocument/2006/relationships/image" Target="../media/image12.png"/><Relationship Id="rId6" Type="http://schemas.openxmlformats.org/officeDocument/2006/relationships/image" Target="../media/image16.jpg"/><Relationship Id="rId7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yln6PpV1G1I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4.jpg"/><Relationship Id="rId4" Type="http://schemas.openxmlformats.org/officeDocument/2006/relationships/hyperlink" Target="https://www.youtube.com/watch?v=FjJD1UDwVK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/>
          <p:nvPr>
            <p:ph type="ctrTitle"/>
          </p:nvPr>
        </p:nvSpPr>
        <p:spPr>
          <a:xfrm>
            <a:off x="1530925" y="713525"/>
            <a:ext cx="6340800" cy="1692300"/>
          </a:xfrm>
          <a:prstGeom prst="rect">
            <a:avLst/>
          </a:prstGeom>
          <a:solidFill>
            <a:srgbClr val="F1C232"/>
          </a:solidFill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Wonderful World of Books</a:t>
            </a:r>
            <a:endParaRPr/>
          </a:p>
        </p:txBody>
      </p:sp>
      <p:sp>
        <p:nvSpPr>
          <p:cNvPr id="131" name="Google Shape;131;p26"/>
          <p:cNvSpPr txBox="1"/>
          <p:nvPr>
            <p:ph idx="1" type="subTitle"/>
          </p:nvPr>
        </p:nvSpPr>
        <p:spPr>
          <a:xfrm>
            <a:off x="1922725" y="2755825"/>
            <a:ext cx="5557200" cy="792600"/>
          </a:xfrm>
          <a:prstGeom prst="rect">
            <a:avLst/>
          </a:prstGeom>
          <a:solidFill>
            <a:srgbClr val="F1C232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Reading with your children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5"/>
          <p:cNvSpPr txBox="1"/>
          <p:nvPr>
            <p:ph type="title"/>
          </p:nvPr>
        </p:nvSpPr>
        <p:spPr>
          <a:xfrm>
            <a:off x="311700" y="94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Book Bags </a:t>
            </a:r>
            <a:endParaRPr/>
          </a:p>
        </p:txBody>
      </p:sp>
      <p:sp>
        <p:nvSpPr>
          <p:cNvPr id="196" name="Google Shape;196;p35"/>
          <p:cNvSpPr txBox="1"/>
          <p:nvPr>
            <p:ph idx="1" type="body"/>
          </p:nvPr>
        </p:nvSpPr>
        <p:spPr>
          <a:xfrm>
            <a:off x="247175" y="631500"/>
            <a:ext cx="8520600" cy="437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Children working from the start of RWInc programme to the Yellow level should be </a:t>
            </a:r>
            <a:r>
              <a:rPr lang="en">
                <a:solidFill>
                  <a:schemeClr val="dk1"/>
                </a:solidFill>
              </a:rPr>
              <a:t>reading</a:t>
            </a:r>
            <a:r>
              <a:rPr lang="en">
                <a:solidFill>
                  <a:schemeClr val="dk1"/>
                </a:solidFill>
              </a:rPr>
              <a:t> their book bag books daily at home.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Here is why: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The strategy of re-reading has proven benefits for the development of early reading. If your child re- reads a book three times a week,  we would expect to see progression that looks similar to this: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1st read - sounds out words and starting to understand what is happening by using pictures and talking with a grown up. 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2nd read - children will gain a fuller understanding of the story and the characters through reading and talking about their reading with a grown up.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3rd read - children will read at a greater speed by recognising common words. They will read with less mistakes and might start to add some expression.</a:t>
            </a:r>
            <a:endParaRPr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Book Bags </a:t>
            </a:r>
            <a:endParaRPr/>
          </a:p>
        </p:txBody>
      </p:sp>
      <p:sp>
        <p:nvSpPr>
          <p:cNvPr id="202" name="Google Shape;202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children get to Blue and Grey Level we are less focused on the teaching of </a:t>
            </a:r>
            <a:r>
              <a:rPr lang="en"/>
              <a:t>phonics</a:t>
            </a:r>
            <a:r>
              <a:rPr lang="en"/>
              <a:t> as that is becoming secure, we are </a:t>
            </a:r>
            <a:r>
              <a:rPr lang="en"/>
              <a:t>building</a:t>
            </a:r>
            <a:r>
              <a:rPr lang="en"/>
              <a:t> their </a:t>
            </a:r>
            <a:r>
              <a:rPr lang="en"/>
              <a:t>fluency</a:t>
            </a:r>
            <a:r>
              <a:rPr lang="en"/>
              <a:t> and comprehension skills.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At this point your child’s book will be </a:t>
            </a:r>
            <a:r>
              <a:rPr lang="en"/>
              <a:t>changed more regularly - if it is brought in to school and the diary has been signed.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We are looking into further enhancing their reading experience and evidencing their understanding before we change their books.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b="0" i="0" lang="en" sz="395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I help my child at home?</a:t>
            </a:r>
            <a:endParaRPr b="0" i="0" sz="3959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7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Read as often as possible. </a:t>
            </a:r>
            <a:endParaRPr sz="2400"/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 lots of sound and listening games (eye spy etc.)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Encourage and praise “good guesses!”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the meanings of words they do not come across regularly.</a:t>
            </a:r>
            <a:endParaRPr sz="2400"/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Websites and Games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Google Classrooms - have lots of links and </a:t>
            </a:r>
            <a:endParaRPr sz="2400"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" sz="2400"/>
              <a:t>videos</a:t>
            </a:r>
            <a:endParaRPr sz="2400"/>
          </a:p>
        </p:txBody>
      </p:sp>
      <p:pic>
        <p:nvPicPr>
          <p:cNvPr descr="C:\Users\Y1n.Y1n-PC\AppData\Local\Microsoft\Windows\Temporary Internet Files\Content.IE5\EV86RX35\j[1].jpg" id="210" name="Google Shape;210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87459" y="3042002"/>
            <a:ext cx="2066730" cy="15526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8"/>
          <p:cNvSpPr txBox="1"/>
          <p:nvPr>
            <p:ph idx="1" type="body"/>
          </p:nvPr>
        </p:nvSpPr>
        <p:spPr>
          <a:xfrm>
            <a:off x="967875" y="498925"/>
            <a:ext cx="6996300" cy="3418500"/>
          </a:xfrm>
          <a:prstGeom prst="rect">
            <a:avLst/>
          </a:prstGeom>
          <a:solidFill>
            <a:srgbClr val="D9D9D9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674EA7"/>
                </a:solidFill>
              </a:rPr>
              <a:t>Thank you for coming</a:t>
            </a:r>
            <a:endParaRPr sz="3600">
              <a:solidFill>
                <a:srgbClr val="674EA7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We look forward to hearing all about the wonderful reading experiences you have had with your child.</a:t>
            </a:r>
            <a:endParaRPr sz="24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Please feel free to contact us if you have any questions.  </a:t>
            </a:r>
            <a:endParaRPr sz="24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idx="1" type="subTitle"/>
          </p:nvPr>
        </p:nvSpPr>
        <p:spPr>
          <a:xfrm>
            <a:off x="3059832" y="2517743"/>
            <a:ext cx="5616624" cy="1909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Reading has changed a lot in a short space of time, </a:t>
            </a:r>
            <a:endParaRPr/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it’s a bit less like this…</a:t>
            </a:r>
            <a:endParaRPr b="0" i="0" sz="3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www.letterland.com/images/fckimages/Letterland-wallpaper7.jpg" id="137" name="Google Shape;13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640" y="122740"/>
            <a:ext cx="2691730" cy="20187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4.bp.blogspot.com/-7mURqVjlfwY/TVrCMq48_RI/AAAAAAAAAvQ/ORHQ8BirpYg/s1600/Roger+Red+hat.jpg" id="138" name="Google Shape;138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6500" y="141480"/>
            <a:ext cx="21431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i.ebayimg.com/00/s/MTYwMFgxMjAw/z/NyUAAOSw~OdVa1t6/$_35.JPG?set_id=880000500F" id="139" name="Google Shape;139;p27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8501" y="2284605"/>
            <a:ext cx="1607344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idx="1" type="subTitle"/>
          </p:nvPr>
        </p:nvSpPr>
        <p:spPr>
          <a:xfrm>
            <a:off x="3315684" y="4353948"/>
            <a:ext cx="5616624" cy="559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b="1" i="0" lang="en" sz="32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DE34A5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en" sz="3200" u="none" cap="none" strike="noStrike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bit</a:t>
            </a:r>
            <a:r>
              <a:rPr b="1" i="0" lang="en" sz="3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more</a:t>
            </a:r>
            <a:r>
              <a:rPr b="1" i="0" lang="en" sz="32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like</a:t>
            </a:r>
            <a:r>
              <a:rPr b="1" i="0" lang="en" sz="32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DE34A5"/>
                </a:solidFill>
                <a:latin typeface="Arial"/>
                <a:ea typeface="Arial"/>
                <a:cs typeface="Arial"/>
                <a:sym typeface="Arial"/>
              </a:rPr>
              <a:t>this!</a:t>
            </a:r>
            <a:endParaRPr b="1" i="0" sz="3200" u="none" cap="none" strike="noStrike">
              <a:solidFill>
                <a:srgbClr val="DE34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children reading in school" id="145" name="Google Shape;145;p28"/>
          <p:cNvSpPr/>
          <p:nvPr/>
        </p:nvSpPr>
        <p:spPr>
          <a:xfrm>
            <a:off x="0" y="-102394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Image result for children reading in school" id="146" name="Google Shape;146;p28"/>
          <p:cNvSpPr/>
          <p:nvPr/>
        </p:nvSpPr>
        <p:spPr>
          <a:xfrm>
            <a:off x="152400" y="11906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Image result for children reading in school" id="147" name="Google Shape;147;p28"/>
          <p:cNvSpPr/>
          <p:nvPr/>
        </p:nvSpPr>
        <p:spPr>
          <a:xfrm>
            <a:off x="304800" y="126206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3222" y="376132"/>
            <a:ext cx="2028481" cy="1487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ildren reading in school" id="149" name="Google Shape;149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09089" y="361504"/>
            <a:ext cx="2208611" cy="1502180"/>
          </a:xfrm>
          <a:prstGeom prst="rect">
            <a:avLst/>
          </a:prstGeom>
          <a:noFill/>
          <a:ln>
            <a:noFill/>
          </a:ln>
        </p:spPr>
      </p:pic>
      <p:sp>
        <p:nvSpPr>
          <p:cNvPr descr="Image result for children reading ipad" id="150" name="Google Shape;150;p28"/>
          <p:cNvSpPr/>
          <p:nvPr/>
        </p:nvSpPr>
        <p:spPr>
          <a:xfrm>
            <a:off x="457200" y="240506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Google Shape;151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4174" y="2993388"/>
            <a:ext cx="2228273" cy="16690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ildren reading comics" id="152" name="Google Shape;152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57571" y="1977684"/>
            <a:ext cx="1385888" cy="18502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phonics" id="153" name="Google Shape;153;p28"/>
          <p:cNvPicPr preferRelativeResize="0"/>
          <p:nvPr/>
        </p:nvPicPr>
        <p:blipFill rotWithShape="1">
          <a:blip r:embed="rId7">
            <a:alphaModFix/>
          </a:blip>
          <a:srcRect b="14954" l="0" r="0" t="38095"/>
          <a:stretch/>
        </p:blipFill>
        <p:spPr>
          <a:xfrm>
            <a:off x="1995542" y="1977684"/>
            <a:ext cx="4108186" cy="810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e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Phonics?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9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Children begin learning phonics (sounds) in Early Years and by the end of Year 1 they should be confident with the majority of these.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knowing sounds children are able to blend together words accurately.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0" i="0" lang="en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c-a-t is cat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Y1n.Y1n-PC\AppData\Local\Microsoft\Windows\Temporary Internet Files\Content.IE5\3Q8U8G4Q\large-Cartoon-Cat-Sitting-0-5032[1].gif" id="161" name="Google Shape;16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44208" y="3435846"/>
            <a:ext cx="999096" cy="1135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e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Phonics?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30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The children are taught pure sounds: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https://www.youtube.com/watch?v=yln6PpV1G1I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Here is how children are taught new sounds: </a:t>
            </a:r>
            <a:endParaRPr/>
          </a:p>
          <a:p>
            <a:pPr indent="0" lvl="0" marL="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" sz="1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View video on drive</a:t>
            </a:r>
            <a:endParaRPr b="0" i="0" sz="17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1"/>
          <p:cNvSpPr txBox="1"/>
          <p:nvPr>
            <p:ph idx="1" type="body"/>
          </p:nvPr>
        </p:nvSpPr>
        <p:spPr>
          <a:xfrm>
            <a:off x="912875" y="481050"/>
            <a:ext cx="7615200" cy="3834000"/>
          </a:xfrm>
          <a:prstGeom prst="rect">
            <a:avLst/>
          </a:prstGeom>
          <a:solidFill>
            <a:srgbClr val="EFEFEF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u="sng">
                <a:solidFill>
                  <a:schemeClr val="dk1"/>
                </a:solidFill>
              </a:rPr>
              <a:t>What Reading looks like in school</a:t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Reception, Year 1 and Year 2 RWInc Phonics daily for 40 mins - when they have </a:t>
            </a:r>
            <a:r>
              <a:rPr lang="en">
                <a:solidFill>
                  <a:schemeClr val="dk1"/>
                </a:solidFill>
              </a:rPr>
              <a:t>completed RWInc they move on to a comprehension programme.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Every child does Individual Reading weekly in class 1:1 - this is </a:t>
            </a:r>
            <a:r>
              <a:rPr lang="en">
                <a:solidFill>
                  <a:schemeClr val="dk1"/>
                </a:solidFill>
              </a:rPr>
              <a:t>always a phonics book carefully matched to their level.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RWInc Groups </a:t>
            </a:r>
            <a:endParaRPr/>
          </a:p>
        </p:txBody>
      </p:sp>
      <p:pic>
        <p:nvPicPr>
          <p:cNvPr id="179" name="Google Shape;179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9357" y="0"/>
            <a:ext cx="4047485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Expected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Progress</a:t>
            </a:r>
            <a:endParaRPr/>
          </a:p>
        </p:txBody>
      </p:sp>
      <p:pic>
        <p:nvPicPr>
          <p:cNvPr id="185" name="Google Shape;185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7798" y="0"/>
            <a:ext cx="5907055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/>
          <p:nvPr/>
        </p:nvSpPr>
        <p:spPr>
          <a:xfrm>
            <a:off x="1837100" y="780300"/>
            <a:ext cx="5600100" cy="3404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 </a:t>
            </a:r>
            <a:r>
              <a:rPr lang="en" sz="2400" u="sng">
                <a:solidFill>
                  <a:schemeClr val="dk1"/>
                </a:solidFill>
              </a:rPr>
              <a:t>Reading and Re-reading with your child at home</a:t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https://www.youtube.com/watch?v=FjJD1UDwVKg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CC0000"/>
                </a:solidFill>
              </a:rPr>
              <a:t>R</a:t>
            </a:r>
            <a:r>
              <a:rPr lang="en" sz="1800">
                <a:solidFill>
                  <a:srgbClr val="CC0000"/>
                </a:solidFill>
              </a:rPr>
              <a:t>epeat the book</a:t>
            </a:r>
            <a:r>
              <a:rPr lang="en" sz="1800"/>
              <a:t> 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1155CC"/>
                </a:solidFill>
              </a:rPr>
              <a:t>E</a:t>
            </a:r>
            <a:r>
              <a:rPr lang="en" sz="1800">
                <a:solidFill>
                  <a:srgbClr val="1155CC"/>
                </a:solidFill>
              </a:rPr>
              <a:t>ngage and Enjoy  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A64D79"/>
                </a:solidFill>
              </a:rPr>
              <a:t>A</a:t>
            </a:r>
            <a:r>
              <a:rPr lang="en" sz="1800">
                <a:solidFill>
                  <a:srgbClr val="A64D79"/>
                </a:solidFill>
              </a:rPr>
              <a:t>sk Questions  </a:t>
            </a:r>
            <a:endParaRPr sz="1800">
              <a:solidFill>
                <a:srgbClr val="A64D79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6AA84F"/>
                </a:solidFill>
              </a:rPr>
              <a:t>D</a:t>
            </a:r>
            <a:r>
              <a:rPr lang="en" sz="1800">
                <a:solidFill>
                  <a:srgbClr val="6AA84F"/>
                </a:solidFill>
              </a:rPr>
              <a:t>o More </a:t>
            </a:r>
            <a:endParaRPr sz="1800">
              <a:solidFill>
                <a:srgbClr val="6AA84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