
<file path=[Content_Types].xml><?xml version="1.0" encoding="utf-8"?>
<Types xmlns="http://schemas.openxmlformats.org/package/2006/content-types">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g3d950ed6924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7" name="Google Shape;57;g3d950ed6924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3d950ed6924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3d950ed6924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 name="Shape 67"/>
        <p:cNvGrpSpPr/>
        <p:nvPr/>
      </p:nvGrpSpPr>
      <p:grpSpPr>
        <a:xfrm>
          <a:off x="0" y="0"/>
          <a:ext cx="0" cy="0"/>
          <a:chOff x="0" y="0"/>
          <a:chExt cx="0" cy="0"/>
        </a:xfrm>
      </p:grpSpPr>
      <p:sp>
        <p:nvSpPr>
          <p:cNvPr id="68" name="Google Shape;68;g3d950ed6924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9" name="Google Shape;69;g3d950ed6924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g3d950ed6924_0_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5" name="Google Shape;75;g3d950ed6924_0_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g3d950ed6924_0_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1" name="Google Shape;81;g3d950ed6924_0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g3d950ed6924_0_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7" name="Google Shape;87;g3d950ed6924_0_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g3d950ed6924_0_4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3" name="Google Shape;93;g3d950ed6924_0_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rgbClr val="EAD1DC"/>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Communication and Language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14"/>
          <p:cNvSpPr txBox="1"/>
          <p:nvPr>
            <p:ph type="title"/>
          </p:nvPr>
        </p:nvSpPr>
        <p:spPr>
          <a:xfrm>
            <a:off x="246100" y="16947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Early Learning Gaol </a:t>
            </a:r>
            <a:endParaRPr/>
          </a:p>
        </p:txBody>
      </p:sp>
      <p:sp>
        <p:nvSpPr>
          <p:cNvPr id="60" name="Google Shape;60;p14"/>
          <p:cNvSpPr txBox="1"/>
          <p:nvPr>
            <p:ph idx="1" type="body"/>
          </p:nvPr>
        </p:nvSpPr>
        <p:spPr>
          <a:xfrm>
            <a:off x="311700" y="742175"/>
            <a:ext cx="8520600" cy="411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Speaking Children at the expected level of development will:</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None/>
            </a:pPr>
            <a:r>
              <a:rPr lang="en">
                <a:solidFill>
                  <a:schemeClr val="dk1"/>
                </a:solidFill>
              </a:rPr>
              <a:t> • Participate in small group, class and one-to-one discussions, offering their own ideas, using recently introduced vocabulary. </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None/>
            </a:pPr>
            <a:r>
              <a:rPr lang="en">
                <a:solidFill>
                  <a:schemeClr val="dk1"/>
                </a:solidFill>
              </a:rPr>
              <a:t>• Offer explanations for why things might happen, making use of recently introduced vocabulary from stories, non-fiction, rhymes and poems when appropriate. </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rPr lang="en">
                <a:solidFill>
                  <a:schemeClr val="dk1"/>
                </a:solidFill>
              </a:rPr>
              <a:t>• Express their ideas and feelings about their experiences using full sentences, including use of past, present and future tenses and making use of conjunctions, with modeling and support from their teacher. </a:t>
            </a:r>
            <a:endParaRPr>
              <a:solidFill>
                <a:schemeClr val="dk1"/>
              </a:solidFill>
            </a:endParaRPr>
          </a:p>
          <a:p>
            <a:pPr indent="0" lvl="0" marL="0" rtl="0" algn="l">
              <a:spcBef>
                <a:spcPts val="0"/>
              </a:spcBef>
              <a:spcAft>
                <a:spcPts val="120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sp>
        <p:nvSpPr>
          <p:cNvPr id="65" name="Google Shape;65;p15"/>
          <p:cNvSpPr txBox="1"/>
          <p:nvPr>
            <p:ph type="title"/>
          </p:nvPr>
        </p:nvSpPr>
        <p:spPr>
          <a:xfrm>
            <a:off x="311700" y="10387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How do we support this is in school</a:t>
            </a:r>
            <a:endParaRPr/>
          </a:p>
        </p:txBody>
      </p:sp>
      <p:sp>
        <p:nvSpPr>
          <p:cNvPr id="66" name="Google Shape;66;p15"/>
          <p:cNvSpPr txBox="1"/>
          <p:nvPr>
            <p:ph idx="1" type="body"/>
          </p:nvPr>
        </p:nvSpPr>
        <p:spPr>
          <a:xfrm>
            <a:off x="232975" y="732600"/>
            <a:ext cx="8520600" cy="4279800"/>
          </a:xfrm>
          <a:prstGeom prst="rect">
            <a:avLst/>
          </a:prstGeom>
        </p:spPr>
        <p:txBody>
          <a:bodyPr anchorCtr="0" anchor="t" bIns="91425" lIns="91425" spcFirstLastPara="1" rIns="91425" wrap="square" tIns="91425">
            <a:normAutofit lnSpcReduction="20000"/>
          </a:bodyPr>
          <a:lstStyle/>
          <a:p>
            <a:pPr indent="0" lvl="0" marL="0" rtl="0" algn="l">
              <a:spcBef>
                <a:spcPts val="1400"/>
              </a:spcBef>
              <a:spcAft>
                <a:spcPts val="0"/>
              </a:spcAft>
              <a:buClr>
                <a:schemeClr val="dk1"/>
              </a:buClr>
              <a:buSzPts val="1100"/>
              <a:buFont typeface="Arial"/>
              <a:buNone/>
            </a:pPr>
            <a:r>
              <a:rPr b="1" lang="en" sz="1926">
                <a:solidFill>
                  <a:schemeClr val="dk1"/>
                </a:solidFill>
              </a:rPr>
              <a:t>1. We model language all day</a:t>
            </a:r>
            <a:endParaRPr b="1" sz="1926">
              <a:solidFill>
                <a:schemeClr val="dk1"/>
              </a:solidFill>
            </a:endParaRPr>
          </a:p>
          <a:p>
            <a:pPr indent="-338186" lvl="0" marL="457200" rtl="0" algn="l">
              <a:spcBef>
                <a:spcPts val="1200"/>
              </a:spcBef>
              <a:spcAft>
                <a:spcPts val="0"/>
              </a:spcAft>
              <a:buClr>
                <a:schemeClr val="dk1"/>
              </a:buClr>
              <a:buSzPts val="1726"/>
              <a:buChar char="●"/>
            </a:pPr>
            <a:r>
              <a:rPr lang="en" sz="1726">
                <a:solidFill>
                  <a:schemeClr val="dk1"/>
                </a:solidFill>
              </a:rPr>
              <a:t>Adults narrate actions, describe objects, and use full sentences.</a:t>
            </a:r>
            <a:endParaRPr sz="1726">
              <a:solidFill>
                <a:schemeClr val="dk1"/>
              </a:solidFill>
            </a:endParaRPr>
          </a:p>
          <a:p>
            <a:pPr indent="-338186" lvl="0" marL="457200" rtl="0" algn="l">
              <a:spcBef>
                <a:spcPts val="0"/>
              </a:spcBef>
              <a:spcAft>
                <a:spcPts val="0"/>
              </a:spcAft>
              <a:buClr>
                <a:schemeClr val="dk1"/>
              </a:buClr>
              <a:buSzPts val="1726"/>
              <a:buChar char="●"/>
            </a:pPr>
            <a:r>
              <a:rPr lang="en" sz="1726">
                <a:solidFill>
                  <a:schemeClr val="dk1"/>
                </a:solidFill>
              </a:rPr>
              <a:t>We introduce new vocabulary naturally through play and routines.</a:t>
            </a:r>
            <a:endParaRPr sz="1726">
              <a:solidFill>
                <a:schemeClr val="dk1"/>
              </a:solidFill>
            </a:endParaRPr>
          </a:p>
          <a:p>
            <a:pPr indent="-338186" lvl="0" marL="457200" rtl="0" algn="l">
              <a:spcBef>
                <a:spcPts val="0"/>
              </a:spcBef>
              <a:spcAft>
                <a:spcPts val="0"/>
              </a:spcAft>
              <a:buClr>
                <a:schemeClr val="dk1"/>
              </a:buClr>
              <a:buSzPts val="1726"/>
              <a:buChar char="●"/>
            </a:pPr>
            <a:r>
              <a:rPr lang="en" sz="1726">
                <a:solidFill>
                  <a:schemeClr val="dk1"/>
                </a:solidFill>
              </a:rPr>
              <a:t>Children hear high‑quality language constantly, which helps them copy and internalise it.</a:t>
            </a:r>
            <a:endParaRPr sz="1726">
              <a:solidFill>
                <a:schemeClr val="dk1"/>
              </a:solidFill>
            </a:endParaRPr>
          </a:p>
          <a:p>
            <a:pPr indent="0" lvl="0" marL="0" rtl="0" algn="l">
              <a:spcBef>
                <a:spcPts val="1400"/>
              </a:spcBef>
              <a:spcAft>
                <a:spcPts val="0"/>
              </a:spcAft>
              <a:buClr>
                <a:schemeClr val="dk1"/>
              </a:buClr>
              <a:buSzPts val="1100"/>
              <a:buFont typeface="Arial"/>
              <a:buNone/>
            </a:pPr>
            <a:r>
              <a:rPr b="1" lang="en" sz="1926">
                <a:solidFill>
                  <a:schemeClr val="dk1"/>
                </a:solidFill>
              </a:rPr>
              <a:t>2. We create lots of chances for children to talk</a:t>
            </a:r>
            <a:endParaRPr b="1" sz="1926">
              <a:solidFill>
                <a:schemeClr val="dk1"/>
              </a:solidFill>
            </a:endParaRPr>
          </a:p>
          <a:p>
            <a:pPr indent="-338186" lvl="0" marL="457200" rtl="0" algn="l">
              <a:spcBef>
                <a:spcPts val="1200"/>
              </a:spcBef>
              <a:spcAft>
                <a:spcPts val="0"/>
              </a:spcAft>
              <a:buClr>
                <a:schemeClr val="dk1"/>
              </a:buClr>
              <a:buSzPts val="1726"/>
              <a:buChar char="●"/>
            </a:pPr>
            <a:r>
              <a:rPr lang="en" sz="1726">
                <a:solidFill>
                  <a:schemeClr val="dk1"/>
                </a:solidFill>
              </a:rPr>
              <a:t>Small‑group discussions</a:t>
            </a:r>
            <a:endParaRPr sz="1726">
              <a:solidFill>
                <a:schemeClr val="dk1"/>
              </a:solidFill>
            </a:endParaRPr>
          </a:p>
          <a:p>
            <a:pPr indent="-338186" lvl="0" marL="457200" rtl="0" algn="l">
              <a:spcBef>
                <a:spcPts val="0"/>
              </a:spcBef>
              <a:spcAft>
                <a:spcPts val="0"/>
              </a:spcAft>
              <a:buClr>
                <a:schemeClr val="dk1"/>
              </a:buClr>
              <a:buSzPts val="1726"/>
              <a:buChar char="●"/>
            </a:pPr>
            <a:r>
              <a:rPr lang="en" sz="1726">
                <a:solidFill>
                  <a:schemeClr val="dk1"/>
                </a:solidFill>
              </a:rPr>
              <a:t>Story time with questioning</a:t>
            </a:r>
            <a:endParaRPr sz="1726">
              <a:solidFill>
                <a:schemeClr val="dk1"/>
              </a:solidFill>
            </a:endParaRPr>
          </a:p>
          <a:p>
            <a:pPr indent="-338186" lvl="0" marL="457200" rtl="0" algn="l">
              <a:spcBef>
                <a:spcPts val="0"/>
              </a:spcBef>
              <a:spcAft>
                <a:spcPts val="0"/>
              </a:spcAft>
              <a:buClr>
                <a:schemeClr val="dk1"/>
              </a:buClr>
              <a:buSzPts val="1726"/>
              <a:buChar char="●"/>
            </a:pPr>
            <a:r>
              <a:rPr lang="en" sz="1726">
                <a:solidFill>
                  <a:schemeClr val="dk1"/>
                </a:solidFill>
              </a:rPr>
              <a:t>Partner talk (“turn and talk to your friend”)</a:t>
            </a:r>
            <a:endParaRPr sz="1726">
              <a:solidFill>
                <a:schemeClr val="dk1"/>
              </a:solidFill>
            </a:endParaRPr>
          </a:p>
          <a:p>
            <a:pPr indent="0" lvl="0" marL="0" rtl="0" algn="l">
              <a:spcBef>
                <a:spcPts val="1200"/>
              </a:spcBef>
              <a:spcAft>
                <a:spcPts val="0"/>
              </a:spcAft>
              <a:buNone/>
            </a:pPr>
            <a:r>
              <a:t/>
            </a:r>
            <a:endParaRPr sz="1100">
              <a:solidFill>
                <a:schemeClr val="dk1"/>
              </a:solidFill>
            </a:endParaRPr>
          </a:p>
          <a:p>
            <a:pPr indent="0" lvl="0" marL="0" rtl="0" algn="l">
              <a:spcBef>
                <a:spcPts val="1200"/>
              </a:spcBef>
              <a:spcAft>
                <a:spcPts val="0"/>
              </a:spcAft>
              <a:buNone/>
            </a:pPr>
            <a:r>
              <a:t/>
            </a:r>
            <a:endParaRPr sz="1100">
              <a:solidFill>
                <a:schemeClr val="dk1"/>
              </a:solidFill>
            </a:endParaRPr>
          </a:p>
          <a:p>
            <a:pPr indent="0" lvl="0" marL="0" rtl="0" algn="l">
              <a:spcBef>
                <a:spcPts val="1200"/>
              </a:spcBef>
              <a:spcAft>
                <a:spcPts val="120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 name="Shape 70"/>
        <p:cNvGrpSpPr/>
        <p:nvPr/>
      </p:nvGrpSpPr>
      <p:grpSpPr>
        <a:xfrm>
          <a:off x="0" y="0"/>
          <a:ext cx="0" cy="0"/>
          <a:chOff x="0" y="0"/>
          <a:chExt cx="0" cy="0"/>
        </a:xfrm>
      </p:grpSpPr>
      <p:sp>
        <p:nvSpPr>
          <p:cNvPr id="71" name="Google Shape;71;p16"/>
          <p:cNvSpPr txBox="1"/>
          <p:nvPr>
            <p:ph type="title"/>
          </p:nvPr>
        </p:nvSpPr>
        <p:spPr>
          <a:xfrm>
            <a:off x="193625" y="10387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Continued…</a:t>
            </a:r>
            <a:endParaRPr/>
          </a:p>
        </p:txBody>
      </p:sp>
      <p:sp>
        <p:nvSpPr>
          <p:cNvPr id="72" name="Google Shape;72;p16"/>
          <p:cNvSpPr txBox="1"/>
          <p:nvPr>
            <p:ph idx="1" type="body"/>
          </p:nvPr>
        </p:nvSpPr>
        <p:spPr>
          <a:xfrm>
            <a:off x="311700" y="676575"/>
            <a:ext cx="8520600" cy="4467000"/>
          </a:xfrm>
          <a:prstGeom prst="rect">
            <a:avLst/>
          </a:prstGeom>
        </p:spPr>
        <p:txBody>
          <a:bodyPr anchorCtr="0" anchor="t" bIns="91425" lIns="91425" spcFirstLastPara="1" rIns="91425" wrap="square" tIns="91425">
            <a:noAutofit/>
          </a:bodyPr>
          <a:lstStyle/>
          <a:p>
            <a:pPr indent="0" lvl="0" marL="0" rtl="0" algn="l">
              <a:spcBef>
                <a:spcPts val="1400"/>
              </a:spcBef>
              <a:spcAft>
                <a:spcPts val="0"/>
              </a:spcAft>
              <a:buClr>
                <a:schemeClr val="dk1"/>
              </a:buClr>
              <a:buSzPts val="1100"/>
              <a:buFont typeface="Arial"/>
              <a:buNone/>
            </a:pPr>
            <a:r>
              <a:rPr b="1" lang="en" sz="1200">
                <a:solidFill>
                  <a:schemeClr val="dk1"/>
                </a:solidFill>
              </a:rPr>
              <a:t>3. We use play as a powerful tool</a:t>
            </a:r>
            <a:endParaRPr b="1" sz="1200">
              <a:solidFill>
                <a:schemeClr val="dk1"/>
              </a:solidFill>
            </a:endParaRPr>
          </a:p>
          <a:p>
            <a:pPr indent="0" lvl="0" marL="0" rtl="0" algn="l">
              <a:spcBef>
                <a:spcPts val="1400"/>
              </a:spcBef>
              <a:spcAft>
                <a:spcPts val="0"/>
              </a:spcAft>
              <a:buClr>
                <a:schemeClr val="dk1"/>
              </a:buClr>
              <a:buSzPts val="1100"/>
              <a:buFont typeface="Arial"/>
              <a:buNone/>
            </a:pPr>
            <a:r>
              <a:rPr lang="en" sz="1200">
                <a:solidFill>
                  <a:schemeClr val="dk1"/>
                </a:solidFill>
              </a:rPr>
              <a:t>Play is where children talk the most. We set up:</a:t>
            </a:r>
            <a:endParaRPr sz="1200">
              <a:solidFill>
                <a:schemeClr val="dk1"/>
              </a:solidFill>
            </a:endParaRPr>
          </a:p>
          <a:p>
            <a:pPr indent="-304800" lvl="0" marL="457200" rtl="0" algn="l">
              <a:spcBef>
                <a:spcPts val="1200"/>
              </a:spcBef>
              <a:spcAft>
                <a:spcPts val="0"/>
              </a:spcAft>
              <a:buClr>
                <a:schemeClr val="dk1"/>
              </a:buClr>
              <a:buSzPts val="1200"/>
              <a:buChar char="●"/>
            </a:pPr>
            <a:r>
              <a:rPr lang="en" sz="1200">
                <a:solidFill>
                  <a:schemeClr val="dk1"/>
                </a:solidFill>
              </a:rPr>
              <a:t>Role‑play areas (shops, doctors, home corner)</a:t>
            </a:r>
            <a:endParaRPr sz="1200">
              <a:solidFill>
                <a:schemeClr val="dk1"/>
              </a:solidFill>
            </a:endParaRPr>
          </a:p>
          <a:p>
            <a:pPr indent="-304800" lvl="0" marL="457200" rtl="0" algn="l">
              <a:spcBef>
                <a:spcPts val="0"/>
              </a:spcBef>
              <a:spcAft>
                <a:spcPts val="0"/>
              </a:spcAft>
              <a:buClr>
                <a:schemeClr val="dk1"/>
              </a:buClr>
              <a:buSzPts val="1200"/>
              <a:buChar char="●"/>
            </a:pPr>
            <a:r>
              <a:rPr lang="en" sz="1200">
                <a:solidFill>
                  <a:schemeClr val="dk1"/>
                </a:solidFill>
              </a:rPr>
              <a:t>Small world scenes</a:t>
            </a:r>
            <a:endParaRPr sz="1200">
              <a:solidFill>
                <a:schemeClr val="dk1"/>
              </a:solidFill>
            </a:endParaRPr>
          </a:p>
          <a:p>
            <a:pPr indent="-304800" lvl="0" marL="457200" rtl="0" algn="l">
              <a:spcBef>
                <a:spcPts val="0"/>
              </a:spcBef>
              <a:spcAft>
                <a:spcPts val="0"/>
              </a:spcAft>
              <a:buClr>
                <a:schemeClr val="dk1"/>
              </a:buClr>
              <a:buSzPts val="1200"/>
              <a:buChar char="●"/>
            </a:pPr>
            <a:r>
              <a:rPr lang="en" sz="1200">
                <a:solidFill>
                  <a:schemeClr val="dk1"/>
                </a:solidFill>
              </a:rPr>
              <a:t>Construction areas</a:t>
            </a:r>
            <a:endParaRPr sz="1200">
              <a:solidFill>
                <a:schemeClr val="dk1"/>
              </a:solidFill>
            </a:endParaRPr>
          </a:p>
          <a:p>
            <a:pPr indent="-304800" lvl="0" marL="457200" rtl="0" algn="l">
              <a:spcBef>
                <a:spcPts val="0"/>
              </a:spcBef>
              <a:spcAft>
                <a:spcPts val="0"/>
              </a:spcAft>
              <a:buClr>
                <a:schemeClr val="dk1"/>
              </a:buClr>
              <a:buSzPts val="1200"/>
              <a:buChar char="●"/>
            </a:pPr>
            <a:r>
              <a:rPr lang="en" sz="1200">
                <a:solidFill>
                  <a:schemeClr val="dk1"/>
                </a:solidFill>
              </a:rPr>
              <a:t>Outdoor play invitations</a:t>
            </a:r>
            <a:endParaRPr sz="1200">
              <a:solidFill>
                <a:schemeClr val="dk1"/>
              </a:solidFill>
            </a:endParaRPr>
          </a:p>
          <a:p>
            <a:pPr indent="0" lvl="0" marL="0" rtl="0" algn="l">
              <a:spcBef>
                <a:spcPts val="1200"/>
              </a:spcBef>
              <a:spcAft>
                <a:spcPts val="0"/>
              </a:spcAft>
              <a:buClr>
                <a:schemeClr val="dk1"/>
              </a:buClr>
              <a:buSzPts val="1100"/>
              <a:buFont typeface="Arial"/>
              <a:buNone/>
            </a:pPr>
            <a:r>
              <a:rPr lang="en" sz="1200">
                <a:solidFill>
                  <a:schemeClr val="dk1"/>
                </a:solidFill>
              </a:rPr>
              <a:t>Adults join play to model language, introduce new words, and encourage children to explain their ideas.</a:t>
            </a:r>
            <a:endParaRPr sz="1200">
              <a:solidFill>
                <a:schemeClr val="dk1"/>
              </a:solidFill>
            </a:endParaRPr>
          </a:p>
          <a:p>
            <a:pPr indent="0" lvl="0" marL="0" rtl="0" algn="l">
              <a:spcBef>
                <a:spcPts val="1400"/>
              </a:spcBef>
              <a:spcAft>
                <a:spcPts val="0"/>
              </a:spcAft>
              <a:buClr>
                <a:schemeClr val="dk1"/>
              </a:buClr>
              <a:buSzPts val="1100"/>
              <a:buFont typeface="Arial"/>
              <a:buNone/>
            </a:pPr>
            <a:r>
              <a:rPr b="1" lang="en" sz="1200">
                <a:solidFill>
                  <a:schemeClr val="dk1"/>
                </a:solidFill>
              </a:rPr>
              <a:t>4. We teach children how to be good communicators</a:t>
            </a:r>
            <a:endParaRPr b="1" sz="1200">
              <a:solidFill>
                <a:schemeClr val="dk1"/>
              </a:solidFill>
            </a:endParaRPr>
          </a:p>
          <a:p>
            <a:pPr indent="0" lvl="0" marL="0" rtl="0" algn="l">
              <a:spcBef>
                <a:spcPts val="1200"/>
              </a:spcBef>
              <a:spcAft>
                <a:spcPts val="0"/>
              </a:spcAft>
              <a:buClr>
                <a:schemeClr val="dk1"/>
              </a:buClr>
              <a:buSzPts val="1100"/>
              <a:buFont typeface="Arial"/>
              <a:buNone/>
            </a:pPr>
            <a:r>
              <a:rPr lang="en" sz="1200">
                <a:solidFill>
                  <a:schemeClr val="dk1"/>
                </a:solidFill>
              </a:rPr>
              <a:t>We explicitly support:</a:t>
            </a:r>
            <a:endParaRPr sz="1200">
              <a:solidFill>
                <a:schemeClr val="dk1"/>
              </a:solidFill>
            </a:endParaRPr>
          </a:p>
          <a:p>
            <a:pPr indent="-304800" lvl="0" marL="457200" rtl="0" algn="l">
              <a:spcBef>
                <a:spcPts val="1200"/>
              </a:spcBef>
              <a:spcAft>
                <a:spcPts val="0"/>
              </a:spcAft>
              <a:buClr>
                <a:schemeClr val="dk1"/>
              </a:buClr>
              <a:buSzPts val="1200"/>
              <a:buChar char="●"/>
            </a:pPr>
            <a:r>
              <a:rPr lang="en" sz="1200">
                <a:solidFill>
                  <a:schemeClr val="dk1"/>
                </a:solidFill>
              </a:rPr>
              <a:t>Taking turns in conversation</a:t>
            </a:r>
            <a:endParaRPr sz="1200">
              <a:solidFill>
                <a:schemeClr val="dk1"/>
              </a:solidFill>
            </a:endParaRPr>
          </a:p>
          <a:p>
            <a:pPr indent="-304800" lvl="0" marL="457200" rtl="0" algn="l">
              <a:spcBef>
                <a:spcPts val="0"/>
              </a:spcBef>
              <a:spcAft>
                <a:spcPts val="0"/>
              </a:spcAft>
              <a:buClr>
                <a:schemeClr val="dk1"/>
              </a:buClr>
              <a:buSzPts val="1200"/>
              <a:buChar char="●"/>
            </a:pPr>
            <a:r>
              <a:rPr lang="en" sz="1200">
                <a:solidFill>
                  <a:schemeClr val="dk1"/>
                </a:solidFill>
              </a:rPr>
              <a:t>Listening to others</a:t>
            </a:r>
            <a:endParaRPr sz="1200">
              <a:solidFill>
                <a:schemeClr val="dk1"/>
              </a:solidFill>
            </a:endParaRPr>
          </a:p>
          <a:p>
            <a:pPr indent="-304800" lvl="0" marL="457200" rtl="0" algn="l">
              <a:spcBef>
                <a:spcPts val="0"/>
              </a:spcBef>
              <a:spcAft>
                <a:spcPts val="0"/>
              </a:spcAft>
              <a:buClr>
                <a:schemeClr val="dk1"/>
              </a:buClr>
              <a:buSzPts val="1200"/>
              <a:buChar char="●"/>
            </a:pPr>
            <a:r>
              <a:rPr lang="en" sz="1200">
                <a:solidFill>
                  <a:schemeClr val="dk1"/>
                </a:solidFill>
              </a:rPr>
              <a:t>Speaking in full sentences</a:t>
            </a:r>
            <a:endParaRPr sz="1200">
              <a:solidFill>
                <a:schemeClr val="dk1"/>
              </a:solidFill>
            </a:endParaRPr>
          </a:p>
          <a:p>
            <a:pPr indent="-304800" lvl="0" marL="457200" rtl="0" algn="l">
              <a:spcBef>
                <a:spcPts val="0"/>
              </a:spcBef>
              <a:spcAft>
                <a:spcPts val="0"/>
              </a:spcAft>
              <a:buClr>
                <a:schemeClr val="dk1"/>
              </a:buClr>
              <a:buSzPts val="1200"/>
              <a:buChar char="●"/>
            </a:pPr>
            <a:r>
              <a:rPr lang="en" sz="1200">
                <a:solidFill>
                  <a:schemeClr val="dk1"/>
                </a:solidFill>
              </a:rPr>
              <a:t>Using “because” to explain</a:t>
            </a:r>
            <a:endParaRPr sz="1200">
              <a:solidFill>
                <a:schemeClr val="dk1"/>
              </a:solidFill>
            </a:endParaRPr>
          </a:p>
          <a:p>
            <a:pPr indent="-304800" lvl="0" marL="457200" rtl="0" algn="l">
              <a:spcBef>
                <a:spcPts val="0"/>
              </a:spcBef>
              <a:spcAft>
                <a:spcPts val="0"/>
              </a:spcAft>
              <a:buClr>
                <a:schemeClr val="dk1"/>
              </a:buClr>
              <a:buSzPts val="1200"/>
              <a:buChar char="●"/>
            </a:pPr>
            <a:r>
              <a:rPr lang="en" sz="1200">
                <a:solidFill>
                  <a:schemeClr val="dk1"/>
                </a:solidFill>
              </a:rPr>
              <a:t>Asking questions</a:t>
            </a:r>
            <a:endParaRPr sz="1200">
              <a:solidFill>
                <a:schemeClr val="dk1"/>
              </a:solidFill>
            </a:endParaRPr>
          </a:p>
          <a:p>
            <a:pPr indent="0" lvl="0" marL="0" rtl="0" algn="l">
              <a:spcBef>
                <a:spcPts val="1200"/>
              </a:spcBef>
              <a:spcAft>
                <a:spcPts val="1200"/>
              </a:spcAft>
              <a:buNone/>
            </a:pPr>
            <a:r>
              <a:rPr lang="en" sz="1200"/>
              <a:t>These are early communication skills that underpin later reading and writing.</a:t>
            </a:r>
            <a:endParaRPr sz="12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p17"/>
          <p:cNvSpPr txBox="1"/>
          <p:nvPr>
            <p:ph type="title"/>
          </p:nvPr>
        </p:nvSpPr>
        <p:spPr>
          <a:xfrm>
            <a:off x="193600" y="90750"/>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Continued…</a:t>
            </a:r>
            <a:endParaRPr/>
          </a:p>
        </p:txBody>
      </p:sp>
      <p:sp>
        <p:nvSpPr>
          <p:cNvPr id="78" name="Google Shape;78;p17"/>
          <p:cNvSpPr txBox="1"/>
          <p:nvPr>
            <p:ph idx="1" type="body"/>
          </p:nvPr>
        </p:nvSpPr>
        <p:spPr>
          <a:xfrm>
            <a:off x="311700" y="774150"/>
            <a:ext cx="8520600" cy="3794700"/>
          </a:xfrm>
          <a:prstGeom prst="rect">
            <a:avLst/>
          </a:prstGeom>
        </p:spPr>
        <p:txBody>
          <a:bodyPr anchorCtr="0" anchor="t" bIns="91425" lIns="91425" spcFirstLastPara="1" rIns="91425" wrap="square" tIns="91425">
            <a:normAutofit/>
          </a:bodyPr>
          <a:lstStyle/>
          <a:p>
            <a:pPr indent="0" lvl="0" marL="0" rtl="0" algn="l">
              <a:spcBef>
                <a:spcPts val="1400"/>
              </a:spcBef>
              <a:spcAft>
                <a:spcPts val="0"/>
              </a:spcAft>
              <a:buClr>
                <a:schemeClr val="dk1"/>
              </a:buClr>
              <a:buSzPts val="1100"/>
              <a:buFont typeface="Arial"/>
              <a:buNone/>
            </a:pPr>
            <a:r>
              <a:rPr b="1" lang="en" sz="1200">
                <a:solidFill>
                  <a:schemeClr val="dk1"/>
                </a:solidFill>
              </a:rPr>
              <a:t>5. We build vocabulary intentionally</a:t>
            </a:r>
            <a:endParaRPr b="1" sz="1200">
              <a:solidFill>
                <a:schemeClr val="dk1"/>
              </a:solidFill>
            </a:endParaRPr>
          </a:p>
          <a:p>
            <a:pPr indent="0" lvl="0" marL="0" rtl="0" algn="l">
              <a:spcBef>
                <a:spcPts val="1200"/>
              </a:spcBef>
              <a:spcAft>
                <a:spcPts val="0"/>
              </a:spcAft>
              <a:buClr>
                <a:schemeClr val="dk1"/>
              </a:buClr>
              <a:buSzPts val="1100"/>
              <a:buFont typeface="Arial"/>
              <a:buNone/>
            </a:pPr>
            <a:r>
              <a:rPr lang="en" sz="1200">
                <a:solidFill>
                  <a:schemeClr val="dk1"/>
                </a:solidFill>
              </a:rPr>
              <a:t>We introduce new words through:</a:t>
            </a:r>
            <a:endParaRPr sz="1200">
              <a:solidFill>
                <a:schemeClr val="dk1"/>
              </a:solidFill>
            </a:endParaRPr>
          </a:p>
          <a:p>
            <a:pPr indent="-304800" lvl="0" marL="457200" rtl="0" algn="l">
              <a:spcBef>
                <a:spcPts val="1200"/>
              </a:spcBef>
              <a:spcAft>
                <a:spcPts val="0"/>
              </a:spcAft>
              <a:buClr>
                <a:schemeClr val="dk1"/>
              </a:buClr>
              <a:buSzPts val="1200"/>
              <a:buChar char="●"/>
            </a:pPr>
            <a:r>
              <a:rPr lang="en" sz="1200">
                <a:solidFill>
                  <a:schemeClr val="dk1"/>
                </a:solidFill>
              </a:rPr>
              <a:t>Stories and rhymes</a:t>
            </a:r>
            <a:endParaRPr sz="1200">
              <a:solidFill>
                <a:schemeClr val="dk1"/>
              </a:solidFill>
            </a:endParaRPr>
          </a:p>
          <a:p>
            <a:pPr indent="-304800" lvl="0" marL="457200" rtl="0" algn="l">
              <a:spcBef>
                <a:spcPts val="0"/>
              </a:spcBef>
              <a:spcAft>
                <a:spcPts val="0"/>
              </a:spcAft>
              <a:buClr>
                <a:schemeClr val="dk1"/>
              </a:buClr>
              <a:buSzPts val="1200"/>
              <a:buChar char="●"/>
            </a:pPr>
            <a:r>
              <a:rPr lang="en" sz="1200">
                <a:solidFill>
                  <a:schemeClr val="dk1"/>
                </a:solidFill>
              </a:rPr>
              <a:t>Topic work</a:t>
            </a:r>
            <a:endParaRPr sz="1200">
              <a:solidFill>
                <a:schemeClr val="dk1"/>
              </a:solidFill>
            </a:endParaRPr>
          </a:p>
          <a:p>
            <a:pPr indent="-304800" lvl="0" marL="457200" rtl="0" algn="l">
              <a:spcBef>
                <a:spcPts val="0"/>
              </a:spcBef>
              <a:spcAft>
                <a:spcPts val="0"/>
              </a:spcAft>
              <a:buClr>
                <a:schemeClr val="dk1"/>
              </a:buClr>
              <a:buSzPts val="1200"/>
              <a:buChar char="●"/>
            </a:pPr>
            <a:r>
              <a:rPr lang="en" sz="1200">
                <a:solidFill>
                  <a:schemeClr val="dk1"/>
                </a:solidFill>
              </a:rPr>
              <a:t>Real-life experiences (cooking, gardening, trips)</a:t>
            </a:r>
            <a:endParaRPr sz="1200">
              <a:solidFill>
                <a:schemeClr val="dk1"/>
              </a:solidFill>
            </a:endParaRPr>
          </a:p>
          <a:p>
            <a:pPr indent="-304800" lvl="0" marL="457200" rtl="0" algn="l">
              <a:spcBef>
                <a:spcPts val="0"/>
              </a:spcBef>
              <a:spcAft>
                <a:spcPts val="0"/>
              </a:spcAft>
              <a:buClr>
                <a:schemeClr val="dk1"/>
              </a:buClr>
              <a:buSzPts val="1200"/>
              <a:buChar char="●"/>
            </a:pPr>
            <a:r>
              <a:rPr lang="en" sz="1200">
                <a:solidFill>
                  <a:schemeClr val="dk1"/>
                </a:solidFill>
              </a:rPr>
              <a:t>Repetition and revisiting words</a:t>
            </a:r>
            <a:endParaRPr sz="1200">
              <a:solidFill>
                <a:schemeClr val="dk1"/>
              </a:solidFill>
            </a:endParaRPr>
          </a:p>
          <a:p>
            <a:pPr indent="0" lvl="0" marL="0" rtl="0" algn="l">
              <a:spcBef>
                <a:spcPts val="1200"/>
              </a:spcBef>
              <a:spcAft>
                <a:spcPts val="0"/>
              </a:spcAft>
              <a:buClr>
                <a:schemeClr val="dk1"/>
              </a:buClr>
              <a:buSzPts val="1100"/>
              <a:buFont typeface="Arial"/>
              <a:buNone/>
            </a:pPr>
            <a:r>
              <a:rPr lang="en" sz="1200">
                <a:solidFill>
                  <a:schemeClr val="dk1"/>
                </a:solidFill>
              </a:rPr>
              <a:t>Children need to hear a new word many times before they use it confidently.</a:t>
            </a:r>
            <a:endParaRPr sz="1200">
              <a:solidFill>
                <a:schemeClr val="dk1"/>
              </a:solidFill>
            </a:endParaRPr>
          </a:p>
          <a:p>
            <a:pPr indent="0" lvl="0" marL="0" rtl="0" algn="l">
              <a:spcBef>
                <a:spcPts val="1200"/>
              </a:spcBef>
              <a:spcAft>
                <a:spcPts val="120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 name="Shape 82"/>
        <p:cNvGrpSpPr/>
        <p:nvPr/>
      </p:nvGrpSpPr>
      <p:grpSpPr>
        <a:xfrm>
          <a:off x="0" y="0"/>
          <a:ext cx="0" cy="0"/>
          <a:chOff x="0" y="0"/>
          <a:chExt cx="0" cy="0"/>
        </a:xfrm>
      </p:grpSpPr>
      <p:sp>
        <p:nvSpPr>
          <p:cNvPr id="83" name="Google Shape;83;p18"/>
          <p:cNvSpPr txBox="1"/>
          <p:nvPr>
            <p:ph type="title"/>
          </p:nvPr>
        </p:nvSpPr>
        <p:spPr>
          <a:xfrm>
            <a:off x="259200" y="182600"/>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Importance </a:t>
            </a:r>
            <a:endParaRPr/>
          </a:p>
        </p:txBody>
      </p:sp>
      <p:sp>
        <p:nvSpPr>
          <p:cNvPr id="84" name="Google Shape;84;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Speaking in Reception is important because it directly shapes children’s learning, social development, emotional wellbeing, and long‑term life chances. Strong early language is one of the best predictors of later success in school and beyond.</a:t>
            </a:r>
            <a:endParaRPr/>
          </a:p>
          <a:p>
            <a:pPr indent="0" lvl="0" marL="0" rtl="0" algn="l">
              <a:spcBef>
                <a:spcPts val="1200"/>
              </a:spcBef>
              <a:spcAft>
                <a:spcPts val="0"/>
              </a:spcAft>
              <a:buNone/>
            </a:pPr>
            <a:r>
              <a:t/>
            </a:r>
            <a:endParaRPr/>
          </a:p>
          <a:p>
            <a:pPr indent="0" lvl="0" marL="0" rtl="0" algn="l">
              <a:spcBef>
                <a:spcPts val="1200"/>
              </a:spcBef>
              <a:spcAft>
                <a:spcPts val="1200"/>
              </a:spcAft>
              <a:buNone/>
            </a:pPr>
            <a:r>
              <a:rPr lang="en"/>
              <a:t>“If they can’t think it, they can’t say it, if they can’t say it they can’t read or write it” Alister Bryce Clegg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19"/>
          <p:cNvSpPr txBox="1"/>
          <p:nvPr>
            <p:ph type="title"/>
          </p:nvPr>
        </p:nvSpPr>
        <p:spPr>
          <a:xfrm>
            <a:off x="311700" y="182600"/>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What can you do at home?</a:t>
            </a:r>
            <a:endParaRPr/>
          </a:p>
        </p:txBody>
      </p:sp>
      <p:sp>
        <p:nvSpPr>
          <p:cNvPr id="90" name="Google Shape;90;p19"/>
          <p:cNvSpPr txBox="1"/>
          <p:nvPr>
            <p:ph idx="1" type="body"/>
          </p:nvPr>
        </p:nvSpPr>
        <p:spPr>
          <a:xfrm>
            <a:off x="311700" y="755300"/>
            <a:ext cx="8520600" cy="3813600"/>
          </a:xfrm>
          <a:prstGeom prst="rect">
            <a:avLst/>
          </a:prstGeom>
        </p:spPr>
        <p:txBody>
          <a:bodyPr anchorCtr="0" anchor="t" bIns="91425" lIns="91425" spcFirstLastPara="1" rIns="91425" wrap="square" tIns="91425">
            <a:normAutofit/>
          </a:bodyPr>
          <a:lstStyle/>
          <a:p>
            <a:pPr indent="0" lvl="0" marL="0" rtl="0" algn="l">
              <a:spcBef>
                <a:spcPts val="1400"/>
              </a:spcBef>
              <a:spcAft>
                <a:spcPts val="0"/>
              </a:spcAft>
              <a:buClr>
                <a:schemeClr val="dk1"/>
              </a:buClr>
              <a:buSzPts val="1100"/>
              <a:buFont typeface="Arial"/>
              <a:buNone/>
            </a:pPr>
            <a:r>
              <a:rPr lang="en" sz="2000">
                <a:solidFill>
                  <a:schemeClr val="dk1"/>
                </a:solidFill>
              </a:rPr>
              <a:t>1. Talk, talk, talk — all day long</a:t>
            </a:r>
            <a:endParaRPr sz="2000">
              <a:solidFill>
                <a:schemeClr val="dk1"/>
              </a:solidFill>
            </a:endParaRPr>
          </a:p>
          <a:p>
            <a:pPr indent="0" lvl="0" marL="0" rtl="0" algn="l">
              <a:spcBef>
                <a:spcPts val="400"/>
              </a:spcBef>
              <a:spcAft>
                <a:spcPts val="0"/>
              </a:spcAft>
              <a:buNone/>
            </a:pPr>
            <a:r>
              <a:rPr lang="en" sz="2000">
                <a:solidFill>
                  <a:schemeClr val="dk1"/>
                </a:solidFill>
              </a:rPr>
              <a:t>2. Have back and forth conversations</a:t>
            </a:r>
            <a:endParaRPr sz="2000">
              <a:solidFill>
                <a:schemeClr val="dk1"/>
              </a:solidFill>
            </a:endParaRPr>
          </a:p>
          <a:p>
            <a:pPr indent="0" lvl="0" marL="0" rtl="0" algn="l">
              <a:spcBef>
                <a:spcPts val="1200"/>
              </a:spcBef>
              <a:spcAft>
                <a:spcPts val="0"/>
              </a:spcAft>
              <a:buNone/>
            </a:pPr>
            <a:r>
              <a:rPr lang="en" sz="2000">
                <a:solidFill>
                  <a:schemeClr val="dk1"/>
                </a:solidFill>
              </a:rPr>
              <a:t>3. Read together every day</a:t>
            </a:r>
            <a:endParaRPr sz="2000">
              <a:solidFill>
                <a:schemeClr val="dk1"/>
              </a:solidFill>
            </a:endParaRPr>
          </a:p>
          <a:p>
            <a:pPr indent="0" lvl="0" marL="0" rtl="0" algn="l">
              <a:spcBef>
                <a:spcPts val="1200"/>
              </a:spcBef>
              <a:spcAft>
                <a:spcPts val="0"/>
              </a:spcAft>
              <a:buNone/>
            </a:pPr>
            <a:r>
              <a:rPr lang="en" sz="2000">
                <a:solidFill>
                  <a:schemeClr val="dk1"/>
                </a:solidFill>
              </a:rPr>
              <a:t>4. Sing songs and nursery rhymes</a:t>
            </a:r>
            <a:endParaRPr sz="2000">
              <a:solidFill>
                <a:schemeClr val="dk1"/>
              </a:solidFill>
            </a:endParaRPr>
          </a:p>
          <a:p>
            <a:pPr indent="0" lvl="0" marL="0" rtl="0" algn="l">
              <a:spcBef>
                <a:spcPts val="1200"/>
              </a:spcBef>
              <a:spcAft>
                <a:spcPts val="0"/>
              </a:spcAft>
              <a:buNone/>
            </a:pPr>
            <a:r>
              <a:rPr lang="en" sz="2000">
                <a:solidFill>
                  <a:schemeClr val="dk1"/>
                </a:solidFill>
              </a:rPr>
              <a:t>5. Play together </a:t>
            </a:r>
            <a:endParaRPr sz="2000">
              <a:solidFill>
                <a:schemeClr val="dk1"/>
              </a:solidFill>
            </a:endParaRPr>
          </a:p>
          <a:p>
            <a:pPr indent="0" lvl="0" marL="0" rtl="0" algn="l">
              <a:spcBef>
                <a:spcPts val="1200"/>
              </a:spcBef>
              <a:spcAft>
                <a:spcPts val="0"/>
              </a:spcAft>
              <a:buNone/>
            </a:pPr>
            <a:r>
              <a:rPr lang="en" sz="2000">
                <a:solidFill>
                  <a:schemeClr val="dk1"/>
                </a:solidFill>
              </a:rPr>
              <a:t>6. Give children time to talk</a:t>
            </a:r>
            <a:endParaRPr sz="2000">
              <a:solidFill>
                <a:schemeClr val="dk1"/>
              </a:solidFill>
            </a:endParaRPr>
          </a:p>
          <a:p>
            <a:pPr indent="0" lvl="0" marL="0" rtl="0" algn="l">
              <a:spcBef>
                <a:spcPts val="1200"/>
              </a:spcBef>
              <a:spcAft>
                <a:spcPts val="1200"/>
              </a:spcAft>
              <a:buNone/>
            </a:pPr>
            <a:r>
              <a:rPr lang="en" sz="2000">
                <a:solidFill>
                  <a:schemeClr val="dk1"/>
                </a:solidFill>
              </a:rPr>
              <a:t>7. Limit screen time</a:t>
            </a:r>
            <a:endParaRPr sz="2000">
              <a:solidFill>
                <a:schemeClr val="dk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20"/>
          <p:cNvSpPr txBox="1"/>
          <p:nvPr>
            <p:ph type="title"/>
          </p:nvPr>
        </p:nvSpPr>
        <p:spPr>
          <a:xfrm>
            <a:off x="2673500" y="2124550"/>
            <a:ext cx="3939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Chatty Toolbox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