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jZ8XWgzaPTbTNrcy7fQhm0sNv2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a0b3a9e773_0_48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g3a0b3a9e773_0_48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a0b3a9e773_0_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p5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7" name="Google Shape;21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a0b3a9e77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g3a0b3a9e77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2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12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a0b3a9e773_0_60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3a0b3a9e773_0_60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3a0b3a9e773_0_6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5" name="Google Shape;135;p2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p3:notes"/>
          <p:cNvSpPr/>
          <p:nvPr>
            <p:ph idx="2" type="sldImg"/>
          </p:nvPr>
        </p:nvSpPr>
        <p:spPr>
          <a:xfrm>
            <a:off x="110510" y="686536"/>
            <a:ext cx="6636981" cy="342826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a0b3a9e773_0_5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g3a0b3a9e773_0_5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3a0b3a9e773_0_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a0b3a9e773_0_13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g3a0b3a9e773_0_13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a0b3a9e773_0_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a0b3a9e773_0_20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g3a0b3a9e773_0_20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a0b3a9e773_0_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0b3a9e773_0_27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g3a0b3a9e773_0_27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a0b3a9e773_0_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a0b3a9e773_0_34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3a0b3a9e773_0_34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a0b3a9e773_0_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a0b3a9e773_0_41:notes"/>
          <p:cNvSpPr/>
          <p:nvPr>
            <p:ph idx="2" type="sldImg"/>
          </p:nvPr>
        </p:nvSpPr>
        <p:spPr>
          <a:xfrm>
            <a:off x="110510" y="686536"/>
            <a:ext cx="6636900" cy="342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3a0b3a9e773_0_41:notes"/>
          <p:cNvSpPr txBox="1"/>
          <p:nvPr>
            <p:ph idx="1" type="body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a0b3a9e773_0_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7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17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0"/>
          <p:cNvSpPr txBox="1"/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Google Shape;71;p30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3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3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3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Google Shape;77;p31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31"/>
          <p:cNvSpPr txBox="1"/>
          <p:nvPr>
            <p:ph idx="2" type="body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3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3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3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4" name="Google Shape;84;p32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32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32"/>
          <p:cNvSpPr txBox="1"/>
          <p:nvPr>
            <p:ph idx="3" type="body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32"/>
          <p:cNvSpPr txBox="1"/>
          <p:nvPr>
            <p:ph idx="4" type="body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3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3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3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3" name="Google Shape;93;p3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3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3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3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3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5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2" name="Google Shape;102;p35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Google Shape;103;p35"/>
          <p:cNvSpPr txBox="1"/>
          <p:nvPr>
            <p:ph idx="2" type="body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3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3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3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6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9" name="Google Shape;109;p36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36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3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3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3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6" name="Google Shape;116;p37"/>
          <p:cNvSpPr txBox="1"/>
          <p:nvPr>
            <p:ph idx="1" type="body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3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3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3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8"/>
          <p:cNvSpPr txBox="1"/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2" name="Google Shape;122;p38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3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Google Shape;124;p3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5" name="Google Shape;125;p3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2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2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1C23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youtube.com/watch?v=yln6PpV1G1I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1.jpg"/><Relationship Id="rId5" Type="http://schemas.openxmlformats.org/officeDocument/2006/relationships/hyperlink" Target="http://www.google.co.uk/url?sa=i&amp;rct=j&amp;q=&amp;esrc=s&amp;source=images&amp;cd=&amp;cad=rja&amp;uact=8&amp;ved=0ahUKEwiz4JWy9JDLAhXHaRQKHULhA24QjRwIBw&amp;url=http://www.ebay.co.uk/bhp/wide-range-readers&amp;bvm=bv.115277099,d.d24&amp;psig=AFQjCNGoVdSMiKCq6sZKbi0vEnnra8yD-A&amp;ust=1456420786650388" TargetMode="External"/><Relationship Id="rId6" Type="http://schemas.openxmlformats.org/officeDocument/2006/relationships/image" Target="../media/image1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2.jpg"/><Relationship Id="rId5" Type="http://schemas.openxmlformats.org/officeDocument/2006/relationships/image" Target="../media/image4.png"/><Relationship Id="rId6" Type="http://schemas.openxmlformats.org/officeDocument/2006/relationships/image" Target="../media/image8.jpg"/><Relationship Id="rId7" Type="http://schemas.openxmlformats.org/officeDocument/2006/relationships/image" Target="../media/image1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"/>
          <p:cNvSpPr txBox="1"/>
          <p:nvPr>
            <p:ph type="ctrTitle"/>
          </p:nvPr>
        </p:nvSpPr>
        <p:spPr>
          <a:xfrm>
            <a:off x="1472150" y="1301350"/>
            <a:ext cx="6340800" cy="16923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The Wonderful World of Reading</a:t>
            </a:r>
            <a:endParaRPr/>
          </a:p>
        </p:txBody>
      </p:sp>
      <p:pic>
        <p:nvPicPr>
          <p:cNvPr id="131" name="Google Shape;13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175" y="3056700"/>
            <a:ext cx="1783425" cy="184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37450" y="146950"/>
            <a:ext cx="1411781" cy="152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a0b3a9e773_0_48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Preschool - Reception 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g3a0b3a9e773_0_48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7. Blending and Segmenting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700">
                <a:latin typeface="Arial"/>
                <a:ea typeface="Arial"/>
                <a:cs typeface="Arial"/>
                <a:sym typeface="Arial"/>
              </a:rPr>
              <a:t> Begin putting sounds together (blending) and taking them apart (segmenting).</a:t>
            </a:r>
            <a:br>
              <a:rPr lang="en" sz="1700">
                <a:latin typeface="Arial"/>
                <a:ea typeface="Arial"/>
                <a:cs typeface="Arial"/>
                <a:sym typeface="Arial"/>
              </a:rPr>
            </a:b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700">
                <a:latin typeface="Arial"/>
                <a:ea typeface="Arial"/>
                <a:cs typeface="Arial"/>
                <a:sym typeface="Arial"/>
              </a:rPr>
            </a:b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Oral blending (“/c/–/a/–/t/ — what’s the word?” → cat)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lang="en" sz="1700">
                <a:latin typeface="Arial"/>
                <a:ea typeface="Arial"/>
                <a:cs typeface="Arial"/>
                <a:sym typeface="Arial"/>
              </a:rPr>
              <a:t> blending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Simple segmenting (“dog” → /d/–/o/–/g/)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7" name="Google Shape;207;g3a0b3a9e773_0_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6113" y="3180138"/>
            <a:ext cx="159067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How to help with</a:t>
            </a: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Phonics?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5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The children are taught pure sounds: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https://www.youtube.com/watch?v=yln6PpV1G1I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They are 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supported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 to blend - oral blending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Independent blending = 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reading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 txBox="1"/>
          <p:nvPr>
            <p:ph type="title"/>
          </p:nvPr>
        </p:nvSpPr>
        <p:spPr>
          <a:xfrm>
            <a:off x="311700" y="947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Book Bags - </a:t>
            </a:r>
            <a:r>
              <a:rPr lang="en" sz="2700"/>
              <a:t>Picture only books</a:t>
            </a:r>
            <a:endParaRPr sz="2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20" name="Google Shape;220;p10"/>
          <p:cNvSpPr txBox="1"/>
          <p:nvPr>
            <p:ph idx="1" type="body"/>
          </p:nvPr>
        </p:nvSpPr>
        <p:spPr>
          <a:xfrm>
            <a:off x="247175" y="631500"/>
            <a:ext cx="8520600" cy="4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These books build the foundation of reading for meaning and pleasure.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These books teach children how to tell a story from pictures,</a:t>
            </a:r>
            <a:r>
              <a:rPr b="1" lang="en" sz="1400">
                <a:solidFill>
                  <a:schemeClr val="dk1"/>
                </a:solidFill>
              </a:rPr>
              <a:t> this is why it’s key to let your child lead the way.</a:t>
            </a: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 u="sng">
                <a:solidFill>
                  <a:schemeClr val="dk1"/>
                </a:solidFill>
              </a:rPr>
              <a:t>Here’s how you can help:</a:t>
            </a:r>
            <a:r>
              <a:rPr lang="en" sz="1500">
                <a:solidFill>
                  <a:schemeClr val="dk1"/>
                </a:solidFill>
              </a:rPr>
              <a:t>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Let them tell you all about the front cover before you read the title.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Ask questions about the pictures;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Once you’ve looked through the book, ask your child what they can remember. If they are struggling, ask about specific events or people.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These books can be looked over more than once and it’s really normal if your child tells a different story than the first time.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Our school expectation is that children read/share a school book AT LEAST THREE TIMES A WEEK. 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a0b3a9e773_0_55"/>
          <p:cNvSpPr txBox="1"/>
          <p:nvPr>
            <p:ph type="title"/>
          </p:nvPr>
        </p:nvSpPr>
        <p:spPr>
          <a:xfrm>
            <a:off x="311700" y="947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Book Bags </a:t>
            </a:r>
            <a:endParaRPr/>
          </a:p>
        </p:txBody>
      </p:sp>
      <p:sp>
        <p:nvSpPr>
          <p:cNvPr id="226" name="Google Shape;226;g3a0b3a9e773_0_55"/>
          <p:cNvSpPr txBox="1"/>
          <p:nvPr>
            <p:ph idx="1" type="body"/>
          </p:nvPr>
        </p:nvSpPr>
        <p:spPr>
          <a:xfrm>
            <a:off x="247175" y="631500"/>
            <a:ext cx="8520600" cy="4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Children working from the start of RWInc programme to the Yellow level should be reading their book bag books daily at home.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Here is why:</a:t>
            </a:r>
            <a:r>
              <a:rPr lang="en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The strategy of re-reading has proven benefits for the development of early reading. If your child re- reads a book three times a week,  we would expect to see progression that looks similar to this: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1st read - sounds out words and starting to understand what is happening by using pictures and talking with a grown up. 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2nd read - children will gain a fuller understanding of the story and the characters through reading and talking about their reading with a grown up.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3rd read - children will read at a greater speed by recognising common words. They will read with less mistakes and might start to add some expression.</a:t>
            </a: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b="0" i="0" lang="en" sz="395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I help my child at home?</a:t>
            </a:r>
            <a:endParaRPr b="0" i="0" sz="3959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2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Read as often as possible. </a:t>
            </a:r>
            <a:endParaRPr sz="24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 lots of sound and listening games (eye spy etc.)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Encourage and praise “good guesses!”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the meanings of words they do not come across regularly.</a:t>
            </a:r>
            <a:endParaRPr sz="24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Websites and Games</a:t>
            </a:r>
            <a:r>
              <a:rPr lang="en" sz="2400"/>
              <a:t> </a:t>
            </a:r>
            <a:endParaRPr sz="2400"/>
          </a:p>
        </p:txBody>
      </p:sp>
      <p:pic>
        <p:nvPicPr>
          <p:cNvPr descr="C:\Users\Y1n.Y1n-PC\AppData\Local\Microsoft\Windows\Temporary Internet Files\Content.IE5\EV86RX35\j[1].jpg" id="234" name="Google Shape;23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87459" y="3042002"/>
            <a:ext cx="2066730" cy="15526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a0b3a9e773_0_60"/>
          <p:cNvSpPr txBox="1"/>
          <p:nvPr>
            <p:ph type="title"/>
          </p:nvPr>
        </p:nvSpPr>
        <p:spPr>
          <a:xfrm>
            <a:off x="457200" y="1308169"/>
            <a:ext cx="8229600" cy="26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lang="en" sz="5959">
                <a:latin typeface="Arial"/>
                <a:ea typeface="Arial"/>
                <a:cs typeface="Arial"/>
                <a:sym typeface="Arial"/>
              </a:rPr>
              <a:t>Thank you </a:t>
            </a:r>
            <a:endParaRPr sz="5959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/>
          <p:cNvSpPr txBox="1"/>
          <p:nvPr>
            <p:ph idx="1" type="subTitle"/>
          </p:nvPr>
        </p:nvSpPr>
        <p:spPr>
          <a:xfrm>
            <a:off x="3059832" y="2517743"/>
            <a:ext cx="5616624" cy="1909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Reading has changed a lot in a short space of time,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None/>
            </a:pPr>
            <a:r>
              <a:rPr b="0" i="0" lang="en" sz="3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it’s a bit less like this…</a:t>
            </a:r>
            <a:endParaRPr b="0" i="0" sz="3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letterland.com/images/fckimages/Letterland-wallpaper7.jpg" id="138" name="Google Shape;13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640" y="122740"/>
            <a:ext cx="2691730" cy="20187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4.bp.blogspot.com/-7mURqVjlfwY/TVrCMq48_RI/AAAAAAAAAvQ/ORHQ8BirpYg/s1600/Roger+Red+hat.jpg" id="139" name="Google Shape;13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6500" y="141480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i.ebayimg.com/00/s/MTYwMFgxMjAw/z/NyUAAOSw~OdVa1t6/$_35.JPG?set_id=880000500F" id="140" name="Google Shape;140;p2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501" y="2284605"/>
            <a:ext cx="1607344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"/>
          <p:cNvSpPr txBox="1"/>
          <p:nvPr>
            <p:ph idx="1" type="subTitle"/>
          </p:nvPr>
        </p:nvSpPr>
        <p:spPr>
          <a:xfrm>
            <a:off x="3315684" y="4353948"/>
            <a:ext cx="5616624" cy="559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b="1" i="0" lang="en" sz="32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DE34A5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en" sz="3200" u="none" cap="none" strike="noStrike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bit</a:t>
            </a:r>
            <a:r>
              <a:rPr b="1" i="0" lang="en" sz="3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more</a:t>
            </a:r>
            <a:r>
              <a:rPr b="1" i="0" lang="en" sz="32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like</a:t>
            </a:r>
            <a:r>
              <a:rPr b="1" i="0" lang="en" sz="32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3200" u="none" cap="none" strike="noStrike">
                <a:solidFill>
                  <a:srgbClr val="DE34A5"/>
                </a:solidFill>
                <a:latin typeface="Arial"/>
                <a:ea typeface="Arial"/>
                <a:cs typeface="Arial"/>
                <a:sym typeface="Arial"/>
              </a:rPr>
              <a:t>this!</a:t>
            </a:r>
            <a:endParaRPr b="1" i="0" sz="3200" u="none" cap="none" strike="noStrike">
              <a:solidFill>
                <a:srgbClr val="DE34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children reading in school" id="146" name="Google Shape;146;p3"/>
          <p:cNvSpPr/>
          <p:nvPr/>
        </p:nvSpPr>
        <p:spPr>
          <a:xfrm>
            <a:off x="0" y="-102394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result for children reading in school" id="147" name="Google Shape;147;p3"/>
          <p:cNvSpPr/>
          <p:nvPr/>
        </p:nvSpPr>
        <p:spPr>
          <a:xfrm>
            <a:off x="152400" y="119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result for children reading in school" id="148" name="Google Shape;148;p3"/>
          <p:cNvSpPr/>
          <p:nvPr/>
        </p:nvSpPr>
        <p:spPr>
          <a:xfrm>
            <a:off x="304800" y="1262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3222" y="376132"/>
            <a:ext cx="2028481" cy="1487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ildren reading in school" id="150" name="Google Shape;15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09089" y="361504"/>
            <a:ext cx="2208611" cy="1502180"/>
          </a:xfrm>
          <a:prstGeom prst="rect">
            <a:avLst/>
          </a:prstGeom>
          <a:noFill/>
          <a:ln>
            <a:noFill/>
          </a:ln>
        </p:spPr>
      </p:pic>
      <p:sp>
        <p:nvSpPr>
          <p:cNvPr descr="Image result for children reading ipad" id="151" name="Google Shape;151;p3"/>
          <p:cNvSpPr/>
          <p:nvPr/>
        </p:nvSpPr>
        <p:spPr>
          <a:xfrm>
            <a:off x="457200" y="240506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174" y="2993388"/>
            <a:ext cx="2228273" cy="166905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ildren reading comics" id="153" name="Google Shape;153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57571" y="1977684"/>
            <a:ext cx="1385888" cy="18502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phonics" id="154" name="Google Shape;154;p3"/>
          <p:cNvPicPr preferRelativeResize="0"/>
          <p:nvPr/>
        </p:nvPicPr>
        <p:blipFill rotWithShape="1">
          <a:blip r:embed="rId7">
            <a:alphaModFix/>
          </a:blip>
          <a:srcRect b="14954" l="0" r="0" t="38094"/>
          <a:stretch/>
        </p:blipFill>
        <p:spPr>
          <a:xfrm>
            <a:off x="1995542" y="1977684"/>
            <a:ext cx="4108186" cy="810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a0b3a9e773_0_5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ere do we begin?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g3a0b3a9e773_0_5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latin typeface="Arial"/>
                <a:ea typeface="Arial"/>
                <a:cs typeface="Arial"/>
                <a:sym typeface="Arial"/>
              </a:rPr>
              <a:t>1. Listening and Sound Awareness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Help children notice and distinguish sounds in the environment and speech.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Listening games (e.g., “What sound do you hear?”)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Identifying environmental sounds (birds, cars, drums)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Clapping or tapping rhythms and syllable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a0b3a9e773_0_13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ere do we begin?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3a0b3a9e773_0_13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latin typeface="Arial"/>
                <a:ea typeface="Arial"/>
                <a:cs typeface="Arial"/>
                <a:sym typeface="Arial"/>
              </a:rPr>
              <a:t>2. Rhyme and Alliteration Awareness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Build sensitivity to patterns in sounds.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Rhyming songs and poems (e.g., “cat–hat–bat”)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Finding words that start with the same sound (“Silly snake sings softly”)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g3a0b3a9e773_0_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0900" y="3688763"/>
            <a:ext cx="2162175" cy="138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a0b3a9e773_0_20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ere do we begin?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g3a0b3a9e773_0_20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2100">
                <a:latin typeface="Arial"/>
                <a:ea typeface="Arial"/>
                <a:cs typeface="Arial"/>
                <a:sym typeface="Arial"/>
              </a:rPr>
              <a:t>3. Word Awareness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00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900">
                <a:latin typeface="Arial"/>
                <a:ea typeface="Arial"/>
                <a:cs typeface="Arial"/>
                <a:sym typeface="Arial"/>
              </a:rPr>
              <a:t> Understand that sentences are made up of separate words.</a:t>
            </a:r>
            <a:br>
              <a:rPr lang="en" sz="1900">
                <a:latin typeface="Arial"/>
                <a:ea typeface="Arial"/>
                <a:cs typeface="Arial"/>
                <a:sym typeface="Arial"/>
              </a:rPr>
            </a:b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900">
                <a:latin typeface="Arial"/>
                <a:ea typeface="Arial"/>
                <a:cs typeface="Arial"/>
                <a:sym typeface="Arial"/>
              </a:rPr>
            </a:b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Counting words in a simple sentence (“I like dogs” → 3 words)</a:t>
            </a:r>
            <a:br>
              <a:rPr lang="en" sz="1900">
                <a:latin typeface="Arial"/>
                <a:ea typeface="Arial"/>
                <a:cs typeface="Arial"/>
                <a:sym typeface="Arial"/>
              </a:rPr>
            </a:b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900">
                <a:latin typeface="Arial"/>
                <a:ea typeface="Arial"/>
                <a:cs typeface="Arial"/>
                <a:sym typeface="Arial"/>
              </a:rPr>
              <a:t>Rearranging word cards to make sentences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a0b3a9e773_0_27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Preschool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3a0b3a9e773_0_27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latin typeface="Arial"/>
                <a:ea typeface="Arial"/>
                <a:cs typeface="Arial"/>
                <a:sym typeface="Arial"/>
              </a:rPr>
              <a:t>4. Syllable Awareness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Recognize that words can be broken into parts (syllables).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Clapping or tapping syllables (“ba-na-na” → 3 claps)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Sorting pictures by number of syllables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4" name="Google Shape;184;g3a0b3a9e773_0_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1350" y="3826850"/>
            <a:ext cx="2457450" cy="110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a0b3a9e773_0_34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Preschool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g3a0b3a9e773_0_34"/>
          <p:cNvSpPr txBox="1"/>
          <p:nvPr>
            <p:ph idx="1" type="body"/>
          </p:nvPr>
        </p:nvSpPr>
        <p:spPr>
          <a:xfrm>
            <a:off x="457200" y="8229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latin typeface="Arial"/>
                <a:ea typeface="Arial"/>
                <a:cs typeface="Arial"/>
                <a:sym typeface="Arial"/>
              </a:rPr>
              <a:t>5. Beginning Phonemic Awareness (Individual Sounds)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 Begin to hear and isolate individual phonemes (sounds) in words.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Identifying the first sound in a word (“sun” starts with /s/)</a:t>
            </a:r>
            <a:br>
              <a:rPr lang="en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Arial"/>
                <a:ea typeface="Arial"/>
                <a:cs typeface="Arial"/>
                <a:sym typeface="Arial"/>
              </a:rPr>
              <a:t>Matching pictures with the same beginning sound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a0b3a9e773_0_41"/>
          <p:cNvSpPr txBox="1"/>
          <p:nvPr>
            <p:ph type="title"/>
          </p:nvPr>
        </p:nvSpPr>
        <p:spPr>
          <a:xfrm>
            <a:off x="457200" y="0"/>
            <a:ext cx="82296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Preschool - Reception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g3a0b3a9e773_0_41"/>
          <p:cNvSpPr txBox="1"/>
          <p:nvPr>
            <p:ph idx="1" type="body"/>
          </p:nvPr>
        </p:nvSpPr>
        <p:spPr>
          <a:xfrm>
            <a:off x="839275" y="6858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6. Letter–Sound Recognition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700">
                <a:latin typeface="Arial"/>
                <a:ea typeface="Arial"/>
                <a:cs typeface="Arial"/>
                <a:sym typeface="Arial"/>
              </a:rPr>
              <a:t> Connect some letters with their sounds — the start of true phonics.</a:t>
            </a:r>
            <a:br>
              <a:rPr lang="en" sz="1700">
                <a:latin typeface="Arial"/>
                <a:ea typeface="Arial"/>
                <a:cs typeface="Arial"/>
                <a:sym typeface="Arial"/>
              </a:rPr>
            </a:b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Activities:</a:t>
            </a:r>
            <a:br>
              <a:rPr b="1" lang="en" sz="1700">
                <a:latin typeface="Arial"/>
                <a:ea typeface="Arial"/>
                <a:cs typeface="Arial"/>
                <a:sym typeface="Arial"/>
              </a:rPr>
            </a:b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Introducing letters one at a time (especially high-utility ones like S, A, T, P)</a:t>
            </a:r>
            <a:br>
              <a:rPr lang="en" sz="1700">
                <a:latin typeface="Arial"/>
                <a:ea typeface="Arial"/>
                <a:cs typeface="Arial"/>
                <a:sym typeface="Arial"/>
              </a:rPr>
            </a:b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Practicing letter–sound correspondence (“M says /m/ like in ‘mum’”)</a:t>
            </a:r>
            <a:br>
              <a:rPr lang="en" sz="1700">
                <a:latin typeface="Arial"/>
                <a:ea typeface="Arial"/>
                <a:cs typeface="Arial"/>
                <a:sym typeface="Arial"/>
              </a:rPr>
            </a:b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>
                <a:latin typeface="Arial"/>
                <a:ea typeface="Arial"/>
                <a:cs typeface="Arial"/>
                <a:sym typeface="Arial"/>
              </a:rPr>
              <a:t>Using songs, letter tracing, and sensory play (sand, playdough, etc.)</a:t>
            </a:r>
            <a:endParaRPr sz="17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9" name="Google Shape;199;g3a0b3a9e773_0_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174" y="3482900"/>
            <a:ext cx="1267450" cy="151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