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cc54113cb2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3cc54113cb2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ca89504f24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ca89504f24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ca89504f24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ca89504f24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ca89504f24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ca89504f24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ca89504f24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ca89504f24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ca89504f24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ca89504f24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ca89504f24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3ca89504f24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ca89504f24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3ca89504f24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ca89504f24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3ca89504f24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EFEFE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Relationship Id="rId4" Type="http://schemas.openxmlformats.org/officeDocument/2006/relationships/image" Target="../media/image1.png"/><Relationship Id="rId5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Relationship Id="rId4" Type="http://schemas.openxmlformats.org/officeDocument/2006/relationships/image" Target="../media/image4.png"/><Relationship Id="rId5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Maths in EYFS 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Take away message </a:t>
            </a:r>
            <a:endParaRPr/>
          </a:p>
        </p:txBody>
      </p:sp>
      <p:sp>
        <p:nvSpPr>
          <p:cNvPr id="114" name="Google Shape;114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do we learn maths in school… so we can use it in real life!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The more they can experience maths in everyday life the more meaning it has and that’s when secure learning happens.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title"/>
          </p:nvPr>
        </p:nvSpPr>
        <p:spPr>
          <a:xfrm>
            <a:off x="187075" y="824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Early Learning Goals </a:t>
            </a:r>
            <a:endParaRPr/>
          </a:p>
        </p:txBody>
      </p:sp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311700" y="575850"/>
            <a:ext cx="8520600" cy="456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500" u="sng">
                <a:solidFill>
                  <a:schemeClr val="dk1"/>
                </a:solidFill>
              </a:rPr>
              <a:t>Number </a:t>
            </a:r>
            <a:endParaRPr sz="1500" u="sng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</a:rPr>
              <a:t>• Have a deep understanding of numbers to 10, including the composition of each number. </a:t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</a:rPr>
              <a:t>• Subitise (recognise quantities without counting) up to 5. </a:t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500">
                <a:solidFill>
                  <a:schemeClr val="dk1"/>
                </a:solidFill>
              </a:rPr>
              <a:t>• Automatically recall (without reference to rhymes, counting or other aids) number bonds up to 5 (including subtraction facts) and some number bonds to 10, including double facts.</a:t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500" u="sng">
                <a:solidFill>
                  <a:schemeClr val="dk1"/>
                </a:solidFill>
              </a:rPr>
              <a:t>Numerical Patterns </a:t>
            </a:r>
            <a:endParaRPr sz="1500" u="sng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</a:rPr>
              <a:t>• Verbally count beyond 20, recognising the pattern of the counting system. </a:t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</a:rPr>
              <a:t>• Compare quantities up to 10 in different contexts, recognising when one quantity is greater than, less than or the same as the other quantity. </a:t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500">
                <a:solidFill>
                  <a:schemeClr val="dk1"/>
                </a:solidFill>
              </a:rPr>
              <a:t>• Explore and represent patterns within numbers up to 10, including evens and odds, double facts and how quantities can be distributed equally. </a:t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15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158600" y="207100"/>
            <a:ext cx="8802900" cy="880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100"/>
              <a:t>Have a deep understanding of numbers to 10, including the composition of each number. </a:t>
            </a:r>
            <a:endParaRPr b="1" sz="2100"/>
          </a:p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400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35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5057"/>
              <a:t>Regonsising (reading) numbers 0-10 </a:t>
            </a:r>
            <a:endParaRPr sz="5057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5057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5057"/>
              <a:t>Knowing all the ways to make all numbers to 10  for example: 4 is 1+1+1+1, 3+1, 1+3, 2+2  </a:t>
            </a:r>
            <a:endParaRPr sz="5057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5057"/>
              <a:t>Practicing this at every opportunity is so important, real life examples can really help consolidate this learning </a:t>
            </a:r>
            <a:r>
              <a:rPr lang="en"/>
              <a:t>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100"/>
              <a:t>Subitise (recognise quantities without counting) up to 5. </a:t>
            </a:r>
            <a:endParaRPr b="1" sz="2100"/>
          </a:p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73" name="Google Shape;7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7238" y="1458388"/>
            <a:ext cx="3152775" cy="1343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759436" y="1223550"/>
            <a:ext cx="2386725" cy="1256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791057" y="2801432"/>
            <a:ext cx="2303998" cy="1956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type="title"/>
          </p:nvPr>
        </p:nvSpPr>
        <p:spPr>
          <a:xfrm>
            <a:off x="311700" y="101975"/>
            <a:ext cx="8520600" cy="12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100"/>
              <a:t>Automatically recall (without reference to rhymes, counting or other aids) number bonds up to 5 (including subtraction facts) and some number bonds to 10, including double facts.</a:t>
            </a:r>
            <a:endParaRPr b="1" sz="2100"/>
          </a:p>
        </p:txBody>
      </p:sp>
      <p:sp>
        <p:nvSpPr>
          <p:cNvPr id="81" name="Google Shape;81;p17"/>
          <p:cNvSpPr txBox="1"/>
          <p:nvPr>
            <p:ph idx="1" type="body"/>
          </p:nvPr>
        </p:nvSpPr>
        <p:spPr>
          <a:xfrm>
            <a:off x="311700" y="14017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Linked to 1st goal</a:t>
            </a:r>
            <a:r>
              <a:rPr lang="en">
                <a:solidFill>
                  <a:srgbClr val="666666"/>
                </a:solidFill>
              </a:rPr>
              <a:t>: </a:t>
            </a:r>
            <a:r>
              <a:rPr lang="en">
                <a:solidFill>
                  <a:srgbClr val="666666"/>
                </a:solidFill>
              </a:rPr>
              <a:t>Have a deep understanding of numbers to 10, including the composition of each number.</a:t>
            </a:r>
            <a:r>
              <a:rPr b="1" lang="en">
                <a:solidFill>
                  <a:srgbClr val="666666"/>
                </a:solidFill>
              </a:rPr>
              <a:t> </a:t>
            </a:r>
            <a:endParaRPr b="1">
              <a:solidFill>
                <a:srgbClr val="666666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666666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666666"/>
                </a:solidFill>
              </a:rPr>
              <a:t>Here we are looking for the recall: </a:t>
            </a:r>
            <a:endParaRPr>
              <a:solidFill>
                <a:srgbClr val="666666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666666"/>
                </a:solidFill>
              </a:rPr>
              <a:t>2+3=5         4-2=2     2+1=3           5-1=4         5+5=10             3+3=6          5+2=7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Again allowing children to use and see what this maths looks like in the real world makes such a </a:t>
            </a:r>
            <a:r>
              <a:rPr lang="en"/>
              <a:t>difference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 txBox="1"/>
          <p:nvPr>
            <p:ph type="title"/>
          </p:nvPr>
        </p:nvSpPr>
        <p:spPr>
          <a:xfrm>
            <a:off x="198425" y="116475"/>
            <a:ext cx="8520600" cy="85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100"/>
              <a:t>Verbally count beyond 20, recognising the pattern of the counting system. </a:t>
            </a:r>
            <a:endParaRPr b="1" sz="2100"/>
          </a:p>
        </p:txBody>
      </p:sp>
      <p:sp>
        <p:nvSpPr>
          <p:cNvPr id="87" name="Google Shape;87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Counting</a:t>
            </a:r>
            <a:r>
              <a:rPr lang="en"/>
              <a:t> 11-19 is the </a:t>
            </a:r>
            <a:r>
              <a:rPr lang="en"/>
              <a:t>anomaly</a:t>
            </a:r>
            <a:r>
              <a:rPr lang="en"/>
              <a:t>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Once you get to 20 it makes sense and we are looking for the </a:t>
            </a:r>
            <a:r>
              <a:rPr lang="en"/>
              <a:t>understanding</a:t>
            </a:r>
            <a:r>
              <a:rPr lang="en"/>
              <a:t> that 23 comes after 22, and 33 comes after 32 ect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This is just orally counting there is no expectation that the </a:t>
            </a:r>
            <a:r>
              <a:rPr lang="en"/>
              <a:t>children</a:t>
            </a:r>
            <a:r>
              <a:rPr lang="en"/>
              <a:t> can read these </a:t>
            </a:r>
            <a:r>
              <a:rPr lang="en"/>
              <a:t>numbers - however showing them what the numbers look like when you see them never does any harm. Page numbers, dates, bus/train numbers, weights on scales while cooking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 txBox="1"/>
          <p:nvPr>
            <p:ph type="title"/>
          </p:nvPr>
        </p:nvSpPr>
        <p:spPr>
          <a:xfrm>
            <a:off x="243725" y="127800"/>
            <a:ext cx="8520600" cy="117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100"/>
              <a:t>Compare quantities up to 10 in different contexts, recognising when one quantity is greater than, less than or the same as the other quantity. </a:t>
            </a:r>
            <a:endParaRPr b="1" sz="2100"/>
          </a:p>
        </p:txBody>
      </p:sp>
      <p:sp>
        <p:nvSpPr>
          <p:cNvPr id="93" name="Google Shape;93;p19"/>
          <p:cNvSpPr txBox="1"/>
          <p:nvPr>
            <p:ph idx="1" type="body"/>
          </p:nvPr>
        </p:nvSpPr>
        <p:spPr>
          <a:xfrm>
            <a:off x="311700" y="140172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Good </a:t>
            </a:r>
            <a:r>
              <a:rPr lang="en"/>
              <a:t>opportunities</a:t>
            </a:r>
            <a:r>
              <a:rPr lang="en"/>
              <a:t> to </a:t>
            </a:r>
            <a:r>
              <a:rPr lang="en"/>
              <a:t>practice this are games where you have to get more/less than the other person </a:t>
            </a:r>
            <a:r>
              <a:rPr lang="en"/>
              <a:t>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94" name="Google Shape;94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0338" y="2895250"/>
            <a:ext cx="1400175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265263" y="2895250"/>
            <a:ext cx="1400175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740200" y="2794293"/>
            <a:ext cx="1400175" cy="11395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/>
          <p:nvPr>
            <p:ph type="title"/>
          </p:nvPr>
        </p:nvSpPr>
        <p:spPr>
          <a:xfrm>
            <a:off x="243725" y="34075"/>
            <a:ext cx="8520600" cy="111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100"/>
              <a:t>Explore and represent patterns within numbers up to 10, including evens and odds, double facts and how quantities can be distributed equally. </a:t>
            </a:r>
            <a:endParaRPr b="1" sz="2100"/>
          </a:p>
        </p:txBody>
      </p:sp>
      <p:sp>
        <p:nvSpPr>
          <p:cNvPr id="102" name="Google Shape;102;p20"/>
          <p:cNvSpPr txBox="1"/>
          <p:nvPr>
            <p:ph idx="1" type="body"/>
          </p:nvPr>
        </p:nvSpPr>
        <p:spPr>
          <a:xfrm>
            <a:off x="311700" y="128842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400">
                <a:solidFill>
                  <a:schemeClr val="dk1"/>
                </a:solidFill>
              </a:rPr>
              <a:t>Counting patterns</a:t>
            </a:r>
            <a:r>
              <a:rPr lang="en" sz="1400">
                <a:solidFill>
                  <a:schemeClr val="dk1"/>
                </a:solidFill>
              </a:rPr>
              <a:t> — noticing that numbers go up by 1 each time (1, 2, 3…) or down by 1.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400">
                <a:solidFill>
                  <a:schemeClr val="dk1"/>
                </a:solidFill>
              </a:rPr>
              <a:t>Odd and even patterns</a:t>
            </a:r>
            <a:r>
              <a:rPr lang="en" sz="1400">
                <a:solidFill>
                  <a:schemeClr val="dk1"/>
                </a:solidFill>
              </a:rPr>
              <a:t> — even numbers can be paired, odd numbers have “one left over”.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solidFill>
                  <a:schemeClr val="dk1"/>
                </a:solidFill>
              </a:rPr>
              <a:t>Visual patterns</a:t>
            </a:r>
            <a:r>
              <a:rPr lang="en" sz="1400">
                <a:solidFill>
                  <a:schemeClr val="dk1"/>
                </a:solidFill>
              </a:rPr>
              <a:t> — recognising amounts without counting (e.g., dice patterns, ten frames).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solidFill>
                  <a:schemeClr val="dk1"/>
                </a:solidFill>
              </a:rPr>
              <a:t>Repeating patterns using numbers</a:t>
            </a:r>
            <a:r>
              <a:rPr lang="en" sz="1400">
                <a:solidFill>
                  <a:schemeClr val="dk1"/>
                </a:solidFill>
              </a:rPr>
              <a:t> — like 2, 4, 2, 4… or 1, 2, 3, 1, 2, 3…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400">
                <a:solidFill>
                  <a:schemeClr val="dk1"/>
                </a:solidFill>
              </a:rPr>
              <a:t>Comparing patterns</a:t>
            </a:r>
            <a:r>
              <a:rPr lang="en" sz="1400">
                <a:solidFill>
                  <a:schemeClr val="dk1"/>
                </a:solidFill>
              </a:rPr>
              <a:t> — noticing that 8 is “2 more than 6”, or that 10 is the “biggest number in the set”.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solidFill>
                  <a:schemeClr val="dk1"/>
                </a:solidFill>
              </a:rPr>
              <a:t>Real </a:t>
            </a:r>
            <a:r>
              <a:rPr lang="en" sz="1400">
                <a:solidFill>
                  <a:schemeClr val="dk1"/>
                </a:solidFill>
              </a:rPr>
              <a:t>world</a:t>
            </a:r>
            <a:r>
              <a:rPr lang="en" sz="1400">
                <a:solidFill>
                  <a:schemeClr val="dk1"/>
                </a:solidFill>
              </a:rPr>
              <a:t> examples and practice!!!!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Extras </a:t>
            </a:r>
            <a:endParaRPr/>
          </a:p>
        </p:txBody>
      </p:sp>
      <p:sp>
        <p:nvSpPr>
          <p:cNvPr id="108" name="Google Shape;108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Days of the week - in order and </a:t>
            </a:r>
            <a:r>
              <a:rPr lang="en"/>
              <a:t>understanding</a:t>
            </a:r>
            <a:r>
              <a:rPr lang="en"/>
              <a:t> yesterday and </a:t>
            </a:r>
            <a:r>
              <a:rPr lang="en"/>
              <a:t>tomorrow</a:t>
            </a:r>
            <a:r>
              <a:rPr lang="en"/>
              <a:t>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Months of the year - in order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Units of time - minutes, </a:t>
            </a:r>
            <a:r>
              <a:rPr lang="en"/>
              <a:t>hours, grams, KG, meters, degrees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Right and left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Forward, backwards, infront, behind, on top of etc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