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5145088" cy="9144000"/>
  <p:notesSz cx="6858000" cy="9144000"/>
  <p:embeddedFontLst>
    <p:embeddedFont>
      <p:font typeface="Roboto Medium" charset="0"/>
      <p:regular r:id="rId4"/>
      <p:bold r:id="rId5"/>
      <p:italic r:id="rId6"/>
      <p:boldItalic r:id="rId7"/>
    </p:embeddedFont>
    <p:embeddedFont>
      <p:font typeface="Caveat" charset="0"/>
      <p:regular r:id="rId8"/>
      <p:bold r:id="rId9"/>
    </p:embeddedFont>
    <p:embeddedFont>
      <p:font typeface="Roboto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880">
          <p15:clr>
            <a:srgbClr val="747775"/>
          </p15:clr>
        </p15:guide>
        <p15:guide id="2" pos="162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2694" y="-90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4751" y="685800"/>
            <a:ext cx="1929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5367" y="1323689"/>
            <a:ext cx="4793700" cy="364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75362" y="5038444"/>
            <a:ext cx="4793700" cy="140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75362" y="1966444"/>
            <a:ext cx="4793700" cy="34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75362" y="5603956"/>
            <a:ext cx="4793700" cy="23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75362" y="3823733"/>
            <a:ext cx="4793700" cy="149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47937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22503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2718701" y="2048844"/>
            <a:ext cx="22503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75362" y="987733"/>
            <a:ext cx="1579800" cy="134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75362" y="2470400"/>
            <a:ext cx="1579800" cy="56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75814" y="800267"/>
            <a:ext cx="3582600" cy="72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572200" y="-222"/>
            <a:ext cx="25722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49370" y="2192311"/>
            <a:ext cx="2275800" cy="26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49370" y="4983244"/>
            <a:ext cx="2275800" cy="219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2778955" y="1287244"/>
            <a:ext cx="2158800" cy="656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75362" y="7521022"/>
            <a:ext cx="3375000" cy="10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47937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www.pcfcheshirewest.org/whats-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24375" y="3039776"/>
            <a:ext cx="5144400" cy="5730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08280" marR="207009" lvl="0" indent="0" algn="ctr" rtl="0">
              <a:lnSpc>
                <a:spcPct val="82916"/>
              </a:lnSpc>
              <a:spcBef>
                <a:spcPts val="620"/>
              </a:spcBef>
              <a:spcAft>
                <a:spcPts val="0"/>
              </a:spcAft>
              <a:buNone/>
            </a:pPr>
            <a:r>
              <a:rPr lang="en-GB" sz="1600" dirty="0" smtClean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Location </a:t>
            </a:r>
            <a:r>
              <a:rPr lang="en-GB" sz="1600" dirty="0" err="1" smtClean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Greenbank</a:t>
            </a:r>
            <a:r>
              <a:rPr lang="en-GB" sz="1600" dirty="0" smtClean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00" smtClean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School Hartfo</a:t>
            </a:r>
            <a:r>
              <a:rPr lang="en-GB" sz="1600" smtClean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rd</a:t>
            </a:r>
          </a:p>
          <a:p>
            <a:pPr marL="208280" marR="207009" lvl="0" indent="0" algn="ctr" rtl="0">
              <a:lnSpc>
                <a:spcPct val="82916"/>
              </a:lnSpc>
              <a:spcBef>
                <a:spcPts val="620"/>
              </a:spcBef>
              <a:spcAft>
                <a:spcPts val="0"/>
              </a:spcAft>
              <a:buNone/>
            </a:pPr>
            <a:endParaRPr sz="1600">
              <a:solidFill>
                <a:srgbClr val="1D71B8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7009" lvl="0" indent="0" algn="ctr" rtl="0">
              <a:lnSpc>
                <a:spcPct val="82916"/>
              </a:lnSpc>
              <a:spcBef>
                <a:spcPts val="62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Are you a parent carer of children and young people with SEND? Come along for an informal get-together to meet other SEND parents and carers.</a:t>
            </a:r>
            <a:endParaRPr sz="1600">
              <a:solidFill>
                <a:srgbClr val="1D71B8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7009" lvl="0" indent="0" algn="ctr" rtl="0">
              <a:lnSpc>
                <a:spcPct val="82916"/>
              </a:lnSpc>
              <a:spcBef>
                <a:spcPts val="620"/>
              </a:spcBef>
              <a:spcAft>
                <a:spcPts val="0"/>
              </a:spcAft>
              <a:buNone/>
            </a:pPr>
            <a:endParaRPr sz="1600">
              <a:solidFill>
                <a:srgbClr val="1D71B8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7009" lvl="0" indent="0" algn="ctr" rtl="0">
              <a:lnSpc>
                <a:spcPct val="103750"/>
              </a:lnSpc>
              <a:spcBef>
                <a:spcPts val="31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This is a great chance to have a chat, share experiences, and connect with others who understand the challenges and joys of supporting children with special needs.</a:t>
            </a:r>
            <a:endParaRPr>
              <a:solidFill>
                <a:srgbClr val="1D71B8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7009" lvl="0" indent="0" algn="ctr" rtl="0">
              <a:lnSpc>
                <a:spcPct val="103750"/>
              </a:lnSpc>
              <a:spcBef>
                <a:spcPts val="310"/>
              </a:spcBef>
              <a:spcAft>
                <a:spcPts val="0"/>
              </a:spcAft>
              <a:buNone/>
            </a:pPr>
            <a:endParaRPr>
              <a:solidFill>
                <a:srgbClr val="1D71B8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8280" lvl="0" indent="0" algn="ctr" rtl="0">
              <a:spcBef>
                <a:spcPts val="295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What to expect:</a:t>
            </a:r>
            <a:endParaRPr u="sng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8280" lvl="0" indent="0" algn="ctr" rtl="0">
              <a:spcBef>
                <a:spcPts val="5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- A warm and welcoming space to meet new people.</a:t>
            </a:r>
            <a:endParaRPr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8280" lvl="0" indent="0" algn="ctr" rtl="0">
              <a:spcBef>
                <a:spcPts val="23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- Casual conversations over a cup of tea or coffee.</a:t>
            </a:r>
            <a:endParaRPr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8280" lvl="0" indent="0" algn="ctr" rtl="0">
              <a:spcBef>
                <a:spcPts val="235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- The chance to connect with other families in your community.</a:t>
            </a:r>
            <a:endParaRPr>
              <a:solidFill>
                <a:srgbClr val="1D71B8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8280" lvl="0" indent="0" algn="ctr" rtl="0">
              <a:spcBef>
                <a:spcPts val="235"/>
              </a:spcBef>
              <a:spcAft>
                <a:spcPts val="0"/>
              </a:spcAft>
              <a:buNone/>
            </a:pPr>
            <a:endParaRPr>
              <a:solidFill>
                <a:srgbClr val="1D71B8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7009" lvl="0" indent="0" algn="ctr" rtl="0">
              <a:lnSpc>
                <a:spcPct val="95833"/>
              </a:lnSpc>
              <a:spcBef>
                <a:spcPts val="27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1D71B8"/>
                </a:solidFill>
                <a:latin typeface="Roboto Medium"/>
                <a:ea typeface="Roboto Medium"/>
                <a:cs typeface="Roboto Medium"/>
                <a:sym typeface="Roboto Medium"/>
              </a:rPr>
              <a:t>Whether you’re looking for a friendly chat or just want to meet some new faces, we’d love to see you there!</a:t>
            </a:r>
            <a:endParaRPr>
              <a:solidFill>
                <a:srgbClr val="1D71B8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8280" lvl="0" indent="0" algn="ctr" rtl="0">
              <a:spcBef>
                <a:spcPts val="235"/>
              </a:spcBef>
              <a:spcAft>
                <a:spcPts val="0"/>
              </a:spcAft>
              <a:buNone/>
            </a:pPr>
            <a:endParaRPr sz="1500">
              <a:solidFill>
                <a:srgbClr val="E5007D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8280" lvl="0" indent="0" algn="ctr" rtl="0">
              <a:spcBef>
                <a:spcPts val="235"/>
              </a:spcBef>
              <a:spcAft>
                <a:spcPts val="0"/>
              </a:spcAft>
              <a:buNone/>
            </a:pPr>
            <a:r>
              <a:rPr lang="en-GB" sz="1500" dirty="0">
                <a:solidFill>
                  <a:srgbClr val="E5007D"/>
                </a:solidFill>
                <a:latin typeface="Roboto Medium"/>
                <a:ea typeface="Roboto Medium"/>
                <a:cs typeface="Roboto Medium"/>
                <a:sym typeface="Roboto Medium"/>
              </a:rPr>
              <a:t>All SEND parents and carers welcome</a:t>
            </a:r>
            <a:endParaRPr sz="1500">
              <a:solidFill>
                <a:srgbClr val="E5007D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208280" marR="208280" lvl="0" indent="0" algn="ctr" rtl="0">
              <a:spcBef>
                <a:spcPts val="235"/>
              </a:spcBef>
              <a:spcAft>
                <a:spcPts val="0"/>
              </a:spcAft>
              <a:buNone/>
            </a:pPr>
            <a:endParaRPr sz="1300">
              <a:solidFill>
                <a:srgbClr val="E5007D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982345" lvl="0" indent="0" algn="l" rtl="0">
              <a:spcBef>
                <a:spcPts val="29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-61" y="22"/>
            <a:ext cx="5144323" cy="2968569"/>
            <a:chOff x="3275900" y="2649375"/>
            <a:chExt cx="4140300" cy="2261250"/>
          </a:xfrm>
        </p:grpSpPr>
        <p:sp>
          <p:nvSpPr>
            <p:cNvPr id="56" name="Google Shape;56;p13"/>
            <p:cNvSpPr/>
            <p:nvPr/>
          </p:nvSpPr>
          <p:spPr>
            <a:xfrm>
              <a:off x="3275900" y="2649375"/>
              <a:ext cx="4140200" cy="22612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" name="Google Shape;57;p13"/>
            <p:cNvGrpSpPr/>
            <p:nvPr/>
          </p:nvGrpSpPr>
          <p:grpSpPr>
            <a:xfrm>
              <a:off x="3275900" y="2649383"/>
              <a:ext cx="4140300" cy="2261100"/>
              <a:chOff x="0" y="0"/>
              <a:chExt cx="4140300" cy="2261100"/>
            </a:xfrm>
          </p:grpSpPr>
          <p:sp>
            <p:nvSpPr>
              <p:cNvPr id="58" name="Google Shape;58;p13"/>
              <p:cNvSpPr/>
              <p:nvPr/>
            </p:nvSpPr>
            <p:spPr>
              <a:xfrm>
                <a:off x="0" y="0"/>
                <a:ext cx="4140300" cy="226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13"/>
              <p:cNvSpPr/>
              <p:nvPr/>
            </p:nvSpPr>
            <p:spPr>
              <a:xfrm>
                <a:off x="0" y="0"/>
                <a:ext cx="4140200" cy="2073910"/>
              </a:xfrm>
              <a:custGeom>
                <a:avLst/>
                <a:gdLst/>
                <a:ahLst/>
                <a:cxnLst/>
                <a:rect l="l" t="t" r="r" b="b"/>
                <a:pathLst>
                  <a:path w="4140200" h="2073910" extrusionOk="0">
                    <a:moveTo>
                      <a:pt x="4139996" y="0"/>
                    </a:moveTo>
                    <a:lnTo>
                      <a:pt x="0" y="0"/>
                    </a:lnTo>
                    <a:lnTo>
                      <a:pt x="0" y="2073592"/>
                    </a:lnTo>
                    <a:lnTo>
                      <a:pt x="4139996" y="2073592"/>
                    </a:lnTo>
                    <a:lnTo>
                      <a:pt x="4139996" y="0"/>
                    </a:lnTo>
                    <a:close/>
                  </a:path>
                </a:pathLst>
              </a:custGeom>
              <a:solidFill>
                <a:srgbClr val="00A19A"/>
              </a:solidFill>
              <a:ln>
                <a:noFill/>
              </a:ln>
            </p:spPr>
          </p:sp>
          <p:pic>
            <p:nvPicPr>
              <p:cNvPr id="60" name="Google Shape;60;p13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44348" y="148134"/>
                <a:ext cx="2878331" cy="2112656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1" name="Google Shape;61;p13"/>
              <p:cNvSpPr/>
              <p:nvPr/>
            </p:nvSpPr>
            <p:spPr>
              <a:xfrm>
                <a:off x="0" y="0"/>
                <a:ext cx="4140300" cy="226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1655"/>
                  </a:spcBef>
                  <a:spcAft>
                    <a:spcPts val="0"/>
                  </a:spcAft>
                  <a:buNone/>
                </a:pPr>
                <a:endParaRPr/>
              </a:p>
              <a:p>
                <a:pPr marL="29844" marR="0" lvl="0" indent="29844" algn="ctr" rtl="0">
                  <a:lnSpc>
                    <a:spcPct val="189583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 i="0" u="none" strike="noStrike" cap="none">
                  <a:solidFill>
                    <a:srgbClr val="E5007D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2" name="Google Shape;62;p13"/>
          <p:cNvSpPr txBox="1"/>
          <p:nvPr/>
        </p:nvSpPr>
        <p:spPr>
          <a:xfrm rot="1219388">
            <a:off x="3146526" y="6632"/>
            <a:ext cx="1969397" cy="1251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Join us for a relaxed and friendly chat!</a:t>
            </a:r>
            <a:endParaRPr sz="1800" b="1" i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1441575" y="1375025"/>
            <a:ext cx="2364900" cy="1308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08280" marR="208280" lvl="0" indent="0" algn="ctr" rtl="0">
              <a:spcBef>
                <a:spcPts val="235"/>
              </a:spcBef>
              <a:spcAft>
                <a:spcPts val="0"/>
              </a:spcAft>
              <a:buNone/>
            </a:pPr>
            <a:r>
              <a:rPr lang="en-GB" sz="1700" b="1" dirty="0">
                <a:solidFill>
                  <a:srgbClr val="E5007D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b="1" dirty="0" err="1" smtClean="0">
                <a:solidFill>
                  <a:srgbClr val="E5007D"/>
                </a:solidFill>
                <a:latin typeface="Roboto"/>
                <a:ea typeface="Roboto"/>
                <a:cs typeface="Roboto"/>
                <a:sym typeface="Roboto"/>
              </a:rPr>
              <a:t>Greenbank</a:t>
            </a:r>
            <a:r>
              <a:rPr lang="en-GB" sz="1700" b="1" dirty="0" smtClean="0">
                <a:solidFill>
                  <a:srgbClr val="E5007D"/>
                </a:solidFill>
                <a:latin typeface="Roboto"/>
                <a:ea typeface="Roboto"/>
                <a:cs typeface="Roboto"/>
                <a:sym typeface="Roboto"/>
              </a:rPr>
              <a:t> School</a:t>
            </a:r>
            <a:endParaRPr sz="1700" b="1">
              <a:solidFill>
                <a:srgbClr val="E5007D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08280" marR="208280" lvl="0" indent="0" algn="ctr" rtl="0">
              <a:spcBef>
                <a:spcPts val="235"/>
              </a:spcBef>
              <a:spcAft>
                <a:spcPts val="0"/>
              </a:spcAft>
              <a:buNone/>
            </a:pPr>
            <a:r>
              <a:rPr lang="en-GB" sz="1700" b="1" dirty="0" smtClean="0">
                <a:solidFill>
                  <a:srgbClr val="E5007D"/>
                </a:solidFill>
                <a:latin typeface="Roboto"/>
                <a:ea typeface="Roboto"/>
                <a:cs typeface="Roboto"/>
                <a:sym typeface="Roboto"/>
              </a:rPr>
              <a:t>13</a:t>
            </a:r>
            <a:r>
              <a:rPr lang="en-GB" sz="1700" b="1" baseline="30000" dirty="0" smtClean="0">
                <a:solidFill>
                  <a:srgbClr val="E5007D"/>
                </a:solidFill>
                <a:latin typeface="Roboto"/>
                <a:ea typeface="Roboto"/>
                <a:cs typeface="Roboto"/>
                <a:sym typeface="Roboto"/>
              </a:rPr>
              <a:t>th</a:t>
            </a:r>
            <a:r>
              <a:rPr lang="en-GB" sz="1700" b="1" dirty="0" smtClean="0">
                <a:solidFill>
                  <a:srgbClr val="E5007D"/>
                </a:solidFill>
                <a:latin typeface="Roboto"/>
                <a:ea typeface="Roboto"/>
                <a:cs typeface="Roboto"/>
                <a:sym typeface="Roboto"/>
              </a:rPr>
              <a:t> June</a:t>
            </a:r>
            <a:endParaRPr lang="en-GB" sz="1700" b="1" dirty="0">
              <a:solidFill>
                <a:srgbClr val="E5007D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08280" marR="208280" lvl="0" indent="0" algn="ctr" rtl="0">
              <a:spcBef>
                <a:spcPts val="235"/>
              </a:spcBef>
              <a:spcAft>
                <a:spcPts val="0"/>
              </a:spcAft>
              <a:buNone/>
            </a:pPr>
            <a:r>
              <a:rPr lang="en-GB" sz="1700" b="1" dirty="0" smtClean="0">
                <a:solidFill>
                  <a:srgbClr val="E5007D"/>
                </a:solidFill>
                <a:latin typeface="Roboto"/>
                <a:ea typeface="Roboto"/>
                <a:cs typeface="Roboto"/>
                <a:sym typeface="Roboto"/>
              </a:rPr>
              <a:t>9.30-11.30am</a:t>
            </a:r>
            <a:endParaRPr sz="1700" b="1">
              <a:solidFill>
                <a:srgbClr val="E5007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98725" y="8498963"/>
            <a:ext cx="44982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982345" lvl="0" indent="0" algn="l" rtl="0">
              <a:spcBef>
                <a:spcPts val="290"/>
              </a:spcBef>
              <a:spcAft>
                <a:spcPts val="0"/>
              </a:spcAft>
              <a:buNone/>
            </a:pPr>
            <a:r>
              <a:rPr lang="en-GB" sz="1100" u="sng">
                <a:solidFill>
                  <a:schemeClr val="hlink"/>
                </a:solidFill>
                <a:latin typeface="Roboto Medium"/>
                <a:ea typeface="Roboto Medium"/>
                <a:cs typeface="Roboto Medium"/>
                <a:sym typeface="Roboto Medium"/>
                <a:hlinkClick r:id="rId4"/>
              </a:rPr>
              <a:t>Parent Carer Forum Cheshire West - Whats On ?!</a:t>
            </a:r>
            <a:endParaRPr sz="1300"/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5875" y="8416850"/>
            <a:ext cx="518225" cy="51822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/>
          <p:nvPr/>
        </p:nvSpPr>
        <p:spPr>
          <a:xfrm rot="10800000" flipH="1">
            <a:off x="19950" y="2826375"/>
            <a:ext cx="5118000" cy="58500"/>
          </a:xfrm>
          <a:prstGeom prst="rect">
            <a:avLst/>
          </a:prstGeom>
          <a:solidFill>
            <a:srgbClr val="00A19A"/>
          </a:solidFill>
          <a:ln w="9525" cap="flat" cmpd="sng">
            <a:solidFill>
              <a:srgbClr val="00A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Roboto Medium</vt:lpstr>
      <vt:lpstr>Caveat</vt:lpstr>
      <vt:lpstr>Roboto</vt:lpstr>
      <vt:lpstr>Simple Light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Badzire</dc:creator>
  <cp:lastModifiedBy>Badzire</cp:lastModifiedBy>
  <cp:revision>2</cp:revision>
  <dcterms:modified xsi:type="dcterms:W3CDTF">2025-05-21T08:07:27Z</dcterms:modified>
</cp:coreProperties>
</file>