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60" r:id="rId4"/>
    <p:sldId id="261" r:id="rId5"/>
    <p:sldId id="262" r:id="rId6"/>
    <p:sldId id="266" r:id="rId7"/>
    <p:sldId id="276" r:id="rId8"/>
    <p:sldId id="285" r:id="rId9"/>
    <p:sldId id="278" r:id="rId10"/>
    <p:sldId id="281" r:id="rId11"/>
    <p:sldId id="282" r:id="rId12"/>
    <p:sldId id="286" r:id="rId13"/>
    <p:sldId id="263" r:id="rId14"/>
    <p:sldId id="267" r:id="rId15"/>
    <p:sldId id="275" r:id="rId16"/>
    <p:sldId id="280" r:id="rId17"/>
    <p:sldId id="268" r:id="rId18"/>
    <p:sldId id="273" r:id="rId19"/>
    <p:sldId id="283" r:id="rId20"/>
    <p:sldId id="274" r:id="rId21"/>
    <p:sldId id="327" r:id="rId22"/>
    <p:sldId id="264"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ABEB-58DD-4D00-A5B8-5250D1100ED0}" type="datetimeFigureOut">
              <a:rPr lang="en-GB" smtClean="0"/>
              <a:t>10/09/2025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EFC72-7437-4813-B47C-1AE8E2BB797F}" type="slidenum">
              <a:rPr lang="en-GB" smtClean="0"/>
              <a:t>‹#›</a:t>
            </a:fld>
            <a:endParaRPr lang="en-GB"/>
          </a:p>
        </p:txBody>
      </p:sp>
    </p:spTree>
    <p:extLst>
      <p:ext uri="{BB962C8B-B14F-4D97-AF65-F5344CB8AC3E}">
        <p14:creationId xmlns:p14="http://schemas.microsoft.com/office/powerpoint/2010/main" val="329257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8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43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09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baseline="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85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1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b="1" baseline="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34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011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aseline="0" dirty="0">
                <a:latin typeface="Comic Sans MS" panose="030F0702030302020204" pitchFamily="66"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48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baseline="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742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US" sz="1200" b="1"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0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0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42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798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5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78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eaLnBrk="1" hangingPunct="1">
              <a:lnSpc>
                <a:spcPct val="80000"/>
              </a:lnSpc>
            </a:pPr>
            <a:endParaRPr lang="en-GB" altLang="en-US" sz="1200" dirty="0">
              <a:latin typeface="Comic Sans MS" panose="030F0702030302020204" pitchFamily="66" charset="0"/>
            </a:endParaRPr>
          </a:p>
          <a:p>
            <a:pPr>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27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84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07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78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18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sz="12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20EBF-11C5-4AA2-B76F-E22C5D1AF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13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0879-5BD1-49D0-9DB6-5ECE63F915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6F9C0D-BDDD-4282-B2C7-DB5908197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174873-2909-49B7-8167-B72F36B478D8}"/>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5" name="Footer Placeholder 4">
            <a:extLst>
              <a:ext uri="{FF2B5EF4-FFF2-40B4-BE49-F238E27FC236}">
                <a16:creationId xmlns:a16="http://schemas.microsoft.com/office/drawing/2014/main" id="{1DA5E022-24A6-41AE-8235-5AF82173B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EE2BAF-294C-4BE4-800E-F78D5D817DA4}"/>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369888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2F2F-ABBB-4AC5-B3F5-06D2E360CE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3630A1-2B15-4185-9A44-C59EB891A9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6FE433-30B3-409E-B5B0-96DE1CE5896D}"/>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5" name="Footer Placeholder 4">
            <a:extLst>
              <a:ext uri="{FF2B5EF4-FFF2-40B4-BE49-F238E27FC236}">
                <a16:creationId xmlns:a16="http://schemas.microsoft.com/office/drawing/2014/main" id="{BE91CC4F-61E0-4920-8994-1709AAA43E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72FB66-503C-4ACB-9212-FE38FC52B421}"/>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329233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123DC-EA4D-43C8-90F0-40167F8325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F00A9A-E16D-4C19-9B48-AD0ED72454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DC52B0-8D72-417E-9C98-1123822240A4}"/>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5" name="Footer Placeholder 4">
            <a:extLst>
              <a:ext uri="{FF2B5EF4-FFF2-40B4-BE49-F238E27FC236}">
                <a16:creationId xmlns:a16="http://schemas.microsoft.com/office/drawing/2014/main" id="{D82DFDF9-363F-4484-8D55-DD3A3F7D31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8E07B5-9BBA-4C16-9D1B-B58DFFD5C4BC}"/>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401997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46DE-EE2A-7E0A-7A20-300AFDF37E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B2AD79-E6F9-90A7-2AD6-1368FA753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EE238B-A0BB-15BD-904E-80AC90F18EE8}"/>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5" name="Footer Placeholder 4">
            <a:extLst>
              <a:ext uri="{FF2B5EF4-FFF2-40B4-BE49-F238E27FC236}">
                <a16:creationId xmlns:a16="http://schemas.microsoft.com/office/drawing/2014/main" id="{9FD14CAA-1A46-8BD2-D45B-C95CB7FA79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8A93B9-AB7E-4F07-9A69-3AFE31BCE917}"/>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299944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D98C-133C-B1DA-0EED-E30AF5B929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F9924E-93EC-1B9B-FCD0-EA21245D66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547761-24F8-AA7D-1B68-8465349BFD16}"/>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5" name="Footer Placeholder 4">
            <a:extLst>
              <a:ext uri="{FF2B5EF4-FFF2-40B4-BE49-F238E27FC236}">
                <a16:creationId xmlns:a16="http://schemas.microsoft.com/office/drawing/2014/main" id="{18CE4840-F0AF-5A80-7E6F-DF58B495F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B1C828-F941-FD5C-5EF8-75C8EA3F2947}"/>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3934635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F423-1E6C-C415-6A7E-581FFFBAAA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1F1C79-AF4C-6C0F-FD31-305E2FA89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1642C-E878-5165-0DD5-D057F929FFB8}"/>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5" name="Footer Placeholder 4">
            <a:extLst>
              <a:ext uri="{FF2B5EF4-FFF2-40B4-BE49-F238E27FC236}">
                <a16:creationId xmlns:a16="http://schemas.microsoft.com/office/drawing/2014/main" id="{1595F101-C863-E1B3-1E3B-488712E787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C6DE13-5C43-D5F9-A033-D48B62474F3D}"/>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73846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5300-95A0-A38D-A617-57075A0F60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ABD0CE-09B8-2383-F66A-33FAB3721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65C373-D9B9-F550-3901-3A6B68089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51D5917-AA44-6BBB-9087-24A0B6CD20CB}"/>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6" name="Footer Placeholder 5">
            <a:extLst>
              <a:ext uri="{FF2B5EF4-FFF2-40B4-BE49-F238E27FC236}">
                <a16:creationId xmlns:a16="http://schemas.microsoft.com/office/drawing/2014/main" id="{86EC7FF5-D135-99C3-8E3E-F7C6293B83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3BABF6-8949-4B6F-62A9-056C74ED0B8D}"/>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168013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A1BC-4B55-E669-BA4C-4EE677D3A2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B02F86-18BA-F0C8-A880-550D010F1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C483E-7A5A-36D2-B65F-C2A6A7F60A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AC85EA-E49B-FC4A-CB00-C5921F5170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9EE82-313F-26CE-16EC-286902AE51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F80236-8703-B1E8-C75D-DE0CF444B920}"/>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8" name="Footer Placeholder 7">
            <a:extLst>
              <a:ext uri="{FF2B5EF4-FFF2-40B4-BE49-F238E27FC236}">
                <a16:creationId xmlns:a16="http://schemas.microsoft.com/office/drawing/2014/main" id="{7A64E0A0-4E0D-1640-DE6E-F507FE6427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338D03-A1CA-DD22-8DA8-4398B2C5AC80}"/>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2506277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F1A2-190D-EE5A-E90F-7C07A4BBC1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AF6A46-5DBC-5711-2C71-88FCFB177818}"/>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4" name="Footer Placeholder 3">
            <a:extLst>
              <a:ext uri="{FF2B5EF4-FFF2-40B4-BE49-F238E27FC236}">
                <a16:creationId xmlns:a16="http://schemas.microsoft.com/office/drawing/2014/main" id="{1C7CCCEF-8834-69FA-6714-D1CD54CA5B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8D670D-78FA-5328-3D18-02B8B68D9F94}"/>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3443723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1BBF7-6B61-D2A7-D0C6-5CAC79104F96}"/>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3" name="Footer Placeholder 2">
            <a:extLst>
              <a:ext uri="{FF2B5EF4-FFF2-40B4-BE49-F238E27FC236}">
                <a16:creationId xmlns:a16="http://schemas.microsoft.com/office/drawing/2014/main" id="{A2839272-D456-023D-FEC6-3278733F46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F0FCEF-D721-E4C0-BA5A-38802A07D9B8}"/>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893722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0F4F-ECA3-D5C7-2685-A743FBA2B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FE5F4C-9E5F-ADDE-6246-0F6353F8C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CCE26E-F3DA-9078-3616-CC0CFD042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14E7C-E9F1-0391-7C76-F426364F8715}"/>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6" name="Footer Placeholder 5">
            <a:extLst>
              <a:ext uri="{FF2B5EF4-FFF2-40B4-BE49-F238E27FC236}">
                <a16:creationId xmlns:a16="http://schemas.microsoft.com/office/drawing/2014/main" id="{65A113ED-3AB3-D162-DB0F-5E920F02EF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C4AFF-47D7-1324-3506-FAFBF378F570}"/>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253039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9953-91CE-4D4E-90D5-EF64AB3D8A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A161A-4D9D-43A5-BE50-AD61F8B392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A9D070-BA60-435A-9DA1-140ED489F918}"/>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5" name="Footer Placeholder 4">
            <a:extLst>
              <a:ext uri="{FF2B5EF4-FFF2-40B4-BE49-F238E27FC236}">
                <a16:creationId xmlns:a16="http://schemas.microsoft.com/office/drawing/2014/main" id="{B1ED17B3-3596-4B60-B48E-363F21B0C8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4A4656-CA02-4138-8EDD-7148E6E9F5C1}"/>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2513629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4E4A-20F8-CB3A-B7D3-5770331BE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E494C9A-8F1C-17E8-3273-013D29D46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FED04B-4956-D76F-F0D2-2FDA96D6E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27D21D-C49F-0BD0-6139-4A33F9C0F2E3}"/>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6" name="Footer Placeholder 5">
            <a:extLst>
              <a:ext uri="{FF2B5EF4-FFF2-40B4-BE49-F238E27FC236}">
                <a16:creationId xmlns:a16="http://schemas.microsoft.com/office/drawing/2014/main" id="{B390AEFD-BED8-C3E3-4CC5-D27A4E4390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ED8090-A058-0477-203C-ED197B5ECF4F}"/>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2345123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D703-697C-C6C7-3C14-3030278403C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4F3FE3-E905-16D1-6266-BE1A75BCD7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EAB56C-1429-EC94-5EEF-FCC23504F1A6}"/>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5" name="Footer Placeholder 4">
            <a:extLst>
              <a:ext uri="{FF2B5EF4-FFF2-40B4-BE49-F238E27FC236}">
                <a16:creationId xmlns:a16="http://schemas.microsoft.com/office/drawing/2014/main" id="{9A4F5BB9-5613-0A3B-8B35-68035FA620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CB033A-DEB5-F606-DAF4-B7A322CA7CB7}"/>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634496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66AD9-B730-80A8-DE26-34F1266A9A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58D6F7-BBF8-299F-C984-CFF8ADC17D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C53138-31FE-4814-2AE7-3EB1D43BBA59}"/>
              </a:ext>
            </a:extLst>
          </p:cNvPr>
          <p:cNvSpPr>
            <a:spLocks noGrp="1"/>
          </p:cNvSpPr>
          <p:nvPr>
            <p:ph type="dt" sz="half" idx="10"/>
          </p:nvPr>
        </p:nvSpPr>
        <p:spPr/>
        <p:txBody>
          <a:bodyPr/>
          <a:lstStyle/>
          <a:p>
            <a:fld id="{42ABCF8A-9B54-4C22-AE67-533FFE97BEED}" type="datetimeFigureOut">
              <a:rPr lang="en-GB" smtClean="0"/>
              <a:t>10/09/2025</a:t>
            </a:fld>
            <a:endParaRPr lang="en-GB"/>
          </a:p>
        </p:txBody>
      </p:sp>
      <p:sp>
        <p:nvSpPr>
          <p:cNvPr id="5" name="Footer Placeholder 4">
            <a:extLst>
              <a:ext uri="{FF2B5EF4-FFF2-40B4-BE49-F238E27FC236}">
                <a16:creationId xmlns:a16="http://schemas.microsoft.com/office/drawing/2014/main" id="{14BECA2E-6E1F-55AD-B8EF-B6880DAFDF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5C68CD-E3FE-0142-88A1-AC2373540BA5}"/>
              </a:ext>
            </a:extLst>
          </p:cNvPr>
          <p:cNvSpPr>
            <a:spLocks noGrp="1"/>
          </p:cNvSpPr>
          <p:nvPr>
            <p:ph type="sldNum" sz="quarter" idx="12"/>
          </p:nvPr>
        </p:nvSpPr>
        <p:spPr/>
        <p:txBody>
          <a:bodyPr/>
          <a:lstStyle/>
          <a:p>
            <a:fld id="{2EAF75EC-F583-4FDB-A5F1-CE911A8E648C}" type="slidenum">
              <a:rPr lang="en-GB" smtClean="0"/>
              <a:t>‹#›</a:t>
            </a:fld>
            <a:endParaRPr lang="en-GB"/>
          </a:p>
        </p:txBody>
      </p:sp>
    </p:spTree>
    <p:extLst>
      <p:ext uri="{BB962C8B-B14F-4D97-AF65-F5344CB8AC3E}">
        <p14:creationId xmlns:p14="http://schemas.microsoft.com/office/powerpoint/2010/main" val="21912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BD53-4044-45CD-A541-D2DF94DE9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B32C92-065F-4504-B992-D8AB007B0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1AB5BF-0F62-46BB-B7F3-A77237F4F669}"/>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5" name="Footer Placeholder 4">
            <a:extLst>
              <a:ext uri="{FF2B5EF4-FFF2-40B4-BE49-F238E27FC236}">
                <a16:creationId xmlns:a16="http://schemas.microsoft.com/office/drawing/2014/main" id="{A42A145A-8E10-4973-A8BC-066B6D28D8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B9668E-05B4-4259-A4A4-E2D7B20AA3E7}"/>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347985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E68A-F37D-4DB8-BC99-02BE93EB7F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8F908-3356-416A-B262-A241B45704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5F3FD0-C6C5-41A2-BE35-A0FF9C5C65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67271C-212C-40F9-9666-58CA24A2F20B}"/>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6" name="Footer Placeholder 5">
            <a:extLst>
              <a:ext uri="{FF2B5EF4-FFF2-40B4-BE49-F238E27FC236}">
                <a16:creationId xmlns:a16="http://schemas.microsoft.com/office/drawing/2014/main" id="{3BE0B80B-824C-4065-A577-7B2D896E2C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1F0366-659F-41FE-A3BB-80FE465E4132}"/>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60254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543D-84A1-4550-AB1F-3BFEA5006C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4C8D2E-FFE5-4869-A416-1C7F880CF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FFF6E3-69E5-4C30-97CB-98152C6BB9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A7126E-2F66-4AF5-B48D-723C28672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BDCA94-7EE3-496C-BB4D-96BB07DA35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259DF-60D2-4E83-94E4-58A22FD9B0D7}"/>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8" name="Footer Placeholder 7">
            <a:extLst>
              <a:ext uri="{FF2B5EF4-FFF2-40B4-BE49-F238E27FC236}">
                <a16:creationId xmlns:a16="http://schemas.microsoft.com/office/drawing/2014/main" id="{529CAB80-540A-44F6-9194-5E6FA43FC6F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7A7180-9942-430A-B190-009DA777400D}"/>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38717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BB28-55C1-4AC3-BE8E-AC302389D0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E723EB-E4EF-42EF-B092-466196FD9907}"/>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4" name="Footer Placeholder 3">
            <a:extLst>
              <a:ext uri="{FF2B5EF4-FFF2-40B4-BE49-F238E27FC236}">
                <a16:creationId xmlns:a16="http://schemas.microsoft.com/office/drawing/2014/main" id="{62CB27CE-EC85-4D40-B766-5113366B56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ABC509-7AA2-426D-8C98-752347138B5B}"/>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120749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4C0CF-ADC3-461B-9D63-EA4C66ACC1A3}"/>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3" name="Footer Placeholder 2">
            <a:extLst>
              <a:ext uri="{FF2B5EF4-FFF2-40B4-BE49-F238E27FC236}">
                <a16:creationId xmlns:a16="http://schemas.microsoft.com/office/drawing/2014/main" id="{17D3FA6D-0964-41C7-AF91-DB5B730EFB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376E81-4190-48B6-BC40-297B6C385C20}"/>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392493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83C1-64EB-4AB1-9536-30C25CCD0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E09674-FE1D-468A-A0CC-ED3ABC864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5D0B22-DA72-405B-8ED7-8448C8682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FB9361-4161-47A7-B937-3421D58D01A5}"/>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6" name="Footer Placeholder 5">
            <a:extLst>
              <a:ext uri="{FF2B5EF4-FFF2-40B4-BE49-F238E27FC236}">
                <a16:creationId xmlns:a16="http://schemas.microsoft.com/office/drawing/2014/main" id="{DA91A922-F143-41F2-AC73-B062CA188A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96227D-7164-468D-9739-5E63797B55F1}"/>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580347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39865-0F84-45E6-A6F6-9DD625204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B973DD-FBFA-43A1-B6B6-C09783C39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908136-95F8-43BC-95CA-E4286EE5BE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06371E-360F-4133-B4C0-F1273B18536D}"/>
              </a:ext>
            </a:extLst>
          </p:cNvPr>
          <p:cNvSpPr>
            <a:spLocks noGrp="1"/>
          </p:cNvSpPr>
          <p:nvPr>
            <p:ph type="dt" sz="half" idx="10"/>
          </p:nvPr>
        </p:nvSpPr>
        <p:spPr/>
        <p:txBody>
          <a:bodyPr/>
          <a:lstStyle/>
          <a:p>
            <a:fld id="{C0BF7802-717D-490F-B4B8-ECB0FD7EAFAD}" type="datetimeFigureOut">
              <a:rPr lang="en-GB" smtClean="0"/>
              <a:t>10/09/2025</a:t>
            </a:fld>
            <a:endParaRPr lang="en-GB"/>
          </a:p>
        </p:txBody>
      </p:sp>
      <p:sp>
        <p:nvSpPr>
          <p:cNvPr id="6" name="Footer Placeholder 5">
            <a:extLst>
              <a:ext uri="{FF2B5EF4-FFF2-40B4-BE49-F238E27FC236}">
                <a16:creationId xmlns:a16="http://schemas.microsoft.com/office/drawing/2014/main" id="{28F62994-94AD-4969-881C-D111783CCC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C0D090-87B1-4FDE-A741-FCB572F22E94}"/>
              </a:ext>
            </a:extLst>
          </p:cNvPr>
          <p:cNvSpPr>
            <a:spLocks noGrp="1"/>
          </p:cNvSpPr>
          <p:nvPr>
            <p:ph type="sldNum" sz="quarter" idx="12"/>
          </p:nvPr>
        </p:nvSpPr>
        <p:spPr/>
        <p:txBody>
          <a:bodyPr/>
          <a:lstStyle/>
          <a:p>
            <a:fld id="{E0C71C4E-925E-42A2-A2F5-4EB3C962B056}" type="slidenum">
              <a:rPr lang="en-GB" smtClean="0"/>
              <a:t>‹#›</a:t>
            </a:fld>
            <a:endParaRPr lang="en-GB"/>
          </a:p>
        </p:txBody>
      </p:sp>
    </p:spTree>
    <p:extLst>
      <p:ext uri="{BB962C8B-B14F-4D97-AF65-F5344CB8AC3E}">
        <p14:creationId xmlns:p14="http://schemas.microsoft.com/office/powerpoint/2010/main" val="76188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1001F9-D128-439F-8B11-CAF970EEB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62D1D7-0131-45DF-8683-C5471381D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566C50-E77E-467B-B176-1418D6E1C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F7802-717D-490F-B4B8-ECB0FD7EAFAD}" type="datetimeFigureOut">
              <a:rPr lang="en-GB" smtClean="0"/>
              <a:t>10/09/2025</a:t>
            </a:fld>
            <a:endParaRPr lang="en-GB"/>
          </a:p>
        </p:txBody>
      </p:sp>
      <p:sp>
        <p:nvSpPr>
          <p:cNvPr id="5" name="Footer Placeholder 4">
            <a:extLst>
              <a:ext uri="{FF2B5EF4-FFF2-40B4-BE49-F238E27FC236}">
                <a16:creationId xmlns:a16="http://schemas.microsoft.com/office/drawing/2014/main" id="{35C281A4-D2AE-41DC-A1BE-84816FC35F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652287-74D4-466E-BE33-4EDFD5D24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71C4E-925E-42A2-A2F5-4EB3C962B056}" type="slidenum">
              <a:rPr lang="en-GB" smtClean="0"/>
              <a:t>‹#›</a:t>
            </a:fld>
            <a:endParaRPr lang="en-GB"/>
          </a:p>
        </p:txBody>
      </p:sp>
    </p:spTree>
    <p:extLst>
      <p:ext uri="{BB962C8B-B14F-4D97-AF65-F5344CB8AC3E}">
        <p14:creationId xmlns:p14="http://schemas.microsoft.com/office/powerpoint/2010/main" val="2788532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1735F-01D7-D731-E4D3-A55D3C151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05994B-B95A-F301-8925-3CC434A62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651DA9-1AEA-85F7-C087-7377597C7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BCF8A-9B54-4C22-AE67-533FFE97BEED}" type="datetimeFigureOut">
              <a:rPr lang="en-GB" smtClean="0"/>
              <a:t>10/09/2025</a:t>
            </a:fld>
            <a:endParaRPr lang="en-GB"/>
          </a:p>
        </p:txBody>
      </p:sp>
      <p:sp>
        <p:nvSpPr>
          <p:cNvPr id="5" name="Footer Placeholder 4">
            <a:extLst>
              <a:ext uri="{FF2B5EF4-FFF2-40B4-BE49-F238E27FC236}">
                <a16:creationId xmlns:a16="http://schemas.microsoft.com/office/drawing/2014/main" id="{D01EDE39-19AB-E0C1-B6BE-DD3211D5D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97D622-188F-9CFA-6F32-02FCD9066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F75EC-F583-4FDB-A5F1-CE911A8E648C}" type="slidenum">
              <a:rPr lang="en-GB" smtClean="0"/>
              <a:t>‹#›</a:t>
            </a:fld>
            <a:endParaRPr lang="en-GB"/>
          </a:p>
        </p:txBody>
      </p:sp>
    </p:spTree>
    <p:extLst>
      <p:ext uri="{BB962C8B-B14F-4D97-AF65-F5344CB8AC3E}">
        <p14:creationId xmlns:p14="http://schemas.microsoft.com/office/powerpoint/2010/main" val="1637104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71F07D-3A13-4D81-86F2-771C69D2529F}"/>
              </a:ext>
            </a:extLst>
          </p:cNvPr>
          <p:cNvSpPr>
            <a:spLocks noGrp="1"/>
          </p:cNvSpPr>
          <p:nvPr>
            <p:ph type="subTitle" idx="1"/>
          </p:nvPr>
        </p:nvSpPr>
        <p:spPr>
          <a:xfrm>
            <a:off x="2747964" y="476251"/>
            <a:ext cx="6696075" cy="1008063"/>
          </a:xfrm>
        </p:spPr>
        <p:txBody>
          <a:bodyPr>
            <a:noAutofit/>
          </a:bodyPr>
          <a:lstStyle/>
          <a:p>
            <a:pPr algn="ctr">
              <a:lnSpc>
                <a:spcPct val="150000"/>
              </a:lnSpc>
              <a:spcBef>
                <a:spcPct val="0"/>
              </a:spcBef>
              <a:defRPr/>
            </a:pPr>
            <a:r>
              <a:rPr lang="en-GB" sz="6000" dirty="0">
                <a:solidFill>
                  <a:srgbClr val="1017A4"/>
                </a:solidFill>
                <a:effectLst>
                  <a:outerShdw blurRad="38100" dist="38100" dir="2700000" algn="tl">
                    <a:srgbClr val="000000">
                      <a:alpha val="43137"/>
                    </a:srgbClr>
                  </a:outerShdw>
                </a:effectLst>
                <a:latin typeface="Comic Sans MS" panose="030F0702030302020204" pitchFamily="66" charset="0"/>
                <a:ea typeface="+mj-ea"/>
                <a:cs typeface="+mj-cs"/>
              </a:rPr>
              <a:t>Welcome</a:t>
            </a:r>
          </a:p>
        </p:txBody>
      </p:sp>
      <p:pic>
        <p:nvPicPr>
          <p:cNvPr id="12291" name="Picture 5">
            <a:extLst>
              <a:ext uri="{FF2B5EF4-FFF2-40B4-BE49-F238E27FC236}">
                <a16:creationId xmlns:a16="http://schemas.microsoft.com/office/drawing/2014/main" id="{988560DF-5E91-473C-B606-16BE44B3F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325" y="2181225"/>
            <a:ext cx="29273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D0E1E3A3-0413-49C1-B243-43A52521690A}"/>
              </a:ext>
            </a:extLst>
          </p:cNvPr>
          <p:cNvSpPr txBox="1">
            <a:spLocks/>
          </p:cNvSpPr>
          <p:nvPr/>
        </p:nvSpPr>
        <p:spPr>
          <a:xfrm>
            <a:off x="2201662" y="4724401"/>
            <a:ext cx="7926589" cy="1008063"/>
          </a:xfrm>
          <a:prstGeom prst="rect">
            <a:avLst/>
          </a:prstGeom>
        </p:spPr>
        <p:txBody>
          <a:bodyPr tIns="0" rIns="45720" bIns="0"/>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a:lnSpc>
                <a:spcPct val="150000"/>
              </a:lnSpc>
              <a:spcBef>
                <a:spcPct val="0"/>
              </a:spcBef>
              <a:defRPr/>
            </a:pPr>
            <a:r>
              <a:rPr lang="en-GB" sz="4800" dirty="0">
                <a:solidFill>
                  <a:srgbClr val="1017A4"/>
                </a:solidFill>
                <a:effectLst>
                  <a:outerShdw blurRad="38100" dist="38100" dir="2700000" algn="tl">
                    <a:srgbClr val="000000">
                      <a:alpha val="43137"/>
                    </a:srgbClr>
                  </a:outerShdw>
                </a:effectLst>
                <a:latin typeface="Comic Sans MS" panose="030F0702030302020204" pitchFamily="66" charset="0"/>
                <a:ea typeface="+mj-ea"/>
                <a:cs typeface="+mj-cs"/>
              </a:rPr>
              <a:t>Acorns curriculum evening</a:t>
            </a:r>
          </a:p>
        </p:txBody>
      </p:sp>
      <p:sp>
        <p:nvSpPr>
          <p:cNvPr id="5" name="TextBox 4">
            <a:extLst>
              <a:ext uri="{FF2B5EF4-FFF2-40B4-BE49-F238E27FC236}">
                <a16:creationId xmlns:a16="http://schemas.microsoft.com/office/drawing/2014/main" id="{7257A62B-9B44-4BC5-8F5F-F083B4508195}"/>
              </a:ext>
            </a:extLst>
          </p:cNvPr>
          <p:cNvSpPr txBox="1"/>
          <p:nvPr/>
        </p:nvSpPr>
        <p:spPr>
          <a:xfrm>
            <a:off x="915224" y="5770991"/>
            <a:ext cx="10499463" cy="830997"/>
          </a:xfrm>
          <a:prstGeom prst="rect">
            <a:avLst/>
          </a:prstGeom>
          <a:noFill/>
        </p:spPr>
        <p:txBody>
          <a:bodyPr wrap="square" rtlCol="0">
            <a:spAutoFit/>
          </a:bodyPr>
          <a:lstStyle/>
          <a:p>
            <a:pPr algn="ctr"/>
            <a:r>
              <a:rPr lang="en-GB" sz="2400" dirty="0">
                <a:solidFill>
                  <a:srgbClr val="0070C0"/>
                </a:solidFill>
                <a:latin typeface="Calibri" panose="020F0502020204030204" pitchFamily="34" charset="0"/>
                <a:cs typeface="Calibri" panose="020F0502020204030204" pitchFamily="34" charset="0"/>
              </a:rPr>
              <a:t>With thankful hearts, we trust in God as we grow in his love </a:t>
            </a:r>
          </a:p>
          <a:p>
            <a:pPr algn="ctr"/>
            <a:r>
              <a:rPr lang="en-GB" sz="2400" dirty="0">
                <a:solidFill>
                  <a:srgbClr val="0070C0"/>
                </a:solidFill>
                <a:latin typeface="Calibri" panose="020F0502020204030204" pitchFamily="34" charset="0"/>
                <a:cs typeface="Calibri" panose="020F0502020204030204" pitchFamily="34" charset="0"/>
              </a:rPr>
              <a:t>which shines through us. We aim to live our faith and grow in wisdom. </a:t>
            </a:r>
            <a:endParaRPr lang="en-GB" sz="2400" i="1" dirty="0">
              <a:solidFill>
                <a:srgbClr val="0070C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59" y="288829"/>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949D5D8-1759-47DA-B206-CDBBB5D77E7D}"/>
              </a:ext>
            </a:extLst>
          </p:cNvPr>
          <p:cNvSpPr txBox="1">
            <a:spLocks/>
          </p:cNvSpPr>
          <p:nvPr/>
        </p:nvSpPr>
        <p:spPr>
          <a:xfrm>
            <a:off x="395194" y="1033542"/>
            <a:ext cx="11401610" cy="8544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accent1"/>
                </a:solidFill>
              </a:rPr>
              <a:t>Developing language and a love of reading with Audiobooks</a:t>
            </a:r>
          </a:p>
        </p:txBody>
      </p:sp>
      <p:pic>
        <p:nvPicPr>
          <p:cNvPr id="6" name="Picture 5">
            <a:extLst>
              <a:ext uri="{FF2B5EF4-FFF2-40B4-BE49-F238E27FC236}">
                <a16:creationId xmlns:a16="http://schemas.microsoft.com/office/drawing/2014/main" id="{A86467E3-42E3-48F3-A403-196FD9CCEDC5}"/>
              </a:ext>
            </a:extLst>
          </p:cNvPr>
          <p:cNvPicPr>
            <a:picLocks noChangeAspect="1"/>
          </p:cNvPicPr>
          <p:nvPr/>
        </p:nvPicPr>
        <p:blipFill>
          <a:blip r:embed="rId3"/>
          <a:stretch>
            <a:fillRect/>
          </a:stretch>
        </p:blipFill>
        <p:spPr>
          <a:xfrm>
            <a:off x="7886888" y="2748370"/>
            <a:ext cx="3589967" cy="2774065"/>
          </a:xfrm>
          <a:prstGeom prst="rect">
            <a:avLst/>
          </a:prstGeom>
        </p:spPr>
      </p:pic>
      <p:grpSp>
        <p:nvGrpSpPr>
          <p:cNvPr id="7" name="Group 6">
            <a:extLst>
              <a:ext uri="{FF2B5EF4-FFF2-40B4-BE49-F238E27FC236}">
                <a16:creationId xmlns:a16="http://schemas.microsoft.com/office/drawing/2014/main" id="{1069456F-C444-4987-BBE6-08D552025390}"/>
              </a:ext>
            </a:extLst>
          </p:cNvPr>
          <p:cNvGrpSpPr/>
          <p:nvPr/>
        </p:nvGrpSpPr>
        <p:grpSpPr>
          <a:xfrm>
            <a:off x="607380" y="2300150"/>
            <a:ext cx="6592540" cy="3407780"/>
            <a:chOff x="28260" y="848330"/>
            <a:chExt cx="8689496" cy="5721466"/>
          </a:xfrm>
        </p:grpSpPr>
        <p:pic>
          <p:nvPicPr>
            <p:cNvPr id="10" name="Picture 9">
              <a:extLst>
                <a:ext uri="{FF2B5EF4-FFF2-40B4-BE49-F238E27FC236}">
                  <a16:creationId xmlns:a16="http://schemas.microsoft.com/office/drawing/2014/main" id="{FE81DFA4-78F2-4C37-8127-272A6FBE1815}"/>
                </a:ext>
              </a:extLst>
            </p:cNvPr>
            <p:cNvPicPr>
              <a:picLocks noChangeAspect="1"/>
            </p:cNvPicPr>
            <p:nvPr/>
          </p:nvPicPr>
          <p:blipFill>
            <a:blip r:embed="rId4"/>
            <a:stretch>
              <a:fillRect/>
            </a:stretch>
          </p:blipFill>
          <p:spPr>
            <a:xfrm>
              <a:off x="28260" y="2980998"/>
              <a:ext cx="2898794" cy="1602951"/>
            </a:xfrm>
            <a:prstGeom prst="rect">
              <a:avLst/>
            </a:prstGeom>
          </p:spPr>
        </p:pic>
        <p:pic>
          <p:nvPicPr>
            <p:cNvPr id="11" name="Picture 10">
              <a:extLst>
                <a:ext uri="{FF2B5EF4-FFF2-40B4-BE49-F238E27FC236}">
                  <a16:creationId xmlns:a16="http://schemas.microsoft.com/office/drawing/2014/main" id="{A6F0F585-DEE1-4D43-971A-0428857B533D}"/>
                </a:ext>
              </a:extLst>
            </p:cNvPr>
            <p:cNvPicPr>
              <a:picLocks noChangeAspect="1"/>
            </p:cNvPicPr>
            <p:nvPr/>
          </p:nvPicPr>
          <p:blipFill>
            <a:blip r:embed="rId5"/>
            <a:stretch>
              <a:fillRect/>
            </a:stretch>
          </p:blipFill>
          <p:spPr>
            <a:xfrm>
              <a:off x="2686237" y="979994"/>
              <a:ext cx="1444606" cy="1318302"/>
            </a:xfrm>
            <a:prstGeom prst="rect">
              <a:avLst/>
            </a:prstGeom>
          </p:spPr>
        </p:pic>
        <p:pic>
          <p:nvPicPr>
            <p:cNvPr id="12" name="Picture 11">
              <a:extLst>
                <a:ext uri="{FF2B5EF4-FFF2-40B4-BE49-F238E27FC236}">
                  <a16:creationId xmlns:a16="http://schemas.microsoft.com/office/drawing/2014/main" id="{480D59B9-0039-49F8-B500-612E5F2BB4F3}"/>
                </a:ext>
              </a:extLst>
            </p:cNvPr>
            <p:cNvPicPr>
              <a:picLocks noChangeAspect="1"/>
            </p:cNvPicPr>
            <p:nvPr/>
          </p:nvPicPr>
          <p:blipFill>
            <a:blip r:embed="rId6"/>
            <a:stretch>
              <a:fillRect/>
            </a:stretch>
          </p:blipFill>
          <p:spPr>
            <a:xfrm>
              <a:off x="185273" y="1861930"/>
              <a:ext cx="2381250" cy="1181100"/>
            </a:xfrm>
            <a:prstGeom prst="rect">
              <a:avLst/>
            </a:prstGeom>
          </p:spPr>
        </p:pic>
        <p:pic>
          <p:nvPicPr>
            <p:cNvPr id="13" name="Picture 12">
              <a:extLst>
                <a:ext uri="{FF2B5EF4-FFF2-40B4-BE49-F238E27FC236}">
                  <a16:creationId xmlns:a16="http://schemas.microsoft.com/office/drawing/2014/main" id="{FD2D2CA2-60A7-4ADE-87B7-33258919D40B}"/>
                </a:ext>
              </a:extLst>
            </p:cNvPr>
            <p:cNvPicPr>
              <a:picLocks noChangeAspect="1"/>
            </p:cNvPicPr>
            <p:nvPr/>
          </p:nvPicPr>
          <p:blipFill>
            <a:blip r:embed="rId7"/>
            <a:stretch>
              <a:fillRect/>
            </a:stretch>
          </p:blipFill>
          <p:spPr>
            <a:xfrm>
              <a:off x="1227315" y="5722071"/>
              <a:ext cx="2181225" cy="847725"/>
            </a:xfrm>
            <a:prstGeom prst="rect">
              <a:avLst/>
            </a:prstGeom>
          </p:spPr>
        </p:pic>
        <p:pic>
          <p:nvPicPr>
            <p:cNvPr id="14" name="Picture 13">
              <a:extLst>
                <a:ext uri="{FF2B5EF4-FFF2-40B4-BE49-F238E27FC236}">
                  <a16:creationId xmlns:a16="http://schemas.microsoft.com/office/drawing/2014/main" id="{270A7DDD-D48F-40C4-A1B2-C68BFA985B9B}"/>
                </a:ext>
              </a:extLst>
            </p:cNvPr>
            <p:cNvPicPr>
              <a:picLocks noChangeAspect="1"/>
            </p:cNvPicPr>
            <p:nvPr/>
          </p:nvPicPr>
          <p:blipFill>
            <a:blip r:embed="rId8"/>
            <a:stretch>
              <a:fillRect/>
            </a:stretch>
          </p:blipFill>
          <p:spPr>
            <a:xfrm>
              <a:off x="4009401" y="5112885"/>
              <a:ext cx="4708355" cy="1430904"/>
            </a:xfrm>
            <a:prstGeom prst="rect">
              <a:avLst/>
            </a:prstGeom>
          </p:spPr>
        </p:pic>
        <p:pic>
          <p:nvPicPr>
            <p:cNvPr id="15" name="Picture 14">
              <a:extLst>
                <a:ext uri="{FF2B5EF4-FFF2-40B4-BE49-F238E27FC236}">
                  <a16:creationId xmlns:a16="http://schemas.microsoft.com/office/drawing/2014/main" id="{B82CEE49-A48F-4437-941D-5179770E4840}"/>
                </a:ext>
              </a:extLst>
            </p:cNvPr>
            <p:cNvPicPr>
              <a:picLocks noChangeAspect="1"/>
            </p:cNvPicPr>
            <p:nvPr/>
          </p:nvPicPr>
          <p:blipFill>
            <a:blip r:embed="rId9"/>
            <a:stretch>
              <a:fillRect/>
            </a:stretch>
          </p:blipFill>
          <p:spPr>
            <a:xfrm>
              <a:off x="2760247" y="2199602"/>
              <a:ext cx="2513091" cy="1181101"/>
            </a:xfrm>
            <a:prstGeom prst="rect">
              <a:avLst/>
            </a:prstGeom>
          </p:spPr>
        </p:pic>
        <p:pic>
          <p:nvPicPr>
            <p:cNvPr id="16" name="Picture 15">
              <a:extLst>
                <a:ext uri="{FF2B5EF4-FFF2-40B4-BE49-F238E27FC236}">
                  <a16:creationId xmlns:a16="http://schemas.microsoft.com/office/drawing/2014/main" id="{3E636A1C-7A03-4BBD-B059-D6F2606F23F9}"/>
                </a:ext>
              </a:extLst>
            </p:cNvPr>
            <p:cNvPicPr>
              <a:picLocks noChangeAspect="1"/>
            </p:cNvPicPr>
            <p:nvPr/>
          </p:nvPicPr>
          <p:blipFill>
            <a:blip r:embed="rId10"/>
            <a:stretch>
              <a:fillRect/>
            </a:stretch>
          </p:blipFill>
          <p:spPr>
            <a:xfrm>
              <a:off x="65559" y="848330"/>
              <a:ext cx="2699378" cy="1079751"/>
            </a:xfrm>
            <a:prstGeom prst="rect">
              <a:avLst/>
            </a:prstGeom>
          </p:spPr>
        </p:pic>
      </p:grpSp>
      <p:sp>
        <p:nvSpPr>
          <p:cNvPr id="17" name="Content Placeholder 2">
            <a:extLst>
              <a:ext uri="{FF2B5EF4-FFF2-40B4-BE49-F238E27FC236}">
                <a16:creationId xmlns:a16="http://schemas.microsoft.com/office/drawing/2014/main" id="{31FDA68C-F1FB-4F69-9F14-5DAFB401B2C2}"/>
              </a:ext>
            </a:extLst>
          </p:cNvPr>
          <p:cNvSpPr txBox="1">
            <a:spLocks/>
          </p:cNvSpPr>
          <p:nvPr/>
        </p:nvSpPr>
        <p:spPr>
          <a:xfrm>
            <a:off x="1239695" y="4832467"/>
            <a:ext cx="2388094" cy="559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£20 per year!</a:t>
            </a:r>
            <a:endParaRPr lang="en-GB" dirty="0"/>
          </a:p>
        </p:txBody>
      </p:sp>
      <p:pic>
        <p:nvPicPr>
          <p:cNvPr id="18" name="Picture 17">
            <a:extLst>
              <a:ext uri="{FF2B5EF4-FFF2-40B4-BE49-F238E27FC236}">
                <a16:creationId xmlns:a16="http://schemas.microsoft.com/office/drawing/2014/main" id="{DD99CAA5-3A37-4546-9A3A-226131DF0AEE}"/>
              </a:ext>
            </a:extLst>
          </p:cNvPr>
          <p:cNvPicPr>
            <a:picLocks noChangeAspect="1"/>
          </p:cNvPicPr>
          <p:nvPr/>
        </p:nvPicPr>
        <p:blipFill>
          <a:blip r:embed="rId11"/>
          <a:stretch>
            <a:fillRect/>
          </a:stretch>
        </p:blipFill>
        <p:spPr>
          <a:xfrm>
            <a:off x="9681871" y="1721593"/>
            <a:ext cx="1906095" cy="1428096"/>
          </a:xfrm>
          <a:prstGeom prst="rect">
            <a:avLst/>
          </a:prstGeom>
        </p:spPr>
      </p:pic>
    </p:spTree>
    <p:extLst>
      <p:ext uri="{BB962C8B-B14F-4D97-AF65-F5344CB8AC3E}">
        <p14:creationId xmlns:p14="http://schemas.microsoft.com/office/powerpoint/2010/main" val="2150737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59" y="288829"/>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949D5D8-1759-47DA-B206-CDBBB5D77E7D}"/>
              </a:ext>
            </a:extLst>
          </p:cNvPr>
          <p:cNvSpPr txBox="1">
            <a:spLocks/>
          </p:cNvSpPr>
          <p:nvPr/>
        </p:nvSpPr>
        <p:spPr>
          <a:xfrm>
            <a:off x="395193" y="487180"/>
            <a:ext cx="11401610" cy="8544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800" b="1" dirty="0">
                <a:solidFill>
                  <a:srgbClr val="4472C4"/>
                </a:solidFill>
                <a:latin typeface="Calibri Light" panose="020F0302020204030204"/>
              </a:rPr>
              <a:t>Mystery Reader</a:t>
            </a:r>
            <a:endParaRPr kumimoji="0" lang="en-GB" sz="4800" b="1" i="0" u="none" strike="noStrike" kern="1200" cap="none" spc="0" normalizeH="0" baseline="0" noProof="0" dirty="0">
              <a:ln>
                <a:noFill/>
              </a:ln>
              <a:solidFill>
                <a:srgbClr val="4472C4"/>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61C58CE1-27E8-403D-923F-8EAB5E00E458}"/>
              </a:ext>
            </a:extLst>
          </p:cNvPr>
          <p:cNvPicPr>
            <a:picLocks noChangeAspect="1"/>
          </p:cNvPicPr>
          <p:nvPr/>
        </p:nvPicPr>
        <p:blipFill>
          <a:blip r:embed="rId3"/>
          <a:stretch>
            <a:fillRect/>
          </a:stretch>
        </p:blipFill>
        <p:spPr>
          <a:xfrm>
            <a:off x="861526" y="1458318"/>
            <a:ext cx="3156245" cy="4058029"/>
          </a:xfrm>
          <a:prstGeom prst="rect">
            <a:avLst/>
          </a:prstGeom>
        </p:spPr>
      </p:pic>
      <p:pic>
        <p:nvPicPr>
          <p:cNvPr id="3" name="Picture 2">
            <a:extLst>
              <a:ext uri="{FF2B5EF4-FFF2-40B4-BE49-F238E27FC236}">
                <a16:creationId xmlns:a16="http://schemas.microsoft.com/office/drawing/2014/main" id="{3CA28DA6-B919-498A-8659-2DA88D8266BE}"/>
              </a:ext>
            </a:extLst>
          </p:cNvPr>
          <p:cNvPicPr>
            <a:picLocks noChangeAspect="1"/>
          </p:cNvPicPr>
          <p:nvPr/>
        </p:nvPicPr>
        <p:blipFill>
          <a:blip r:embed="rId4"/>
          <a:stretch>
            <a:fillRect/>
          </a:stretch>
        </p:blipFill>
        <p:spPr>
          <a:xfrm>
            <a:off x="8174229" y="1540004"/>
            <a:ext cx="3156245" cy="4019206"/>
          </a:xfrm>
          <a:prstGeom prst="rect">
            <a:avLst/>
          </a:prstGeom>
        </p:spPr>
      </p:pic>
      <p:sp>
        <p:nvSpPr>
          <p:cNvPr id="9" name="TextBox 8">
            <a:extLst>
              <a:ext uri="{FF2B5EF4-FFF2-40B4-BE49-F238E27FC236}">
                <a16:creationId xmlns:a16="http://schemas.microsoft.com/office/drawing/2014/main" id="{22B37FDD-5E56-4DBC-93B5-EEB6F43CBCF9}"/>
              </a:ext>
            </a:extLst>
          </p:cNvPr>
          <p:cNvSpPr txBox="1"/>
          <p:nvPr/>
        </p:nvSpPr>
        <p:spPr>
          <a:xfrm>
            <a:off x="5335555" y="1602200"/>
            <a:ext cx="1520890" cy="3770263"/>
          </a:xfrm>
          <a:prstGeom prst="rect">
            <a:avLst/>
          </a:prstGeom>
          <a:noFill/>
        </p:spPr>
        <p:txBody>
          <a:bodyPr wrap="square" rtlCol="0">
            <a:spAutoFit/>
          </a:bodyPr>
          <a:lstStyle/>
          <a:p>
            <a:r>
              <a:rPr lang="en-GB" sz="23900" dirty="0"/>
              <a:t>?</a:t>
            </a:r>
          </a:p>
        </p:txBody>
      </p:sp>
    </p:spTree>
    <p:extLst>
      <p:ext uri="{BB962C8B-B14F-4D97-AF65-F5344CB8AC3E}">
        <p14:creationId xmlns:p14="http://schemas.microsoft.com/office/powerpoint/2010/main" val="1686481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05067"/>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877511" y="1464774"/>
            <a:ext cx="7791189" cy="331289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Pct val="90000"/>
              <a:buFont typeface="Wingdings" panose="05000000000000000000" pitchFamily="2" charset="2"/>
              <a:buChar char="v"/>
              <a:tabLst/>
              <a:defRPr/>
            </a:pPr>
            <a:r>
              <a:rPr kumimoji="0" lang="en-GB" altLang="en-US" sz="2400" b="0" i="0" u="none" strike="noStrike" kern="1200" cap="none" spc="0" normalizeH="0" baseline="0" noProof="0" dirty="0">
                <a:ln>
                  <a:noFill/>
                </a:ln>
                <a:solidFill>
                  <a:prstClr val="black"/>
                </a:solidFill>
                <a:effectLst/>
                <a:uLnTx/>
                <a:uFillTx/>
                <a:ea typeface="+mn-ea"/>
                <a:cs typeface="+mn-cs"/>
              </a:rPr>
              <a:t>Maths lessons focus on developing the children's maths fluency skills. </a:t>
            </a:r>
          </a:p>
          <a:p>
            <a:pPr marL="0" marR="0" lvl="0" indent="0" algn="l" defTabSz="914400" rtl="0" eaLnBrk="1" fontAlgn="auto" latinLnBrk="0" hangingPunct="1">
              <a:lnSpc>
                <a:spcPct val="150000"/>
              </a:lnSpc>
              <a:spcBef>
                <a:spcPts val="0"/>
              </a:spcBef>
              <a:spcAft>
                <a:spcPts val="0"/>
              </a:spcAft>
              <a:buClrTx/>
              <a:buSzPct val="90000"/>
              <a:buFontTx/>
              <a:buNone/>
              <a:tabLst/>
              <a:defRPr/>
            </a:pPr>
            <a:endParaRPr kumimoji="0" lang="en-GB" altLang="en-US" sz="11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50000"/>
              </a:lnSpc>
              <a:spcBef>
                <a:spcPts val="0"/>
              </a:spcBef>
              <a:spcAft>
                <a:spcPts val="0"/>
              </a:spcAft>
              <a:buClrTx/>
              <a:buSzPct val="90000"/>
              <a:buFont typeface="Wingdings" panose="05000000000000000000" pitchFamily="2" charset="2"/>
              <a:buChar char="v"/>
              <a:tabLst/>
              <a:defRPr/>
            </a:pPr>
            <a:r>
              <a:rPr kumimoji="0" lang="en-GB" altLang="en-US" sz="2400" b="0" i="0" u="none" strike="noStrike" kern="1200" cap="none" spc="0" normalizeH="0" baseline="0" noProof="0" dirty="0">
                <a:ln>
                  <a:noFill/>
                </a:ln>
                <a:solidFill>
                  <a:prstClr val="black"/>
                </a:solidFill>
                <a:effectLst/>
                <a:uLnTx/>
                <a:uFillTx/>
                <a:ea typeface="+mn-ea"/>
                <a:cs typeface="+mn-cs"/>
              </a:rPr>
              <a:t>We give the children lots of opportunities for practical maths which helps to enhance their understanding.</a:t>
            </a:r>
          </a:p>
          <a:p>
            <a:pPr marL="0" marR="0" lvl="0" indent="0" algn="l" defTabSz="914400" rtl="0" eaLnBrk="1" fontAlgn="auto" latinLnBrk="0" hangingPunct="1">
              <a:lnSpc>
                <a:spcPct val="150000"/>
              </a:lnSpc>
              <a:spcBef>
                <a:spcPts val="0"/>
              </a:spcBef>
              <a:spcAft>
                <a:spcPts val="0"/>
              </a:spcAft>
              <a:buClrTx/>
              <a:buSzPct val="90000"/>
              <a:buFontTx/>
              <a:buNone/>
              <a:tabLst/>
              <a:defRPr/>
            </a:pPr>
            <a:endParaRPr kumimoji="0" lang="en-GB" altLang="en-US" sz="11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50000"/>
              </a:lnSpc>
              <a:spcBef>
                <a:spcPts val="0"/>
              </a:spcBef>
              <a:spcAft>
                <a:spcPts val="0"/>
              </a:spcAft>
              <a:buClrTx/>
              <a:buSzPct val="90000"/>
              <a:buFont typeface="Wingdings" panose="05000000000000000000" pitchFamily="2" charset="2"/>
              <a:buChar char="v"/>
              <a:tabLst/>
              <a:defRPr/>
            </a:pPr>
            <a:r>
              <a:rPr kumimoji="0" lang="en-GB" altLang="en-US" sz="2400" b="0" i="0" u="none" strike="noStrike" kern="1200" cap="none" spc="0" normalizeH="0" baseline="0" noProof="0" dirty="0">
                <a:ln>
                  <a:noFill/>
                </a:ln>
                <a:solidFill>
                  <a:prstClr val="black"/>
                </a:solidFill>
                <a:effectLst/>
                <a:uLnTx/>
                <a:uFillTx/>
                <a:ea typeface="+mn-ea"/>
                <a:cs typeface="+mn-cs"/>
              </a:rPr>
              <a:t>We link Maths to our topic where possible.</a:t>
            </a:r>
          </a:p>
        </p:txBody>
      </p:sp>
      <p:sp>
        <p:nvSpPr>
          <p:cNvPr id="9" name="Rectangle 8">
            <a:extLst>
              <a:ext uri="{FF2B5EF4-FFF2-40B4-BE49-F238E27FC236}">
                <a16:creationId xmlns:a16="http://schemas.microsoft.com/office/drawing/2014/main" id="{10E0CA55-AF52-7D9E-1EC5-C2FA0549687E}"/>
              </a:ext>
            </a:extLst>
          </p:cNvPr>
          <p:cNvSpPr/>
          <p:nvPr/>
        </p:nvSpPr>
        <p:spPr>
          <a:xfrm>
            <a:off x="2950261" y="271931"/>
            <a:ext cx="529923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Maths</a:t>
            </a:r>
            <a:endParaRPr kumimoji="0" lang="en-GB" sz="54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6" name="Picture 4" descr="bs00174_">
            <a:extLst>
              <a:ext uri="{FF2B5EF4-FFF2-40B4-BE49-F238E27FC236}">
                <a16:creationId xmlns:a16="http://schemas.microsoft.com/office/drawing/2014/main" id="{4BE5624D-DF6C-AD7C-3AFF-B1D60114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316" y="3385141"/>
            <a:ext cx="1840784" cy="21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703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05067"/>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504172" y="1057328"/>
            <a:ext cx="10944617" cy="5386411"/>
          </a:xfrm>
          <a:prstGeom prst="rect">
            <a:avLst/>
          </a:prstGeom>
          <a:noFill/>
        </p:spPr>
        <p:txBody>
          <a:bodyPr wrap="square" rtlCol="0">
            <a:spAutoFit/>
          </a:bodyPr>
          <a:lstStyle/>
          <a:p>
            <a:pPr marL="342900" indent="-342900">
              <a:lnSpc>
                <a:spcPct val="150000"/>
              </a:lnSpc>
              <a:buSzPct val="90000"/>
              <a:buFont typeface="Wingdings" panose="05000000000000000000" pitchFamily="2" charset="2"/>
              <a:buChar char="v"/>
              <a:defRPr/>
            </a:pPr>
            <a:r>
              <a:rPr lang="en-GB" altLang="en-US" sz="2400" dirty="0"/>
              <a:t>Count objects, actions and sounds (to 20).</a:t>
            </a:r>
          </a:p>
          <a:p>
            <a:pPr>
              <a:lnSpc>
                <a:spcPct val="150000"/>
              </a:lnSpc>
              <a:buSzPct val="90000"/>
              <a:defRPr/>
            </a:pPr>
            <a:endParaRPr lang="en-GB" altLang="en-US" sz="800" dirty="0"/>
          </a:p>
          <a:p>
            <a:pPr marL="342900" indent="-342900">
              <a:lnSpc>
                <a:spcPct val="150000"/>
              </a:lnSpc>
              <a:buSzPct val="90000"/>
              <a:buFont typeface="Wingdings" panose="05000000000000000000" pitchFamily="2" charset="2"/>
              <a:buChar char="v"/>
              <a:defRPr/>
            </a:pPr>
            <a:r>
              <a:rPr lang="en-GB" altLang="en-US" sz="2400" dirty="0"/>
              <a:t>Compare numbers.</a:t>
            </a:r>
          </a:p>
          <a:p>
            <a:pPr>
              <a:lnSpc>
                <a:spcPct val="150000"/>
              </a:lnSpc>
              <a:buSzPct val="90000"/>
              <a:defRPr/>
            </a:pPr>
            <a:endParaRPr lang="en-GB" altLang="en-US" sz="800" dirty="0"/>
          </a:p>
          <a:p>
            <a:pPr marL="342900" indent="-342900">
              <a:lnSpc>
                <a:spcPct val="150000"/>
              </a:lnSpc>
              <a:buSzPct val="90000"/>
              <a:buFont typeface="Wingdings" panose="05000000000000000000" pitchFamily="2" charset="2"/>
              <a:buChar char="v"/>
              <a:defRPr/>
            </a:pPr>
            <a:r>
              <a:rPr lang="en-GB" altLang="en-US" sz="2400" dirty="0"/>
              <a:t>Say which number is ‘one more than / one less than’ a given number and understand the relationship between consecutive numbers.</a:t>
            </a:r>
          </a:p>
          <a:p>
            <a:pPr marL="342900" indent="-342900">
              <a:lnSpc>
                <a:spcPct val="150000"/>
              </a:lnSpc>
              <a:buSzPct val="90000"/>
              <a:buFont typeface="Wingdings" panose="05000000000000000000" pitchFamily="2" charset="2"/>
              <a:buChar char="v"/>
              <a:defRPr/>
            </a:pPr>
            <a:endParaRPr lang="en-GB" altLang="en-US" sz="800" dirty="0"/>
          </a:p>
          <a:p>
            <a:pPr marL="342900" indent="-342900">
              <a:lnSpc>
                <a:spcPct val="150000"/>
              </a:lnSpc>
              <a:buSzPct val="90000"/>
              <a:buFont typeface="Wingdings" panose="05000000000000000000" pitchFamily="2" charset="2"/>
              <a:buChar char="v"/>
              <a:defRPr/>
            </a:pPr>
            <a:r>
              <a:rPr lang="en-GB" altLang="en-US" sz="2400" dirty="0"/>
              <a:t>Know the composition of numbers to 5.</a:t>
            </a:r>
          </a:p>
          <a:p>
            <a:pPr marL="342900" indent="-342900">
              <a:lnSpc>
                <a:spcPct val="150000"/>
              </a:lnSpc>
              <a:buSzPct val="90000"/>
              <a:buFont typeface="Wingdings" panose="05000000000000000000" pitchFamily="2" charset="2"/>
              <a:buChar char="v"/>
              <a:defRPr/>
            </a:pPr>
            <a:endParaRPr lang="en-GB" altLang="en-US" sz="800" dirty="0"/>
          </a:p>
          <a:p>
            <a:pPr marL="342900" indent="-342900">
              <a:lnSpc>
                <a:spcPct val="150000"/>
              </a:lnSpc>
              <a:buSzPct val="90000"/>
              <a:buFont typeface="Wingdings" panose="05000000000000000000" pitchFamily="2" charset="2"/>
              <a:buChar char="v"/>
              <a:defRPr/>
            </a:pPr>
            <a:r>
              <a:rPr lang="en-GB" altLang="en-US" sz="2400" dirty="0"/>
              <a:t>Count reliably with numbers 20.</a:t>
            </a:r>
          </a:p>
          <a:p>
            <a:pPr marL="342900" indent="-342900">
              <a:lnSpc>
                <a:spcPct val="150000"/>
              </a:lnSpc>
              <a:buSzPct val="90000"/>
              <a:buFont typeface="Wingdings" panose="05000000000000000000" pitchFamily="2" charset="2"/>
              <a:buChar char="v"/>
              <a:defRPr/>
            </a:pPr>
            <a:endParaRPr lang="en-GB" altLang="en-US" sz="800" dirty="0"/>
          </a:p>
          <a:p>
            <a:pPr marL="342900" indent="-342900">
              <a:lnSpc>
                <a:spcPct val="150000"/>
              </a:lnSpc>
              <a:buSzPct val="90000"/>
              <a:buFont typeface="Wingdings" panose="05000000000000000000" pitchFamily="2" charset="2"/>
              <a:buChar char="v"/>
              <a:defRPr/>
            </a:pPr>
            <a:r>
              <a:rPr lang="en-GB" altLang="en-US" sz="2400" dirty="0"/>
              <a:t>Continue, copy and create repeating patterns.</a:t>
            </a:r>
          </a:p>
          <a:p>
            <a:pPr marL="342900" indent="-342900">
              <a:lnSpc>
                <a:spcPct val="150000"/>
              </a:lnSpc>
              <a:buSzPct val="90000"/>
              <a:buFont typeface="Wingdings" panose="05000000000000000000" pitchFamily="2" charset="2"/>
              <a:buChar char="v"/>
              <a:defRPr/>
            </a:pPr>
            <a:endParaRPr lang="en-GB" altLang="en-US" sz="2400" dirty="0">
              <a:latin typeface="Comic Sans MS" panose="030F0702030302020204" pitchFamily="66" charset="0"/>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53852" y="338942"/>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Examples of</a:t>
            </a:r>
            <a:r>
              <a:rPr kumimoji="0" lang="en-GB" sz="4800" b="0" i="0" u="none" strike="noStrike" kern="1200" cap="none" spc="0" normalizeH="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Maths Objectives </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0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05067"/>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1046640" y="809274"/>
            <a:ext cx="10944617" cy="5898218"/>
          </a:xfrm>
          <a:prstGeom prst="rect">
            <a:avLst/>
          </a:prstGeom>
          <a:noFill/>
        </p:spPr>
        <p:txBody>
          <a:bodyPr wrap="square" rtlCol="0">
            <a:spAutoFit/>
          </a:bodyPr>
          <a:lstStyle/>
          <a:p>
            <a:pPr marL="274320" indent="-274320">
              <a:lnSpc>
                <a:spcPct val="200000"/>
              </a:lnSpc>
              <a:spcBef>
                <a:spcPct val="0"/>
              </a:spcBef>
              <a:buFont typeface="Wingdings" pitchFamily="2" charset="2"/>
              <a:buChar char="v"/>
              <a:defRPr/>
            </a:pPr>
            <a:r>
              <a:rPr lang="en-GB" altLang="en-US" sz="2400" dirty="0"/>
              <a:t>Help your child learn to form their numbers correctly. </a:t>
            </a:r>
          </a:p>
          <a:p>
            <a:pPr marL="274320" indent="-274320">
              <a:lnSpc>
                <a:spcPct val="200000"/>
              </a:lnSpc>
              <a:spcBef>
                <a:spcPct val="0"/>
              </a:spcBef>
              <a:buFont typeface="Wingdings" pitchFamily="2" charset="2"/>
              <a:buChar char="v"/>
              <a:defRPr/>
            </a:pPr>
            <a:r>
              <a:rPr lang="en-GB" altLang="en-US" sz="2400" dirty="0"/>
              <a:t>Help your child learn their number bonds to 5 then 10. </a:t>
            </a:r>
          </a:p>
          <a:p>
            <a:pPr marL="274320" indent="-274320">
              <a:lnSpc>
                <a:spcPct val="200000"/>
              </a:lnSpc>
              <a:spcBef>
                <a:spcPct val="0"/>
              </a:spcBef>
              <a:buFont typeface="Wingdings" pitchFamily="2" charset="2"/>
              <a:buChar char="v"/>
              <a:defRPr/>
            </a:pPr>
            <a:r>
              <a:rPr lang="en-GB" altLang="en-US" sz="2400" dirty="0"/>
              <a:t>Help your child learn doubles and halves to 10. </a:t>
            </a:r>
          </a:p>
          <a:p>
            <a:pPr marL="274320" indent="-274320">
              <a:lnSpc>
                <a:spcPct val="200000"/>
              </a:lnSpc>
              <a:spcBef>
                <a:spcPct val="0"/>
              </a:spcBef>
              <a:buFont typeface="Wingdings" pitchFamily="2" charset="2"/>
              <a:buChar char="v"/>
              <a:defRPr/>
            </a:pPr>
            <a:r>
              <a:rPr lang="en-GB" altLang="en-US" sz="2400" dirty="0"/>
              <a:t>Play maths games in the car e.g. Guess my number.</a:t>
            </a:r>
          </a:p>
          <a:p>
            <a:pPr marL="274320" indent="-274320">
              <a:lnSpc>
                <a:spcPct val="200000"/>
              </a:lnSpc>
              <a:spcBef>
                <a:spcPct val="0"/>
              </a:spcBef>
              <a:buFont typeface="Wingdings" pitchFamily="2" charset="2"/>
              <a:buChar char="v"/>
              <a:defRPr/>
            </a:pPr>
            <a:r>
              <a:rPr lang="en-GB" altLang="en-US" sz="2400" dirty="0"/>
              <a:t>Play card games using dice which involve quick adding calculations.</a:t>
            </a:r>
          </a:p>
          <a:p>
            <a:pPr marL="274320" indent="-274320">
              <a:lnSpc>
                <a:spcPct val="200000"/>
              </a:lnSpc>
              <a:spcBef>
                <a:spcPct val="0"/>
              </a:spcBef>
              <a:buFont typeface="Wingdings" pitchFamily="2" charset="2"/>
              <a:buChar char="v"/>
              <a:defRPr/>
            </a:pPr>
            <a:r>
              <a:rPr lang="en-GB" altLang="en-US" sz="2400" dirty="0"/>
              <a:t>Make the most of ‘Real life’ opportunities e.g. baking or paying with money at the shops.</a:t>
            </a:r>
          </a:p>
          <a:p>
            <a:pPr>
              <a:lnSpc>
                <a:spcPct val="200000"/>
              </a:lnSpc>
              <a:spcBef>
                <a:spcPct val="0"/>
              </a:spcBef>
              <a:defRPr/>
            </a:pPr>
            <a:endParaRPr kumimoji="0" lang="en-GB" altLang="en-US" sz="2400" b="0" i="0" u="none" strike="noStrike" kern="1200" cap="none" spc="0" normalizeH="0" baseline="0" noProof="0" dirty="0">
              <a:ln>
                <a:noFill/>
              </a:ln>
              <a:solidFill>
                <a:prstClr val="black"/>
              </a:solidFill>
              <a:effectLst/>
              <a:uLnTx/>
              <a:uFillTx/>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41326" y="251495"/>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What can you do to help?</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3" name="Picture 4" descr="j0283630">
            <a:extLst>
              <a:ext uri="{FF2B5EF4-FFF2-40B4-BE49-F238E27FC236}">
                <a16:creationId xmlns:a16="http://schemas.microsoft.com/office/drawing/2014/main" id="{9B107351-1D7A-11B3-4948-0DFAEC5856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61713" y="1859993"/>
            <a:ext cx="1079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620314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05067"/>
            <a:ext cx="11636679" cy="516141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274320" indent="-274320">
              <a:lnSpc>
                <a:spcPct val="90000"/>
              </a:lnSpc>
              <a:buFont typeface="Wingdings" panose="05000000000000000000" pitchFamily="2" charset="2"/>
              <a:buChar char="v"/>
              <a:defRPr/>
            </a:pPr>
            <a:r>
              <a:rPr lang="en-GB" altLang="en-US" dirty="0"/>
              <a:t>In Reception children will be gradually introduced to writing. This will mainly consist of mark making and correct pencil grip in the Autumn Term.</a:t>
            </a:r>
          </a:p>
          <a:p>
            <a:pPr marL="274320" indent="-274320">
              <a:lnSpc>
                <a:spcPct val="90000"/>
              </a:lnSpc>
              <a:buFont typeface="Wingdings" panose="05000000000000000000" pitchFamily="2" charset="2"/>
              <a:buChar char="v"/>
              <a:defRPr/>
            </a:pPr>
            <a:endParaRPr lang="en-GB" altLang="en-US" dirty="0"/>
          </a:p>
          <a:p>
            <a:pPr marL="274320" indent="-274320">
              <a:lnSpc>
                <a:spcPct val="90000"/>
              </a:lnSpc>
              <a:buFont typeface="Wingdings" panose="05000000000000000000" pitchFamily="2" charset="2"/>
              <a:buChar char="v"/>
              <a:defRPr/>
            </a:pPr>
            <a:r>
              <a:rPr lang="en-GB" altLang="en-US" dirty="0"/>
              <a:t>Children are taught to spell words using their phonic knowledge. e.g. a-p-l (apple), h-or-s (horse), p-</a:t>
            </a:r>
            <a:r>
              <a:rPr lang="en-GB" altLang="en-US" dirty="0" err="1"/>
              <a:t>i</a:t>
            </a:r>
            <a:r>
              <a:rPr lang="en-GB" altLang="en-US" dirty="0"/>
              <a:t>-g (pig).</a:t>
            </a:r>
          </a:p>
          <a:p>
            <a:pPr marL="274320" indent="-274320">
              <a:lnSpc>
                <a:spcPct val="90000"/>
              </a:lnSpc>
              <a:buFont typeface="Wingdings" panose="05000000000000000000" pitchFamily="2" charset="2"/>
              <a:buChar char="v"/>
              <a:defRPr/>
            </a:pPr>
            <a:endParaRPr lang="en-GB" altLang="en-US" dirty="0"/>
          </a:p>
          <a:p>
            <a:pPr marL="274320" indent="-274320">
              <a:lnSpc>
                <a:spcPct val="90000"/>
              </a:lnSpc>
              <a:buFont typeface="Wingdings" panose="05000000000000000000" pitchFamily="2" charset="2"/>
              <a:buChar char="v"/>
              <a:defRPr/>
            </a:pPr>
            <a:r>
              <a:rPr lang="en-GB" altLang="en-US" dirty="0"/>
              <a:t>Children are taught to spell common exception words by memory e.g. the, to, no, I. </a:t>
            </a:r>
          </a:p>
          <a:p>
            <a:pPr>
              <a:lnSpc>
                <a:spcPct val="90000"/>
              </a:lnSpc>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41326" y="282667"/>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Writing</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4098" name="Picture 2" descr="✏️ Pencil Emoji">
            <a:extLst>
              <a:ext uri="{FF2B5EF4-FFF2-40B4-BE49-F238E27FC236}">
                <a16:creationId xmlns:a16="http://schemas.microsoft.com/office/drawing/2014/main" id="{3B0C8223-6B8E-43B0-A2AD-93223CFBC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282" y="4123892"/>
            <a:ext cx="1386753" cy="138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08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65252" y="253607"/>
            <a:ext cx="11661495" cy="64633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623690" y="1193681"/>
            <a:ext cx="10944617" cy="5687711"/>
          </a:xfrm>
          <a:prstGeom prst="rect">
            <a:avLst/>
          </a:prstGeom>
          <a:noFill/>
        </p:spPr>
        <p:txBody>
          <a:bodyPr wrap="square" rtlCol="0">
            <a:spAutoFit/>
          </a:bodyPr>
          <a:lstStyle/>
          <a:p>
            <a:pPr>
              <a:lnSpc>
                <a:spcPct val="200000"/>
              </a:lnSpc>
              <a:buFont typeface="Wingdings" panose="05000000000000000000" pitchFamily="2" charset="2"/>
              <a:buChar char="v"/>
            </a:pPr>
            <a:r>
              <a:rPr lang="en-GB" altLang="en-US" dirty="0"/>
              <a:t>Don’t force your child to write! If your child wants to write, try to help them write their name and form        </a:t>
            </a:r>
          </a:p>
          <a:p>
            <a:r>
              <a:rPr lang="en-GB" altLang="en-US" dirty="0"/>
              <a:t>   their letters correctly.</a:t>
            </a:r>
          </a:p>
          <a:p>
            <a:pPr>
              <a:lnSpc>
                <a:spcPct val="200000"/>
              </a:lnSpc>
              <a:buFont typeface="Wingdings" panose="05000000000000000000" pitchFamily="2" charset="2"/>
              <a:buChar char="v"/>
            </a:pPr>
            <a:r>
              <a:rPr lang="en-GB" altLang="en-US" dirty="0"/>
              <a:t>A ‘handwriting mat’ – encourage.</a:t>
            </a:r>
          </a:p>
          <a:p>
            <a:pPr>
              <a:lnSpc>
                <a:spcPct val="200000"/>
              </a:lnSpc>
              <a:buFont typeface="Wingdings" panose="05000000000000000000" pitchFamily="2" charset="2"/>
              <a:buChar char="v"/>
            </a:pPr>
            <a:r>
              <a:rPr lang="en-GB" altLang="en-US" dirty="0"/>
              <a:t>Let them see you write.</a:t>
            </a:r>
          </a:p>
          <a:p>
            <a:pPr>
              <a:lnSpc>
                <a:spcPct val="200000"/>
              </a:lnSpc>
              <a:buFont typeface="Wingdings" panose="05000000000000000000" pitchFamily="2" charset="2"/>
              <a:buChar char="v"/>
            </a:pPr>
            <a:r>
              <a:rPr lang="en-GB" altLang="en-US" dirty="0"/>
              <a:t>If the opportunity arises use descriptive language</a:t>
            </a:r>
            <a:r>
              <a:rPr lang="en-GB" altLang="en-US" b="1" dirty="0"/>
              <a:t>. </a:t>
            </a:r>
          </a:p>
          <a:p>
            <a:pPr>
              <a:lnSpc>
                <a:spcPct val="200000"/>
              </a:lnSpc>
              <a:buFont typeface="Wingdings" panose="05000000000000000000" pitchFamily="2" charset="2"/>
              <a:buChar char="v"/>
            </a:pPr>
            <a:r>
              <a:rPr lang="en-GB" altLang="en-US" dirty="0"/>
              <a:t>Encourage your child to write during play. e.g. cards, shopping lists.  </a:t>
            </a:r>
          </a:p>
          <a:p>
            <a:pPr>
              <a:lnSpc>
                <a:spcPct val="200000"/>
              </a:lnSpc>
              <a:buFont typeface="Wingdings" panose="05000000000000000000" pitchFamily="2" charset="2"/>
              <a:buChar char="v"/>
            </a:pPr>
            <a:r>
              <a:rPr lang="en-GB" altLang="en-US" dirty="0"/>
              <a:t>Encourage your child to spell words using their phonic knowledge. </a:t>
            </a:r>
          </a:p>
          <a:p>
            <a:pPr>
              <a:lnSpc>
                <a:spcPct val="200000"/>
              </a:lnSpc>
              <a:buFont typeface="Wingdings" panose="05000000000000000000" pitchFamily="2" charset="2"/>
              <a:buChar char="v"/>
            </a:pPr>
            <a:r>
              <a:rPr lang="en-GB" altLang="en-US" dirty="0"/>
              <a:t>Help them count the sounds in words and then write them down. </a:t>
            </a:r>
          </a:p>
          <a:p>
            <a:pPr>
              <a:lnSpc>
                <a:spcPct val="200000"/>
              </a:lnSpc>
              <a:buFont typeface="Wingdings" panose="05000000000000000000" pitchFamily="2" charset="2"/>
              <a:buChar char="v"/>
            </a:pPr>
            <a:r>
              <a:rPr lang="en-GB" altLang="en-US" dirty="0"/>
              <a:t>Encourage your child to ‘stretch’ out words so they can hear all the sounds when spelling. </a:t>
            </a:r>
          </a:p>
          <a:p>
            <a:pPr>
              <a:lnSpc>
                <a:spcPct val="200000"/>
              </a:lnSpc>
              <a:buFont typeface="Wingdings" panose="05000000000000000000" pitchFamily="2" charset="2"/>
              <a:buChar char="v"/>
            </a:pPr>
            <a:r>
              <a:rPr lang="en-GB" altLang="en-US" dirty="0"/>
              <a:t>Do lots of fine motor activities with your child. e.g. threading, using tweezers, pincer grasp activities. </a:t>
            </a:r>
          </a:p>
          <a:p>
            <a:pPr marL="274320" marR="0" lvl="0" indent="-274320" algn="l" defTabSz="914400" rtl="0" eaLnBrk="1" fontAlgn="auto" latinLnBrk="0" hangingPunct="1">
              <a:lnSpc>
                <a:spcPct val="9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41326" y="282667"/>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r>
              <a:rPr kumimoji="0" lang="en-GB" sz="4800" b="0" i="0" u="none" strike="noStrike" kern="1200" cap="none" spc="0" normalizeH="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to help?</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153A4AF-CCD8-FE4D-4EF0-310B999E178B}"/>
              </a:ext>
            </a:extLst>
          </p:cNvPr>
          <p:cNvSpPr txBox="1"/>
          <p:nvPr/>
        </p:nvSpPr>
        <p:spPr>
          <a:xfrm>
            <a:off x="7574723" y="2542228"/>
            <a:ext cx="3720230" cy="1966586"/>
          </a:xfrm>
          <a:prstGeom prst="rect">
            <a:avLst/>
          </a:prstGeom>
          <a:solidFill>
            <a:schemeClr val="accent1"/>
          </a:solidFill>
          <a:ln w="12700">
            <a:solidFill>
              <a:prstClr val="black"/>
            </a:solidFill>
          </a:ln>
        </p:spPr>
        <p:txBody>
          <a:bodyPr wrap="square" rtlCol="0">
            <a:spAutoFit/>
          </a:bodyPr>
          <a:lstStyle/>
          <a:p>
            <a:endParaRPr lang="en-GB" dirty="0"/>
          </a:p>
        </p:txBody>
      </p:sp>
      <p:pic>
        <p:nvPicPr>
          <p:cNvPr id="5" name="Picture 4">
            <a:extLst>
              <a:ext uri="{FF2B5EF4-FFF2-40B4-BE49-F238E27FC236}">
                <a16:creationId xmlns:a16="http://schemas.microsoft.com/office/drawing/2014/main" id="{70B7EA91-1167-618B-3FA5-7F1FF33C78E5}"/>
              </a:ext>
            </a:extLst>
          </p:cNvPr>
          <p:cNvPicPr>
            <a:picLocks noChangeAspect="1"/>
          </p:cNvPicPr>
          <p:nvPr/>
        </p:nvPicPr>
        <p:blipFill>
          <a:blip r:embed="rId3"/>
          <a:stretch>
            <a:fillRect/>
          </a:stretch>
        </p:blipFill>
        <p:spPr>
          <a:xfrm>
            <a:off x="7907737" y="2616845"/>
            <a:ext cx="3054202" cy="1817352"/>
          </a:xfrm>
          <a:prstGeom prst="rect">
            <a:avLst/>
          </a:prstGeom>
        </p:spPr>
      </p:pic>
    </p:spTree>
    <p:extLst>
      <p:ext uri="{BB962C8B-B14F-4D97-AF65-F5344CB8AC3E}">
        <p14:creationId xmlns:p14="http://schemas.microsoft.com/office/powerpoint/2010/main" val="330616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455139"/>
            <a:ext cx="11636679" cy="535531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6429300" y="583442"/>
            <a:ext cx="5299238" cy="378565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0" dirty="0">
              <a:ln w="0"/>
              <a:solidFill>
                <a:srgbClr val="4472C4"/>
              </a:solidFill>
              <a:effectLst>
                <a:outerShdw blurRad="38100" dist="25400" dir="5400000" algn="ctr" rotWithShape="0">
                  <a:srgbClr val="6E747A">
                    <a:alpha val="43000"/>
                  </a:srgb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0" b="1" dirty="0">
              <a:ln w="0"/>
              <a:solidFill>
                <a:srgbClr val="4472C4"/>
              </a:solidFill>
              <a:effectLst>
                <a:outerShdw blurRad="38100" dist="25400" dir="5400000" algn="ctr" rotWithShape="0">
                  <a:srgbClr val="6E747A">
                    <a:alpha val="43000"/>
                  </a:srgb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0" b="1" dirty="0">
              <a:ln w="0"/>
              <a:solidFill>
                <a:srgbClr val="4472C4"/>
              </a:solidFill>
              <a:effectLst>
                <a:outerShdw blurRad="38100" dist="25400" dir="5400000" algn="ctr" rotWithShape="0">
                  <a:srgbClr val="6E747A">
                    <a:alpha val="43000"/>
                  </a:srgb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11" name="Picture 10" descr="A group of children posing for a photo in front of a house&#10;&#10;Description automatically generated with medium confidence">
            <a:extLst>
              <a:ext uri="{FF2B5EF4-FFF2-40B4-BE49-F238E27FC236}">
                <a16:creationId xmlns:a16="http://schemas.microsoft.com/office/drawing/2014/main" id="{F49D13F9-C689-C969-E28D-8AAB2EE95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41" y="3339872"/>
            <a:ext cx="1608129" cy="1644972"/>
          </a:xfrm>
          <a:prstGeom prst="rect">
            <a:avLst/>
          </a:prstGeom>
        </p:spPr>
      </p:pic>
      <p:sp>
        <p:nvSpPr>
          <p:cNvPr id="12" name="Rectangle 11">
            <a:extLst>
              <a:ext uri="{FF2B5EF4-FFF2-40B4-BE49-F238E27FC236}">
                <a16:creationId xmlns:a16="http://schemas.microsoft.com/office/drawing/2014/main" id="{F657B3FA-E83F-4FA8-996D-0AA1107B3C5F}"/>
              </a:ext>
            </a:extLst>
          </p:cNvPr>
          <p:cNvSpPr/>
          <p:nvPr/>
        </p:nvSpPr>
        <p:spPr>
          <a:xfrm>
            <a:off x="2001349" y="596704"/>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ln w="0"/>
                <a:solidFill>
                  <a:srgbClr val="4472C4"/>
                </a:solidFill>
                <a:effectLst>
                  <a:outerShdw blurRad="38100" dist="25400" dir="5400000" algn="ctr" rotWithShape="0">
                    <a:srgbClr val="6E747A">
                      <a:alpha val="43000"/>
                    </a:srgbClr>
                  </a:outerShdw>
                </a:effectLst>
                <a:latin typeface="Calibri" panose="020F0502020204030204"/>
              </a:rPr>
              <a:t>Personal Development </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25A429-E632-4023-A893-9418413B5308}"/>
              </a:ext>
            </a:extLst>
          </p:cNvPr>
          <p:cNvSpPr txBox="1"/>
          <p:nvPr/>
        </p:nvSpPr>
        <p:spPr>
          <a:xfrm>
            <a:off x="555562" y="1588070"/>
            <a:ext cx="11358777" cy="1569660"/>
          </a:xfrm>
          <a:prstGeom prst="rect">
            <a:avLst/>
          </a:prstGeom>
          <a:noFill/>
        </p:spPr>
        <p:txBody>
          <a:bodyPr wrap="square" rtlCol="0">
            <a:spAutoFit/>
          </a:bodyPr>
          <a:lstStyle/>
          <a:p>
            <a:pPr marL="274320" indent="-274320">
              <a:buFont typeface="Wingdings" panose="05000000000000000000" pitchFamily="2" charset="2"/>
              <a:buChar char="v"/>
              <a:defRPr/>
            </a:pPr>
            <a:r>
              <a:rPr lang="en-GB" dirty="0"/>
              <a:t>There are various enrichment opportunities that take place in Acorns throughout the academic year to support the learning and development of pupils and broaden their experiences and opportunities outside of the classroom. </a:t>
            </a:r>
          </a:p>
          <a:p>
            <a:pPr marL="274320" indent="-274320">
              <a:buFont typeface="Wingdings" panose="05000000000000000000" pitchFamily="2" charset="2"/>
              <a:buChar char="v"/>
              <a:defRPr/>
            </a:pPr>
            <a:endParaRPr lang="en-GB" altLang="en-US" sz="2400" dirty="0"/>
          </a:p>
          <a:p>
            <a:pPr marL="274320" indent="-274320">
              <a:buFont typeface="Wingdings" panose="05000000000000000000" pitchFamily="2" charset="2"/>
              <a:buChar char="v"/>
              <a:defRPr/>
            </a:pPr>
            <a:r>
              <a:rPr lang="en-GB" dirty="0"/>
              <a:t>Wider curricular activities can include carefully planned activities/days in school, visits into the community and visitors into school.</a:t>
            </a:r>
            <a:endParaRPr lang="en-GB" altLang="en-US" sz="2400" dirty="0"/>
          </a:p>
        </p:txBody>
      </p:sp>
      <p:pic>
        <p:nvPicPr>
          <p:cNvPr id="2" name="Picture 1">
            <a:extLst>
              <a:ext uri="{FF2B5EF4-FFF2-40B4-BE49-F238E27FC236}">
                <a16:creationId xmlns:a16="http://schemas.microsoft.com/office/drawing/2014/main" id="{C9DE7E2C-AA2F-45FC-AE29-07154E504282}"/>
              </a:ext>
            </a:extLst>
          </p:cNvPr>
          <p:cNvPicPr>
            <a:picLocks noChangeAspect="1"/>
          </p:cNvPicPr>
          <p:nvPr/>
        </p:nvPicPr>
        <p:blipFill>
          <a:blip r:embed="rId4"/>
          <a:stretch>
            <a:fillRect/>
          </a:stretch>
        </p:blipFill>
        <p:spPr>
          <a:xfrm>
            <a:off x="2458146" y="3198127"/>
            <a:ext cx="1548017" cy="1928462"/>
          </a:xfrm>
          <a:prstGeom prst="rect">
            <a:avLst/>
          </a:prstGeom>
        </p:spPr>
      </p:pic>
      <p:pic>
        <p:nvPicPr>
          <p:cNvPr id="5" name="Picture 4">
            <a:extLst>
              <a:ext uri="{FF2B5EF4-FFF2-40B4-BE49-F238E27FC236}">
                <a16:creationId xmlns:a16="http://schemas.microsoft.com/office/drawing/2014/main" id="{CA3397E7-1CC5-4763-BF8C-B5A76FA9EE31}"/>
              </a:ext>
            </a:extLst>
          </p:cNvPr>
          <p:cNvPicPr>
            <a:picLocks noChangeAspect="1"/>
          </p:cNvPicPr>
          <p:nvPr/>
        </p:nvPicPr>
        <p:blipFill>
          <a:blip r:embed="rId5"/>
          <a:stretch>
            <a:fillRect/>
          </a:stretch>
        </p:blipFill>
        <p:spPr>
          <a:xfrm>
            <a:off x="4531857" y="3057359"/>
            <a:ext cx="1928545" cy="2466603"/>
          </a:xfrm>
          <a:prstGeom prst="rect">
            <a:avLst/>
          </a:prstGeom>
        </p:spPr>
      </p:pic>
      <p:pic>
        <p:nvPicPr>
          <p:cNvPr id="7" name="Picture 6">
            <a:extLst>
              <a:ext uri="{FF2B5EF4-FFF2-40B4-BE49-F238E27FC236}">
                <a16:creationId xmlns:a16="http://schemas.microsoft.com/office/drawing/2014/main" id="{53F00776-A937-4623-8759-1915771C179C}"/>
              </a:ext>
            </a:extLst>
          </p:cNvPr>
          <p:cNvPicPr>
            <a:picLocks noChangeAspect="1"/>
          </p:cNvPicPr>
          <p:nvPr/>
        </p:nvPicPr>
        <p:blipFill>
          <a:blip r:embed="rId6"/>
          <a:stretch>
            <a:fillRect/>
          </a:stretch>
        </p:blipFill>
        <p:spPr>
          <a:xfrm>
            <a:off x="6794779" y="3157730"/>
            <a:ext cx="1928546" cy="2296024"/>
          </a:xfrm>
          <a:prstGeom prst="rect">
            <a:avLst/>
          </a:prstGeom>
        </p:spPr>
      </p:pic>
      <p:pic>
        <p:nvPicPr>
          <p:cNvPr id="14" name="Picture 13">
            <a:extLst>
              <a:ext uri="{FF2B5EF4-FFF2-40B4-BE49-F238E27FC236}">
                <a16:creationId xmlns:a16="http://schemas.microsoft.com/office/drawing/2014/main" id="{41A1D36F-F7D9-4B22-B0FF-CD5ACFFE459D}"/>
              </a:ext>
            </a:extLst>
          </p:cNvPr>
          <p:cNvPicPr>
            <a:picLocks noChangeAspect="1"/>
          </p:cNvPicPr>
          <p:nvPr/>
        </p:nvPicPr>
        <p:blipFill rotWithShape="1">
          <a:blip r:embed="rId7"/>
          <a:srcRect l="28771"/>
          <a:stretch/>
        </p:blipFill>
        <p:spPr>
          <a:xfrm>
            <a:off x="9135515" y="3198127"/>
            <a:ext cx="2366633" cy="2313928"/>
          </a:xfrm>
          <a:prstGeom prst="rect">
            <a:avLst/>
          </a:prstGeom>
        </p:spPr>
      </p:pic>
    </p:spTree>
    <p:extLst>
      <p:ext uri="{BB962C8B-B14F-4D97-AF65-F5344CB8AC3E}">
        <p14:creationId xmlns:p14="http://schemas.microsoft.com/office/powerpoint/2010/main" val="2015813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58855"/>
            <a:ext cx="11636679" cy="61863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289577F-D971-E786-3ADC-0A9A874B8EF4}"/>
              </a:ext>
            </a:extLst>
          </p:cNvPr>
          <p:cNvSpPr/>
          <p:nvPr/>
        </p:nvSpPr>
        <p:spPr>
          <a:xfrm>
            <a:off x="336515" y="789541"/>
            <a:ext cx="5117612"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Outdoors</a:t>
            </a:r>
            <a:endParaRPr kumimoji="0" lang="en-GB" sz="4400" b="1" i="0" u="none"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555562" y="1695644"/>
            <a:ext cx="4898565" cy="3466709"/>
          </a:xfrm>
          <a:prstGeom prst="rect">
            <a:avLst/>
          </a:prstGeom>
          <a:noFill/>
        </p:spPr>
        <p:txBody>
          <a:bodyPr wrap="square" rtlCol="0">
            <a:spAutoFit/>
          </a:bodyPr>
          <a:lstStyle/>
          <a:p>
            <a:pPr marL="274320" indent="-274320">
              <a:buFont typeface="Wingdings" panose="05000000000000000000" pitchFamily="2" charset="2"/>
              <a:buChar char="v"/>
              <a:defRPr/>
            </a:pPr>
            <a:r>
              <a:rPr lang="en-GB" altLang="en-US" sz="2400" dirty="0"/>
              <a:t>Outdoor learning provides children with the opportunity to explore, be physically active, to work on a large scale and to experience the natural world. </a:t>
            </a:r>
          </a:p>
          <a:p>
            <a:pPr>
              <a:defRPr/>
            </a:pPr>
            <a:endParaRPr lang="en-GB" altLang="en-US" sz="2400" dirty="0"/>
          </a:p>
          <a:p>
            <a:pPr marL="274320" indent="-274320">
              <a:buFont typeface="Wingdings" panose="05000000000000000000" pitchFamily="2" charset="2"/>
              <a:buChar char="v"/>
              <a:defRPr/>
            </a:pPr>
            <a:r>
              <a:rPr lang="en-GB" altLang="en-US" sz="2400" dirty="0"/>
              <a:t>Children are given the opportunity to learn outdoors every day in all weathers. </a:t>
            </a:r>
          </a:p>
        </p:txBody>
      </p:sp>
      <p:sp>
        <p:nvSpPr>
          <p:cNvPr id="9" name="Rectangle 8">
            <a:extLst>
              <a:ext uri="{FF2B5EF4-FFF2-40B4-BE49-F238E27FC236}">
                <a16:creationId xmlns:a16="http://schemas.microsoft.com/office/drawing/2014/main" id="{10E0CA55-AF52-7D9E-1EC5-C2FA0549687E}"/>
              </a:ext>
            </a:extLst>
          </p:cNvPr>
          <p:cNvSpPr/>
          <p:nvPr/>
        </p:nvSpPr>
        <p:spPr>
          <a:xfrm>
            <a:off x="6429300" y="583442"/>
            <a:ext cx="5299238" cy="378565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804ABC-6019-8402-352A-7E6B095E5132}"/>
              </a:ext>
            </a:extLst>
          </p:cNvPr>
          <p:cNvSpPr txBox="1"/>
          <p:nvPr/>
        </p:nvSpPr>
        <p:spPr>
          <a:xfrm>
            <a:off x="6629635" y="1713421"/>
            <a:ext cx="4898565" cy="3416320"/>
          </a:xfrm>
          <a:prstGeom prst="rect">
            <a:avLst/>
          </a:prstGeom>
          <a:noFill/>
        </p:spPr>
        <p:txBody>
          <a:bodyPr wrap="square" rtlCol="0">
            <a:spAutoFit/>
          </a:bodyPr>
          <a:lstStyle/>
          <a:p>
            <a:pPr marL="274320" indent="-274320">
              <a:buFont typeface="Wingdings" panose="05000000000000000000" pitchFamily="2" charset="2"/>
              <a:buChar char="v"/>
              <a:defRPr/>
            </a:pPr>
            <a:r>
              <a:rPr lang="en-GB" altLang="en-US" sz="2400" dirty="0"/>
              <a:t> Daily reading (4 times a week as a minimum)</a:t>
            </a:r>
          </a:p>
          <a:p>
            <a:pPr>
              <a:defRPr/>
            </a:pPr>
            <a:r>
              <a:rPr lang="en-GB" altLang="en-US" sz="2400" dirty="0"/>
              <a:t>      </a:t>
            </a:r>
          </a:p>
          <a:p>
            <a:pPr>
              <a:defRPr/>
            </a:pPr>
            <a:endParaRPr lang="en-GB" altLang="en-US" sz="2400" dirty="0"/>
          </a:p>
          <a:p>
            <a:pPr marL="274320" indent="-274320">
              <a:buFont typeface="Wingdings" panose="05000000000000000000" pitchFamily="2" charset="2"/>
              <a:buChar char="v"/>
              <a:defRPr/>
            </a:pPr>
            <a:r>
              <a:rPr lang="en-GB" altLang="en-US" sz="2400" dirty="0"/>
              <a:t> Christian Value activity every half </a:t>
            </a:r>
          </a:p>
          <a:p>
            <a:pPr>
              <a:defRPr/>
            </a:pPr>
            <a:r>
              <a:rPr lang="en-GB" altLang="en-US" sz="2400" dirty="0"/>
              <a:t>     term.</a:t>
            </a:r>
          </a:p>
          <a:p>
            <a:pPr>
              <a:defRPr/>
            </a:pPr>
            <a:endParaRPr lang="en-GB" altLang="en-US" sz="2400" dirty="0"/>
          </a:p>
          <a:p>
            <a:pPr marL="274320" indent="-274320">
              <a:buFont typeface="Wingdings" panose="05000000000000000000" pitchFamily="2" charset="2"/>
              <a:buChar char="v"/>
              <a:defRPr/>
            </a:pPr>
            <a:endParaRPr lang="en-GB" altLang="en-US" sz="2400" dirty="0"/>
          </a:p>
          <a:p>
            <a:pPr marL="274320" indent="-274320">
              <a:buFont typeface="Wingdings" panose="05000000000000000000" pitchFamily="2" charset="2"/>
              <a:buChar char="v"/>
              <a:defRPr/>
            </a:pPr>
            <a:endParaRPr lang="en-GB" altLang="en-US" sz="2400" dirty="0"/>
          </a:p>
        </p:txBody>
      </p:sp>
      <p:sp>
        <p:nvSpPr>
          <p:cNvPr id="10" name="Rectangle 9">
            <a:extLst>
              <a:ext uri="{FF2B5EF4-FFF2-40B4-BE49-F238E27FC236}">
                <a16:creationId xmlns:a16="http://schemas.microsoft.com/office/drawing/2014/main" id="{71C2F5C7-0247-2A4A-356B-D3E516D98E64}"/>
              </a:ext>
            </a:extLst>
          </p:cNvPr>
          <p:cNvSpPr/>
          <p:nvPr/>
        </p:nvSpPr>
        <p:spPr>
          <a:xfrm>
            <a:off x="6520112" y="832698"/>
            <a:ext cx="5117612"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Homework</a:t>
            </a:r>
            <a:endParaRPr kumimoji="0" lang="en-GB" sz="44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5124" name="Picture 4" descr="A little girl with an umbrella under raindrops, a child walks outside in a  raincoat and boots 13800575 Vector Art at Vecteezy">
            <a:extLst>
              <a:ext uri="{FF2B5EF4-FFF2-40B4-BE49-F238E27FC236}">
                <a16:creationId xmlns:a16="http://schemas.microsoft.com/office/drawing/2014/main" id="{551119DB-0931-4443-9D98-027EA7C60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65853" y="4988477"/>
            <a:ext cx="1515127" cy="11326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ple Tree Primary School - Homework">
            <a:extLst>
              <a:ext uri="{FF2B5EF4-FFF2-40B4-BE49-F238E27FC236}">
                <a16:creationId xmlns:a16="http://schemas.microsoft.com/office/drawing/2014/main" id="{5110D6D4-BDB4-4DF0-B01E-482D1B4F4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3551" y="4817517"/>
            <a:ext cx="2534510" cy="113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9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431496" y="542616"/>
            <a:ext cx="11636679" cy="59093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highlight>
                <a:srgbClr val="FFFF00"/>
              </a:highlight>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B3B7F4C-3B32-CB27-DFB0-FEE3D5D0122A}"/>
              </a:ext>
            </a:extLst>
          </p:cNvPr>
          <p:cNvSpPr/>
          <p:nvPr/>
        </p:nvSpPr>
        <p:spPr>
          <a:xfrm>
            <a:off x="2605934" y="763877"/>
            <a:ext cx="6304800" cy="830997"/>
          </a:xfrm>
          <a:prstGeom prst="rect">
            <a:avLst/>
          </a:prstGeom>
          <a:noFill/>
        </p:spPr>
        <p:txBody>
          <a:bodyPr wrap="square" lIns="91440" tIns="45720" rIns="91440" bIns="45720">
            <a:spAutoFit/>
          </a:bodyPr>
          <a:lstStyle/>
          <a:p>
            <a:pPr algn="ctr"/>
            <a:r>
              <a:rPr lang="en-GB" sz="4800" dirty="0">
                <a:ln w="0"/>
                <a:solidFill>
                  <a:schemeClr val="accent1"/>
                </a:solidFill>
                <a:effectLst>
                  <a:outerShdw blurRad="38100" dist="25400" dir="5400000" algn="ctr" rotWithShape="0">
                    <a:srgbClr val="6E747A">
                      <a:alpha val="43000"/>
                    </a:srgbClr>
                  </a:outerShdw>
                </a:effectLst>
              </a:rPr>
              <a:t>Learning Journeys</a:t>
            </a:r>
            <a:endParaRPr lang="en-GB" sz="4800" b="1" cap="none" spc="0" dirty="0">
              <a:ln w="0"/>
              <a:solidFill>
                <a:schemeClr val="accent1"/>
              </a:solidFill>
            </a:endParaRPr>
          </a:p>
        </p:txBody>
      </p:sp>
      <p:sp>
        <p:nvSpPr>
          <p:cNvPr id="7" name="TextBox 6">
            <a:extLst>
              <a:ext uri="{FF2B5EF4-FFF2-40B4-BE49-F238E27FC236}">
                <a16:creationId xmlns:a16="http://schemas.microsoft.com/office/drawing/2014/main" id="{7BAA67F3-2BC1-06A4-0870-13A578CA1BAE}"/>
              </a:ext>
            </a:extLst>
          </p:cNvPr>
          <p:cNvSpPr txBox="1"/>
          <p:nvPr/>
        </p:nvSpPr>
        <p:spPr>
          <a:xfrm>
            <a:off x="1035134" y="2647133"/>
            <a:ext cx="8612719" cy="1569660"/>
          </a:xfrm>
          <a:prstGeom prst="rect">
            <a:avLst/>
          </a:prstGeom>
          <a:noFill/>
        </p:spPr>
        <p:txBody>
          <a:bodyPr wrap="square" rtlCol="0">
            <a:spAutoFit/>
          </a:bodyPr>
          <a:lstStyle/>
          <a:p>
            <a:pPr marL="342900" indent="-342900">
              <a:buFont typeface="Wingdings" panose="05000000000000000000" pitchFamily="2" charset="2"/>
              <a:buChar char="Ø"/>
            </a:pPr>
            <a:r>
              <a:rPr lang="en-GB" altLang="en-US" sz="2400" dirty="0"/>
              <a:t>Paper based ‘Learning Journeys’ are completed throughout the year. You will get the opportunity to see the learning journeys at each Parent’s Evening. </a:t>
            </a:r>
          </a:p>
          <a:p>
            <a:endParaRPr lang="en-GB" altLang="en-US" sz="2400" dirty="0"/>
          </a:p>
        </p:txBody>
      </p:sp>
    </p:spTree>
    <p:extLst>
      <p:ext uri="{BB962C8B-B14F-4D97-AF65-F5344CB8AC3E}">
        <p14:creationId xmlns:p14="http://schemas.microsoft.com/office/powerpoint/2010/main" val="2876997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00743" y="348098"/>
            <a:ext cx="11636679" cy="618630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Early Years Curriculum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1B4CC16-2C1A-D3E3-56AE-04B6E9950845}"/>
              </a:ext>
            </a:extLst>
          </p:cNvPr>
          <p:cNvSpPr txBox="1"/>
          <p:nvPr/>
        </p:nvSpPr>
        <p:spPr>
          <a:xfrm>
            <a:off x="1491794" y="5831071"/>
            <a:ext cx="104994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Train up a child in the way they should go and when they are old they will not depart from it. </a:t>
            </a:r>
            <a:r>
              <a:rPr kumimoji="0" lang="en-GB" sz="1600" b="0" i="1" u="none" strike="noStrike" kern="1200" cap="none" spc="0" normalizeH="0" baseline="0" noProof="0" dirty="0">
                <a:ln>
                  <a:noFill/>
                </a:ln>
                <a:solidFill>
                  <a:srgbClr val="0070C0"/>
                </a:solidFill>
                <a:effectLst/>
                <a:uLnTx/>
                <a:uFillTx/>
                <a:latin typeface="Calibri" panose="020F0502020204030204"/>
                <a:ea typeface="+mn-ea"/>
                <a:cs typeface="+mn-cs"/>
              </a:rPr>
              <a:t>Proverbs 22:6</a:t>
            </a:r>
          </a:p>
        </p:txBody>
      </p:sp>
      <p:pic>
        <p:nvPicPr>
          <p:cNvPr id="9" name="Picture 8">
            <a:extLst>
              <a:ext uri="{FF2B5EF4-FFF2-40B4-BE49-F238E27FC236}">
                <a16:creationId xmlns:a16="http://schemas.microsoft.com/office/drawing/2014/main" id="{C48FF4B5-85C1-F3AE-AD8F-11E04F8C9559}"/>
              </a:ext>
            </a:extLst>
          </p:cNvPr>
          <p:cNvPicPr>
            <a:picLocks noChangeAspect="1"/>
          </p:cNvPicPr>
          <p:nvPr/>
        </p:nvPicPr>
        <p:blipFill>
          <a:blip r:embed="rId3"/>
          <a:stretch>
            <a:fillRect/>
          </a:stretch>
        </p:blipFill>
        <p:spPr>
          <a:xfrm>
            <a:off x="917600" y="1274232"/>
            <a:ext cx="10202964" cy="3815951"/>
          </a:xfrm>
          <a:prstGeom prst="rect">
            <a:avLst/>
          </a:prstGeom>
        </p:spPr>
      </p:pic>
    </p:spTree>
    <p:extLst>
      <p:ext uri="{BB962C8B-B14F-4D97-AF65-F5344CB8AC3E}">
        <p14:creationId xmlns:p14="http://schemas.microsoft.com/office/powerpoint/2010/main" val="390561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149074" y="397456"/>
            <a:ext cx="11636679" cy="60016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53852" y="338942"/>
            <a:ext cx="903126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Communication</a:t>
            </a:r>
            <a:endParaRPr kumimoji="0" lang="en-GB" sz="54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B3F8C70-1B46-4DCB-965E-89E92E559B6C}"/>
              </a:ext>
            </a:extLst>
          </p:cNvPr>
          <p:cNvPicPr>
            <a:picLocks noChangeAspect="1"/>
          </p:cNvPicPr>
          <p:nvPr/>
        </p:nvPicPr>
        <p:blipFill>
          <a:blip r:embed="rId3"/>
          <a:stretch>
            <a:fillRect/>
          </a:stretch>
        </p:blipFill>
        <p:spPr>
          <a:xfrm>
            <a:off x="591570" y="1354230"/>
            <a:ext cx="5777914" cy="1871349"/>
          </a:xfrm>
          <a:prstGeom prst="rect">
            <a:avLst/>
          </a:prstGeom>
        </p:spPr>
      </p:pic>
      <p:sp>
        <p:nvSpPr>
          <p:cNvPr id="10" name="TextBox 1">
            <a:extLst>
              <a:ext uri="{FF2B5EF4-FFF2-40B4-BE49-F238E27FC236}">
                <a16:creationId xmlns:a16="http://schemas.microsoft.com/office/drawing/2014/main" id="{FD4E0B4A-6F1B-44F0-916E-B8FE92823258}"/>
              </a:ext>
            </a:extLst>
          </p:cNvPr>
          <p:cNvSpPr txBox="1">
            <a:spLocks noChangeArrowheads="1"/>
          </p:cNvSpPr>
          <p:nvPr/>
        </p:nvSpPr>
        <p:spPr bwMode="auto">
          <a:xfrm>
            <a:off x="949967" y="3317538"/>
            <a:ext cx="307910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4400">
                <a:solidFill>
                  <a:schemeClr val="tx2"/>
                </a:solidFill>
                <a:latin typeface="SassoonPrimaryInfant" charset="0"/>
              </a:defRPr>
            </a:lvl1pPr>
            <a:lvl2pPr marL="742950" indent="-285750">
              <a:defRPr sz="4400">
                <a:solidFill>
                  <a:schemeClr val="tx2"/>
                </a:solidFill>
                <a:latin typeface="SassoonPrimaryInfant" charset="0"/>
              </a:defRPr>
            </a:lvl2pPr>
            <a:lvl3pPr marL="1143000" indent="-228600">
              <a:defRPr sz="4400">
                <a:solidFill>
                  <a:schemeClr val="tx2"/>
                </a:solidFill>
                <a:latin typeface="SassoonPrimaryInfant" charset="0"/>
              </a:defRPr>
            </a:lvl3pPr>
            <a:lvl4pPr marL="1600200" indent="-228600">
              <a:defRPr sz="4400">
                <a:solidFill>
                  <a:schemeClr val="tx2"/>
                </a:solidFill>
                <a:latin typeface="SassoonPrimaryInfant" charset="0"/>
              </a:defRPr>
            </a:lvl4pPr>
            <a:lvl5pPr marL="2057400" indent="-228600">
              <a:defRPr sz="4400">
                <a:solidFill>
                  <a:schemeClr val="tx2"/>
                </a:solidFill>
                <a:latin typeface="SassoonPrimaryInfant" charset="0"/>
              </a:defRPr>
            </a:lvl5pPr>
            <a:lvl6pPr marL="2514600" indent="-228600" eaLnBrk="0" fontAlgn="base" hangingPunct="0">
              <a:spcBef>
                <a:spcPct val="0"/>
              </a:spcBef>
              <a:spcAft>
                <a:spcPct val="0"/>
              </a:spcAft>
              <a:defRPr sz="4400">
                <a:solidFill>
                  <a:schemeClr val="tx2"/>
                </a:solidFill>
                <a:latin typeface="SassoonPrimaryInfant" charset="0"/>
              </a:defRPr>
            </a:lvl6pPr>
            <a:lvl7pPr marL="2971800" indent="-228600" eaLnBrk="0" fontAlgn="base" hangingPunct="0">
              <a:spcBef>
                <a:spcPct val="0"/>
              </a:spcBef>
              <a:spcAft>
                <a:spcPct val="0"/>
              </a:spcAft>
              <a:defRPr sz="4400">
                <a:solidFill>
                  <a:schemeClr val="tx2"/>
                </a:solidFill>
                <a:latin typeface="SassoonPrimaryInfant" charset="0"/>
              </a:defRPr>
            </a:lvl7pPr>
            <a:lvl8pPr marL="3429000" indent="-228600" eaLnBrk="0" fontAlgn="base" hangingPunct="0">
              <a:spcBef>
                <a:spcPct val="0"/>
              </a:spcBef>
              <a:spcAft>
                <a:spcPct val="0"/>
              </a:spcAft>
              <a:defRPr sz="4400">
                <a:solidFill>
                  <a:schemeClr val="tx2"/>
                </a:solidFill>
                <a:latin typeface="SassoonPrimaryInfant" charset="0"/>
              </a:defRPr>
            </a:lvl8pPr>
            <a:lvl9pPr marL="3886200" indent="-228600" eaLnBrk="0" fontAlgn="base" hangingPunct="0">
              <a:spcBef>
                <a:spcPct val="0"/>
              </a:spcBef>
              <a:spcAft>
                <a:spcPct val="0"/>
              </a:spcAft>
              <a:defRPr sz="4400">
                <a:solidFill>
                  <a:schemeClr val="tx2"/>
                </a:solidFill>
                <a:latin typeface="SassoonPrimaryInfant" charset="0"/>
              </a:defRPr>
            </a:lvl9pPr>
          </a:lstStyle>
          <a:p>
            <a:pPr>
              <a:buFont typeface="Arial" panose="020B0604020202020204" pitchFamily="34" charset="0"/>
              <a:buChar char="•"/>
            </a:pPr>
            <a:r>
              <a:rPr lang="en-GB" altLang="en-US" sz="1800" dirty="0">
                <a:solidFill>
                  <a:schemeClr val="tx1"/>
                </a:solidFill>
                <a:latin typeface="+mn-lt"/>
              </a:rPr>
              <a:t>Website</a:t>
            </a:r>
          </a:p>
          <a:p>
            <a:pPr>
              <a:buFont typeface="Arial" panose="020B0604020202020204" pitchFamily="34" charset="0"/>
              <a:buChar char="•"/>
            </a:pPr>
            <a:r>
              <a:rPr lang="en-GB" altLang="en-US" sz="1800" dirty="0">
                <a:solidFill>
                  <a:schemeClr val="tx1"/>
                </a:solidFill>
                <a:latin typeface="+mn-lt"/>
              </a:rPr>
              <a:t>Home-School Contact Book</a:t>
            </a:r>
          </a:p>
          <a:p>
            <a:pPr>
              <a:buFont typeface="Arial" panose="020B0604020202020204" pitchFamily="34" charset="0"/>
              <a:buChar char="•"/>
            </a:pPr>
            <a:r>
              <a:rPr lang="en-GB" altLang="en-US" sz="1800" dirty="0" err="1">
                <a:solidFill>
                  <a:schemeClr val="tx1"/>
                </a:solidFill>
                <a:latin typeface="+mn-lt"/>
              </a:rPr>
              <a:t>ParentMail</a:t>
            </a:r>
            <a:endParaRPr lang="en-GB" altLang="en-US" sz="1800" dirty="0">
              <a:solidFill>
                <a:schemeClr val="tx1"/>
              </a:solidFill>
              <a:latin typeface="+mn-lt"/>
            </a:endParaRPr>
          </a:p>
          <a:p>
            <a:pPr>
              <a:buFont typeface="Arial" panose="020B0604020202020204" pitchFamily="34" charset="0"/>
              <a:buChar char="•"/>
            </a:pPr>
            <a:r>
              <a:rPr lang="en-GB" altLang="en-US" sz="1800" dirty="0">
                <a:solidFill>
                  <a:schemeClr val="tx1"/>
                </a:solidFill>
                <a:latin typeface="+mn-lt"/>
              </a:rPr>
              <a:t>Newsletters</a:t>
            </a:r>
          </a:p>
          <a:p>
            <a:pPr>
              <a:buFont typeface="Arial" panose="020B0604020202020204" pitchFamily="34" charset="0"/>
              <a:buChar char="•"/>
            </a:pPr>
            <a:r>
              <a:rPr lang="en-GB" altLang="en-US" sz="1800" dirty="0">
                <a:solidFill>
                  <a:schemeClr val="tx1"/>
                </a:solidFill>
                <a:latin typeface="+mn-lt"/>
              </a:rPr>
              <a:t>Parent meetings</a:t>
            </a:r>
          </a:p>
          <a:p>
            <a:pPr>
              <a:buFont typeface="Arial" panose="020B0604020202020204" pitchFamily="34" charset="0"/>
              <a:buChar char="•"/>
            </a:pPr>
            <a:r>
              <a:rPr lang="en-GB" altLang="en-US" sz="1800" dirty="0">
                <a:solidFill>
                  <a:schemeClr val="tx1"/>
                </a:solidFill>
                <a:latin typeface="+mn-lt"/>
              </a:rPr>
              <a:t>End of year reports</a:t>
            </a:r>
          </a:p>
          <a:p>
            <a:pPr>
              <a:buFont typeface="Arial" panose="020B0604020202020204" pitchFamily="34" charset="0"/>
              <a:buChar char="•"/>
            </a:pPr>
            <a:r>
              <a:rPr lang="en-GB" altLang="en-US" sz="1800" dirty="0">
                <a:solidFill>
                  <a:schemeClr val="tx1"/>
                </a:solidFill>
                <a:latin typeface="+mn-lt"/>
              </a:rPr>
              <a:t>Face to face (on the playground and additional meetings if required)</a:t>
            </a:r>
          </a:p>
          <a:p>
            <a:pPr>
              <a:buFont typeface="Arial" panose="020B0604020202020204" pitchFamily="34" charset="0"/>
              <a:buChar char="•"/>
            </a:pPr>
            <a:r>
              <a:rPr lang="en-GB" altLang="en-US" sz="1800" dirty="0">
                <a:solidFill>
                  <a:schemeClr val="tx1"/>
                </a:solidFill>
                <a:latin typeface="+mn-lt"/>
              </a:rPr>
              <a:t>Sharing Assemblies</a:t>
            </a:r>
          </a:p>
        </p:txBody>
      </p:sp>
      <p:sp>
        <p:nvSpPr>
          <p:cNvPr id="11" name="TextBox 1">
            <a:extLst>
              <a:ext uri="{FF2B5EF4-FFF2-40B4-BE49-F238E27FC236}">
                <a16:creationId xmlns:a16="http://schemas.microsoft.com/office/drawing/2014/main" id="{CC39BAA0-4F51-4A5B-9D42-13BCBE9C456E}"/>
              </a:ext>
            </a:extLst>
          </p:cNvPr>
          <p:cNvSpPr txBox="1">
            <a:spLocks noChangeArrowheads="1"/>
          </p:cNvSpPr>
          <p:nvPr/>
        </p:nvSpPr>
        <p:spPr bwMode="auto">
          <a:xfrm>
            <a:off x="9139956" y="1179514"/>
            <a:ext cx="20462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assoonPrimaryInfant" charset="0"/>
              </a:defRPr>
            </a:lvl1pPr>
            <a:lvl2pPr marL="742950" indent="-285750">
              <a:defRPr sz="4400">
                <a:solidFill>
                  <a:schemeClr val="tx2"/>
                </a:solidFill>
                <a:latin typeface="SassoonPrimaryInfant" charset="0"/>
              </a:defRPr>
            </a:lvl2pPr>
            <a:lvl3pPr marL="1143000" indent="-228600">
              <a:defRPr sz="4400">
                <a:solidFill>
                  <a:schemeClr val="tx2"/>
                </a:solidFill>
                <a:latin typeface="SassoonPrimaryInfant" charset="0"/>
              </a:defRPr>
            </a:lvl3pPr>
            <a:lvl4pPr marL="1600200" indent="-228600">
              <a:defRPr sz="4400">
                <a:solidFill>
                  <a:schemeClr val="tx2"/>
                </a:solidFill>
                <a:latin typeface="SassoonPrimaryInfant" charset="0"/>
              </a:defRPr>
            </a:lvl4pPr>
            <a:lvl5pPr marL="2057400" indent="-228600">
              <a:defRPr sz="4400">
                <a:solidFill>
                  <a:schemeClr val="tx2"/>
                </a:solidFill>
                <a:latin typeface="SassoonPrimaryInfant" charset="0"/>
              </a:defRPr>
            </a:lvl5pPr>
            <a:lvl6pPr marL="2514600" indent="-228600" eaLnBrk="0" fontAlgn="base" hangingPunct="0">
              <a:spcBef>
                <a:spcPct val="0"/>
              </a:spcBef>
              <a:spcAft>
                <a:spcPct val="0"/>
              </a:spcAft>
              <a:defRPr sz="4400">
                <a:solidFill>
                  <a:schemeClr val="tx2"/>
                </a:solidFill>
                <a:latin typeface="SassoonPrimaryInfant" charset="0"/>
              </a:defRPr>
            </a:lvl6pPr>
            <a:lvl7pPr marL="2971800" indent="-228600" eaLnBrk="0" fontAlgn="base" hangingPunct="0">
              <a:spcBef>
                <a:spcPct val="0"/>
              </a:spcBef>
              <a:spcAft>
                <a:spcPct val="0"/>
              </a:spcAft>
              <a:defRPr sz="4400">
                <a:solidFill>
                  <a:schemeClr val="tx2"/>
                </a:solidFill>
                <a:latin typeface="SassoonPrimaryInfant" charset="0"/>
              </a:defRPr>
            </a:lvl7pPr>
            <a:lvl8pPr marL="3429000" indent="-228600" eaLnBrk="0" fontAlgn="base" hangingPunct="0">
              <a:spcBef>
                <a:spcPct val="0"/>
              </a:spcBef>
              <a:spcAft>
                <a:spcPct val="0"/>
              </a:spcAft>
              <a:defRPr sz="4400">
                <a:solidFill>
                  <a:schemeClr val="tx2"/>
                </a:solidFill>
                <a:latin typeface="SassoonPrimaryInfant" charset="0"/>
              </a:defRPr>
            </a:lvl8pPr>
            <a:lvl9pPr marL="3886200" indent="-228600" eaLnBrk="0" fontAlgn="base" hangingPunct="0">
              <a:spcBef>
                <a:spcPct val="0"/>
              </a:spcBef>
              <a:spcAft>
                <a:spcPct val="0"/>
              </a:spcAft>
              <a:defRPr sz="4400">
                <a:solidFill>
                  <a:schemeClr val="tx2"/>
                </a:solidFill>
                <a:latin typeface="SassoonPrimaryInfant" charset="0"/>
              </a:defRPr>
            </a:lvl9pPr>
          </a:lstStyle>
          <a:p>
            <a:r>
              <a:rPr lang="en-GB" altLang="en-US" sz="1800" dirty="0">
                <a:solidFill>
                  <a:schemeClr val="tx1"/>
                </a:solidFill>
                <a:latin typeface="+mn-lt"/>
              </a:rPr>
              <a:t>Please refer to the school calendar for important dates. It can be found at the bottom of the main page on the school website. </a:t>
            </a:r>
          </a:p>
        </p:txBody>
      </p:sp>
      <p:pic>
        <p:nvPicPr>
          <p:cNvPr id="2" name="Picture 1">
            <a:extLst>
              <a:ext uri="{FF2B5EF4-FFF2-40B4-BE49-F238E27FC236}">
                <a16:creationId xmlns:a16="http://schemas.microsoft.com/office/drawing/2014/main" id="{DEEB6718-5A1B-4A28-8912-83915357AE47}"/>
              </a:ext>
            </a:extLst>
          </p:cNvPr>
          <p:cNvPicPr>
            <a:picLocks noChangeAspect="1"/>
          </p:cNvPicPr>
          <p:nvPr/>
        </p:nvPicPr>
        <p:blipFill>
          <a:blip r:embed="rId4"/>
          <a:stretch>
            <a:fillRect/>
          </a:stretch>
        </p:blipFill>
        <p:spPr>
          <a:xfrm>
            <a:off x="4452447" y="4422500"/>
            <a:ext cx="7106581" cy="1509767"/>
          </a:xfrm>
          <a:prstGeom prst="rect">
            <a:avLst/>
          </a:prstGeom>
        </p:spPr>
      </p:pic>
    </p:spTree>
    <p:extLst>
      <p:ext uri="{BB962C8B-B14F-4D97-AF65-F5344CB8AC3E}">
        <p14:creationId xmlns:p14="http://schemas.microsoft.com/office/powerpoint/2010/main" val="873962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05067"/>
            <a:ext cx="11636679" cy="61863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351714" y="628234"/>
            <a:ext cx="102870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noProof="0" dirty="0">
                <a:ln w="0"/>
                <a:solidFill>
                  <a:srgbClr val="4472C4"/>
                </a:solidFill>
                <a:effectLst>
                  <a:outerShdw blurRad="38100" dist="25400" dir="5400000" algn="ctr" rotWithShape="0">
                    <a:srgbClr val="6E747A">
                      <a:alpha val="43000"/>
                    </a:srgbClr>
                  </a:outerShdw>
                </a:effectLst>
                <a:latin typeface="Calibri" panose="020F0502020204030204"/>
              </a:rPr>
              <a:t>Messages from Mrs Mackenzie </a:t>
            </a:r>
            <a:endParaRPr kumimoji="0" lang="en-GB" sz="44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1026" name="Picture 2" descr="Message Clip Art - Free Clipart Envelope - Free Transparent PNG Clipart  Images Download">
            <a:extLst>
              <a:ext uri="{FF2B5EF4-FFF2-40B4-BE49-F238E27FC236}">
                <a16:creationId xmlns:a16="http://schemas.microsoft.com/office/drawing/2014/main" id="{4AF86BD0-A24A-42B6-867D-99C9B8AF1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772" y="459842"/>
            <a:ext cx="2187885" cy="2005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D2E465D4-A683-4131-8658-4EF8D1DA8073}"/>
              </a:ext>
            </a:extLst>
          </p:cNvPr>
          <p:cNvSpPr txBox="1">
            <a:spLocks noChangeArrowheads="1"/>
          </p:cNvSpPr>
          <p:nvPr/>
        </p:nvSpPr>
        <p:spPr>
          <a:xfrm>
            <a:off x="1258888" y="2276475"/>
            <a:ext cx="7772400" cy="28241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spcBef>
                <a:spcPct val="0"/>
              </a:spcBef>
              <a:buFontTx/>
              <a:buChar char="•"/>
            </a:pPr>
            <a:r>
              <a:rPr lang="en-GB" altLang="en-US" dirty="0"/>
              <a:t>The Ark</a:t>
            </a:r>
          </a:p>
          <a:p>
            <a:pPr marL="342900" indent="-342900">
              <a:spcBef>
                <a:spcPct val="0"/>
              </a:spcBef>
              <a:buFontTx/>
              <a:buChar char="•"/>
            </a:pPr>
            <a:r>
              <a:rPr lang="en-GB" altLang="en-US" dirty="0"/>
              <a:t>Trust Appeal</a:t>
            </a:r>
          </a:p>
          <a:p>
            <a:pPr marL="342900" indent="-342900">
              <a:spcBef>
                <a:spcPct val="0"/>
              </a:spcBef>
              <a:buFontTx/>
              <a:buChar char="•"/>
            </a:pPr>
            <a:r>
              <a:rPr lang="en-GB" altLang="en-US" dirty="0"/>
              <a:t>Attendance including holidays in term-time</a:t>
            </a:r>
          </a:p>
          <a:p>
            <a:pPr marL="342900" indent="-342900">
              <a:spcBef>
                <a:spcPct val="0"/>
              </a:spcBef>
              <a:buFontTx/>
              <a:buChar char="•"/>
            </a:pPr>
            <a:r>
              <a:rPr lang="en-GB" altLang="en-US" dirty="0"/>
              <a:t>Punctuality</a:t>
            </a:r>
          </a:p>
          <a:p>
            <a:pPr marL="342900" indent="-342900">
              <a:spcBef>
                <a:spcPct val="0"/>
              </a:spcBef>
              <a:buFontTx/>
              <a:buChar char="•"/>
            </a:pPr>
            <a:r>
              <a:rPr lang="en-GB" altLang="en-US" dirty="0"/>
              <a:t>Parking </a:t>
            </a:r>
          </a:p>
        </p:txBody>
      </p:sp>
    </p:spTree>
    <p:extLst>
      <p:ext uri="{BB962C8B-B14F-4D97-AF65-F5344CB8AC3E}">
        <p14:creationId xmlns:p14="http://schemas.microsoft.com/office/powerpoint/2010/main" val="254637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58" y="391244"/>
            <a:ext cx="11636679" cy="60755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80000"/>
              </a:lnSpc>
            </a:pPr>
            <a:endParaRPr lang="en-GB" altLang="en-US" dirty="0">
              <a:latin typeface="Comic Sans MS" panose="030F0702030302020204" pitchFamily="66" charset="0"/>
            </a:endParaRPr>
          </a:p>
          <a:p>
            <a:pPr>
              <a:lnSpc>
                <a:spcPct val="80000"/>
              </a:lnSpc>
            </a:pPr>
            <a:endParaRPr lang="en-GB" altLang="en-US" dirty="0">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C556D5-FBA0-686B-E362-B6305EB3D0FF}"/>
              </a:ext>
            </a:extLst>
          </p:cNvPr>
          <p:cNvSpPr txBox="1"/>
          <p:nvPr/>
        </p:nvSpPr>
        <p:spPr>
          <a:xfrm>
            <a:off x="674809" y="2027890"/>
            <a:ext cx="10842385" cy="3108543"/>
          </a:xfrm>
          <a:prstGeom prst="rect">
            <a:avLst/>
          </a:prstGeom>
          <a:noFill/>
        </p:spPr>
        <p:txBody>
          <a:bodyPr wrap="square" rtlCol="0">
            <a:spAutoFit/>
          </a:bodyPr>
          <a:lstStyle/>
          <a:p>
            <a:pPr algn="ctr"/>
            <a:r>
              <a:rPr lang="en-GB" sz="2800" dirty="0"/>
              <a:t>We understand that the transition to school is difficult but please be assured we are doing everything we can to make sure that you and your child are happy and supported.</a:t>
            </a:r>
          </a:p>
          <a:p>
            <a:pPr algn="ctr"/>
            <a:endParaRPr lang="en-GB" sz="2800" dirty="0"/>
          </a:p>
          <a:p>
            <a:pPr algn="ctr"/>
            <a:r>
              <a:rPr lang="en-GB" altLang="en-US" sz="2800" dirty="0"/>
              <a:t>We have an open door policy – if you have any concerns questions please do come and talk to us. </a:t>
            </a:r>
            <a:endParaRPr lang="en-GB" sz="2800" dirty="0"/>
          </a:p>
          <a:p>
            <a:pPr algn="ctr"/>
            <a:r>
              <a:rPr lang="en-GB" sz="2800" dirty="0"/>
              <a:t>Thank you </a:t>
            </a:r>
          </a:p>
        </p:txBody>
      </p:sp>
      <p:pic>
        <p:nvPicPr>
          <p:cNvPr id="10" name="Picture 5">
            <a:extLst>
              <a:ext uri="{FF2B5EF4-FFF2-40B4-BE49-F238E27FC236}">
                <a16:creationId xmlns:a16="http://schemas.microsoft.com/office/drawing/2014/main" id="{8204F576-D3B8-AF79-8321-29811C07E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539" y="569627"/>
            <a:ext cx="1910922" cy="131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E79E87E-6449-2DE4-EEA2-0C5D59E47371}"/>
              </a:ext>
            </a:extLst>
          </p:cNvPr>
          <p:cNvSpPr txBox="1"/>
          <p:nvPr/>
        </p:nvSpPr>
        <p:spPr>
          <a:xfrm>
            <a:off x="1017728" y="5221809"/>
            <a:ext cx="10499463" cy="584775"/>
          </a:xfrm>
          <a:prstGeom prst="rect">
            <a:avLst/>
          </a:prstGeom>
          <a:noFill/>
        </p:spPr>
        <p:txBody>
          <a:bodyPr wrap="square" rtlCol="0">
            <a:spAutoFit/>
          </a:bodyPr>
          <a:lstStyle/>
          <a:p>
            <a:r>
              <a:rPr lang="en-GB" sz="1600" dirty="0">
                <a:solidFill>
                  <a:srgbClr val="0070C0"/>
                </a:solidFill>
              </a:rPr>
              <a:t>Have I not commanded you? Be strong and courageous. Do not be frightened, do not be dismayed, for the LORD your God is with you wherever you go.  </a:t>
            </a:r>
            <a:r>
              <a:rPr lang="en-GB" sz="1600" i="1" dirty="0">
                <a:solidFill>
                  <a:srgbClr val="0070C0"/>
                </a:solidFill>
              </a:rPr>
              <a:t>Joshua 1:9</a:t>
            </a:r>
          </a:p>
        </p:txBody>
      </p:sp>
      <p:sp>
        <p:nvSpPr>
          <p:cNvPr id="12" name="TextBox 11">
            <a:extLst>
              <a:ext uri="{FF2B5EF4-FFF2-40B4-BE49-F238E27FC236}">
                <a16:creationId xmlns:a16="http://schemas.microsoft.com/office/drawing/2014/main" id="{4269177F-D11D-7A79-2B13-58CB94886D66}"/>
              </a:ext>
            </a:extLst>
          </p:cNvPr>
          <p:cNvSpPr txBox="1"/>
          <p:nvPr/>
        </p:nvSpPr>
        <p:spPr>
          <a:xfrm>
            <a:off x="1017728" y="5949819"/>
            <a:ext cx="10499463" cy="338554"/>
          </a:xfrm>
          <a:prstGeom prst="rect">
            <a:avLst/>
          </a:prstGeom>
          <a:noFill/>
        </p:spPr>
        <p:txBody>
          <a:bodyPr wrap="square" rtlCol="0">
            <a:spAutoFit/>
          </a:bodyPr>
          <a:lstStyle/>
          <a:p>
            <a:r>
              <a:rPr lang="en-GB" sz="1600" dirty="0">
                <a:solidFill>
                  <a:srgbClr val="0070C0"/>
                </a:solidFill>
              </a:rPr>
              <a:t>Teach me knowledge and good judgement, for I trust your commands.  </a:t>
            </a:r>
            <a:r>
              <a:rPr lang="en-GB" sz="1600" i="1" dirty="0">
                <a:solidFill>
                  <a:srgbClr val="0070C0"/>
                </a:solidFill>
              </a:rPr>
              <a:t>Psalm 119: 66</a:t>
            </a:r>
          </a:p>
        </p:txBody>
      </p:sp>
    </p:spTree>
    <p:extLst>
      <p:ext uri="{BB962C8B-B14F-4D97-AF65-F5344CB8AC3E}">
        <p14:creationId xmlns:p14="http://schemas.microsoft.com/office/powerpoint/2010/main" val="153975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93864" y="366623"/>
            <a:ext cx="11604271" cy="61247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sng" strike="noStrike" kern="1200" cap="none" spc="0" normalizeH="0" baseline="0" noProof="0" dirty="0">
                <a:ln>
                  <a:noFill/>
                </a:ln>
                <a:solidFill>
                  <a:srgbClr val="4472C4"/>
                </a:solidFill>
                <a:effectLst/>
                <a:uLnTx/>
                <a:uFillTx/>
                <a:latin typeface="Calibri" panose="020F0502020204030204"/>
                <a:ea typeface="+mn-ea"/>
                <a:cs typeface="+mn-cs"/>
              </a:rPr>
              <a:t>The Prime areas of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sng"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289577F-D971-E786-3ADC-0A9A874B8EF4}"/>
              </a:ext>
            </a:extLst>
          </p:cNvPr>
          <p:cNvSpPr/>
          <p:nvPr/>
        </p:nvSpPr>
        <p:spPr>
          <a:xfrm>
            <a:off x="815256" y="2085640"/>
            <a:ext cx="3012305"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Communication &amp; Language</a:t>
            </a:r>
            <a:endParaRPr kumimoji="0" lang="en-GB" sz="3200" b="1" i="0" u="sng"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671279" y="3312455"/>
            <a:ext cx="4233229" cy="2308324"/>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Listening &amp; Attention</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Understanding</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4374001" y="1647388"/>
            <a:ext cx="3940827"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Personal, Social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Emotional</a:t>
            </a:r>
            <a:endParaRPr kumimoji="0" lang="en-GB" sz="3200" b="1" i="0" u="sng"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33F744E-ADA9-8B90-34AD-846026CF85F3}"/>
              </a:ext>
            </a:extLst>
          </p:cNvPr>
          <p:cNvSpPr txBox="1"/>
          <p:nvPr/>
        </p:nvSpPr>
        <p:spPr>
          <a:xfrm>
            <a:off x="4455901" y="2848831"/>
            <a:ext cx="4634631" cy="304698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Making relationships</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Self-confidence and self-awareness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Managing feelings and behaviour</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A797A1C-2861-41E0-AA43-0DC7227B23D2}"/>
              </a:ext>
            </a:extLst>
          </p:cNvPr>
          <p:cNvSpPr/>
          <p:nvPr/>
        </p:nvSpPr>
        <p:spPr>
          <a:xfrm>
            <a:off x="8466314" y="2052775"/>
            <a:ext cx="3790454"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Physical Development</a:t>
            </a:r>
            <a:endParaRPr kumimoji="0" lang="en-GB" sz="3200" b="1" i="0" u="sng"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12B746F-938F-467F-8016-420A556CCD71}"/>
              </a:ext>
            </a:extLst>
          </p:cNvPr>
          <p:cNvSpPr txBox="1"/>
          <p:nvPr/>
        </p:nvSpPr>
        <p:spPr>
          <a:xfrm>
            <a:off x="8401546" y="3601821"/>
            <a:ext cx="3940255" cy="120032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Moving and handling</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Health and self-care</a:t>
            </a:r>
          </a:p>
        </p:txBody>
      </p:sp>
      <p:pic>
        <p:nvPicPr>
          <p:cNvPr id="1026" name="Picture 2" descr="EYFS – Communication and Language – Helmshore Primary School">
            <a:extLst>
              <a:ext uri="{FF2B5EF4-FFF2-40B4-BE49-F238E27FC236}">
                <a16:creationId xmlns:a16="http://schemas.microsoft.com/office/drawing/2014/main" id="{CB254FFC-A0A8-4E55-A978-29E594C65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541" y="5353464"/>
            <a:ext cx="1046352" cy="1046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rly Years Framework Stage (EYFS) - My Sunshine Day Nursery">
            <a:extLst>
              <a:ext uri="{FF2B5EF4-FFF2-40B4-BE49-F238E27FC236}">
                <a16:creationId xmlns:a16="http://schemas.microsoft.com/office/drawing/2014/main" id="{92F326C4-1267-480A-9C11-FC9069AA26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t="8069" r="17489" b="-8069"/>
          <a:stretch/>
        </p:blipFill>
        <p:spPr bwMode="auto">
          <a:xfrm>
            <a:off x="5781746" y="5620779"/>
            <a:ext cx="1227581" cy="775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YFS Focus: 6 physical development activities | Famly">
            <a:extLst>
              <a:ext uri="{FF2B5EF4-FFF2-40B4-BE49-F238E27FC236}">
                <a16:creationId xmlns:a16="http://schemas.microsoft.com/office/drawing/2014/main" id="{C91C6AD6-48AB-437B-AD90-40CA6D028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8872" y="5038825"/>
            <a:ext cx="1464212" cy="109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18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431496" y="389103"/>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5452662" y="1965244"/>
            <a:ext cx="529923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Maths</a:t>
            </a:r>
            <a:endParaRPr kumimoji="0" lang="en-GB" sz="3200" b="1" i="0" u="sng"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33F744E-ADA9-8B90-34AD-846026CF85F3}"/>
              </a:ext>
            </a:extLst>
          </p:cNvPr>
          <p:cNvSpPr txBox="1"/>
          <p:nvPr/>
        </p:nvSpPr>
        <p:spPr>
          <a:xfrm>
            <a:off x="6757369" y="3021805"/>
            <a:ext cx="4634631" cy="181588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Number</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Shape, Space &amp; Measure</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fun maths">
            <a:extLst>
              <a:ext uri="{FF2B5EF4-FFF2-40B4-BE49-F238E27FC236}">
                <a16:creationId xmlns:a16="http://schemas.microsoft.com/office/drawing/2014/main" id="{E8A8F06D-9B07-8988-FD4C-29ED1256C8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5343" y="2671940"/>
            <a:ext cx="845037" cy="771096"/>
          </a:xfrm>
          <a:prstGeom prst="rect">
            <a:avLst/>
          </a:prstGeom>
          <a:noFill/>
          <a:ln>
            <a:noFill/>
          </a:ln>
        </p:spPr>
      </p:pic>
      <p:sp>
        <p:nvSpPr>
          <p:cNvPr id="10" name="Rectangle 9">
            <a:extLst>
              <a:ext uri="{FF2B5EF4-FFF2-40B4-BE49-F238E27FC236}">
                <a16:creationId xmlns:a16="http://schemas.microsoft.com/office/drawing/2014/main" id="{47EA7D82-5377-4F4A-8AD9-44F95A0F4257}"/>
              </a:ext>
            </a:extLst>
          </p:cNvPr>
          <p:cNvSpPr/>
          <p:nvPr/>
        </p:nvSpPr>
        <p:spPr>
          <a:xfrm>
            <a:off x="393116" y="1906193"/>
            <a:ext cx="518795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Literacy</a:t>
            </a:r>
            <a:endParaRPr kumimoji="0" lang="en-GB" sz="3200" b="1" i="0" u="sng"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0CADA03-EB96-40A5-80BD-630624008688}"/>
              </a:ext>
            </a:extLst>
          </p:cNvPr>
          <p:cNvSpPr txBox="1"/>
          <p:nvPr/>
        </p:nvSpPr>
        <p:spPr>
          <a:xfrm>
            <a:off x="1215626" y="2953062"/>
            <a:ext cx="4634631" cy="156966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Reading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Writing</a:t>
            </a:r>
          </a:p>
        </p:txBody>
      </p:sp>
      <p:pic>
        <p:nvPicPr>
          <p:cNvPr id="13" name="Picture 5" descr="j0232988">
            <a:extLst>
              <a:ext uri="{FF2B5EF4-FFF2-40B4-BE49-F238E27FC236}">
                <a16:creationId xmlns:a16="http://schemas.microsoft.com/office/drawing/2014/main" id="{8933D275-CF96-41AD-9A00-485386E7C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942" y="2773915"/>
            <a:ext cx="931606" cy="9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j0215704">
            <a:extLst>
              <a:ext uri="{FF2B5EF4-FFF2-40B4-BE49-F238E27FC236}">
                <a16:creationId xmlns:a16="http://schemas.microsoft.com/office/drawing/2014/main" id="{9B9C880F-4DF4-4A87-9D39-CA86192F2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102" y="3854555"/>
            <a:ext cx="779285" cy="84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te Shapes Stock Illustrations – 57,919 Cute Shapes Stock Illustrations,  Vectors &amp; Clipart - Dreamstime">
            <a:extLst>
              <a:ext uri="{FF2B5EF4-FFF2-40B4-BE49-F238E27FC236}">
                <a16:creationId xmlns:a16="http://schemas.microsoft.com/office/drawing/2014/main" id="{64AAB0B6-43F5-45CD-B0DB-DFFE6784F0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4260" y="3700387"/>
            <a:ext cx="845038" cy="622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B6F604-A6DD-4D35-B56A-99250A650BA9}"/>
              </a:ext>
            </a:extLst>
          </p:cNvPr>
          <p:cNvSpPr/>
          <p:nvPr/>
        </p:nvSpPr>
        <p:spPr>
          <a:xfrm>
            <a:off x="2841472" y="596850"/>
            <a:ext cx="717587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sng" strike="noStrike" kern="1200" cap="none" spc="0" normalizeH="0" baseline="0" noProof="0" dirty="0">
                <a:ln>
                  <a:noFill/>
                </a:ln>
                <a:solidFill>
                  <a:srgbClr val="4472C4"/>
                </a:solidFill>
                <a:effectLst/>
                <a:uLnTx/>
                <a:uFillTx/>
                <a:latin typeface="Calibri" panose="020F0502020204030204"/>
                <a:ea typeface="+mn-ea"/>
                <a:cs typeface="+mn-cs"/>
              </a:rPr>
              <a:t>Specific areas of learning</a:t>
            </a:r>
          </a:p>
        </p:txBody>
      </p:sp>
    </p:spTree>
    <p:extLst>
      <p:ext uri="{BB962C8B-B14F-4D97-AF65-F5344CB8AC3E}">
        <p14:creationId xmlns:p14="http://schemas.microsoft.com/office/powerpoint/2010/main" val="353299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350396" y="391226"/>
            <a:ext cx="11443286" cy="563231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289577F-D971-E786-3ADC-0A9A874B8EF4}"/>
              </a:ext>
            </a:extLst>
          </p:cNvPr>
          <p:cNvSpPr/>
          <p:nvPr/>
        </p:nvSpPr>
        <p:spPr>
          <a:xfrm>
            <a:off x="545915" y="2012453"/>
            <a:ext cx="511761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u="sng" dirty="0">
                <a:ln w="0"/>
                <a:solidFill>
                  <a:srgbClr val="4472C4"/>
                </a:solidFill>
                <a:effectLst>
                  <a:outerShdw blurRad="38100" dist="25400" dir="5400000" algn="ctr" rotWithShape="0">
                    <a:srgbClr val="6E747A">
                      <a:alpha val="43000"/>
                    </a:srgbClr>
                  </a:outerShdw>
                </a:effectLst>
                <a:latin typeface="Calibri" panose="020F0502020204030204"/>
              </a:rPr>
              <a:t>Expressive arts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u="sng" dirty="0">
                <a:ln w="0"/>
                <a:solidFill>
                  <a:srgbClr val="4472C4"/>
                </a:solidFill>
                <a:effectLst>
                  <a:outerShdw blurRad="38100" dist="25400" dir="5400000" algn="ctr" rotWithShape="0">
                    <a:srgbClr val="6E747A">
                      <a:alpha val="43000"/>
                    </a:srgbClr>
                  </a:outerShdw>
                </a:effectLst>
                <a:latin typeface="Calibri" panose="020F0502020204030204"/>
              </a:rPr>
              <a:t>a</a:t>
            </a:r>
            <a:r>
              <a:rPr kumimoji="0" lang="en-GB" sz="3200" i="0" u="sng"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nd</a:t>
            </a:r>
            <a:r>
              <a:rPr kumimoji="0" lang="en-GB" sz="320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design</a:t>
            </a:r>
            <a:endParaRPr kumimoji="0" lang="en-GB" sz="3200" i="0" u="sng" strike="noStrike" kern="1200" cap="none" spc="0" normalizeH="0" baseline="0" noProof="0" dirty="0">
              <a:ln w="0"/>
              <a:solidFill>
                <a:srgbClr val="4472C4"/>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6004518" y="2012453"/>
            <a:ext cx="529923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u="sng" dirty="0">
                <a:ln w="0"/>
                <a:solidFill>
                  <a:srgbClr val="4472C4"/>
                </a:solidFill>
                <a:effectLst>
                  <a:outerShdw blurRad="38100" dist="25400" dir="5400000" algn="ctr" rotWithShape="0">
                    <a:srgbClr val="6E747A">
                      <a:alpha val="43000"/>
                    </a:srgbClr>
                  </a:outerShdw>
                </a:effectLst>
                <a:latin typeface="Calibri" panose="020F0502020204030204"/>
              </a:rPr>
              <a:t>Under</a:t>
            </a:r>
            <a:r>
              <a:rPr kumimoji="0" lang="en-GB" sz="32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rPr>
              <a:t>standin</a:t>
            </a:r>
            <a:r>
              <a:rPr lang="en-GB" sz="3200" u="sng" dirty="0">
                <a:ln w="0"/>
                <a:solidFill>
                  <a:srgbClr val="4472C4"/>
                </a:solidFill>
                <a:effectLst>
                  <a:outerShdw blurRad="38100" dist="25400" dir="5400000" algn="ctr" rotWithShape="0">
                    <a:srgbClr val="6E747A">
                      <a:alpha val="43000"/>
                    </a:srgbClr>
                  </a:outerShdw>
                </a:effectLst>
                <a:latin typeface="Calibri" panose="020F0502020204030204"/>
              </a:rPr>
              <a:t>g the world</a:t>
            </a:r>
            <a:endParaRPr kumimoji="0" lang="en-GB" sz="3200" b="1" i="0" u="sng" strike="noStrike" kern="1200" cap="none" spc="0" normalizeH="0" baseline="0" noProof="0" dirty="0">
              <a:ln w="0"/>
              <a:solidFill>
                <a:srgbClr val="4472C4"/>
              </a:solidFill>
              <a:effectLst/>
              <a:uLnTx/>
              <a:uFillTx/>
              <a:latin typeface="Calibri" panose="020F0502020204030204"/>
            </a:endParaRPr>
          </a:p>
        </p:txBody>
      </p:sp>
      <p:sp>
        <p:nvSpPr>
          <p:cNvPr id="12" name="TextBox 11">
            <a:extLst>
              <a:ext uri="{FF2B5EF4-FFF2-40B4-BE49-F238E27FC236}">
                <a16:creationId xmlns:a16="http://schemas.microsoft.com/office/drawing/2014/main" id="{833F744E-ADA9-8B90-34AD-846026CF85F3}"/>
              </a:ext>
            </a:extLst>
          </p:cNvPr>
          <p:cNvSpPr txBox="1"/>
          <p:nvPr/>
        </p:nvSpPr>
        <p:spPr>
          <a:xfrm>
            <a:off x="6528475" y="3008262"/>
            <a:ext cx="5020601" cy="353943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People</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and communities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World</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2400" dirty="0">
              <a:solidFill>
                <a:prstClr val="black"/>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Technology</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2400" dirty="0">
              <a:solidFill>
                <a:prstClr val="black"/>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60D17DD-48F3-45CE-869C-E6C64232A288}"/>
              </a:ext>
            </a:extLst>
          </p:cNvPr>
          <p:cNvSpPr/>
          <p:nvPr/>
        </p:nvSpPr>
        <p:spPr>
          <a:xfrm>
            <a:off x="2841472" y="596850"/>
            <a:ext cx="7175875" cy="923330"/>
          </a:xfrm>
          <a:prstGeom prst="rect">
            <a:avLst/>
          </a:prstGeom>
        </p:spPr>
        <p:txBody>
          <a:bodyPr wrap="none">
            <a:spAutoFit/>
          </a:bodyPr>
          <a:lstStyle/>
          <a:p>
            <a:pPr lvl="0" algn="ctr">
              <a:defRPr/>
            </a:pPr>
            <a:r>
              <a:rPr lang="en-GB" sz="5400" u="sng" dirty="0">
                <a:solidFill>
                  <a:schemeClr val="accent1"/>
                </a:solidFill>
              </a:rPr>
              <a:t>Specific areas of learning</a:t>
            </a:r>
          </a:p>
        </p:txBody>
      </p:sp>
      <p:pic>
        <p:nvPicPr>
          <p:cNvPr id="3074" name="Picture 2" descr="Children World Stock Illustrations – 39,183 Children World Stock  Illustrations, Vectors &amp; Clipart - Dreamstime">
            <a:extLst>
              <a:ext uri="{FF2B5EF4-FFF2-40B4-BE49-F238E27FC236}">
                <a16:creationId xmlns:a16="http://schemas.microsoft.com/office/drawing/2014/main" id="{B3965E6F-BEF1-4072-933D-26F2BD68A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05"/>
          <a:stretch/>
        </p:blipFill>
        <p:spPr bwMode="auto">
          <a:xfrm>
            <a:off x="9592398" y="3894059"/>
            <a:ext cx="1154552" cy="10772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tist Illustrations and Clip Art. 175,234 Artist royalty free  illustrations, drawings and graphics available to search from thousands of  vector EPS clipart producers.">
            <a:extLst>
              <a:ext uri="{FF2B5EF4-FFF2-40B4-BE49-F238E27FC236}">
                <a16:creationId xmlns:a16="http://schemas.microsoft.com/office/drawing/2014/main" id="{36FAC321-FE5C-4DE2-996A-3B096FB34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521" y="4596040"/>
            <a:ext cx="1460355" cy="10886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E62CBA-5709-44AA-A677-E9CE7000C304}"/>
              </a:ext>
            </a:extLst>
          </p:cNvPr>
          <p:cNvSpPr txBox="1"/>
          <p:nvPr/>
        </p:nvSpPr>
        <p:spPr>
          <a:xfrm>
            <a:off x="1075399" y="3201562"/>
            <a:ext cx="4494127" cy="501675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Develop imagination</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solidFill>
                  <a:prstClr val="black"/>
                </a:solidFill>
                <a:latin typeface="Calibri" panose="020F0502020204030204"/>
              </a:rPr>
              <a:t>Foster creativity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solidFill>
                  <a:prstClr val="black"/>
                </a:solidFill>
                <a:latin typeface="Calibri" panose="020F0502020204030204"/>
              </a:rPr>
              <a:t>Use media and materials</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2400" dirty="0">
              <a:solidFill>
                <a:prstClr val="black"/>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2400" dirty="0">
              <a:solidFill>
                <a:prstClr val="black"/>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2400" dirty="0">
              <a:solidFill>
                <a:prstClr val="black"/>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6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301621" y="305067"/>
            <a:ext cx="11588758" cy="61863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454068" y="1057328"/>
            <a:ext cx="10944617" cy="9140964"/>
          </a:xfrm>
          <a:prstGeom prst="rect">
            <a:avLst/>
          </a:prstGeom>
          <a:noFill/>
        </p:spPr>
        <p:txBody>
          <a:bodyPr wrap="square" rtlCol="0">
            <a:spAutoFit/>
          </a:bodyPr>
          <a:lstStyle/>
          <a:p>
            <a:pPr>
              <a:defRPr/>
            </a:pPr>
            <a:endParaRPr lang="en-GB" altLang="en-US" sz="2400" dirty="0"/>
          </a:p>
          <a:p>
            <a:pPr marL="731520" lvl="1" indent="-274320">
              <a:lnSpc>
                <a:spcPct val="200000"/>
              </a:lnSpc>
              <a:buFont typeface="Wingdings" panose="05000000000000000000" pitchFamily="2" charset="2"/>
              <a:buChar char="v"/>
              <a:defRPr/>
            </a:pPr>
            <a:r>
              <a:rPr lang="en-GB" altLang="en-US" sz="2400" dirty="0"/>
              <a:t> Daily phonics lessons using Ready Steady Phonics </a:t>
            </a:r>
          </a:p>
          <a:p>
            <a:pPr marL="731520" lvl="1" indent="-274320">
              <a:lnSpc>
                <a:spcPct val="150000"/>
              </a:lnSpc>
              <a:buFont typeface="Wingdings" panose="05000000000000000000" pitchFamily="2" charset="2"/>
              <a:buChar char="v"/>
              <a:defRPr/>
            </a:pPr>
            <a:r>
              <a:rPr lang="en-GB" altLang="en-US" sz="2400" dirty="0"/>
              <a:t> Phases 2 – 4 are completed in Reception</a:t>
            </a:r>
          </a:p>
          <a:p>
            <a:pPr lvl="1">
              <a:defRPr/>
            </a:pPr>
            <a:endParaRPr lang="en-GB" altLang="en-US" sz="2400" dirty="0"/>
          </a:p>
          <a:p>
            <a:pPr lvl="1">
              <a:defRPr/>
            </a:pPr>
            <a:endParaRPr lang="en-GB" altLang="en-US" sz="2400" dirty="0"/>
          </a:p>
          <a:p>
            <a:pPr marL="800100" lvl="1" indent="-342900">
              <a:buFont typeface="Wingdings" panose="05000000000000000000" pitchFamily="2" charset="2"/>
              <a:buChar char="v"/>
              <a:defRPr/>
            </a:pPr>
            <a:endParaRPr lang="en-GB" altLang="en-US" sz="2400" dirty="0"/>
          </a:p>
          <a:p>
            <a:pPr lvl="1">
              <a:defRPr/>
            </a:pPr>
            <a:endParaRPr lang="en-GB" altLang="en-US" sz="2400" dirty="0"/>
          </a:p>
          <a:p>
            <a:pPr lvl="1">
              <a:defRPr/>
            </a:pPr>
            <a:endParaRPr lang="en-GB" altLang="en-US" sz="2400" dirty="0"/>
          </a:p>
          <a:p>
            <a:pPr marL="731520" lvl="1" indent="-274320">
              <a:buFont typeface="Wingdings" panose="05000000000000000000" pitchFamily="2" charset="2"/>
              <a:buChar char="v"/>
              <a:defRPr/>
            </a:pPr>
            <a:endParaRPr lang="en-GB" altLang="en-US" sz="2400" dirty="0"/>
          </a:p>
          <a:p>
            <a:pPr marL="731520" lvl="1" indent="-274320">
              <a:buFont typeface="Wingdings" panose="05000000000000000000" pitchFamily="2" charset="2"/>
              <a:buChar char="v"/>
              <a:defRPr/>
            </a:pPr>
            <a:endParaRPr lang="en-GB" altLang="en-US" sz="2400" dirty="0"/>
          </a:p>
          <a:p>
            <a:pPr marL="731520" lvl="1" indent="-274320">
              <a:buFont typeface="Wingdings" panose="05000000000000000000" pitchFamily="2" charset="2"/>
              <a:buChar char="v"/>
              <a:defRPr/>
            </a:pPr>
            <a:endParaRPr lang="en-GB" altLang="en-US" sz="2400" dirty="0"/>
          </a:p>
          <a:p>
            <a:pPr marL="731520" lvl="1" indent="-274320">
              <a:buFont typeface="Wingdings" panose="05000000000000000000" pitchFamily="2" charset="2"/>
              <a:buChar char="v"/>
              <a:defRPr/>
            </a:pPr>
            <a:endParaRPr lang="en-GB" altLang="en-US" sz="2400" dirty="0"/>
          </a:p>
          <a:p>
            <a:pPr marL="731520" lvl="1" indent="-274320">
              <a:buFont typeface="Wingdings" panose="05000000000000000000" pitchFamily="2" charset="2"/>
              <a:buChar char="v"/>
              <a:defRPr/>
            </a:pPr>
            <a:endParaRPr lang="en-GB" altLang="en-US" sz="2400" dirty="0"/>
          </a:p>
          <a:p>
            <a:pPr lvl="1">
              <a:defRPr/>
            </a:pPr>
            <a:endParaRPr lang="en-GB" altLang="en-US" sz="2400" dirty="0"/>
          </a:p>
          <a:p>
            <a:pPr marL="731520" lvl="1" indent="-274320">
              <a:buFont typeface="Wingdings" panose="05000000000000000000" pitchFamily="2" charset="2"/>
              <a:buChar char="v"/>
              <a:defRPr/>
            </a:pPr>
            <a:endParaRPr lang="en-GB" altLang="en-US" sz="2400" dirty="0"/>
          </a:p>
          <a:p>
            <a:pPr lvl="1">
              <a:defRPr/>
            </a:pPr>
            <a:endParaRPr lang="en-GB" altLang="en-US" sz="2400" dirty="0"/>
          </a:p>
          <a:p>
            <a:pPr lvl="1">
              <a:defRPr/>
            </a:pPr>
            <a:endParaRPr lang="en-GB" altLang="en-US" sz="2400" dirty="0"/>
          </a:p>
          <a:p>
            <a:pPr lvl="1">
              <a:defRPr/>
            </a:pPr>
            <a:endParaRPr lang="en-GB" altLang="en-US" sz="2400" dirty="0"/>
          </a:p>
          <a:p>
            <a:pPr marL="731520" lvl="1" indent="-274320">
              <a:lnSpc>
                <a:spcPct val="200000"/>
              </a:lnSpc>
              <a:buFont typeface="Wingdings" panose="05000000000000000000" pitchFamily="2" charset="2"/>
              <a:buChar char="v"/>
              <a:defRPr/>
            </a:pPr>
            <a:endParaRPr lang="en-GB" altLang="en-US" sz="2400" dirty="0"/>
          </a:p>
          <a:p>
            <a:pPr marL="731520" lvl="1" indent="-274320">
              <a:buFont typeface="Wingdings" panose="05000000000000000000" pitchFamily="2" charset="2"/>
              <a:buChar char="v"/>
              <a:defRPr/>
            </a:pPr>
            <a:endParaRPr lang="en-GB" altLang="en-US" sz="2400" dirty="0">
              <a:latin typeface="Comic Sans MS" panose="030F0702030302020204" pitchFamily="66" charset="0"/>
            </a:endParaRPr>
          </a:p>
          <a:p>
            <a:pPr marL="1188720" lvl="2" indent="-274320">
              <a:buFont typeface="Wingdings" panose="05000000000000000000" pitchFamily="2" charset="2"/>
              <a:buChar char="v"/>
              <a:defRPr/>
            </a:pPr>
            <a:endParaRPr lang="en-GB" altLang="en-US" sz="2400" dirty="0">
              <a:latin typeface="Comic Sans MS" panose="030F0702030302020204" pitchFamily="66" charset="0"/>
            </a:endParaRPr>
          </a:p>
          <a:p>
            <a:pPr marL="274320" indent="-274320">
              <a:buFont typeface="Wingdings" panose="05000000000000000000" pitchFamily="2" charset="2"/>
              <a:buChar char="v"/>
              <a:defRPr/>
            </a:pPr>
            <a:endParaRPr lang="en-GB" altLang="en-US" sz="2400" dirty="0">
              <a:latin typeface="Comic Sans MS" panose="030F0702030302020204" pitchFamily="66" charset="0"/>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53852" y="338942"/>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ln w="0"/>
                <a:solidFill>
                  <a:srgbClr val="4472C4"/>
                </a:solidFill>
                <a:effectLst>
                  <a:outerShdw blurRad="38100" dist="25400" dir="5400000" algn="ctr" rotWithShape="0">
                    <a:srgbClr val="6E747A">
                      <a:alpha val="43000"/>
                    </a:srgbClr>
                  </a:outerShdw>
                </a:effectLst>
                <a:latin typeface="Calibri" panose="020F0502020204030204"/>
              </a:rPr>
              <a:t>Phonics</a:t>
            </a: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1F7CAF1-32AB-8B6B-9F41-243D5957AE24}"/>
              </a:ext>
            </a:extLst>
          </p:cNvPr>
          <p:cNvPicPr>
            <a:picLocks noChangeAspect="1"/>
          </p:cNvPicPr>
          <p:nvPr/>
        </p:nvPicPr>
        <p:blipFill>
          <a:blip r:embed="rId3"/>
          <a:stretch>
            <a:fillRect/>
          </a:stretch>
        </p:blipFill>
        <p:spPr>
          <a:xfrm>
            <a:off x="454068" y="366624"/>
            <a:ext cx="1674680" cy="1106809"/>
          </a:xfrm>
          <a:prstGeom prst="rect">
            <a:avLst/>
          </a:prstGeom>
        </p:spPr>
      </p:pic>
      <p:pic>
        <p:nvPicPr>
          <p:cNvPr id="2" name="Picture 1">
            <a:extLst>
              <a:ext uri="{FF2B5EF4-FFF2-40B4-BE49-F238E27FC236}">
                <a16:creationId xmlns:a16="http://schemas.microsoft.com/office/drawing/2014/main" id="{30E552D1-64A4-4AD6-AB24-7059D49365CF}"/>
              </a:ext>
            </a:extLst>
          </p:cNvPr>
          <p:cNvPicPr>
            <a:picLocks noChangeAspect="1"/>
          </p:cNvPicPr>
          <p:nvPr/>
        </p:nvPicPr>
        <p:blipFill>
          <a:blip r:embed="rId4"/>
          <a:stretch>
            <a:fillRect/>
          </a:stretch>
        </p:blipFill>
        <p:spPr>
          <a:xfrm>
            <a:off x="793315" y="2841604"/>
            <a:ext cx="3787468" cy="2781541"/>
          </a:xfrm>
          <a:prstGeom prst="rect">
            <a:avLst/>
          </a:prstGeom>
        </p:spPr>
      </p:pic>
      <p:pic>
        <p:nvPicPr>
          <p:cNvPr id="5" name="Picture 4">
            <a:extLst>
              <a:ext uri="{FF2B5EF4-FFF2-40B4-BE49-F238E27FC236}">
                <a16:creationId xmlns:a16="http://schemas.microsoft.com/office/drawing/2014/main" id="{F3F40F82-8CE1-4EA0-9485-923596D151D9}"/>
              </a:ext>
            </a:extLst>
          </p:cNvPr>
          <p:cNvPicPr>
            <a:picLocks noChangeAspect="1"/>
          </p:cNvPicPr>
          <p:nvPr/>
        </p:nvPicPr>
        <p:blipFill>
          <a:blip r:embed="rId5"/>
          <a:stretch>
            <a:fillRect/>
          </a:stretch>
        </p:blipFill>
        <p:spPr>
          <a:xfrm>
            <a:off x="4733230" y="2841604"/>
            <a:ext cx="4009369" cy="2781541"/>
          </a:xfrm>
          <a:prstGeom prst="rect">
            <a:avLst/>
          </a:prstGeom>
        </p:spPr>
      </p:pic>
      <p:pic>
        <p:nvPicPr>
          <p:cNvPr id="6" name="Picture 5">
            <a:extLst>
              <a:ext uri="{FF2B5EF4-FFF2-40B4-BE49-F238E27FC236}">
                <a16:creationId xmlns:a16="http://schemas.microsoft.com/office/drawing/2014/main" id="{9A11C3F6-1116-447E-AE21-F34065FFDCF3}"/>
              </a:ext>
            </a:extLst>
          </p:cNvPr>
          <p:cNvPicPr>
            <a:picLocks noChangeAspect="1"/>
          </p:cNvPicPr>
          <p:nvPr/>
        </p:nvPicPr>
        <p:blipFill>
          <a:blip r:embed="rId6"/>
          <a:stretch>
            <a:fillRect/>
          </a:stretch>
        </p:blipFill>
        <p:spPr>
          <a:xfrm>
            <a:off x="9226797" y="1319959"/>
            <a:ext cx="2171888" cy="4770533"/>
          </a:xfrm>
          <a:prstGeom prst="rect">
            <a:avLst/>
          </a:prstGeom>
        </p:spPr>
      </p:pic>
    </p:spTree>
    <p:extLst>
      <p:ext uri="{BB962C8B-B14F-4D97-AF65-F5344CB8AC3E}">
        <p14:creationId xmlns:p14="http://schemas.microsoft.com/office/powerpoint/2010/main" val="255009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301621" y="305067"/>
            <a:ext cx="11588758" cy="61863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454068" y="1057328"/>
            <a:ext cx="10944617" cy="12341840"/>
          </a:xfrm>
          <a:prstGeom prst="rect">
            <a:avLst/>
          </a:prstGeom>
          <a:noFill/>
        </p:spPr>
        <p:txBody>
          <a:bodyPr wrap="square" rtlCol="0">
            <a:spAutoFit/>
          </a:bodyPr>
          <a:lstStyle/>
          <a:p>
            <a:pPr marL="457200" marR="0" lvl="1" indent="0" algn="ctr" defTabSz="914400" rtl="0" eaLnBrk="1" fontAlgn="auto" latinLnBrk="0" hangingPunct="1">
              <a:lnSpc>
                <a:spcPct val="15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Phoneme</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a sound. We think about how many sounds a word contains.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‘hat’ has 3 phonemes h-a-t. The word ‘ship’ also has 3 phonemes </a:t>
            </a:r>
            <a:r>
              <a:rPr kumimoji="0" lang="en-GB"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sh</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Segmenting</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breaking up a word into its individual sounds. </a:t>
            </a:r>
            <a:r>
              <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    /e/   /d/   =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Blending</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 Putting the sounds together to read a word. </a:t>
            </a:r>
            <a:r>
              <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r>
              <a:rPr kumimoji="0" lang="en-GB" altLang="en-US"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ch</a:t>
            </a:r>
            <a:r>
              <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/ai/   /n/   =  chain</a:t>
            </a: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Common Exception words</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Words that cannot easily be decoded phonetically. E.g. </a:t>
            </a:r>
            <a:r>
              <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was	said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Grapheme</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letter or group of letters representing a sound. The spelling of the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Diagraph</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Two letters that make one sound when read ‘</a:t>
            </a:r>
            <a:r>
              <a:rPr kumimoji="0" lang="en-GB"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sh</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Trigraph</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Three letters that make one sound </a:t>
            </a:r>
            <a:r>
              <a:rPr kumimoji="0" lang="en-GB"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igh</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3152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1188720" marR="0" lvl="2"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274320" marR="0" lvl="0"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alt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53852" y="338942"/>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Phonics Terminology</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1F7CAF1-32AB-8B6B-9F41-243D5957AE24}"/>
              </a:ext>
            </a:extLst>
          </p:cNvPr>
          <p:cNvPicPr>
            <a:picLocks noChangeAspect="1"/>
          </p:cNvPicPr>
          <p:nvPr/>
        </p:nvPicPr>
        <p:blipFill>
          <a:blip r:embed="rId3"/>
          <a:stretch>
            <a:fillRect/>
          </a:stretch>
        </p:blipFill>
        <p:spPr>
          <a:xfrm>
            <a:off x="454068" y="366624"/>
            <a:ext cx="1674680" cy="1106809"/>
          </a:xfrm>
          <a:prstGeom prst="rect">
            <a:avLst/>
          </a:prstGeom>
        </p:spPr>
      </p:pic>
    </p:spTree>
    <p:extLst>
      <p:ext uri="{BB962C8B-B14F-4D97-AF65-F5344CB8AC3E}">
        <p14:creationId xmlns:p14="http://schemas.microsoft.com/office/powerpoint/2010/main" val="60212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38942"/>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809493" y="1370232"/>
            <a:ext cx="10944617" cy="4381392"/>
          </a:xfrm>
          <a:prstGeom prst="rect">
            <a:avLst/>
          </a:prstGeom>
          <a:noFill/>
        </p:spPr>
        <p:txBody>
          <a:bodyPr wrap="square" rtlCol="0">
            <a:spAutoFit/>
          </a:bodyPr>
          <a:lstStyle/>
          <a:p>
            <a:pPr marL="274320" indent="-274320">
              <a:buFont typeface="Wingdings" panose="05000000000000000000" pitchFamily="2" charset="2"/>
              <a:buChar char="v"/>
              <a:defRPr/>
            </a:pPr>
            <a:r>
              <a:rPr lang="en-GB" altLang="en-US" dirty="0"/>
              <a:t>A large emphasis will be placed on getting your child to read by the end of the year. </a:t>
            </a:r>
          </a:p>
          <a:p>
            <a:pPr marL="274320" indent="-274320">
              <a:buFont typeface="Wingdings" panose="05000000000000000000" pitchFamily="2" charset="2"/>
              <a:buChar char="v"/>
              <a:defRPr/>
            </a:pPr>
            <a:endParaRPr lang="en-GB" altLang="en-US" dirty="0"/>
          </a:p>
          <a:p>
            <a:pPr marL="274320" indent="-274320">
              <a:buFont typeface="Wingdings" panose="05000000000000000000" pitchFamily="2" charset="2"/>
              <a:buChar char="v"/>
              <a:defRPr/>
            </a:pPr>
            <a:r>
              <a:rPr lang="en-GB" altLang="en-US" dirty="0"/>
              <a:t>Children will read with an adult in school at least once a week. </a:t>
            </a:r>
          </a:p>
          <a:p>
            <a:pPr marL="274320" indent="-274320">
              <a:buFont typeface="Wingdings" panose="05000000000000000000" pitchFamily="2" charset="2"/>
              <a:buChar char="v"/>
              <a:defRPr/>
            </a:pPr>
            <a:endParaRPr lang="en-GB" altLang="en-US" dirty="0"/>
          </a:p>
          <a:p>
            <a:pPr marL="274320" indent="-274320">
              <a:buFont typeface="Wingdings" panose="05000000000000000000" pitchFamily="2" charset="2"/>
              <a:buChar char="v"/>
              <a:defRPr/>
            </a:pPr>
            <a:r>
              <a:rPr lang="en-GB" altLang="en-US" dirty="0"/>
              <a:t>Children read at home with an adult at least 4 times a week. Please sign and write a comment in your child’s home-contact book when they have read. </a:t>
            </a:r>
          </a:p>
          <a:p>
            <a:pPr>
              <a:defRPr/>
            </a:pPr>
            <a:endParaRPr lang="en-GB" altLang="en-US" dirty="0"/>
          </a:p>
          <a:p>
            <a:pPr marL="274320" indent="-274320">
              <a:buFont typeface="Wingdings" panose="05000000000000000000" pitchFamily="2" charset="2"/>
              <a:buChar char="v"/>
              <a:defRPr/>
            </a:pPr>
            <a:r>
              <a:rPr lang="en-GB" altLang="en-US" dirty="0"/>
              <a:t>The children will be given a QR code in their reading diaries at the end of each week. This gives you access to a reading book that matches the sounds that have been covered in their phonics sessions. This should be the primary book that they read at home and should be read as independently as possible. They will also be given a secondary book which may require a little more help to decode. </a:t>
            </a:r>
          </a:p>
          <a:p>
            <a:pPr marL="274320" indent="-274320">
              <a:buFont typeface="Wingdings" panose="05000000000000000000" pitchFamily="2" charset="2"/>
              <a:buChar char="v"/>
              <a:defRPr/>
            </a:pPr>
            <a:endParaRPr lang="en-GB" altLang="en-US" dirty="0"/>
          </a:p>
          <a:p>
            <a:pPr marL="274320" indent="-274320">
              <a:buFont typeface="Wingdings" panose="05000000000000000000" pitchFamily="2" charset="2"/>
              <a:buChar char="v"/>
              <a:defRPr/>
            </a:pPr>
            <a:r>
              <a:rPr lang="en-GB" altLang="en-US" dirty="0"/>
              <a:t>In Reception children will have lots of opportunities to read during continuous provision.</a:t>
            </a:r>
          </a:p>
          <a:p>
            <a:pPr marL="274320" indent="-274320">
              <a:buFont typeface="Wingdings" panose="05000000000000000000" pitchFamily="2" charset="2"/>
              <a:buChar char="v"/>
              <a:defRPr/>
            </a:pPr>
            <a:endParaRPr lang="en-GB" altLang="en-US" dirty="0"/>
          </a:p>
          <a:p>
            <a:pPr>
              <a:lnSpc>
                <a:spcPct val="170000"/>
              </a:lnSpc>
              <a:spcBef>
                <a:spcPct val="0"/>
              </a:spcBef>
            </a:pPr>
            <a:endParaRPr lang="en-GB" altLang="en-US" dirty="0">
              <a:latin typeface="Comic Sans MS" panose="030F0702030302020204" pitchFamily="66" charset="0"/>
            </a:endParaRPr>
          </a:p>
        </p:txBody>
      </p:sp>
      <p:sp>
        <p:nvSpPr>
          <p:cNvPr id="9" name="Rectangle 8">
            <a:extLst>
              <a:ext uri="{FF2B5EF4-FFF2-40B4-BE49-F238E27FC236}">
                <a16:creationId xmlns:a16="http://schemas.microsoft.com/office/drawing/2014/main" id="{10E0CA55-AF52-7D9E-1EC5-C2FA0549687E}"/>
              </a:ext>
            </a:extLst>
          </p:cNvPr>
          <p:cNvSpPr/>
          <p:nvPr/>
        </p:nvSpPr>
        <p:spPr>
          <a:xfrm>
            <a:off x="1853852" y="338942"/>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Reading</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pic>
        <p:nvPicPr>
          <p:cNvPr id="10" name="Picture 5" descr="j0232988">
            <a:extLst>
              <a:ext uri="{FF2B5EF4-FFF2-40B4-BE49-F238E27FC236}">
                <a16:creationId xmlns:a16="http://schemas.microsoft.com/office/drawing/2014/main" id="{A77982CE-783B-4BDE-843D-9901DFC21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56" y="4514549"/>
            <a:ext cx="1467054" cy="1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AA0C006C-14E4-4FF4-B600-37512ADA91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92605" y="538290"/>
            <a:ext cx="2491085" cy="180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5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9E7F29-A38C-E620-18D7-2AD826BDE246}"/>
              </a:ext>
            </a:extLst>
          </p:cNvPr>
          <p:cNvSpPr txBox="1"/>
          <p:nvPr/>
        </p:nvSpPr>
        <p:spPr>
          <a:xfrm>
            <a:off x="123825" y="104774"/>
            <a:ext cx="11944350" cy="6648451"/>
          </a:xfrm>
          <a:prstGeom prst="rect">
            <a:avLst/>
          </a:prstGeom>
          <a:gradFill>
            <a:gsLst>
              <a:gs pos="24494">
                <a:srgbClr val="DDE5F4"/>
              </a:gs>
              <a:gs pos="0">
                <a:schemeClr val="accent1">
                  <a:lumMod val="5000"/>
                  <a:lumOff val="95000"/>
                </a:schemeClr>
              </a:gs>
              <a:gs pos="81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A028576-008C-189E-B183-65A57468BE70}"/>
              </a:ext>
            </a:extLst>
          </p:cNvPr>
          <p:cNvSpPr txBox="1"/>
          <p:nvPr/>
        </p:nvSpPr>
        <p:spPr>
          <a:xfrm>
            <a:off x="277660" y="338942"/>
            <a:ext cx="11636679"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3D028A1-D61F-DC5C-9517-B70FAEFC0B67}"/>
              </a:ext>
            </a:extLst>
          </p:cNvPr>
          <p:cNvSpPr txBox="1"/>
          <p:nvPr/>
        </p:nvSpPr>
        <p:spPr>
          <a:xfrm>
            <a:off x="809493" y="1404107"/>
            <a:ext cx="10944617" cy="4744504"/>
          </a:xfrm>
          <a:prstGeom prst="rect">
            <a:avLst/>
          </a:prstGeom>
          <a:noFill/>
        </p:spPr>
        <p:txBody>
          <a:bodyPr wrap="square" rtlCol="0">
            <a:spAutoFit/>
          </a:bodyPr>
          <a:lstStyle/>
          <a:p>
            <a:pPr>
              <a:lnSpc>
                <a:spcPct val="170000"/>
              </a:lnSpc>
              <a:spcBef>
                <a:spcPct val="0"/>
              </a:spcBef>
              <a:buFont typeface="Wingdings" panose="05000000000000000000" pitchFamily="2" charset="2"/>
              <a:buChar char="v"/>
            </a:pPr>
            <a:r>
              <a:rPr lang="en-GB" altLang="en-US" dirty="0"/>
              <a:t>The role of parents/ carers is vital in supporting your child to read. Read, read and read some more! </a:t>
            </a:r>
          </a:p>
          <a:p>
            <a:pPr>
              <a:lnSpc>
                <a:spcPct val="170000"/>
              </a:lnSpc>
              <a:spcBef>
                <a:spcPct val="0"/>
              </a:spcBef>
              <a:buFont typeface="Wingdings" panose="05000000000000000000" pitchFamily="2" charset="2"/>
              <a:buChar char="v"/>
            </a:pPr>
            <a:r>
              <a:rPr lang="en-GB" altLang="en-US" dirty="0"/>
              <a:t>Get children to have a good look at the pictures first, always talk about what they can see in the pictures, what they think the story may be about before attempting the text.</a:t>
            </a:r>
          </a:p>
          <a:p>
            <a:pPr>
              <a:lnSpc>
                <a:spcPct val="170000"/>
              </a:lnSpc>
              <a:spcBef>
                <a:spcPct val="0"/>
              </a:spcBef>
              <a:buFont typeface="Wingdings" panose="05000000000000000000" pitchFamily="2" charset="2"/>
              <a:buChar char="v"/>
            </a:pPr>
            <a:r>
              <a:rPr lang="en-GB" altLang="en-US" dirty="0"/>
              <a:t>Get children to point to the letters as they sound out and then move their finger underneath the word as they read it. </a:t>
            </a:r>
          </a:p>
          <a:p>
            <a:pPr>
              <a:lnSpc>
                <a:spcPct val="170000"/>
              </a:lnSpc>
              <a:spcBef>
                <a:spcPct val="0"/>
              </a:spcBef>
              <a:buFont typeface="Wingdings" panose="05000000000000000000" pitchFamily="2" charset="2"/>
              <a:buChar char="v"/>
            </a:pPr>
            <a:r>
              <a:rPr lang="en-GB" altLang="en-US" dirty="0"/>
              <a:t>Get children to practice spotting common exception words in their books. </a:t>
            </a:r>
          </a:p>
          <a:p>
            <a:pPr>
              <a:lnSpc>
                <a:spcPct val="170000"/>
              </a:lnSpc>
              <a:spcBef>
                <a:spcPct val="0"/>
              </a:spcBef>
              <a:buFont typeface="Wingdings" panose="05000000000000000000" pitchFamily="2" charset="2"/>
              <a:buChar char="v"/>
            </a:pPr>
            <a:r>
              <a:rPr lang="en-GB" altLang="en-US" dirty="0"/>
              <a:t>Play fun games to learn the common exception words. </a:t>
            </a:r>
          </a:p>
          <a:p>
            <a:pPr>
              <a:lnSpc>
                <a:spcPct val="170000"/>
              </a:lnSpc>
              <a:spcBef>
                <a:spcPct val="0"/>
              </a:spcBef>
              <a:buFont typeface="Wingdings" panose="05000000000000000000" pitchFamily="2" charset="2"/>
              <a:buChar char="v"/>
            </a:pPr>
            <a:r>
              <a:rPr lang="en-GB" altLang="en-US" dirty="0"/>
              <a:t>Use sound mats to revise the phonics sounds the children have been learning. </a:t>
            </a:r>
          </a:p>
          <a:p>
            <a:pPr>
              <a:lnSpc>
                <a:spcPct val="170000"/>
              </a:lnSpc>
              <a:spcBef>
                <a:spcPct val="0"/>
              </a:spcBef>
              <a:buFont typeface="Wingdings" panose="05000000000000000000" pitchFamily="2" charset="2"/>
              <a:buChar char="v"/>
            </a:pPr>
            <a:r>
              <a:rPr lang="en-GB" altLang="en-US" dirty="0"/>
              <a:t>Talk to your child about the books they read. Ask them questions about the text. </a:t>
            </a:r>
          </a:p>
          <a:p>
            <a:pPr>
              <a:lnSpc>
                <a:spcPct val="170000"/>
              </a:lnSpc>
              <a:spcBef>
                <a:spcPct val="0"/>
              </a:spcBef>
              <a:buFont typeface="Wingdings" panose="05000000000000000000" pitchFamily="2" charset="2"/>
              <a:buChar char="v"/>
            </a:pPr>
            <a:endParaRPr lang="en-GB" altLang="en-US" dirty="0"/>
          </a:p>
        </p:txBody>
      </p:sp>
      <p:sp>
        <p:nvSpPr>
          <p:cNvPr id="9" name="Rectangle 8">
            <a:extLst>
              <a:ext uri="{FF2B5EF4-FFF2-40B4-BE49-F238E27FC236}">
                <a16:creationId xmlns:a16="http://schemas.microsoft.com/office/drawing/2014/main" id="{10E0CA55-AF52-7D9E-1EC5-C2FA0549687E}"/>
              </a:ext>
            </a:extLst>
          </p:cNvPr>
          <p:cNvSpPr/>
          <p:nvPr/>
        </p:nvSpPr>
        <p:spPr>
          <a:xfrm>
            <a:off x="1853852" y="338942"/>
            <a:ext cx="88559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ln w="0"/>
                <a:solidFill>
                  <a:srgbClr val="4472C4"/>
                </a:solidFill>
                <a:effectLst>
                  <a:outerShdw blurRad="38100" dist="25400" dir="5400000" algn="ctr" rotWithShape="0">
                    <a:srgbClr val="6E747A">
                      <a:alpha val="43000"/>
                    </a:srgbClr>
                  </a:outerShdw>
                </a:effectLst>
                <a:latin typeface="Calibri" panose="020F0502020204030204"/>
              </a:rPr>
              <a:t>What can you do to help?</a:t>
            </a:r>
            <a:endParaRPr kumimoji="0" lang="en-GB" sz="4800" b="1" i="0" u="none" strike="noStrike" kern="1200" cap="none" spc="0" normalizeH="0" baseline="0" noProof="0" dirty="0">
              <a:ln w="0"/>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82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1374</Words>
  <Application>Microsoft Office PowerPoint</Application>
  <PresentationFormat>Widescreen</PresentationFormat>
  <Paragraphs>654</Paragraphs>
  <Slides>22</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Comic Sans MS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 Corcoran</dc:creator>
  <cp:lastModifiedBy>Rachael Corcoran</cp:lastModifiedBy>
  <cp:revision>22</cp:revision>
  <dcterms:created xsi:type="dcterms:W3CDTF">2024-09-20T08:53:17Z</dcterms:created>
  <dcterms:modified xsi:type="dcterms:W3CDTF">2025-09-10T17:05:26Z</dcterms:modified>
</cp:coreProperties>
</file>