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20"/>
  </p:notesMasterIdLst>
  <p:sldIdLst>
    <p:sldId id="256" r:id="rId2"/>
    <p:sldId id="259" r:id="rId3"/>
    <p:sldId id="258" r:id="rId4"/>
    <p:sldId id="265" r:id="rId5"/>
    <p:sldId id="260" r:id="rId6"/>
    <p:sldId id="264" r:id="rId7"/>
    <p:sldId id="266" r:id="rId8"/>
    <p:sldId id="267" r:id="rId9"/>
    <p:sldId id="269" r:id="rId10"/>
    <p:sldId id="268" r:id="rId11"/>
    <p:sldId id="263" r:id="rId12"/>
    <p:sldId id="270" r:id="rId13"/>
    <p:sldId id="272" r:id="rId14"/>
    <p:sldId id="271" r:id="rId15"/>
    <p:sldId id="273" r:id="rId16"/>
    <p:sldId id="275" r:id="rId17"/>
    <p:sldId id="276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46A9D-21E6-4100-914D-276F12FB5500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236E0-63F7-4155-BCAF-8D04899CC2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98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59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15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4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71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1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0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76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09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88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5FEECF2-8373-45D5-BCBF-8258881F1E49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CBD1FE-10A5-4945-AF0A-7BCD0513AC63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97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rhymezon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gqQU6P18LI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https://www.youtube.com/embed/pPrO2jlay40?feature=oembed" TargetMode="External"/><Relationship Id="rId1" Type="http://schemas.openxmlformats.org/officeDocument/2006/relationships/video" Target="https://www.youtube.com/embed/E8fiyj1hNwk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A42F-BAA3-4726-916D-36475200E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658951"/>
            <a:ext cx="9144000" cy="1899133"/>
          </a:xfrm>
        </p:spPr>
        <p:txBody>
          <a:bodyPr>
            <a:normAutofit/>
          </a:bodyPr>
          <a:lstStyle/>
          <a:p>
            <a:pPr algn="ctr"/>
            <a:r>
              <a:rPr lang="en-GB" sz="4800" b="1" u="sng" dirty="0">
                <a:latin typeface="Letter-join No-Lead 33" panose="02000503000000020003" pitchFamily="50" charset="0"/>
              </a:rPr>
              <a:t>Summer 2 – The Explorer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DC9020-4030-4F31-9C52-A55396E95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546" y="2601119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n-GB" sz="4400" b="1" u="sng" dirty="0">
                <a:latin typeface="Letter-join No-Lead 33" panose="02000503000000020003" pitchFamily="50" charset="0"/>
              </a:rPr>
              <a:t>Week 5 and 6</a:t>
            </a:r>
          </a:p>
          <a:p>
            <a:pPr algn="ctr"/>
            <a:r>
              <a:rPr lang="en-GB" sz="4400" b="1" u="sng" dirty="0">
                <a:latin typeface="Letter-join No-Lead 33" panose="02000503000000020003" pitchFamily="50" charset="0"/>
              </a:rPr>
              <a:t>Shape Poetry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BF19C-6030-4181-8421-8C6C1CBD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5"/>
            <a:ext cx="1516546" cy="1516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C7961-8689-44D4-8AA4-C8710885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454" y="9871"/>
            <a:ext cx="1516546" cy="1516546"/>
          </a:xfrm>
          <a:prstGeom prst="rect">
            <a:avLst/>
          </a:prstGeom>
        </p:spPr>
      </p:pic>
      <p:pic>
        <p:nvPicPr>
          <p:cNvPr id="4" name="Picture 2" descr="The Explorer : Rundell, Katherine, Horn, Hannah: Amazon.co.uk: Books">
            <a:extLst>
              <a:ext uri="{FF2B5EF4-FFF2-40B4-BE49-F238E27FC236}">
                <a16:creationId xmlns:a16="http://schemas.microsoft.com/office/drawing/2014/main" id="{B02FDB08-A57C-498E-BC95-74983F8DC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045" y="3606972"/>
            <a:ext cx="1764655" cy="270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2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F402-5976-4129-8B8C-55A1251C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455" y="-461851"/>
            <a:ext cx="8827770" cy="1450757"/>
          </a:xfrm>
        </p:spPr>
        <p:txBody>
          <a:bodyPr/>
          <a:lstStyle/>
          <a:p>
            <a:r>
              <a:rPr lang="en-GB" dirty="0">
                <a:latin typeface="Letter-join No-Lead 33" panose="02000503000000020003" pitchFamily="50" charset="0"/>
              </a:rPr>
              <a:t>What do you think a river is?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C381C-8B37-45A8-AF2D-3016CD373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734"/>
            <a:ext cx="3810000" cy="4023360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Letter-join No-Lead 33" panose="02000503000000020003" pitchFamily="50" charset="0"/>
              </a:rPr>
              <a:t>Mind map or make a note of your ideas.</a:t>
            </a:r>
          </a:p>
          <a:p>
            <a:r>
              <a:rPr lang="en-GB" dirty="0">
                <a:latin typeface="Letter-join No-Lead 33" panose="02000503000000020003" pitchFamily="50" charset="0"/>
              </a:rPr>
              <a:t>Then expand on them and write why you think this is. </a:t>
            </a:r>
          </a:p>
          <a:p>
            <a:r>
              <a:rPr lang="en-GB" dirty="0">
                <a:latin typeface="Letter-join No-Lead 33" panose="02000503000000020003" pitchFamily="50" charset="0"/>
              </a:rPr>
              <a:t>e.g. a runner, a musician, a child, an explorer, a snake, a jewel, a giant etc.</a:t>
            </a:r>
          </a:p>
          <a:p>
            <a:endParaRPr lang="en-GB" dirty="0">
              <a:latin typeface="Letter-join No-Lead 33" panose="02000503000000020003" pitchFamily="50" charset="0"/>
            </a:endParaRPr>
          </a:p>
          <a:p>
            <a:r>
              <a:rPr lang="en-GB" dirty="0">
                <a:latin typeface="Letter-join No-Lead 33" panose="02000503000000020003" pitchFamily="50" charset="0"/>
              </a:rPr>
              <a:t>Gather similes, metaphors, personification, rhyming words and noun phrases which you can then use to write your poem.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C3F3B-8497-4F79-8711-D46CB0DC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4" y="1322587"/>
            <a:ext cx="6943725" cy="48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EB77-7E85-4301-BD11-2FA952AA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565647"/>
            <a:ext cx="11887200" cy="284086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0020" algn="l"/>
                <a:tab pos="731520" algn="l"/>
              </a:tabLst>
            </a:pPr>
            <a:r>
              <a:rPr lang="en-GB" b="1" u="sng" dirty="0">
                <a:latin typeface="Letter-join No-Lead 33" panose="02000503000000020003" pitchFamily="50" charset="0"/>
              </a:rPr>
              <a:t>Lesson 3- Compose a river poem</a:t>
            </a:r>
            <a:br>
              <a:rPr lang="en-GB" b="1" u="sng" dirty="0">
                <a:latin typeface="Letter-join No-Lead 40" panose="02000503000000020003" pitchFamily="50" charset="0"/>
              </a:rPr>
            </a:br>
            <a:r>
              <a:rPr lang="en-GB" sz="2000" b="1" u="sng" dirty="0">
                <a:latin typeface="Letter-join No-Lead 33" panose="02000503000000020003" pitchFamily="50" charset="0"/>
                <a:cs typeface="Times New Roman" panose="02020603050405020304" pitchFamily="18" charset="0"/>
              </a:rPr>
              <a:t>LC: </a:t>
            </a:r>
            <a:r>
              <a:rPr lang="en-GB" sz="20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WC1 Identifying audience/purpose, selecting the appropriate form and using similar writing as models</a:t>
            </a:r>
            <a:b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700" dirty="0">
                <a:latin typeface="Letter-join No-Lead 33" panose="02000503000000020003" pitchFamily="50" charset="0"/>
              </a:rPr>
              <a:t>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100" dirty="0">
              <a:latin typeface="Letter-join No-Lead 33" panose="02000503000000020003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65779-913D-477B-9D3C-7E316F04C90E}"/>
              </a:ext>
            </a:extLst>
          </p:cNvPr>
          <p:cNvSpPr txBox="1"/>
          <p:nvPr/>
        </p:nvSpPr>
        <p:spPr>
          <a:xfrm>
            <a:off x="-52433" y="1863596"/>
            <a:ext cx="8262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Today you will be writing your own Amazon River poem.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latin typeface="Letter-join No-Lead 33" panose="02000503000000020003" pitchFamily="50" charset="0"/>
                <a:cs typeface="Times New Roman" panose="02020603050405020304" pitchFamily="18" charset="0"/>
              </a:rPr>
              <a:t>You can follow the style of the poem we looked at by Valerie Bloom to help you structure your poem.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latin typeface="Letter-join No-Lead 33" panose="02000503000000020003" pitchFamily="50" charset="0"/>
                <a:cs typeface="Times New Roman" panose="02020603050405020304" pitchFamily="18" charset="0"/>
              </a:rPr>
              <a:t>Try to use the same rhyming pattern if you feel confident, if not just ensure each stanza has 4 lines and are linked together.</a:t>
            </a:r>
            <a:endParaRPr lang="en-GB" sz="2400" dirty="0">
              <a:latin typeface="Letter-join No-Lead 33" panose="02000503000000020003" pitchFamily="50" charset="0"/>
            </a:endParaRPr>
          </a:p>
        </p:txBody>
      </p:sp>
      <p:pic>
        <p:nvPicPr>
          <p:cNvPr id="2050" name="Picture 2" descr="Why the Amazon River Can't Be Crossed By Bridge | Condé Nast Traveler">
            <a:extLst>
              <a:ext uri="{FF2B5EF4-FFF2-40B4-BE49-F238E27FC236}">
                <a16:creationId xmlns:a16="http://schemas.microsoft.com/office/drawing/2014/main" id="{F1149157-CA5A-4398-B3E9-D7B7139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2707690"/>
            <a:ext cx="366712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2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643BE-8FC9-4E87-882B-73DD5E71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702" y="0"/>
            <a:ext cx="5591048" cy="6337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AFC50-DBB7-45E9-84D4-093BA600D962}"/>
              </a:ext>
            </a:extLst>
          </p:cNvPr>
          <p:cNvSpPr txBox="1"/>
          <p:nvPr/>
        </p:nvSpPr>
        <p:spPr>
          <a:xfrm>
            <a:off x="651029" y="520894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dirty="0">
                <a:latin typeface="Letter-join No-Lead 33" panose="02000503000000020003" pitchFamily="50" charset="0"/>
              </a:rPr>
              <a:t>My example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The River’s a runner, 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always winning the race,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Picking up speed, sprinting, 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keeping the pace. </a:t>
            </a:r>
          </a:p>
          <a:p>
            <a:endParaRPr lang="en-GB" sz="2400" dirty="0">
              <a:latin typeface="Letter-join No-Lead 33" panose="02000503000000020003" pitchFamily="50" charset="0"/>
            </a:endParaRPr>
          </a:p>
          <a:p>
            <a:r>
              <a:rPr lang="en-GB" sz="2400" dirty="0">
                <a:latin typeface="Letter-join No-Lead 33" panose="02000503000000020003" pitchFamily="50" charset="0"/>
              </a:rPr>
              <a:t>The River’s a musician, 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splashes of water echoing. 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The sound of beats and drums, 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nature’s orchestra playing. </a:t>
            </a:r>
          </a:p>
          <a:p>
            <a:endParaRPr lang="en-GB" sz="2400" dirty="0">
              <a:latin typeface="Letter-join No-Lead 33" panose="02000503000000020003" pitchFamily="50" charset="0"/>
            </a:endParaRPr>
          </a:p>
          <a:p>
            <a:r>
              <a:rPr lang="en-GB" sz="2400" dirty="0">
                <a:latin typeface="Letter-join No-Lead 33" panose="02000503000000020003" pitchFamily="50" charset="0"/>
              </a:rPr>
              <a:t>The River’s a child, 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Playing happily in fields. 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Full of life and energy, laughing, </a:t>
            </a:r>
          </a:p>
          <a:p>
            <a:r>
              <a:rPr lang="en-GB" sz="2400" dirty="0">
                <a:latin typeface="Letter-join No-Lead 33" panose="02000503000000020003" pitchFamily="50" charset="0"/>
              </a:rPr>
              <a:t>rolling down hills, cannot be concealed. </a:t>
            </a:r>
          </a:p>
        </p:txBody>
      </p:sp>
    </p:spTree>
    <p:extLst>
      <p:ext uri="{BB962C8B-B14F-4D97-AF65-F5344CB8AC3E}">
        <p14:creationId xmlns:p14="http://schemas.microsoft.com/office/powerpoint/2010/main" val="290851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EB77-7E85-4301-BD11-2FA952AA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565647"/>
            <a:ext cx="11887200" cy="284086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0020" algn="l"/>
                <a:tab pos="731520" algn="l"/>
              </a:tabLst>
            </a:pPr>
            <a:r>
              <a:rPr lang="en-GB" b="1" u="sng" dirty="0">
                <a:latin typeface="Letter-join No-Lead 33" panose="02000503000000020003" pitchFamily="50" charset="0"/>
              </a:rPr>
              <a:t>Lesson 4- Compose a river poem</a:t>
            </a:r>
            <a:br>
              <a:rPr lang="en-GB" b="1" u="sng" dirty="0">
                <a:latin typeface="Letter-join No-Lead 40" panose="02000503000000020003" pitchFamily="50" charset="0"/>
              </a:rPr>
            </a:br>
            <a:r>
              <a:rPr lang="en-GB" sz="2000" b="1" u="sng" dirty="0">
                <a:latin typeface="Letter-join No-Lead 33" panose="02000503000000020003" pitchFamily="50" charset="0"/>
                <a:cs typeface="Times New Roman" panose="02020603050405020304" pitchFamily="18" charset="0"/>
              </a:rPr>
              <a:t>LC: </a:t>
            </a:r>
            <a:r>
              <a:rPr lang="en-GB" sz="20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WC1 Identifying audience/purpose, selecting the appropriate form and using similar writing as models</a:t>
            </a:r>
            <a:b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700" dirty="0">
                <a:latin typeface="Letter-join No-Lead 33" panose="02000503000000020003" pitchFamily="50" charset="0"/>
              </a:rPr>
              <a:t>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100" dirty="0">
              <a:latin typeface="Letter-join No-Lead 33" panose="02000503000000020003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65779-913D-477B-9D3C-7E316F04C90E}"/>
              </a:ext>
            </a:extLst>
          </p:cNvPr>
          <p:cNvSpPr txBox="1"/>
          <p:nvPr/>
        </p:nvSpPr>
        <p:spPr>
          <a:xfrm>
            <a:off x="-52433" y="1863596"/>
            <a:ext cx="8262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Read back over the poem you wrote yesterday and check it through.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Have you used a rhyming pattern? If so check with someone else if your words do rhyme.</a:t>
            </a:r>
          </a:p>
          <a:p>
            <a:pPr algn="ctr"/>
            <a:r>
              <a:rPr lang="en-GB" sz="2000" dirty="0" err="1">
                <a:latin typeface="Letter-join No-Lead 33" panose="02000503000000020003" pitchFamily="50" charset="0"/>
                <a:hlinkClick r:id="rId2"/>
              </a:rPr>
              <a:t>RhymeZone</a:t>
            </a:r>
            <a:r>
              <a:rPr lang="en-GB" sz="2000" dirty="0">
                <a:latin typeface="Letter-join No-Lead 33" panose="02000503000000020003" pitchFamily="50" charset="0"/>
                <a:hlinkClick r:id="rId2"/>
              </a:rPr>
              <a:t> rhyming dictionary and thesaurus</a:t>
            </a:r>
            <a:endParaRPr lang="en-GB" sz="2000" dirty="0">
              <a:effectLst/>
              <a:latin typeface="Letter-join No-Lead 33" panose="0200050300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2400" dirty="0">
              <a:latin typeface="Letter-join No-Lead 33" panose="0200050300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Do your stanzas have a theme? Are all the lines linked to what you have said the river is?</a:t>
            </a:r>
          </a:p>
        </p:txBody>
      </p:sp>
      <p:pic>
        <p:nvPicPr>
          <p:cNvPr id="2050" name="Picture 2" descr="Why the Amazon River Can't Be Crossed By Bridge | Condé Nast Traveler">
            <a:extLst>
              <a:ext uri="{FF2B5EF4-FFF2-40B4-BE49-F238E27FC236}">
                <a16:creationId xmlns:a16="http://schemas.microsoft.com/office/drawing/2014/main" id="{F1149157-CA5A-4398-B3E9-D7B7139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2707690"/>
            <a:ext cx="366712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sh eye visit - Greedy SquirrelGreedy Squirrel">
            <a:extLst>
              <a:ext uri="{FF2B5EF4-FFF2-40B4-BE49-F238E27FC236}">
                <a16:creationId xmlns:a16="http://schemas.microsoft.com/office/drawing/2014/main" id="{C696E185-B105-460A-AC68-B7937D13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98024"/>
            <a:ext cx="1514475" cy="128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9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CC49-A1F4-4BA7-A079-CF91E876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286602"/>
            <a:ext cx="10058400" cy="725379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u="sng" dirty="0">
                <a:latin typeface="Letter-join No-Lead 33" panose="02000503000000020003" pitchFamily="50" charset="0"/>
              </a:rPr>
              <a:t>River shape poem examples</a:t>
            </a:r>
          </a:p>
        </p:txBody>
      </p:sp>
      <p:pic>
        <p:nvPicPr>
          <p:cNvPr id="3074" name="Picture 2" descr="Write to the River — Fall 2017 Prose &amp; Poetry | Friends of the Mississippi  River">
            <a:extLst>
              <a:ext uri="{FF2B5EF4-FFF2-40B4-BE49-F238E27FC236}">
                <a16:creationId xmlns:a16="http://schemas.microsoft.com/office/drawing/2014/main" id="{2BCA16A4-57ED-4111-8BF7-11F4B5B9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7" y="2671918"/>
            <a:ext cx="5728503" cy="254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llution Poems">
            <a:extLst>
              <a:ext uri="{FF2B5EF4-FFF2-40B4-BE49-F238E27FC236}">
                <a16:creationId xmlns:a16="http://schemas.microsoft.com/office/drawing/2014/main" id="{05747294-F6C6-4CF2-982F-D5B5FBF6E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9" r="23518" b="6377"/>
          <a:stretch/>
        </p:blipFill>
        <p:spPr bwMode="auto">
          <a:xfrm>
            <a:off x="8556820" y="2152503"/>
            <a:ext cx="3339905" cy="38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ingularityandspaceswithin - Tumblr blog | Tumgir">
            <a:extLst>
              <a:ext uri="{FF2B5EF4-FFF2-40B4-BE49-F238E27FC236}">
                <a16:creationId xmlns:a16="http://schemas.microsoft.com/office/drawing/2014/main" id="{6B872E85-0354-4881-8B40-D700CAC63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5"/>
          <a:stretch/>
        </p:blipFill>
        <p:spPr bwMode="auto">
          <a:xfrm>
            <a:off x="6126480" y="1011981"/>
            <a:ext cx="20478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506BE5-66DE-4533-9FCB-8791A5ACF340}"/>
              </a:ext>
            </a:extLst>
          </p:cNvPr>
          <p:cNvSpPr txBox="1"/>
          <p:nvPr/>
        </p:nvSpPr>
        <p:spPr>
          <a:xfrm>
            <a:off x="266330" y="1275695"/>
            <a:ext cx="58601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Letter-join No-Lead 33" panose="02000503000000020003" pitchFamily="50" charset="0"/>
              </a:rPr>
              <a:t>Your task today is to transform your brilliant poem from yesterday into a shape poem. Here are some examples below to help you with ideas.</a:t>
            </a:r>
            <a:endParaRPr lang="en-GB" dirty="0">
              <a:latin typeface="Letter-join No-Lead 33" panose="02000503000000020003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BF34E-F4CE-4B6B-B29F-A807C4987E60}"/>
              </a:ext>
            </a:extLst>
          </p:cNvPr>
          <p:cNvSpPr txBox="1"/>
          <p:nvPr/>
        </p:nvSpPr>
        <p:spPr>
          <a:xfrm>
            <a:off x="117740" y="5387536"/>
            <a:ext cx="58563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Letter-join No-Lead 33" panose="02000503000000020003" pitchFamily="50" charset="0"/>
              </a:rPr>
              <a:t>At the end of the session perform your poems as this is a Year 5 objective to be able to perform your poems aloud.</a:t>
            </a:r>
          </a:p>
        </p:txBody>
      </p:sp>
    </p:spTree>
    <p:extLst>
      <p:ext uri="{BB962C8B-B14F-4D97-AF65-F5344CB8AC3E}">
        <p14:creationId xmlns:p14="http://schemas.microsoft.com/office/powerpoint/2010/main" val="2184933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EB77-7E85-4301-BD11-2FA952AA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565647"/>
            <a:ext cx="11887200" cy="284086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0020" algn="l"/>
                <a:tab pos="731520" algn="l"/>
              </a:tabLst>
            </a:pPr>
            <a:r>
              <a:rPr lang="en-GB" b="1" u="sng" dirty="0">
                <a:latin typeface="Letter-join No-Lead 33" panose="02000503000000020003" pitchFamily="50" charset="0"/>
              </a:rPr>
              <a:t>Lesson 5- Planning ideas</a:t>
            </a:r>
            <a:br>
              <a:rPr lang="en-GB" b="1" u="sng" dirty="0">
                <a:latin typeface="Letter-join No-Lead 40" panose="02000503000000020003" pitchFamily="50" charset="0"/>
              </a:rPr>
            </a:br>
            <a:r>
              <a:rPr lang="en-GB" sz="2000" b="1" u="sng" dirty="0">
                <a:latin typeface="Letter-join No-Lead 33" panose="02000503000000020003" pitchFamily="50" charset="0"/>
                <a:cs typeface="Times New Roman" panose="02020603050405020304" pitchFamily="18" charset="0"/>
              </a:rPr>
              <a:t>LC: </a:t>
            </a:r>
            <a:r>
              <a:rPr lang="en-GB" sz="20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WC1 Identifying audience/purpose, selecting the appropriate form and using similar writing as models</a:t>
            </a:r>
            <a:b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700" dirty="0">
                <a:latin typeface="Letter-join No-Lead 33" panose="02000503000000020003" pitchFamily="50" charset="0"/>
              </a:rPr>
              <a:t>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100" dirty="0">
              <a:latin typeface="Letter-join No-Lead 33" panose="02000503000000020003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65779-913D-477B-9D3C-7E316F04C90E}"/>
              </a:ext>
            </a:extLst>
          </p:cNvPr>
          <p:cNvSpPr txBox="1"/>
          <p:nvPr/>
        </p:nvSpPr>
        <p:spPr>
          <a:xfrm>
            <a:off x="665825" y="1881351"/>
            <a:ext cx="111681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Today you have free choice for your poem.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latin typeface="Letter-join No-Lead 33" panose="02000503000000020003" pitchFamily="50" charset="0"/>
              </a:rPr>
              <a:t>Think of a noun that you are confident and familiar with. It could be: an animal, a season, a food, a mythical creature, the weather, a feeling. 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</a:endParaRPr>
          </a:p>
          <a:p>
            <a:pPr algn="ctr"/>
            <a:r>
              <a:rPr lang="en-GB" sz="2400" dirty="0">
                <a:latin typeface="Letter-join No-Lead 33" panose="02000503000000020003" pitchFamily="50" charset="0"/>
              </a:rPr>
              <a:t>Your task: Draw your noun in the middle of the page and create a mind map of descriptive words and phrases. 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</a:endParaRPr>
          </a:p>
          <a:p>
            <a:pPr algn="ctr"/>
            <a:r>
              <a:rPr lang="en-GB" sz="2400" dirty="0">
                <a:latin typeface="Letter-join No-Lead 33" panose="02000503000000020003" pitchFamily="50" charset="0"/>
              </a:rPr>
              <a:t>See if you can include:  adjectives  similes /metaphors  powerful verbs and adverbs  all the senses (see, hear, smell, touch, taste)</a:t>
            </a:r>
            <a:endParaRPr lang="en-GB" sz="2400" dirty="0">
              <a:effectLst/>
              <a:latin typeface="Letter-join No-Lead 33" panose="0200050300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59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em lesson, Concrete poem, Shape poems for kids">
            <a:extLst>
              <a:ext uri="{FF2B5EF4-FFF2-40B4-BE49-F238E27FC236}">
                <a16:creationId xmlns:a16="http://schemas.microsoft.com/office/drawing/2014/main" id="{77119C3A-641A-4BD3-B1D9-FB33EFF3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" y="0"/>
            <a:ext cx="4815674" cy="37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otball - A Shape Poem by Faris">
            <a:extLst>
              <a:ext uri="{FF2B5EF4-FFF2-40B4-BE49-F238E27FC236}">
                <a16:creationId xmlns:a16="http://schemas.microsoft.com/office/drawing/2014/main" id="{3A0761F5-B2E4-4430-B2E0-C04E3632E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6"/>
          <a:stretch/>
        </p:blipFill>
        <p:spPr bwMode="auto">
          <a:xfrm>
            <a:off x="8963025" y="161924"/>
            <a:ext cx="3057525" cy="277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ncrete &quot;Shape&quot; Poems - Lessons - Blendspace">
            <a:extLst>
              <a:ext uri="{FF2B5EF4-FFF2-40B4-BE49-F238E27FC236}">
                <a16:creationId xmlns:a16="http://schemas.microsoft.com/office/drawing/2014/main" id="{9D3FD7FD-6928-4FC2-A3A2-006825584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05" y="383950"/>
            <a:ext cx="3622839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300EE4C-4BF8-427B-80E2-3DAA9D1B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3" y="3119438"/>
            <a:ext cx="4722731" cy="30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ncrete Poems and Shape Poetry | TheRoomMom">
            <a:extLst>
              <a:ext uri="{FF2B5EF4-FFF2-40B4-BE49-F238E27FC236}">
                <a16:creationId xmlns:a16="http://schemas.microsoft.com/office/drawing/2014/main" id="{EDDEA50E-2AD1-4051-B478-4E943608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3362325"/>
            <a:ext cx="3790950" cy="28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36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C25AF5-E638-47FB-93D0-DF73F00D6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91425" cy="6029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46FFA-FD17-457E-BBCB-93BE9FD56650}"/>
              </a:ext>
            </a:extLst>
          </p:cNvPr>
          <p:cNvSpPr txBox="1"/>
          <p:nvPr/>
        </p:nvSpPr>
        <p:spPr>
          <a:xfrm>
            <a:off x="8118740" y="1905506"/>
            <a:ext cx="392086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Letter-join No-Lead 33" panose="02000503000000020003" pitchFamily="50" charset="0"/>
              </a:rPr>
              <a:t>Gather your ideas like a mind map.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</a:endParaRPr>
          </a:p>
          <a:p>
            <a:pPr algn="ctr"/>
            <a:r>
              <a:rPr lang="en-GB" sz="2400" dirty="0">
                <a:latin typeface="Letter-join No-Lead 33" panose="02000503000000020003" pitchFamily="50" charset="0"/>
              </a:rPr>
              <a:t>You need to try and think of about 8 different things.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</a:endParaRPr>
          </a:p>
          <a:p>
            <a:pPr algn="ctr"/>
            <a:r>
              <a:rPr lang="en-GB" sz="2400" dirty="0">
                <a:latin typeface="Letter-join No-Lead 33" panose="02000503000000020003" pitchFamily="50" charset="0"/>
              </a:rPr>
              <a:t>Could you write it like the river poem you did?</a:t>
            </a:r>
          </a:p>
        </p:txBody>
      </p:sp>
    </p:spTree>
    <p:extLst>
      <p:ext uri="{BB962C8B-B14F-4D97-AF65-F5344CB8AC3E}">
        <p14:creationId xmlns:p14="http://schemas.microsoft.com/office/powerpoint/2010/main" val="3337836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EB77-7E85-4301-BD11-2FA952AA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565647"/>
            <a:ext cx="11887200" cy="284086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0020" algn="l"/>
                <a:tab pos="731520" algn="l"/>
              </a:tabLst>
            </a:pPr>
            <a:r>
              <a:rPr lang="en-GB" b="1" u="sng" dirty="0">
                <a:latin typeface="Letter-join No-Lead 33" panose="02000503000000020003" pitchFamily="50" charset="0"/>
              </a:rPr>
              <a:t>Lesson 6- Compose</a:t>
            </a:r>
            <a:br>
              <a:rPr lang="en-GB" b="1" u="sng" dirty="0">
                <a:latin typeface="Letter-join No-Lead 40" panose="02000503000000020003" pitchFamily="50" charset="0"/>
              </a:rPr>
            </a:br>
            <a:r>
              <a:rPr lang="en-GB" sz="2000" b="1" u="sng" dirty="0">
                <a:latin typeface="Letter-join No-Lead 33" panose="02000503000000020003" pitchFamily="50" charset="0"/>
                <a:cs typeface="Times New Roman" panose="02020603050405020304" pitchFamily="18" charset="0"/>
              </a:rPr>
              <a:t>LC: </a:t>
            </a:r>
            <a:r>
              <a:rPr lang="en-GB" sz="20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WC1 Identifying audience/purpose, selecting the appropriate form and using similar writing as models</a:t>
            </a:r>
            <a:b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700" dirty="0">
                <a:latin typeface="Letter-join No-Lead 33" panose="02000503000000020003" pitchFamily="50" charset="0"/>
              </a:rPr>
              <a:t>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100" dirty="0">
              <a:latin typeface="Letter-join No-Lead 33" panose="02000503000000020003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65779-913D-477B-9D3C-7E316F04C90E}"/>
              </a:ext>
            </a:extLst>
          </p:cNvPr>
          <p:cNvSpPr txBox="1"/>
          <p:nvPr/>
        </p:nvSpPr>
        <p:spPr>
          <a:xfrm>
            <a:off x="665825" y="1881351"/>
            <a:ext cx="11168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Use the ideas your gathered yesterday to now write your own poem about your chosen topic.</a:t>
            </a:r>
          </a:p>
        </p:txBody>
      </p:sp>
    </p:spTree>
    <p:extLst>
      <p:ext uri="{BB962C8B-B14F-4D97-AF65-F5344CB8AC3E}">
        <p14:creationId xmlns:p14="http://schemas.microsoft.com/office/powerpoint/2010/main" val="1304397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E301-E10D-4F0E-9064-6E60B00B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2190A-6B1C-4E65-A069-7238ED2AB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E7F22-B934-430E-9664-77526FBA0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78" y="78651"/>
            <a:ext cx="9421243" cy="66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4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EB77-7E85-4301-BD11-2FA952AA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39711"/>
            <a:ext cx="10058400" cy="1450757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114300" algn="l"/>
              </a:tabLst>
            </a:pPr>
            <a:r>
              <a:rPr lang="en-GB" sz="4000" b="1" u="sng" dirty="0">
                <a:latin typeface="Letter-join No-Lead 33" panose="02000503000000020003" pitchFamily="50" charset="0"/>
              </a:rPr>
              <a:t>Lesson 1- WAGOLL Shape Poems</a:t>
            </a:r>
            <a:br>
              <a:rPr lang="en-GB" b="1" u="sng" dirty="0">
                <a:latin typeface="Letter-join No-Lead 33" panose="02000503000000020003" pitchFamily="50" charset="0"/>
              </a:rPr>
            </a:br>
            <a:r>
              <a:rPr lang="en-GB" sz="1800" b="1" u="sng" dirty="0">
                <a:latin typeface="Letter-join No-Lead 33" panose="02000503000000020003" pitchFamily="50" charset="0"/>
                <a:cs typeface="Times New Roman" panose="02020603050405020304" pitchFamily="18" charset="0"/>
              </a:rPr>
              <a:t>LC: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WC9 Assessing the effectiveness of their own and others’ writing</a:t>
            </a:r>
            <a:b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SL7D  Preparing poems and plays to read aloud/perform, showing understanding through intonation, tone and volume so that the meaning is clear to an audience</a:t>
            </a:r>
            <a:b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800" b="1" u="sng" dirty="0">
              <a:latin typeface="Letter-join No-Lead 33" panose="02000503000000020003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43B5-B230-4901-8793-CACFE81BB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01" y="1213143"/>
            <a:ext cx="11453424" cy="49876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latin typeface="Letter-join No-Lead 40" panose="02000503000000020003" pitchFamily="50" charset="0"/>
            </a:endParaRPr>
          </a:p>
          <a:p>
            <a:r>
              <a:rPr lang="en-GB" b="1" u="sng" dirty="0">
                <a:latin typeface="Letter-join No-Lead 33" panose="02000503000000020003" pitchFamily="50" charset="0"/>
              </a:rPr>
              <a:t>Purpose: </a:t>
            </a:r>
            <a:r>
              <a:rPr lang="en-GB" dirty="0">
                <a:latin typeface="Letter-join No-Lead 33" panose="02000503000000020003" pitchFamily="50" charset="0"/>
              </a:rPr>
              <a:t>to entertain, there may also be a secondary purpose to inform depending on topic.</a:t>
            </a:r>
          </a:p>
          <a:p>
            <a:r>
              <a:rPr lang="en-GB" b="1" u="sng" dirty="0">
                <a:latin typeface="Letter-join No-Lead 33" panose="02000503000000020003" pitchFamily="50" charset="0"/>
              </a:rPr>
              <a:t>Audience: </a:t>
            </a:r>
            <a:r>
              <a:rPr lang="en-GB" dirty="0">
                <a:latin typeface="Letter-join No-Lead 33" panose="02000503000000020003" pitchFamily="50" charset="0"/>
              </a:rPr>
              <a:t>many different audiences. It is hard to say a poem is for a certain age as they can be enjoyed by all. The language used can give you a hint as to who it is mainly aimed at.</a:t>
            </a:r>
          </a:p>
          <a:p>
            <a:r>
              <a:rPr lang="en-GB" b="1" u="sng" dirty="0">
                <a:latin typeface="Letter-join No-Lead 33" panose="02000503000000020003" pitchFamily="50" charset="0"/>
              </a:rPr>
              <a:t>Formality: </a:t>
            </a:r>
            <a:r>
              <a:rPr lang="en-GB" dirty="0">
                <a:latin typeface="Letter-join No-Lead 33" panose="02000503000000020003" pitchFamily="50" charset="0"/>
              </a:rPr>
              <a:t>no set formality.</a:t>
            </a:r>
          </a:p>
          <a:p>
            <a:endParaRPr lang="en-GB" dirty="0">
              <a:latin typeface="Letter-join No-Lead 33" panose="02000503000000020003" pitchFamily="50" charset="0"/>
            </a:endParaRPr>
          </a:p>
          <a:p>
            <a:r>
              <a:rPr lang="en-GB" dirty="0">
                <a:latin typeface="Letter-join No-Lead 33" panose="02000503000000020003" pitchFamily="50" charset="0"/>
              </a:rPr>
              <a:t>Watch the clip to find out more about shape poems. </a:t>
            </a:r>
          </a:p>
        </p:txBody>
      </p:sp>
      <p:pic>
        <p:nvPicPr>
          <p:cNvPr id="4" name="Online Media 3" title="Shape Poetry">
            <a:hlinkClick r:id="" action="ppaction://media"/>
            <a:extLst>
              <a:ext uri="{FF2B5EF4-FFF2-40B4-BE49-F238E27FC236}">
                <a16:creationId xmlns:a16="http://schemas.microsoft.com/office/drawing/2014/main" id="{06E21549-97EA-48C2-924A-EDB621C80E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91813" y="2711450"/>
            <a:ext cx="5808842" cy="34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0E43F5F-D6B4-45F1-B8D5-315F759D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2" y="114485"/>
            <a:ext cx="4780903" cy="36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A Shape Poem | Shape Poem Features | DK Find Out">
            <a:extLst>
              <a:ext uri="{FF2B5EF4-FFF2-40B4-BE49-F238E27FC236}">
                <a16:creationId xmlns:a16="http://schemas.microsoft.com/office/drawing/2014/main" id="{70E81625-6463-40CF-BCDC-87CA586B8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285842"/>
            <a:ext cx="3786335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cket Primary School - Y6 - Writing">
            <a:extLst>
              <a:ext uri="{FF2B5EF4-FFF2-40B4-BE49-F238E27FC236}">
                <a16:creationId xmlns:a16="http://schemas.microsoft.com/office/drawing/2014/main" id="{4C77A485-606B-48AE-8FDE-657DAF25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80" y="3429000"/>
            <a:ext cx="4887045" cy="287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24 New Shape poems ideas | shape poems, poems, poetry ideas">
            <a:extLst>
              <a:ext uri="{FF2B5EF4-FFF2-40B4-BE49-F238E27FC236}">
                <a16:creationId xmlns:a16="http://schemas.microsoft.com/office/drawing/2014/main" id="{C8FB930E-B47B-4A83-8FAD-13B52873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114484"/>
            <a:ext cx="2787992" cy="287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2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68D306-49AB-4487-A72F-901A84BC9870}"/>
              </a:ext>
            </a:extLst>
          </p:cNvPr>
          <p:cNvSpPr txBox="1"/>
          <p:nvPr/>
        </p:nvSpPr>
        <p:spPr>
          <a:xfrm>
            <a:off x="-285750" y="885825"/>
            <a:ext cx="436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>
                <a:latin typeface="Letter-join No-Lead 33" panose="02000503000000020003" pitchFamily="50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41597-5FD4-4FAB-9FA9-3DC18AA56524}"/>
              </a:ext>
            </a:extLst>
          </p:cNvPr>
          <p:cNvSpPr txBox="1"/>
          <p:nvPr/>
        </p:nvSpPr>
        <p:spPr>
          <a:xfrm>
            <a:off x="852256" y="670864"/>
            <a:ext cx="9898602" cy="5121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8046720" algn="l"/>
              </a:tabLst>
            </a:pPr>
            <a:r>
              <a:rPr lang="en-GB" sz="2400" b="1" u="sng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 through the shape poem examples and discuss with a partner using the talking </a:t>
            </a:r>
            <a:r>
              <a:rPr lang="en-GB" sz="2400" b="1" u="sng" dirty="0"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400" b="1" u="sng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oint </a:t>
            </a:r>
            <a:r>
              <a:rPr lang="en-GB" sz="2400" b="1" u="sng" dirty="0"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400" b="1" u="sng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uestions</a:t>
            </a:r>
            <a:endParaRPr lang="en-GB" sz="14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8046720" algn="l"/>
              </a:tabLst>
            </a:pPr>
            <a:endParaRPr lang="en-GB" sz="11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046720" algn="l"/>
              </a:tabLst>
            </a:pPr>
            <a:r>
              <a:rPr lang="en-GB" sz="2400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this poem about? What is its purpose?</a:t>
            </a:r>
            <a:endParaRPr lang="en-GB" sz="11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046720" algn="l"/>
              </a:tabLst>
            </a:pPr>
            <a:r>
              <a:rPr lang="en-GB" sz="2400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might someone feel when they read this poem?</a:t>
            </a:r>
            <a:endParaRPr lang="en-GB" sz="11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046720" algn="l"/>
              </a:tabLst>
            </a:pPr>
            <a:r>
              <a:rPr lang="en-GB" sz="2400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there any rhymes or alliteration?</a:t>
            </a:r>
            <a:endParaRPr lang="en-GB" sz="11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046720" algn="l"/>
              </a:tabLst>
            </a:pPr>
            <a:r>
              <a:rPr lang="en-GB" sz="2400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your favourite descriptive phrases?</a:t>
            </a:r>
            <a:endParaRPr lang="en-GB" sz="11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046720" algn="l"/>
              </a:tabLst>
            </a:pPr>
            <a:r>
              <a:rPr lang="en-GB" sz="2400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Does anything happen in the poem?</a:t>
            </a:r>
            <a:endParaRPr lang="en-GB" sz="11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046720" algn="l"/>
              </a:tabLst>
            </a:pPr>
            <a:r>
              <a:rPr lang="en-GB" sz="2400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might really like this poem?</a:t>
            </a:r>
            <a:endParaRPr lang="en-GB" sz="11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8046720" algn="l"/>
              </a:tabLst>
            </a:pPr>
            <a:r>
              <a:rPr lang="en-GB" sz="2400" dirty="0">
                <a:effectLst/>
                <a:latin typeface="Letter-join No-Lead 33" panose="0200050300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might really dislike this poem?</a:t>
            </a:r>
            <a:endParaRPr lang="en-GB" sz="1100" dirty="0">
              <a:effectLst/>
              <a:latin typeface="Letter-join No-Lead 33" panose="02000503000000020003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ree Talk Cliparts, Download Free Talk Cliparts png images, Free ClipArts  on Clipart Library">
            <a:extLst>
              <a:ext uri="{FF2B5EF4-FFF2-40B4-BE49-F238E27FC236}">
                <a16:creationId xmlns:a16="http://schemas.microsoft.com/office/drawing/2014/main" id="{030367DD-AC7E-4D70-8A9F-4BCBA089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71" y="4383674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585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EB77-7E85-4301-BD11-2FA952AA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66" y="540903"/>
            <a:ext cx="10866268" cy="87543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u="sng" dirty="0">
                <a:latin typeface="Letter-join No-Lead 33" panose="02000503000000020003" pitchFamily="50" charset="0"/>
              </a:rPr>
              <a:t>Lesson 2- Figurative language </a:t>
            </a:r>
            <a:br>
              <a:rPr lang="en-GB" sz="1800" b="1" u="sng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1" u="sng" dirty="0">
                <a:latin typeface="Letter-join No-Lead 33" panose="02000503000000020003" pitchFamily="50" charset="0"/>
                <a:cs typeface="Times New Roman" panose="02020603050405020304" pitchFamily="18" charset="0"/>
              </a:rPr>
              <a:t>LC: </a:t>
            </a:r>
            <a:r>
              <a:rPr lang="en-GB" sz="1800" dirty="0">
                <a:effectLst/>
                <a:latin typeface="Letter-join No-Lead 33" panose="020005030000000200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WC1 Identifying audience/purpose, selecting the appropriate form and using similar writing as models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b="1" u="sng" dirty="0">
              <a:latin typeface="Letter-join No-Lead 33" panose="02000503000000020003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97BA5-3DFA-47A2-9CE6-D1AB1777F245}"/>
              </a:ext>
            </a:extLst>
          </p:cNvPr>
          <p:cNvSpPr txBox="1"/>
          <p:nvPr/>
        </p:nvSpPr>
        <p:spPr>
          <a:xfrm>
            <a:off x="544590" y="2118950"/>
            <a:ext cx="520009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333333"/>
                </a:solidFill>
                <a:latin typeface="Letter-join No-Lead 33" panose="02000503000000020003" pitchFamily="50" charset="0"/>
              </a:rPr>
              <a:t>Poetry allows us to be very creative meaning figurative language is great to use.</a:t>
            </a:r>
          </a:p>
          <a:p>
            <a:pPr algn="ctr"/>
            <a:endParaRPr lang="en-GB" sz="2400" dirty="0">
              <a:solidFill>
                <a:srgbClr val="333333"/>
              </a:solidFill>
              <a:latin typeface="Letter-join No-Lead 33" panose="02000503000000020003" pitchFamily="50" charset="0"/>
            </a:endParaRPr>
          </a:p>
          <a:p>
            <a:pPr algn="ctr"/>
            <a:r>
              <a:rPr lang="en-GB" sz="2400" dirty="0">
                <a:solidFill>
                  <a:srgbClr val="333333"/>
                </a:solidFill>
                <a:latin typeface="Letter-join No-Lead 33" panose="02000503000000020003" pitchFamily="50" charset="0"/>
              </a:rPr>
              <a:t>Think back to the WAGOLLs. Which figurative language devices did they use a lot of?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88270-4AF9-4DCD-84E4-CB14B369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02"/>
          <a:stretch/>
        </p:blipFill>
        <p:spPr>
          <a:xfrm>
            <a:off x="6562725" y="870399"/>
            <a:ext cx="4966409" cy="54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CD159-AB28-4CB0-85FA-052E34DBB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41777"/>
            <a:ext cx="10058400" cy="4023360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>
                <a:latin typeface="Letter-join No-Lead 33" panose="02000503000000020003" pitchFamily="50" charset="0"/>
              </a:rPr>
              <a:t>Today we are going to gather ideas to describe the Amazon River so we can then produce a shape poem about the river. </a:t>
            </a:r>
          </a:p>
          <a:p>
            <a:pPr marL="0" indent="0" algn="ctr">
              <a:buNone/>
            </a:pPr>
            <a:r>
              <a:rPr lang="en-GB" sz="2400" dirty="0">
                <a:latin typeface="Letter-join No-Lead 33" panose="02000503000000020003" pitchFamily="50" charset="0"/>
              </a:rPr>
              <a:t>TTYP- what adjectives can you think of to describe a river? Look at the images and listen to the sounds.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3FA75-2758-4FFB-9B21-5F605789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49" y="1741565"/>
            <a:ext cx="9318363" cy="4318531"/>
          </a:xfrm>
          <a:prstGeom prst="rect">
            <a:avLst/>
          </a:prstGeom>
        </p:spPr>
      </p:pic>
      <p:pic>
        <p:nvPicPr>
          <p:cNvPr id="1026" name="Picture 2" descr="Amazon: Earth's Mightiest River | Live Science">
            <a:extLst>
              <a:ext uri="{FF2B5EF4-FFF2-40B4-BE49-F238E27FC236}">
                <a16:creationId xmlns:a16="http://schemas.microsoft.com/office/drawing/2014/main" id="{74B37A43-C911-4AED-85C8-D6B6EF42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337" y="3900830"/>
            <a:ext cx="2958050" cy="196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nline Media 5" title="Peaceful River Flowing Sound. Gentle River, Relaxing Nature Sounds. White Noise for Sleep, Study.">
            <a:hlinkClick r:id="" action="ppaction://media"/>
            <a:extLst>
              <a:ext uri="{FF2B5EF4-FFF2-40B4-BE49-F238E27FC236}">
                <a16:creationId xmlns:a16="http://schemas.microsoft.com/office/drawing/2014/main" id="{F52FDE28-C37E-47D6-A51F-FB16713573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1741565"/>
            <a:ext cx="2582009" cy="1458835"/>
          </a:xfrm>
          <a:prstGeom prst="rect">
            <a:avLst/>
          </a:prstGeom>
        </p:spPr>
      </p:pic>
      <p:pic>
        <p:nvPicPr>
          <p:cNvPr id="8" name="Online Media 7" title="Rainforest Sounds - Water Sound Nature Meditation">
            <a:hlinkClick r:id="" action="ppaction://media"/>
            <a:extLst>
              <a:ext uri="{FF2B5EF4-FFF2-40B4-BE49-F238E27FC236}">
                <a16:creationId xmlns:a16="http://schemas.microsoft.com/office/drawing/2014/main" id="{4017A673-E28E-42BB-A58D-FB230F72708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0" y="4298718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6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B38E00-ADCF-424B-B941-0B0E7ADC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" y="0"/>
            <a:ext cx="5591048" cy="6337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F0628-821C-43D9-B52F-F6A4B3CC24DE}"/>
              </a:ext>
            </a:extLst>
          </p:cNvPr>
          <p:cNvSpPr txBox="1"/>
          <p:nvPr/>
        </p:nvSpPr>
        <p:spPr>
          <a:xfrm>
            <a:off x="6486527" y="461639"/>
            <a:ext cx="496566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Letter-join No-Lead 33" panose="02000503000000020003" pitchFamily="50" charset="0"/>
              </a:rPr>
              <a:t>How is it structured?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>
              <a:latin typeface="Letter-join No-Lead 33" panose="02000503000000020003" pitchFamily="50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Letter-join No-Lead 33" panose="02000503000000020003" pitchFamily="50" charset="0"/>
              </a:rPr>
              <a:t>Does it have a rhyme pattern?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>
              <a:latin typeface="Letter-join No-Lead 33" panose="02000503000000020003" pitchFamily="50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Letter-join No-Lead 33" panose="02000503000000020003" pitchFamily="50" charset="0"/>
              </a:rPr>
              <a:t>Are there any words you are unsure of?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>
              <a:latin typeface="Letter-join No-Lead 33" panose="02000503000000020003" pitchFamily="50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Letter-join No-Lead 33" panose="02000503000000020003" pitchFamily="50" charset="0"/>
              </a:rPr>
              <a:t>How does it describe a river?</a:t>
            </a:r>
          </a:p>
          <a:p>
            <a:pPr algn="ctr"/>
            <a:r>
              <a:rPr lang="en-GB" sz="2400" dirty="0">
                <a:latin typeface="Letter-join No-Lead 33" panose="02000503000000020003" pitchFamily="50" charset="0"/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Letter-join No-Lead 33" panose="02000503000000020003" pitchFamily="50" charset="0"/>
              </a:rPr>
              <a:t>What techniques are used throughout the poem?</a:t>
            </a:r>
          </a:p>
          <a:p>
            <a:pPr algn="ctr"/>
            <a:endParaRPr lang="en-GB" sz="2400" dirty="0">
              <a:latin typeface="Letter-join No-Lead 33" panose="02000503000000020003" pitchFamily="50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Letter-join No-Lead 33" panose="02000503000000020003" pitchFamily="50" charset="0"/>
              </a:rPr>
              <a:t>What do you think of the poem?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800" dirty="0">
              <a:latin typeface="Letter-join No-Lead 33" panose="02000503000000020003" pitchFamily="50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800" dirty="0">
              <a:latin typeface="Letter-join No-Lead 33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3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B38E00-ADCF-424B-B941-0B0E7ADC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" y="0"/>
            <a:ext cx="5591048" cy="6337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F0628-821C-43D9-B52F-F6A4B3CC24DE}"/>
              </a:ext>
            </a:extLst>
          </p:cNvPr>
          <p:cNvSpPr txBox="1"/>
          <p:nvPr/>
        </p:nvSpPr>
        <p:spPr>
          <a:xfrm>
            <a:off x="6486527" y="797510"/>
            <a:ext cx="49656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u="sng" dirty="0">
                <a:highlight>
                  <a:srgbClr val="FFFF00"/>
                </a:highlight>
                <a:latin typeface="Letter-join No-Lead 33" panose="02000503000000020003" pitchFamily="50" charset="0"/>
              </a:rPr>
              <a:t>Imagery: </a:t>
            </a:r>
            <a:r>
              <a:rPr lang="en-GB" sz="2400" dirty="0">
                <a:latin typeface="Letter-join No-Lead 33" panose="02000503000000020003" pitchFamily="50" charset="0"/>
              </a:rPr>
              <a:t>The main image is that of a river and its movements.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>
              <a:latin typeface="Letter-join No-Lead 33" panose="02000503000000020003" pitchFamily="50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u="sng" dirty="0">
                <a:highlight>
                  <a:srgbClr val="FFFF00"/>
                </a:highlight>
                <a:latin typeface="Letter-join No-Lead 33" panose="02000503000000020003" pitchFamily="50" charset="0"/>
              </a:rPr>
              <a:t>Metaphors: </a:t>
            </a:r>
            <a:r>
              <a:rPr lang="en-GB" sz="2400" dirty="0">
                <a:latin typeface="Letter-join No-Lead 33" panose="02000503000000020003" pitchFamily="50" charset="0"/>
              </a:rPr>
              <a:t>The river is said to be a wanderer, a winder, a collector, a baby, a dancer and singer and a destroyer.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Letter-join No-Lead 33" panose="02000503000000020003" pitchFamily="50" charset="0"/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u="sng" dirty="0">
                <a:highlight>
                  <a:srgbClr val="FFFF00"/>
                </a:highlight>
                <a:latin typeface="Letter-join No-Lead 33" panose="02000503000000020003" pitchFamily="50" charset="0"/>
              </a:rPr>
              <a:t>Repetition: </a:t>
            </a:r>
            <a:r>
              <a:rPr lang="en-GB" sz="2400" dirty="0">
                <a:latin typeface="Letter-join No-Lead 33" panose="02000503000000020003" pitchFamily="50" charset="0"/>
              </a:rPr>
              <a:t>the words, ‘The River’ is repeated and this gives emphasis to the subject.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>
              <a:latin typeface="Letter-join No-Lead 33" panose="02000503000000020003" pitchFamily="50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dirty="0">
                <a:latin typeface="Letter-join No-Lead 33" panose="02000503000000020003" pitchFamily="50" charset="0"/>
              </a:rPr>
              <a:t>  </a:t>
            </a:r>
            <a:r>
              <a:rPr lang="en-GB" sz="2400" b="1" u="sng" dirty="0">
                <a:highlight>
                  <a:srgbClr val="FFFF00"/>
                </a:highlight>
                <a:latin typeface="Letter-join No-Lead 33" panose="02000503000000020003" pitchFamily="50" charset="0"/>
              </a:rPr>
              <a:t>Simile: </a:t>
            </a:r>
            <a:r>
              <a:rPr lang="en-GB" sz="2400" dirty="0">
                <a:latin typeface="Letter-join No-Lead 33" panose="02000503000000020003" pitchFamily="50" charset="0"/>
              </a:rPr>
              <a:t>The river is like a baby happily sucking his thumb.</a:t>
            </a:r>
          </a:p>
        </p:txBody>
      </p:sp>
    </p:spTree>
    <p:extLst>
      <p:ext uri="{BB962C8B-B14F-4D97-AF65-F5344CB8AC3E}">
        <p14:creationId xmlns:p14="http://schemas.microsoft.com/office/powerpoint/2010/main" val="350447194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9085</TotalTime>
  <Words>1015</Words>
  <Application>Microsoft Office PowerPoint</Application>
  <PresentationFormat>Widescreen</PresentationFormat>
  <Paragraphs>96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Letter-join No-Lead 33</vt:lpstr>
      <vt:lpstr>Letter-join No-Lead 40</vt:lpstr>
      <vt:lpstr>Retrospect</vt:lpstr>
      <vt:lpstr>Summer 2 – The Explorer</vt:lpstr>
      <vt:lpstr>PowerPoint Presentation</vt:lpstr>
      <vt:lpstr>Lesson 1- WAGOLL Shape Poems LC: WC9 Assessing the effectiveness of their own and others’ writing SL7D  Preparing poems and plays to read aloud/perform, showing understanding through intonation, tone and volume so that the meaning is clear to an audience </vt:lpstr>
      <vt:lpstr>PowerPoint Presentation</vt:lpstr>
      <vt:lpstr>PowerPoint Presentation</vt:lpstr>
      <vt:lpstr>Lesson 2- Figurative language  LC: WC1 Identifying audience/purpose, selecting the appropriate form and using similar writing as models  </vt:lpstr>
      <vt:lpstr>PowerPoint Presentation</vt:lpstr>
      <vt:lpstr>PowerPoint Presentation</vt:lpstr>
      <vt:lpstr>PowerPoint Presentation</vt:lpstr>
      <vt:lpstr>What do you think a river is? </vt:lpstr>
      <vt:lpstr>Lesson 3- Compose a river poem LC: WC1 Identifying audience/purpose, selecting the appropriate form and using similar writing as models     </vt:lpstr>
      <vt:lpstr>PowerPoint Presentation</vt:lpstr>
      <vt:lpstr>Lesson 4- Compose a river poem LC: WC1 Identifying audience/purpose, selecting the appropriate form and using similar writing as models     </vt:lpstr>
      <vt:lpstr>River shape poem examples</vt:lpstr>
      <vt:lpstr>Lesson 5- Planning ideas LC: WC1 Identifying audience/purpose, selecting the appropriate form and using similar writing as models     </vt:lpstr>
      <vt:lpstr>PowerPoint Presentation</vt:lpstr>
      <vt:lpstr>PowerPoint Presentation</vt:lpstr>
      <vt:lpstr>Lesson 6- Compose LC: WC1 Identifying audience/purpose, selecting the appropriate form and using similar writing as models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2- Character description</dc:title>
  <dc:creator>Chloe Bloor</dc:creator>
  <cp:lastModifiedBy>Abigail Roberts</cp:lastModifiedBy>
  <cp:revision>171</cp:revision>
  <dcterms:created xsi:type="dcterms:W3CDTF">2022-02-07T11:07:21Z</dcterms:created>
  <dcterms:modified xsi:type="dcterms:W3CDTF">2022-07-03T10:07:00Z</dcterms:modified>
</cp:coreProperties>
</file>