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6"/>
  </p:notesMasterIdLst>
  <p:sldIdLst>
    <p:sldId id="256" r:id="rId2"/>
    <p:sldId id="259" r:id="rId3"/>
    <p:sldId id="590" r:id="rId4"/>
    <p:sldId id="654" r:id="rId5"/>
    <p:sldId id="258" r:id="rId6"/>
    <p:sldId id="261" r:id="rId7"/>
    <p:sldId id="427" r:id="rId8"/>
    <p:sldId id="659" r:id="rId9"/>
    <p:sldId id="594" r:id="rId10"/>
    <p:sldId id="595" r:id="rId11"/>
    <p:sldId id="652" r:id="rId12"/>
    <p:sldId id="596" r:id="rId13"/>
    <p:sldId id="597" r:id="rId14"/>
    <p:sldId id="598" r:id="rId15"/>
    <p:sldId id="655" r:id="rId16"/>
    <p:sldId id="600" r:id="rId17"/>
    <p:sldId id="601" r:id="rId18"/>
    <p:sldId id="607" r:id="rId19"/>
    <p:sldId id="602" r:id="rId20"/>
    <p:sldId id="660" r:id="rId21"/>
    <p:sldId id="604" r:id="rId22"/>
    <p:sldId id="605" r:id="rId23"/>
    <p:sldId id="606" r:id="rId24"/>
    <p:sldId id="608" r:id="rId25"/>
    <p:sldId id="609" r:id="rId26"/>
    <p:sldId id="656" r:id="rId27"/>
    <p:sldId id="611" r:id="rId28"/>
    <p:sldId id="613" r:id="rId29"/>
    <p:sldId id="631" r:id="rId30"/>
    <p:sldId id="614" r:id="rId31"/>
    <p:sldId id="617" r:id="rId32"/>
    <p:sldId id="616" r:id="rId33"/>
    <p:sldId id="635" r:id="rId34"/>
    <p:sldId id="618" r:id="rId35"/>
    <p:sldId id="640" r:id="rId36"/>
    <p:sldId id="641" r:id="rId37"/>
    <p:sldId id="657" r:id="rId38"/>
    <p:sldId id="658" r:id="rId39"/>
    <p:sldId id="644" r:id="rId40"/>
    <p:sldId id="646" r:id="rId41"/>
    <p:sldId id="592" r:id="rId42"/>
    <p:sldId id="637" r:id="rId43"/>
    <p:sldId id="639" r:id="rId44"/>
    <p:sldId id="632"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Jones" initials="HJ" lastIdx="2" clrIdx="0">
    <p:extLst>
      <p:ext uri="{19B8F6BF-5375-455C-9EA6-DF929625EA0E}">
        <p15:presenceInfo xmlns:p15="http://schemas.microsoft.com/office/powerpoint/2012/main" userId="S::Heather.Jones@sthelens.org.uk::db23e23c-a4b3-4bcc-ac3f-90d979100e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343" autoAdjust="0"/>
  </p:normalViewPr>
  <p:slideViewPr>
    <p:cSldViewPr snapToGrid="0">
      <p:cViewPr varScale="1">
        <p:scale>
          <a:sx n="70" d="100"/>
          <a:sy n="70" d="100"/>
        </p:scale>
        <p:origin x="57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EE7E380-EBCF-49A2-88D8-72EA15027909}" type="datetimeFigureOut">
              <a:rPr lang="en-GB" smtClean="0"/>
              <a:t>03/07/2022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B3E8D0-52E5-4217-8C10-6F20E5D5DE41}" type="slidenum">
              <a:rPr lang="en-GB" smtClean="0"/>
              <a:t>‹#›</a:t>
            </a:fld>
            <a:endParaRPr lang="en-GB"/>
          </a:p>
        </p:txBody>
      </p:sp>
    </p:spTree>
    <p:extLst>
      <p:ext uri="{BB962C8B-B14F-4D97-AF65-F5344CB8AC3E}">
        <p14:creationId xmlns:p14="http://schemas.microsoft.com/office/powerpoint/2010/main" val="384648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3E8D0-52E5-4217-8C10-6F20E5D5DE41}" type="slidenum">
              <a:rPr lang="en-GB" smtClean="0"/>
              <a:t>1</a:t>
            </a:fld>
            <a:endParaRPr lang="en-GB"/>
          </a:p>
        </p:txBody>
      </p:sp>
    </p:spTree>
    <p:extLst>
      <p:ext uri="{BB962C8B-B14F-4D97-AF65-F5344CB8AC3E}">
        <p14:creationId xmlns:p14="http://schemas.microsoft.com/office/powerpoint/2010/main" val="2437179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lang="en-GB"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22</a:t>
            </a:fld>
            <a:endParaRPr lang="en-GB"/>
          </a:p>
        </p:txBody>
      </p:sp>
    </p:spTree>
    <p:extLst>
      <p:ext uri="{BB962C8B-B14F-4D97-AF65-F5344CB8AC3E}">
        <p14:creationId xmlns:p14="http://schemas.microsoft.com/office/powerpoint/2010/main" val="144902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B3E8D0-52E5-4217-8C10-6F20E5D5DE41}" type="slidenum">
              <a:rPr lang="en-GB" smtClean="0"/>
              <a:t>24</a:t>
            </a:fld>
            <a:endParaRPr lang="en-GB"/>
          </a:p>
        </p:txBody>
      </p:sp>
    </p:spTree>
    <p:extLst>
      <p:ext uri="{BB962C8B-B14F-4D97-AF65-F5344CB8AC3E}">
        <p14:creationId xmlns:p14="http://schemas.microsoft.com/office/powerpoint/2010/main" val="16204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Arial"/>
                <a:ea typeface="Arial"/>
                <a:cs typeface="Arial"/>
                <a:sym typeface="Arial"/>
              </a:rPr>
              <a:t>This </a:t>
            </a:r>
            <a:r>
              <a:rPr lang="en-GB" dirty="0" smtClean="0">
                <a:latin typeface="Arial"/>
                <a:ea typeface="Arial"/>
                <a:cs typeface="Arial"/>
                <a:sym typeface="Arial"/>
              </a:rPr>
              <a:t>starter activity reviews the previous lesson; </a:t>
            </a:r>
          </a:p>
          <a:p>
            <a:pPr marL="0" lvl="0" indent="0" algn="l" rtl="0">
              <a:spcBef>
                <a:spcPts val="0"/>
              </a:spcBef>
              <a:spcAft>
                <a:spcPts val="0"/>
              </a:spcAft>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dirty="0">
              <a:latin typeface="Arial"/>
              <a:ea typeface="Arial"/>
              <a:cs typeface="Arial"/>
              <a:sym typeface="Arial"/>
            </a:endParaRPr>
          </a:p>
        </p:txBody>
      </p:sp>
      <p:sp>
        <p:nvSpPr>
          <p:cNvPr id="94" name="Google Shape;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0556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Assessment point for the lesson – ask the </a:t>
            </a:r>
            <a:r>
              <a:rPr lang="en-GB" dirty="0" smtClean="0">
                <a:solidFill>
                  <a:srgbClr val="000000"/>
                </a:solidFill>
                <a:latin typeface="Arial"/>
                <a:ea typeface="Arial"/>
                <a:cs typeface="Arial"/>
                <a:sym typeface="Arial"/>
              </a:rPr>
              <a:t>pupils </a:t>
            </a:r>
            <a:r>
              <a:rPr lang="en-GB" sz="1200" b="0" i="0" u="none" strike="noStrike" dirty="0" smtClean="0">
                <a:solidFill>
                  <a:srgbClr val="000000"/>
                </a:solidFill>
                <a:latin typeface="Arial"/>
                <a:ea typeface="Arial"/>
                <a:cs typeface="Arial"/>
                <a:sym typeface="Arial"/>
              </a:rPr>
              <a:t>to vote for the answer they think is correct. </a:t>
            </a:r>
            <a:endParaRPr lang="en-GB" dirty="0" smtClean="0"/>
          </a:p>
          <a:p>
            <a:pPr marL="0" lvl="0" indent="0" algn="l" rtl="0">
              <a:spcBef>
                <a:spcPts val="0"/>
              </a:spcBef>
              <a:spcAft>
                <a:spcPts val="0"/>
              </a:spcAft>
              <a:buNone/>
            </a:pPr>
            <a:endParaRPr lang="en-GB" sz="1200" b="0" i="0" u="none" strike="noStrike" dirty="0" smtClean="0">
              <a:solidFill>
                <a:srgbClr val="000000"/>
              </a:solidFill>
              <a:latin typeface="Arial"/>
              <a:ea typeface="Arial"/>
              <a:cs typeface="Arial"/>
              <a:sym typeface="Arial"/>
            </a:endParaRPr>
          </a:p>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A – </a:t>
            </a:r>
            <a:r>
              <a:rPr lang="en-GB" dirty="0" smtClean="0">
                <a:solidFill>
                  <a:srgbClr val="000000"/>
                </a:solidFill>
                <a:latin typeface="Arial"/>
                <a:ea typeface="Arial"/>
                <a:cs typeface="Arial"/>
                <a:sym typeface="Arial"/>
              </a:rPr>
              <a:t>The pupil has not counted on in steps of five to find the duration </a:t>
            </a:r>
            <a:endParaRPr lang="en-GB" dirty="0" smtClean="0"/>
          </a:p>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B – </a:t>
            </a:r>
            <a:r>
              <a:rPr lang="en-GB" dirty="0" smtClean="0">
                <a:solidFill>
                  <a:srgbClr val="000000"/>
                </a:solidFill>
                <a:latin typeface="Arial"/>
                <a:ea typeface="Arial"/>
                <a:cs typeface="Arial"/>
                <a:sym typeface="Arial"/>
              </a:rPr>
              <a:t>Correct answer </a:t>
            </a:r>
            <a:endParaRPr lang="en-GB" dirty="0" smtClean="0"/>
          </a:p>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C – </a:t>
            </a:r>
            <a:r>
              <a:rPr lang="en-GB" dirty="0" smtClean="0">
                <a:solidFill>
                  <a:srgbClr val="000000"/>
                </a:solidFill>
                <a:latin typeface="Arial"/>
                <a:ea typeface="Arial"/>
                <a:cs typeface="Arial"/>
                <a:sym typeface="Arial"/>
              </a:rPr>
              <a:t>The pupil has mixed up the ‘start’ minutes and ‘end’ minutes </a:t>
            </a:r>
            <a:endParaRPr lang="en-GB" dirty="0" smtClean="0"/>
          </a:p>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D – </a:t>
            </a:r>
            <a:r>
              <a:rPr lang="en-GB" dirty="0" smtClean="0">
                <a:latin typeface="Arial"/>
                <a:ea typeface="Arial"/>
                <a:cs typeface="Arial"/>
                <a:sym typeface="Arial"/>
              </a:rPr>
              <a:t>The pupil has not counted on in steps of five to find the duration</a:t>
            </a:r>
            <a:endParaRPr lang="en-GB" dirty="0" smtClean="0"/>
          </a:p>
          <a:p>
            <a:pPr marL="0" lvl="0" indent="0" algn="l" rtl="0">
              <a:spcBef>
                <a:spcPts val="0"/>
              </a:spcBef>
              <a:spcAft>
                <a:spcPts val="0"/>
              </a:spcAft>
              <a:buNone/>
            </a:pPr>
            <a:endParaRPr lang="en-GB" sz="1200" b="0" i="0" u="none" strike="noStrike" dirty="0" smtClean="0">
              <a:solidFill>
                <a:srgbClr val="000000"/>
              </a:solidFill>
              <a:latin typeface="Arial"/>
              <a:ea typeface="Arial"/>
              <a:cs typeface="Arial"/>
              <a:sym typeface="Arial"/>
            </a:endParaRPr>
          </a:p>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If answers </a:t>
            </a:r>
            <a:r>
              <a:rPr lang="en-GB" dirty="0" smtClean="0">
                <a:solidFill>
                  <a:srgbClr val="000000"/>
                </a:solidFill>
                <a:latin typeface="Arial"/>
                <a:ea typeface="Arial"/>
                <a:cs typeface="Arial"/>
                <a:sym typeface="Arial"/>
              </a:rPr>
              <a:t>A</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C</a:t>
            </a:r>
            <a:r>
              <a:rPr lang="en-GB" sz="1200" b="0" i="0" u="none" strike="noStrike" dirty="0" smtClean="0">
                <a:solidFill>
                  <a:srgbClr val="000000"/>
                </a:solidFill>
                <a:latin typeface="Arial"/>
                <a:ea typeface="Arial"/>
                <a:cs typeface="Arial"/>
                <a:sym typeface="Arial"/>
              </a:rPr>
              <a:t> or </a:t>
            </a:r>
            <a:r>
              <a:rPr lang="en-GB" dirty="0" smtClean="0">
                <a:solidFill>
                  <a:srgbClr val="000000"/>
                </a:solidFill>
                <a:latin typeface="Arial"/>
                <a:ea typeface="Arial"/>
                <a:cs typeface="Arial"/>
                <a:sym typeface="Arial"/>
              </a:rPr>
              <a:t>D</a:t>
            </a:r>
            <a:r>
              <a:rPr lang="en-GB" sz="1200" b="0" i="0" u="none" strike="noStrike" dirty="0" smtClean="0">
                <a:solidFill>
                  <a:srgbClr val="000000"/>
                </a:solidFill>
                <a:latin typeface="Arial"/>
                <a:ea typeface="Arial"/>
                <a:cs typeface="Arial"/>
                <a:sym typeface="Arial"/>
              </a:rPr>
              <a:t> are given, pupils may require extra support through small group or 1:1 discussions. There are support slides covering lessons from the previous year group at the end of these slides. </a:t>
            </a:r>
            <a:endParaRPr lang="en-GB" i="0"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29</a:t>
            </a:fld>
            <a:endParaRPr lang="en-GB"/>
          </a:p>
        </p:txBody>
      </p:sp>
    </p:spTree>
    <p:extLst>
      <p:ext uri="{BB962C8B-B14F-4D97-AF65-F5344CB8AC3E}">
        <p14:creationId xmlns:p14="http://schemas.microsoft.com/office/powerpoint/2010/main" val="1127364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Play the directions game</a:t>
            </a:r>
          </a:p>
          <a:p>
            <a:r>
              <a:rPr lang="en-GB" dirty="0" smtClean="0"/>
              <a:t>To practise turns and angles, try this game. Blindfold your child and give them directions to a specific location. To get them there, you can use the language of direction and turns – for example, ‘Make a half turn clockwise, now take three steps forward’, and so on.</a:t>
            </a:r>
            <a:endParaRPr lang="en-GB" dirty="0"/>
          </a:p>
        </p:txBody>
      </p:sp>
      <p:sp>
        <p:nvSpPr>
          <p:cNvPr id="4" name="Slide Number Placeholder 3"/>
          <p:cNvSpPr>
            <a:spLocks noGrp="1"/>
          </p:cNvSpPr>
          <p:nvPr>
            <p:ph type="sldNum" sz="quarter" idx="10"/>
          </p:nvPr>
        </p:nvSpPr>
        <p:spPr/>
        <p:txBody>
          <a:bodyPr/>
          <a:lstStyle/>
          <a:p>
            <a:fld id="{25B3E8D0-52E5-4217-8C10-6F20E5D5DE41}" type="slidenum">
              <a:rPr lang="en-GB" smtClean="0"/>
              <a:t>30</a:t>
            </a:fld>
            <a:endParaRPr lang="en-GB"/>
          </a:p>
        </p:txBody>
      </p:sp>
    </p:spTree>
    <p:extLst>
      <p:ext uri="{BB962C8B-B14F-4D97-AF65-F5344CB8AC3E}">
        <p14:creationId xmlns:p14="http://schemas.microsoft.com/office/powerpoint/2010/main" val="2211338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lang="en-GB"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31</a:t>
            </a:fld>
            <a:endParaRPr lang="en-GB"/>
          </a:p>
        </p:txBody>
      </p:sp>
    </p:spTree>
    <p:extLst>
      <p:ext uri="{BB962C8B-B14F-4D97-AF65-F5344CB8AC3E}">
        <p14:creationId xmlns:p14="http://schemas.microsoft.com/office/powerpoint/2010/main" val="3151643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lang="en-GB"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32</a:t>
            </a:fld>
            <a:endParaRPr lang="en-GB"/>
          </a:p>
        </p:txBody>
      </p:sp>
    </p:spTree>
    <p:extLst>
      <p:ext uri="{BB962C8B-B14F-4D97-AF65-F5344CB8AC3E}">
        <p14:creationId xmlns:p14="http://schemas.microsoft.com/office/powerpoint/2010/main" val="2875216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lang="en-GB"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33</a:t>
            </a:fld>
            <a:endParaRPr lang="en-GB"/>
          </a:p>
        </p:txBody>
      </p:sp>
    </p:spTree>
    <p:extLst>
      <p:ext uri="{BB962C8B-B14F-4D97-AF65-F5344CB8AC3E}">
        <p14:creationId xmlns:p14="http://schemas.microsoft.com/office/powerpoint/2010/main" val="2548152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B3E8D0-52E5-4217-8C10-6F20E5D5DE41}" type="slidenum">
              <a:rPr lang="en-GB" smtClean="0"/>
              <a:t>35</a:t>
            </a:fld>
            <a:endParaRPr lang="en-GB"/>
          </a:p>
        </p:txBody>
      </p:sp>
    </p:spTree>
    <p:extLst>
      <p:ext uri="{BB962C8B-B14F-4D97-AF65-F5344CB8AC3E}">
        <p14:creationId xmlns:p14="http://schemas.microsoft.com/office/powerpoint/2010/main" val="111627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Arial"/>
                <a:ea typeface="Arial"/>
                <a:cs typeface="Arial"/>
                <a:sym typeface="Arial"/>
              </a:rPr>
              <a:t>This </a:t>
            </a:r>
            <a:r>
              <a:rPr lang="en-GB" dirty="0" smtClean="0">
                <a:latin typeface="Arial"/>
                <a:ea typeface="Arial"/>
                <a:cs typeface="Arial"/>
                <a:sym typeface="Arial"/>
              </a:rPr>
              <a:t>starter activity reviews the previous lesson; </a:t>
            </a:r>
          </a:p>
          <a:p>
            <a:pPr marL="0" lvl="0" indent="0" algn="l" rtl="0">
              <a:spcBef>
                <a:spcPts val="0"/>
              </a:spcBef>
              <a:spcAft>
                <a:spcPts val="0"/>
              </a:spcAft>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dirty="0">
              <a:latin typeface="Arial"/>
              <a:ea typeface="Arial"/>
              <a:cs typeface="Arial"/>
              <a:sym typeface="Arial"/>
            </a:endParaRPr>
          </a:p>
        </p:txBody>
      </p:sp>
      <p:sp>
        <p:nvSpPr>
          <p:cNvPr id="94" name="Google Shape;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1573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Arial"/>
                <a:ea typeface="Arial"/>
                <a:cs typeface="Arial"/>
                <a:sym typeface="Arial"/>
              </a:rPr>
              <a:t>This </a:t>
            </a:r>
            <a:r>
              <a:rPr lang="en-GB" dirty="0" smtClean="0">
                <a:latin typeface="Arial"/>
                <a:ea typeface="Arial"/>
                <a:cs typeface="Arial"/>
                <a:sym typeface="Arial"/>
              </a:rPr>
              <a:t>starter activity reviews the previous lesson; </a:t>
            </a:r>
          </a:p>
          <a:p>
            <a:pPr marL="0" lvl="0" indent="0" algn="l" rtl="0">
              <a:spcBef>
                <a:spcPts val="0"/>
              </a:spcBef>
              <a:spcAft>
                <a:spcPts val="0"/>
              </a:spcAft>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dirty="0">
              <a:latin typeface="Arial"/>
              <a:ea typeface="Arial"/>
              <a:cs typeface="Arial"/>
              <a:sym typeface="Arial"/>
            </a:endParaRPr>
          </a:p>
        </p:txBody>
      </p:sp>
      <p:sp>
        <p:nvSpPr>
          <p:cNvPr id="94" name="Google Shape;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12329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Play the directions game</a:t>
            </a:r>
          </a:p>
          <a:p>
            <a:r>
              <a:rPr lang="en-GB" dirty="0" smtClean="0"/>
              <a:t>To practise turns and angles, try this game. Blindfold your child and give them directions to a specific location. To get them there, you can use the language of direction and turns – for example, ‘Make a half turn clockwise, now take three steps forward’, and so on.</a:t>
            </a:r>
            <a:endParaRPr lang="en-GB" dirty="0"/>
          </a:p>
        </p:txBody>
      </p:sp>
      <p:sp>
        <p:nvSpPr>
          <p:cNvPr id="4" name="Slide Number Placeholder 3"/>
          <p:cNvSpPr>
            <a:spLocks noGrp="1"/>
          </p:cNvSpPr>
          <p:nvPr>
            <p:ph type="sldNum" sz="quarter" idx="10"/>
          </p:nvPr>
        </p:nvSpPr>
        <p:spPr/>
        <p:txBody>
          <a:bodyPr/>
          <a:lstStyle/>
          <a:p>
            <a:fld id="{25B3E8D0-52E5-4217-8C10-6F20E5D5DE41}" type="slidenum">
              <a:rPr lang="en-GB" smtClean="0"/>
              <a:t>40</a:t>
            </a:fld>
            <a:endParaRPr lang="en-GB"/>
          </a:p>
        </p:txBody>
      </p:sp>
    </p:spTree>
    <p:extLst>
      <p:ext uri="{BB962C8B-B14F-4D97-AF65-F5344CB8AC3E}">
        <p14:creationId xmlns:p14="http://schemas.microsoft.com/office/powerpoint/2010/main" val="595988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2291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83140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22576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499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lang="en-GB"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9</a:t>
            </a:fld>
            <a:endParaRPr lang="en-GB"/>
          </a:p>
        </p:txBody>
      </p:sp>
    </p:spTree>
    <p:extLst>
      <p:ext uri="{BB962C8B-B14F-4D97-AF65-F5344CB8AC3E}">
        <p14:creationId xmlns:p14="http://schemas.microsoft.com/office/powerpoint/2010/main" val="86805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lang="en-GB"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10</a:t>
            </a:fld>
            <a:endParaRPr lang="en-GB"/>
          </a:p>
        </p:txBody>
      </p:sp>
    </p:spTree>
    <p:extLst>
      <p:ext uri="{BB962C8B-B14F-4D97-AF65-F5344CB8AC3E}">
        <p14:creationId xmlns:p14="http://schemas.microsoft.com/office/powerpoint/2010/main" val="105368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lang="en-GB"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11</a:t>
            </a:fld>
            <a:endParaRPr lang="en-GB"/>
          </a:p>
        </p:txBody>
      </p:sp>
    </p:spTree>
    <p:extLst>
      <p:ext uri="{BB962C8B-B14F-4D97-AF65-F5344CB8AC3E}">
        <p14:creationId xmlns:p14="http://schemas.microsoft.com/office/powerpoint/2010/main" val="109194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Arial"/>
                <a:ea typeface="Arial"/>
                <a:cs typeface="Arial"/>
                <a:sym typeface="Arial"/>
              </a:rPr>
              <a:t>This </a:t>
            </a:r>
            <a:r>
              <a:rPr lang="en-GB" dirty="0" smtClean="0">
                <a:latin typeface="Arial"/>
                <a:ea typeface="Arial"/>
                <a:cs typeface="Arial"/>
                <a:sym typeface="Arial"/>
              </a:rPr>
              <a:t>starter activity reviews the previous lesson; </a:t>
            </a:r>
          </a:p>
          <a:p>
            <a:pPr marL="0" lvl="0" indent="0" algn="l" rtl="0">
              <a:spcBef>
                <a:spcPts val="0"/>
              </a:spcBef>
              <a:spcAft>
                <a:spcPts val="0"/>
              </a:spcAft>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dirty="0">
              <a:latin typeface="Arial"/>
              <a:ea typeface="Arial"/>
              <a:cs typeface="Arial"/>
              <a:sym typeface="Arial"/>
            </a:endParaRPr>
          </a:p>
        </p:txBody>
      </p:sp>
      <p:sp>
        <p:nvSpPr>
          <p:cNvPr id="94" name="Google Shape;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4895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Assessment point for the lesson – ask the </a:t>
            </a:r>
            <a:r>
              <a:rPr lang="en-GB" dirty="0" smtClean="0">
                <a:solidFill>
                  <a:srgbClr val="000000"/>
                </a:solidFill>
                <a:latin typeface="Arial"/>
                <a:ea typeface="Arial"/>
                <a:cs typeface="Arial"/>
                <a:sym typeface="Arial"/>
              </a:rPr>
              <a:t>pupils </a:t>
            </a:r>
            <a:r>
              <a:rPr lang="en-GB" sz="1200" b="0" i="0" u="none" strike="noStrike" dirty="0" smtClean="0">
                <a:solidFill>
                  <a:srgbClr val="000000"/>
                </a:solidFill>
                <a:latin typeface="Arial"/>
                <a:ea typeface="Arial"/>
                <a:cs typeface="Arial"/>
                <a:sym typeface="Arial"/>
              </a:rPr>
              <a:t>to vote for the answer they think is correct. </a:t>
            </a:r>
            <a:endParaRPr lang="en-GB" dirty="0" smtClean="0"/>
          </a:p>
          <a:p>
            <a:pPr marL="0" lvl="0" indent="0" algn="l" rtl="0">
              <a:spcBef>
                <a:spcPts val="0"/>
              </a:spcBef>
              <a:spcAft>
                <a:spcPts val="0"/>
              </a:spcAft>
              <a:buNone/>
            </a:pPr>
            <a:endParaRPr lang="en-GB" sz="1200" b="0" i="0" u="none" strike="noStrike" dirty="0" smtClean="0">
              <a:solidFill>
                <a:srgbClr val="000000"/>
              </a:solidFill>
              <a:latin typeface="Arial"/>
              <a:ea typeface="Arial"/>
              <a:cs typeface="Arial"/>
              <a:sym typeface="Arial"/>
            </a:endParaRPr>
          </a:p>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A – </a:t>
            </a:r>
            <a:r>
              <a:rPr lang="en-GB" dirty="0" smtClean="0">
                <a:solidFill>
                  <a:srgbClr val="000000"/>
                </a:solidFill>
                <a:latin typeface="Arial"/>
                <a:ea typeface="Arial"/>
                <a:cs typeface="Arial"/>
                <a:sym typeface="Arial"/>
              </a:rPr>
              <a:t>The pupil has not counted on in steps of five to find the duration </a:t>
            </a:r>
            <a:endParaRPr lang="en-GB" dirty="0" smtClean="0"/>
          </a:p>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B – </a:t>
            </a:r>
            <a:r>
              <a:rPr lang="en-GB" dirty="0" smtClean="0">
                <a:solidFill>
                  <a:srgbClr val="000000"/>
                </a:solidFill>
                <a:latin typeface="Arial"/>
                <a:ea typeface="Arial"/>
                <a:cs typeface="Arial"/>
                <a:sym typeface="Arial"/>
              </a:rPr>
              <a:t>Correct answer </a:t>
            </a:r>
            <a:endParaRPr lang="en-GB" dirty="0" smtClean="0"/>
          </a:p>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C – </a:t>
            </a:r>
            <a:r>
              <a:rPr lang="en-GB" dirty="0" smtClean="0">
                <a:solidFill>
                  <a:srgbClr val="000000"/>
                </a:solidFill>
                <a:latin typeface="Arial"/>
                <a:ea typeface="Arial"/>
                <a:cs typeface="Arial"/>
                <a:sym typeface="Arial"/>
              </a:rPr>
              <a:t>The pupil has mixed up the ‘start’ minutes and ‘end’ minutes </a:t>
            </a:r>
            <a:endParaRPr lang="en-GB" dirty="0" smtClean="0"/>
          </a:p>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D – </a:t>
            </a:r>
            <a:r>
              <a:rPr lang="en-GB" dirty="0" smtClean="0">
                <a:latin typeface="Arial"/>
                <a:ea typeface="Arial"/>
                <a:cs typeface="Arial"/>
                <a:sym typeface="Arial"/>
              </a:rPr>
              <a:t>The pupil has not counted on in steps of five to find the duration</a:t>
            </a:r>
            <a:endParaRPr lang="en-GB" dirty="0" smtClean="0"/>
          </a:p>
          <a:p>
            <a:pPr marL="0" lvl="0" indent="0" algn="l" rtl="0">
              <a:spcBef>
                <a:spcPts val="0"/>
              </a:spcBef>
              <a:spcAft>
                <a:spcPts val="0"/>
              </a:spcAft>
              <a:buNone/>
            </a:pPr>
            <a:endParaRPr lang="en-GB" sz="1200" b="0" i="0" u="none" strike="noStrike" dirty="0" smtClean="0">
              <a:solidFill>
                <a:srgbClr val="000000"/>
              </a:solidFill>
              <a:latin typeface="Arial"/>
              <a:ea typeface="Arial"/>
              <a:cs typeface="Arial"/>
              <a:sym typeface="Arial"/>
            </a:endParaRPr>
          </a:p>
          <a:p>
            <a:pPr marL="0" lvl="0" indent="0" algn="l" rtl="0">
              <a:spcBef>
                <a:spcPts val="0"/>
              </a:spcBef>
              <a:spcAft>
                <a:spcPts val="0"/>
              </a:spcAft>
              <a:buNone/>
            </a:pPr>
            <a:r>
              <a:rPr lang="en-GB" sz="1200" b="0" i="0" u="none" strike="noStrike" dirty="0" smtClean="0">
                <a:solidFill>
                  <a:srgbClr val="000000"/>
                </a:solidFill>
                <a:latin typeface="Arial"/>
                <a:ea typeface="Arial"/>
                <a:cs typeface="Arial"/>
                <a:sym typeface="Arial"/>
              </a:rPr>
              <a:t>If answers </a:t>
            </a:r>
            <a:r>
              <a:rPr lang="en-GB" dirty="0" smtClean="0">
                <a:solidFill>
                  <a:srgbClr val="000000"/>
                </a:solidFill>
                <a:latin typeface="Arial"/>
                <a:ea typeface="Arial"/>
                <a:cs typeface="Arial"/>
                <a:sym typeface="Arial"/>
              </a:rPr>
              <a:t>A</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C</a:t>
            </a:r>
            <a:r>
              <a:rPr lang="en-GB" sz="1200" b="0" i="0" u="none" strike="noStrike" dirty="0" smtClean="0">
                <a:solidFill>
                  <a:srgbClr val="000000"/>
                </a:solidFill>
                <a:latin typeface="Arial"/>
                <a:ea typeface="Arial"/>
                <a:cs typeface="Arial"/>
                <a:sym typeface="Arial"/>
              </a:rPr>
              <a:t> or </a:t>
            </a:r>
            <a:r>
              <a:rPr lang="en-GB" dirty="0" smtClean="0">
                <a:solidFill>
                  <a:srgbClr val="000000"/>
                </a:solidFill>
                <a:latin typeface="Arial"/>
                <a:ea typeface="Arial"/>
                <a:cs typeface="Arial"/>
                <a:sym typeface="Arial"/>
              </a:rPr>
              <a:t>D</a:t>
            </a:r>
            <a:r>
              <a:rPr lang="en-GB" sz="1200" b="0" i="0" u="none" strike="noStrike" dirty="0" smtClean="0">
                <a:solidFill>
                  <a:srgbClr val="000000"/>
                </a:solidFill>
                <a:latin typeface="Arial"/>
                <a:ea typeface="Arial"/>
                <a:cs typeface="Arial"/>
                <a:sym typeface="Arial"/>
              </a:rPr>
              <a:t> are given, pupils may require extra support through small group or 1:1 discussions. There are support slides covering lessons from the previous year group at the end of these slides. </a:t>
            </a:r>
            <a:endParaRPr lang="en-GB" i="0"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18</a:t>
            </a:fld>
            <a:endParaRPr lang="en-GB"/>
          </a:p>
        </p:txBody>
      </p:sp>
    </p:spTree>
    <p:extLst>
      <p:ext uri="{BB962C8B-B14F-4D97-AF65-F5344CB8AC3E}">
        <p14:creationId xmlns:p14="http://schemas.microsoft.com/office/powerpoint/2010/main" val="223655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lang="en-GB"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20</a:t>
            </a:fld>
            <a:endParaRPr lang="en-GB"/>
          </a:p>
        </p:txBody>
      </p:sp>
    </p:spTree>
    <p:extLst>
      <p:ext uri="{BB962C8B-B14F-4D97-AF65-F5344CB8AC3E}">
        <p14:creationId xmlns:p14="http://schemas.microsoft.com/office/powerpoint/2010/main" val="67673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Concrete resources </a:t>
            </a:r>
            <a:r>
              <a:rPr lang="en-GB" sz="1200" b="0" i="0" u="none" strike="noStrike" dirty="0" smtClean="0">
                <a:solidFill>
                  <a:srgbClr val="000000"/>
                </a:solidFill>
                <a:latin typeface="Arial"/>
                <a:ea typeface="Arial"/>
                <a:cs typeface="Arial"/>
                <a:sym typeface="Arial"/>
              </a:rPr>
              <a:t>– </a:t>
            </a:r>
            <a:endParaRPr lang="en-GB" dirty="0" smtClean="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Key Questions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Misconceptions/ Common Errors </a:t>
            </a:r>
            <a:r>
              <a:rPr lang="en-GB" sz="1200" b="0" i="0" u="none" strike="noStrike" dirty="0" smtClean="0">
                <a:solidFill>
                  <a:srgbClr val="000000"/>
                </a:solidFill>
                <a:latin typeface="Arial"/>
                <a:ea typeface="Arial"/>
                <a:cs typeface="Arial"/>
                <a:sym typeface="Arial"/>
              </a:rPr>
              <a:t>– </a:t>
            </a:r>
            <a:r>
              <a:rPr lang="en-GB" dirty="0" smtClean="0">
                <a:solidFill>
                  <a:srgbClr val="000000"/>
                </a:solidFill>
                <a:latin typeface="Arial"/>
                <a:ea typeface="Arial"/>
                <a:cs typeface="Arial"/>
                <a:sym typeface="Arial"/>
              </a:rPr>
              <a:t>Pupils need to remember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Further Practice </a:t>
            </a:r>
            <a:r>
              <a:rPr lang="en-GB" sz="1200" b="0" i="0" u="none" strike="noStrike"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smtClean="0">
                <a:solidFill>
                  <a:srgbClr val="000000"/>
                </a:solidFill>
                <a:latin typeface="Arial"/>
                <a:ea typeface="Arial"/>
                <a:cs typeface="Arial"/>
                <a:sym typeface="Arial"/>
              </a:rPr>
              <a:t>Extension</a:t>
            </a:r>
            <a:r>
              <a:rPr lang="en-GB" sz="1200" b="0" i="0" u="none" strike="noStrike" dirty="0" smtClean="0">
                <a:solidFill>
                  <a:srgbClr val="000000"/>
                </a:solidFill>
                <a:latin typeface="Arial"/>
                <a:ea typeface="Arial"/>
                <a:cs typeface="Arial"/>
                <a:sym typeface="Arial"/>
              </a:rPr>
              <a:t> –  </a:t>
            </a:r>
            <a:endParaRPr lang="en-GB" dirty="0" smtClean="0"/>
          </a:p>
        </p:txBody>
      </p:sp>
      <p:sp>
        <p:nvSpPr>
          <p:cNvPr id="4" name="Slide Number Placeholder 3"/>
          <p:cNvSpPr>
            <a:spLocks noGrp="1"/>
          </p:cNvSpPr>
          <p:nvPr>
            <p:ph type="sldNum" sz="quarter" idx="10"/>
          </p:nvPr>
        </p:nvSpPr>
        <p:spPr/>
        <p:txBody>
          <a:bodyPr/>
          <a:lstStyle/>
          <a:p>
            <a:fld id="{25B3E8D0-52E5-4217-8C10-6F20E5D5DE41}" type="slidenum">
              <a:rPr lang="en-GB" smtClean="0"/>
              <a:t>21</a:t>
            </a:fld>
            <a:endParaRPr lang="en-GB"/>
          </a:p>
        </p:txBody>
      </p:sp>
    </p:spTree>
    <p:extLst>
      <p:ext uri="{BB962C8B-B14F-4D97-AF65-F5344CB8AC3E}">
        <p14:creationId xmlns:p14="http://schemas.microsoft.com/office/powerpoint/2010/main" val="299561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30C0DF-84FB-4E49-919C-EC6240DADA6E}"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382378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30C0DF-84FB-4E49-919C-EC6240DADA6E}"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1705129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30C0DF-84FB-4E49-919C-EC6240DADA6E}"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1868334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eneral Slides 1">
  <p:cSld name="General Slides 1">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360000" y="810000"/>
            <a:ext cx="6260700" cy="3114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rgbClr val="2779F5"/>
              </a:buClr>
              <a:buSzPts val="1600"/>
              <a:buNone/>
              <a:defRPr sz="1600">
                <a:solidFill>
                  <a:srgbClr val="2779F5"/>
                </a:solidFill>
              </a:defRPr>
            </a:lvl1pPr>
            <a:lvl2pPr marL="914400" lvl="1" indent="-228600" algn="l">
              <a:lnSpc>
                <a:spcPct val="100000"/>
              </a:lnSpc>
              <a:spcBef>
                <a:spcPts val="0"/>
              </a:spcBef>
              <a:spcAft>
                <a:spcPts val="0"/>
              </a:spcAft>
              <a:buClr>
                <a:schemeClr val="dk1"/>
              </a:buClr>
              <a:buSzPts val="1800"/>
              <a:buNone/>
              <a:defRPr/>
            </a:lvl2pPr>
            <a:lvl3pPr marL="1371600" lvl="2" indent="-228600" algn="l">
              <a:lnSpc>
                <a:spcPct val="100000"/>
              </a:lnSpc>
              <a:spcBef>
                <a:spcPts val="500"/>
              </a:spcBef>
              <a:spcAft>
                <a:spcPts val="0"/>
              </a:spcAft>
              <a:buClr>
                <a:schemeClr val="dk1"/>
              </a:buClr>
              <a:buSzPts val="1800"/>
              <a:buNone/>
              <a:defRPr/>
            </a:lvl3pPr>
            <a:lvl4pPr marL="1828800" lvl="3" indent="-228600" algn="l">
              <a:lnSpc>
                <a:spcPct val="100000"/>
              </a:lnSpc>
              <a:spcBef>
                <a:spcPts val="500"/>
              </a:spcBef>
              <a:spcAft>
                <a:spcPts val="0"/>
              </a:spcAft>
              <a:buClr>
                <a:schemeClr val="dk1"/>
              </a:buClr>
              <a:buSzPts val="1800"/>
              <a:buNone/>
              <a:defRPr/>
            </a:lvl4pPr>
            <a:lvl5pPr marL="2286000" lvl="4" indent="-228600" algn="l">
              <a:lnSpc>
                <a:spcPct val="10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
          <p:cNvSpPr txBox="1">
            <a:spLocks noGrp="1"/>
          </p:cNvSpPr>
          <p:nvPr>
            <p:ph type="body" idx="2"/>
          </p:nvPr>
        </p:nvSpPr>
        <p:spPr>
          <a:xfrm>
            <a:off x="360000" y="1121400"/>
            <a:ext cx="11527800" cy="47682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dk1"/>
              </a:buClr>
              <a:buSzPts val="1800"/>
              <a:buNone/>
              <a:defRPr sz="1800"/>
            </a:lvl1pPr>
            <a:lvl2pPr marL="914400" lvl="1" indent="-228600" algn="l">
              <a:lnSpc>
                <a:spcPct val="100000"/>
              </a:lnSpc>
              <a:spcBef>
                <a:spcPts val="0"/>
              </a:spcBef>
              <a:spcAft>
                <a:spcPts val="0"/>
              </a:spcAft>
              <a:buClr>
                <a:schemeClr val="dk1"/>
              </a:buClr>
              <a:buSzPts val="1800"/>
              <a:buNone/>
              <a:defRPr/>
            </a:lvl2pPr>
            <a:lvl3pPr marL="1371600" lvl="2" indent="-228600" algn="l">
              <a:lnSpc>
                <a:spcPct val="100000"/>
              </a:lnSpc>
              <a:spcBef>
                <a:spcPts val="500"/>
              </a:spcBef>
              <a:spcAft>
                <a:spcPts val="0"/>
              </a:spcAft>
              <a:buClr>
                <a:schemeClr val="dk1"/>
              </a:buClr>
              <a:buSzPts val="1800"/>
              <a:buNone/>
              <a:defRPr/>
            </a:lvl3pPr>
            <a:lvl4pPr marL="1828800" lvl="3" indent="-228600" algn="l">
              <a:lnSpc>
                <a:spcPct val="100000"/>
              </a:lnSpc>
              <a:spcBef>
                <a:spcPts val="500"/>
              </a:spcBef>
              <a:spcAft>
                <a:spcPts val="0"/>
              </a:spcAft>
              <a:buClr>
                <a:schemeClr val="dk1"/>
              </a:buClr>
              <a:buSzPts val="1800"/>
              <a:buNone/>
              <a:defRPr/>
            </a:lvl4pPr>
            <a:lvl5pPr marL="2286000" lvl="4" indent="-228600" algn="l">
              <a:lnSpc>
                <a:spcPct val="10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1149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30C0DF-84FB-4E49-919C-EC6240DADA6E}"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236270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30C0DF-84FB-4E49-919C-EC6240DADA6E}" type="datetimeFigureOut">
              <a:rPr lang="en-GB" smtClean="0"/>
              <a:t>03/07/2022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241872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30C0DF-84FB-4E49-919C-EC6240DADA6E}"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263715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30C0DF-84FB-4E49-919C-EC6240DADA6E}" type="datetimeFigureOut">
              <a:rPr lang="en-GB" smtClean="0"/>
              <a:t>03/07/2022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49072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30C0DF-84FB-4E49-919C-EC6240DADA6E}" type="datetimeFigureOut">
              <a:rPr lang="en-GB" smtClean="0"/>
              <a:t>03/07/2022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420398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0C0DF-84FB-4E49-919C-EC6240DADA6E}" type="datetimeFigureOut">
              <a:rPr lang="en-GB" smtClean="0"/>
              <a:t>03/07/2022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361586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30C0DF-84FB-4E49-919C-EC6240DADA6E}"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275855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30C0DF-84FB-4E49-919C-EC6240DADA6E}" type="datetimeFigureOut">
              <a:rPr lang="en-GB" smtClean="0"/>
              <a:t>03/07/2022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C60AC-6CB8-4923-82F8-6A3A5DEF9FB2}" type="slidenum">
              <a:rPr lang="en-GB" smtClean="0"/>
              <a:t>‹#›</a:t>
            </a:fld>
            <a:endParaRPr lang="en-GB"/>
          </a:p>
        </p:txBody>
      </p:sp>
    </p:spTree>
    <p:extLst>
      <p:ext uri="{BB962C8B-B14F-4D97-AF65-F5344CB8AC3E}">
        <p14:creationId xmlns:p14="http://schemas.microsoft.com/office/powerpoint/2010/main" val="376346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0C0DF-84FB-4E49-919C-EC6240DADA6E}" type="datetimeFigureOut">
              <a:rPr lang="en-GB" smtClean="0"/>
              <a:t>03/07/2022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C60AC-6CB8-4923-82F8-6A3A5DEF9FB2}" type="slidenum">
              <a:rPr lang="en-GB" smtClean="0"/>
              <a:t>‹#›</a:t>
            </a:fld>
            <a:endParaRPr lang="en-GB"/>
          </a:p>
        </p:txBody>
      </p:sp>
    </p:spTree>
    <p:extLst>
      <p:ext uri="{BB962C8B-B14F-4D97-AF65-F5344CB8AC3E}">
        <p14:creationId xmlns:p14="http://schemas.microsoft.com/office/powerpoint/2010/main" val="16469544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mathsframe.co.uk/en/resources/resource/592/Caterpillar-Carnag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djzTTUw8oLs"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video" Target="https://www.youtube.com/embed/djzTTUw8oLs" TargetMode="Externa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djzTTUw8oLs" TargetMode="Externa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mathsframe.co.uk/en/resources/resource/39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djzTTUw8oLs" TargetMode="External"/><Relationship Id="rId5" Type="http://schemas.openxmlformats.org/officeDocument/2006/relationships/image" Target="../media/image33.jpe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ideo" Target="https://www.youtube.com/embed/djzTTUw8oLs" TargetMode="External"/><Relationship Id="rId6" Type="http://schemas.openxmlformats.org/officeDocument/2006/relationships/image" Target="../media/image34.png"/><Relationship Id="rId5" Type="http://schemas.openxmlformats.org/officeDocument/2006/relationships/image" Target="../media/image8.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video" Target="https://www.youtube.com/embed/djzTTUw8oLs" TargetMode="External"/><Relationship Id="rId6" Type="http://schemas.openxmlformats.org/officeDocument/2006/relationships/image" Target="../media/image23.gif"/><Relationship Id="rId5" Type="http://schemas.openxmlformats.org/officeDocument/2006/relationships/image" Target="../media/image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ictgames.com/funkyMummy/index.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djzTTUw8oLs" TargetMode="External"/><Relationship Id="rId5" Type="http://schemas.openxmlformats.org/officeDocument/2006/relationships/image" Target="../media/image16.gif"/><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ideo" Target="https://www.youtube.com/embed/djzTTUw8oLs" TargetMode="External"/><Relationship Id="rId6" Type="http://schemas.openxmlformats.org/officeDocument/2006/relationships/image" Target="../media/image41.png"/><Relationship Id="rId5"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mathsframe.co.uk/en/resources/resource/306/Maths-Fishing-Multiplicatio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3.gif"/></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djzTTUw8oLs"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video" Target="https://www.youtube.com/embed/djzTTUw8oLs" TargetMode="Externa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www.bbc.co.uk/bitesize/clips/z7r9jx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5BCF-A236-4BF1-BF2A-018829072E8B}"/>
              </a:ext>
            </a:extLst>
          </p:cNvPr>
          <p:cNvSpPr>
            <a:spLocks noGrp="1"/>
          </p:cNvSpPr>
          <p:nvPr>
            <p:ph type="ctrTitle"/>
          </p:nvPr>
        </p:nvSpPr>
        <p:spPr>
          <a:xfrm>
            <a:off x="235975" y="2272353"/>
            <a:ext cx="5480198" cy="1763762"/>
          </a:xfrm>
        </p:spPr>
        <p:txBody>
          <a:bodyPr/>
          <a:lstStyle/>
          <a:p>
            <a:r>
              <a:rPr lang="en-GB" dirty="0">
                <a:latin typeface="Letter-join No-Lead 33" panose="02000503000000020003" pitchFamily="50" charset="0"/>
              </a:rPr>
              <a:t>Maths </a:t>
            </a:r>
            <a:br>
              <a:rPr lang="en-GB" dirty="0">
                <a:latin typeface="Letter-join No-Lead 33" panose="02000503000000020003" pitchFamily="50" charset="0"/>
              </a:rPr>
            </a:br>
            <a:r>
              <a:rPr lang="en-GB" dirty="0">
                <a:latin typeface="Letter-join No-Lead 33" panose="02000503000000020003" pitchFamily="50" charset="0"/>
              </a:rPr>
              <a:t>Summer </a:t>
            </a:r>
            <a:r>
              <a:rPr lang="en-GB" dirty="0" smtClean="0">
                <a:latin typeface="Letter-join No-Lead 33" panose="02000503000000020003" pitchFamily="50" charset="0"/>
              </a:rPr>
              <a:t>2</a:t>
            </a:r>
            <a:endParaRPr lang="en-GB" dirty="0">
              <a:latin typeface="Letter-join No-Lead 33" panose="02000503000000020003" pitchFamily="50" charset="0"/>
            </a:endParaRPr>
          </a:p>
        </p:txBody>
      </p:sp>
      <p:sp>
        <p:nvSpPr>
          <p:cNvPr id="3" name="Subtitle 2">
            <a:extLst>
              <a:ext uri="{FF2B5EF4-FFF2-40B4-BE49-F238E27FC236}">
                <a16:creationId xmlns:a16="http://schemas.microsoft.com/office/drawing/2014/main" id="{0CE6FD3C-3E47-4AC3-800B-7F8F433D6090}"/>
              </a:ext>
            </a:extLst>
          </p:cNvPr>
          <p:cNvSpPr>
            <a:spLocks noGrp="1"/>
          </p:cNvSpPr>
          <p:nvPr>
            <p:ph type="subTitle" idx="1"/>
          </p:nvPr>
        </p:nvSpPr>
        <p:spPr>
          <a:xfrm>
            <a:off x="235975" y="4141837"/>
            <a:ext cx="5480198" cy="961105"/>
          </a:xfrm>
        </p:spPr>
        <p:txBody>
          <a:bodyPr>
            <a:noAutofit/>
          </a:bodyPr>
          <a:lstStyle/>
          <a:p>
            <a:r>
              <a:rPr lang="en-GB" sz="3000" u="sng" dirty="0" smtClean="0">
                <a:latin typeface="Letter-join No-Lead 33" panose="02000503000000020003" pitchFamily="50" charset="0"/>
              </a:rPr>
              <a:t>WC: </a:t>
            </a:r>
            <a:r>
              <a:rPr lang="en-GB" sz="3000" u="sng" dirty="0" smtClean="0">
                <a:latin typeface="Letter-join No-Lead 33" panose="02000503000000020003" pitchFamily="50" charset="0"/>
              </a:rPr>
              <a:t>04.07.2022</a:t>
            </a:r>
            <a:endParaRPr lang="en-GB" sz="3000" u="sng" dirty="0">
              <a:latin typeface="Letter-join No-Lead 33" panose="02000503000000020003" pitchFamily="50" charset="0"/>
            </a:endParaRPr>
          </a:p>
          <a:p>
            <a:r>
              <a:rPr lang="en-GB" sz="3000" u="sng" dirty="0" smtClean="0">
                <a:latin typeface="Letter-join No-Lead 33" panose="02000503000000020003" pitchFamily="50" charset="0"/>
              </a:rPr>
              <a:t>IV</a:t>
            </a:r>
            <a:r>
              <a:rPr lang="en-GB" sz="3000" u="sng" dirty="0" smtClean="0">
                <a:latin typeface="Letter-join No-Lead 33" panose="02000503000000020003" pitchFamily="50" charset="0"/>
              </a:rPr>
              <a:t>.VII.MMXXII</a:t>
            </a:r>
            <a:endParaRPr lang="en-GB" sz="3000" u="sng" dirty="0" smtClean="0">
              <a:latin typeface="Letter-join No-Lead 33" panose="02000503000000020003" pitchFamily="50" charset="0"/>
            </a:endParaRPr>
          </a:p>
        </p:txBody>
      </p:sp>
      <p:pic>
        <p:nvPicPr>
          <p:cNvPr id="8" name="Picture 7">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235975" y="217664"/>
            <a:ext cx="1422913" cy="1443240"/>
          </a:xfrm>
          <a:prstGeom prst="ellipse">
            <a:avLst/>
          </a:prstGeom>
          <a:ln>
            <a:noFill/>
          </a:ln>
          <a:effectLst>
            <a:softEdge rad="112500"/>
          </a:effectLst>
        </p:spPr>
      </p:pic>
      <p:pic>
        <p:nvPicPr>
          <p:cNvPr id="4" name="Picture 2" descr="Xy Graph GIFs - Get the best GIF on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01281" y="163071"/>
            <a:ext cx="6142193" cy="653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20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2508075"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Task </a:t>
            </a:r>
            <a:r>
              <a:rPr lang="en-GB" sz="5000" b="1" u="sng" dirty="0" smtClean="0">
                <a:latin typeface="Letter-join No-Lead 33" panose="02000503000000020003" pitchFamily="50" charset="0"/>
              </a:rPr>
              <a:t>2</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grpSp>
        <p:nvGrpSpPr>
          <p:cNvPr id="5" name="Group 4"/>
          <p:cNvGrpSpPr/>
          <p:nvPr/>
        </p:nvGrpSpPr>
        <p:grpSpPr>
          <a:xfrm>
            <a:off x="186998" y="1451958"/>
            <a:ext cx="7129670" cy="4118516"/>
            <a:chOff x="185530" y="1750021"/>
            <a:chExt cx="5550303" cy="3231411"/>
          </a:xfrm>
        </p:grpSpPr>
        <p:sp>
          <p:nvSpPr>
            <p:cNvPr id="8" name="Rectangle 7"/>
            <p:cNvSpPr/>
            <p:nvPr/>
          </p:nvSpPr>
          <p:spPr>
            <a:xfrm>
              <a:off x="185530" y="1750021"/>
              <a:ext cx="5423700" cy="820609"/>
            </a:xfrm>
            <a:prstGeom prst="rect">
              <a:avLst/>
            </a:prstGeom>
          </p:spPr>
          <p:txBody>
            <a:bodyPr wrap="square">
              <a:spAutoFit/>
            </a:bodyPr>
            <a:lstStyle/>
            <a:p>
              <a:pPr algn="ctr">
                <a:lnSpc>
                  <a:spcPct val="107000"/>
                </a:lnSpc>
                <a:spcAft>
                  <a:spcPts val="800"/>
                </a:spcAft>
              </a:pPr>
              <a:endParaRPr lang="en-GB" sz="2000" dirty="0">
                <a:latin typeface="Letter-join No-Lead 33" panose="02000503000000020003" pitchFamily="50" charset="0"/>
              </a:endParaRPr>
            </a:p>
            <a:p>
              <a:pPr algn="ctr">
                <a:lnSpc>
                  <a:spcPct val="107000"/>
                </a:lnSpc>
                <a:spcAft>
                  <a:spcPts val="800"/>
                </a:spcAft>
              </a:pPr>
              <a:endParaRPr lang="en-GB" dirty="0">
                <a:effectLst/>
                <a:latin typeface="Letter-join No-Lead 33" panose="02000503000000020003" pitchFamily="50"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rotWithShape="1">
            <a:blip r:embed="rId4"/>
            <a:srcRect l="15319" t="6219" r="6262" b="35540"/>
            <a:stretch/>
          </p:blipFill>
          <p:spPr>
            <a:xfrm>
              <a:off x="655093" y="1951629"/>
              <a:ext cx="5080740" cy="3029803"/>
            </a:xfrm>
            <a:prstGeom prst="rect">
              <a:avLst/>
            </a:prstGeom>
          </p:spPr>
        </p:pic>
        <p:sp>
          <p:nvSpPr>
            <p:cNvPr id="3" name="TextBox 2"/>
            <p:cNvSpPr txBox="1"/>
            <p:nvPr/>
          </p:nvSpPr>
          <p:spPr>
            <a:xfrm>
              <a:off x="331320" y="4445799"/>
              <a:ext cx="368490" cy="261610"/>
            </a:xfrm>
            <a:prstGeom prst="rect">
              <a:avLst/>
            </a:prstGeom>
            <a:noFill/>
          </p:spPr>
          <p:txBody>
            <a:bodyPr wrap="square" rtlCol="0">
              <a:spAutoFit/>
            </a:bodyPr>
            <a:lstStyle/>
            <a:p>
              <a:r>
                <a:rPr lang="en-GB" sz="1050" dirty="0" smtClean="0">
                  <a:latin typeface="Letter-join No-Lead 33" panose="02000503000000020003" pitchFamily="50" charset="0"/>
                </a:rPr>
                <a:t>0</a:t>
              </a:r>
              <a:endParaRPr lang="en-GB" sz="1050" dirty="0">
                <a:latin typeface="Letter-join No-Lead 33" panose="02000503000000020003" pitchFamily="50" charset="0"/>
              </a:endParaRPr>
            </a:p>
          </p:txBody>
        </p:sp>
        <p:sp>
          <p:nvSpPr>
            <p:cNvPr id="10" name="TextBox 9"/>
            <p:cNvSpPr txBox="1"/>
            <p:nvPr/>
          </p:nvSpPr>
          <p:spPr>
            <a:xfrm>
              <a:off x="331320" y="4181221"/>
              <a:ext cx="368490" cy="261610"/>
            </a:xfrm>
            <a:prstGeom prst="rect">
              <a:avLst/>
            </a:prstGeom>
            <a:noFill/>
          </p:spPr>
          <p:txBody>
            <a:bodyPr wrap="square" rtlCol="0">
              <a:spAutoFit/>
            </a:bodyPr>
            <a:lstStyle/>
            <a:p>
              <a:r>
                <a:rPr lang="en-GB" sz="1050" dirty="0">
                  <a:latin typeface="Letter-join No-Lead 33" panose="02000503000000020003" pitchFamily="50" charset="0"/>
                </a:rPr>
                <a:t>5</a:t>
              </a:r>
              <a:endParaRPr lang="en-GB" sz="1050" dirty="0">
                <a:latin typeface="Letter-join No-Lead 33" panose="02000503000000020003" pitchFamily="50" charset="0"/>
              </a:endParaRPr>
            </a:p>
          </p:txBody>
        </p:sp>
        <p:sp>
          <p:nvSpPr>
            <p:cNvPr id="11" name="TextBox 10"/>
            <p:cNvSpPr txBox="1"/>
            <p:nvPr/>
          </p:nvSpPr>
          <p:spPr>
            <a:xfrm>
              <a:off x="304306" y="3918127"/>
              <a:ext cx="368490" cy="261610"/>
            </a:xfrm>
            <a:prstGeom prst="rect">
              <a:avLst/>
            </a:prstGeom>
            <a:noFill/>
          </p:spPr>
          <p:txBody>
            <a:bodyPr wrap="square" rtlCol="0">
              <a:spAutoFit/>
            </a:bodyPr>
            <a:lstStyle/>
            <a:p>
              <a:r>
                <a:rPr lang="en-GB" sz="1050" dirty="0">
                  <a:latin typeface="Letter-join No-Lead 33" panose="02000503000000020003" pitchFamily="50" charset="0"/>
                </a:rPr>
                <a:t>1</a:t>
              </a:r>
              <a:r>
                <a:rPr lang="en-GB" sz="1050" dirty="0" smtClean="0">
                  <a:latin typeface="Letter-join No-Lead 33" panose="02000503000000020003" pitchFamily="50" charset="0"/>
                </a:rPr>
                <a:t>0</a:t>
              </a:r>
              <a:endParaRPr lang="en-GB" sz="1050" dirty="0">
                <a:latin typeface="Letter-join No-Lead 33" panose="02000503000000020003" pitchFamily="50" charset="0"/>
              </a:endParaRPr>
            </a:p>
          </p:txBody>
        </p:sp>
        <p:sp>
          <p:nvSpPr>
            <p:cNvPr id="12" name="TextBox 11"/>
            <p:cNvSpPr txBox="1"/>
            <p:nvPr/>
          </p:nvSpPr>
          <p:spPr>
            <a:xfrm>
              <a:off x="304306" y="3644104"/>
              <a:ext cx="368490" cy="261610"/>
            </a:xfrm>
            <a:prstGeom prst="rect">
              <a:avLst/>
            </a:prstGeom>
            <a:noFill/>
          </p:spPr>
          <p:txBody>
            <a:bodyPr wrap="square" rtlCol="0">
              <a:spAutoFit/>
            </a:bodyPr>
            <a:lstStyle/>
            <a:p>
              <a:r>
                <a:rPr lang="en-GB" sz="1050" dirty="0" smtClean="0">
                  <a:latin typeface="Letter-join No-Lead 33" panose="02000503000000020003" pitchFamily="50" charset="0"/>
                </a:rPr>
                <a:t>1</a:t>
              </a:r>
              <a:r>
                <a:rPr lang="en-GB" sz="1050" dirty="0">
                  <a:latin typeface="Letter-join No-Lead 33" panose="02000503000000020003" pitchFamily="50" charset="0"/>
                </a:rPr>
                <a:t>5</a:t>
              </a:r>
            </a:p>
          </p:txBody>
        </p:sp>
        <p:sp>
          <p:nvSpPr>
            <p:cNvPr id="13" name="TextBox 12"/>
            <p:cNvSpPr txBox="1"/>
            <p:nvPr/>
          </p:nvSpPr>
          <p:spPr>
            <a:xfrm>
              <a:off x="304024" y="3370081"/>
              <a:ext cx="368490" cy="261610"/>
            </a:xfrm>
            <a:prstGeom prst="rect">
              <a:avLst/>
            </a:prstGeom>
            <a:noFill/>
          </p:spPr>
          <p:txBody>
            <a:bodyPr wrap="square" rtlCol="0">
              <a:spAutoFit/>
            </a:bodyPr>
            <a:lstStyle/>
            <a:p>
              <a:r>
                <a:rPr lang="en-GB" sz="1050" dirty="0" smtClean="0">
                  <a:latin typeface="Letter-join No-Lead 33" panose="02000503000000020003" pitchFamily="50" charset="0"/>
                </a:rPr>
                <a:t>20</a:t>
              </a:r>
              <a:endParaRPr lang="en-GB" sz="1050" dirty="0">
                <a:latin typeface="Letter-join No-Lead 33" panose="02000503000000020003" pitchFamily="50" charset="0"/>
              </a:endParaRPr>
            </a:p>
          </p:txBody>
        </p:sp>
        <p:sp>
          <p:nvSpPr>
            <p:cNvPr id="14" name="TextBox 13"/>
            <p:cNvSpPr txBox="1"/>
            <p:nvPr/>
          </p:nvSpPr>
          <p:spPr>
            <a:xfrm>
              <a:off x="304024" y="3119331"/>
              <a:ext cx="368490" cy="253916"/>
            </a:xfrm>
            <a:prstGeom prst="rect">
              <a:avLst/>
            </a:prstGeom>
            <a:noFill/>
          </p:spPr>
          <p:txBody>
            <a:bodyPr wrap="square" rtlCol="0">
              <a:spAutoFit/>
            </a:bodyPr>
            <a:lstStyle/>
            <a:p>
              <a:r>
                <a:rPr lang="en-GB" sz="1050" dirty="0" smtClean="0">
                  <a:latin typeface="Letter-join No-Lead 33" panose="02000503000000020003" pitchFamily="50" charset="0"/>
                </a:rPr>
                <a:t>25</a:t>
              </a:r>
              <a:endParaRPr lang="en-GB" sz="1050" dirty="0">
                <a:latin typeface="Letter-join No-Lead 33" panose="02000503000000020003" pitchFamily="50" charset="0"/>
              </a:endParaRPr>
            </a:p>
          </p:txBody>
        </p:sp>
        <p:sp>
          <p:nvSpPr>
            <p:cNvPr id="15" name="TextBox 14"/>
            <p:cNvSpPr txBox="1"/>
            <p:nvPr/>
          </p:nvSpPr>
          <p:spPr>
            <a:xfrm>
              <a:off x="304024" y="2865415"/>
              <a:ext cx="368490" cy="253916"/>
            </a:xfrm>
            <a:prstGeom prst="rect">
              <a:avLst/>
            </a:prstGeom>
            <a:noFill/>
          </p:spPr>
          <p:txBody>
            <a:bodyPr wrap="square" rtlCol="0">
              <a:spAutoFit/>
            </a:bodyPr>
            <a:lstStyle/>
            <a:p>
              <a:r>
                <a:rPr lang="en-GB" sz="1050" dirty="0" smtClean="0">
                  <a:latin typeface="Letter-join No-Lead 33" panose="02000503000000020003" pitchFamily="50" charset="0"/>
                </a:rPr>
                <a:t>30</a:t>
              </a:r>
              <a:endParaRPr lang="en-GB" sz="1050" dirty="0">
                <a:latin typeface="Letter-join No-Lead 33" panose="02000503000000020003" pitchFamily="50" charset="0"/>
              </a:endParaRPr>
            </a:p>
          </p:txBody>
        </p:sp>
        <p:sp>
          <p:nvSpPr>
            <p:cNvPr id="16" name="TextBox 15"/>
            <p:cNvSpPr txBox="1"/>
            <p:nvPr/>
          </p:nvSpPr>
          <p:spPr>
            <a:xfrm>
              <a:off x="304024" y="2603029"/>
              <a:ext cx="368490" cy="253916"/>
            </a:xfrm>
            <a:prstGeom prst="rect">
              <a:avLst/>
            </a:prstGeom>
            <a:noFill/>
          </p:spPr>
          <p:txBody>
            <a:bodyPr wrap="square" rtlCol="0">
              <a:spAutoFit/>
            </a:bodyPr>
            <a:lstStyle/>
            <a:p>
              <a:r>
                <a:rPr lang="en-GB" sz="1050" dirty="0" smtClean="0">
                  <a:latin typeface="Letter-join No-Lead 33" panose="02000503000000020003" pitchFamily="50" charset="0"/>
                </a:rPr>
                <a:t>35</a:t>
              </a:r>
              <a:endParaRPr lang="en-GB" sz="1050" dirty="0">
                <a:latin typeface="Letter-join No-Lead 33" panose="02000503000000020003" pitchFamily="50" charset="0"/>
              </a:endParaRPr>
            </a:p>
          </p:txBody>
        </p:sp>
        <p:sp>
          <p:nvSpPr>
            <p:cNvPr id="17" name="TextBox 16"/>
            <p:cNvSpPr txBox="1"/>
            <p:nvPr/>
          </p:nvSpPr>
          <p:spPr>
            <a:xfrm>
              <a:off x="304024" y="2330144"/>
              <a:ext cx="368490" cy="253916"/>
            </a:xfrm>
            <a:prstGeom prst="rect">
              <a:avLst/>
            </a:prstGeom>
            <a:noFill/>
          </p:spPr>
          <p:txBody>
            <a:bodyPr wrap="square" rtlCol="0">
              <a:spAutoFit/>
            </a:bodyPr>
            <a:lstStyle/>
            <a:p>
              <a:r>
                <a:rPr lang="en-GB" sz="1050" dirty="0" smtClean="0">
                  <a:latin typeface="Letter-join No-Lead 33" panose="02000503000000020003" pitchFamily="50" charset="0"/>
                </a:rPr>
                <a:t>40</a:t>
              </a:r>
              <a:endParaRPr lang="en-GB" sz="1050" dirty="0">
                <a:latin typeface="Letter-join No-Lead 33" panose="02000503000000020003" pitchFamily="50" charset="0"/>
              </a:endParaRPr>
            </a:p>
          </p:txBody>
        </p:sp>
      </p:grpSp>
      <p:pic>
        <p:nvPicPr>
          <p:cNvPr id="20" name="Picture 19"/>
          <p:cNvPicPr>
            <a:picLocks noChangeAspect="1"/>
          </p:cNvPicPr>
          <p:nvPr/>
        </p:nvPicPr>
        <p:blipFill rotWithShape="1">
          <a:blip r:embed="rId4"/>
          <a:srcRect l="5971" t="64819" r="386" b="340"/>
          <a:stretch/>
        </p:blipFill>
        <p:spPr>
          <a:xfrm>
            <a:off x="7424382" y="2749993"/>
            <a:ext cx="4587873" cy="1866974"/>
          </a:xfrm>
          <a:prstGeom prst="rect">
            <a:avLst/>
          </a:prstGeom>
        </p:spPr>
      </p:pic>
      <p:sp>
        <p:nvSpPr>
          <p:cNvPr id="30" name="TextBox 29">
            <a:extLst>
              <a:ext uri="{FF2B5EF4-FFF2-40B4-BE49-F238E27FC236}">
                <a16:creationId xmlns:a16="http://schemas.microsoft.com/office/drawing/2014/main" id="{29AFE49C-0C95-46BC-9B72-DE04CEB22E0D}"/>
              </a:ext>
            </a:extLst>
          </p:cNvPr>
          <p:cNvSpPr txBox="1"/>
          <p:nvPr/>
        </p:nvSpPr>
        <p:spPr>
          <a:xfrm>
            <a:off x="3079126" y="483197"/>
            <a:ext cx="7510216" cy="830997"/>
          </a:xfrm>
          <a:prstGeom prst="rect">
            <a:avLst/>
          </a:prstGeom>
          <a:noFill/>
        </p:spPr>
        <p:txBody>
          <a:bodyPr wrap="square" rtlCol="0">
            <a:spAutoFit/>
          </a:bodyPr>
          <a:lstStyle/>
          <a:p>
            <a:r>
              <a:rPr lang="en-GB" sz="2400" dirty="0">
                <a:latin typeface="Letter-join No-Lead 33" panose="02000503000000020003" pitchFamily="50" charset="0"/>
              </a:rPr>
              <a:t>Use the bar chart </a:t>
            </a:r>
            <a:r>
              <a:rPr lang="en-GB" sz="2400" dirty="0" smtClean="0">
                <a:latin typeface="Letter-join No-Lead 33" panose="02000503000000020003" pitchFamily="50" charset="0"/>
              </a:rPr>
              <a:t>to </a:t>
            </a:r>
            <a:r>
              <a:rPr lang="en-GB" sz="2400" dirty="0">
                <a:latin typeface="Letter-join No-Lead 33" panose="02000503000000020003" pitchFamily="50" charset="0"/>
              </a:rPr>
              <a:t>answer the following questions about favourite </a:t>
            </a:r>
            <a:r>
              <a:rPr lang="en-GB" sz="2400" dirty="0" smtClean="0">
                <a:latin typeface="Letter-join No-Lead 33" panose="02000503000000020003" pitchFamily="50" charset="0"/>
              </a:rPr>
              <a:t>ice cream flavours in Year 3.</a:t>
            </a:r>
            <a:endParaRPr lang="en-GB" sz="2400" dirty="0">
              <a:latin typeface="Letter-join No-Lead 33" panose="02000503000000020003" pitchFamily="50" charset="0"/>
            </a:endParaRPr>
          </a:p>
        </p:txBody>
      </p:sp>
    </p:spTree>
    <p:extLst>
      <p:ext uri="{BB962C8B-B14F-4D97-AF65-F5344CB8AC3E}">
        <p14:creationId xmlns:p14="http://schemas.microsoft.com/office/powerpoint/2010/main" val="1436881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2508075"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Task </a:t>
            </a:r>
            <a:r>
              <a:rPr lang="en-GB" sz="5000" b="1" u="sng" dirty="0">
                <a:latin typeface="Letter-join No-Lead 33" panose="02000503000000020003" pitchFamily="50" charset="0"/>
              </a:rPr>
              <a:t>3</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sp>
        <p:nvSpPr>
          <p:cNvPr id="8" name="Rectangle 7"/>
          <p:cNvSpPr/>
          <p:nvPr/>
        </p:nvSpPr>
        <p:spPr>
          <a:xfrm>
            <a:off x="185530" y="1750021"/>
            <a:ext cx="9852992" cy="820609"/>
          </a:xfrm>
          <a:prstGeom prst="rect">
            <a:avLst/>
          </a:prstGeom>
        </p:spPr>
        <p:txBody>
          <a:bodyPr wrap="square">
            <a:spAutoFit/>
          </a:bodyPr>
          <a:lstStyle/>
          <a:p>
            <a:pPr algn="ctr">
              <a:lnSpc>
                <a:spcPct val="107000"/>
              </a:lnSpc>
              <a:spcAft>
                <a:spcPts val="800"/>
              </a:spcAft>
            </a:pPr>
            <a:endParaRPr lang="en-GB" sz="2000" dirty="0">
              <a:latin typeface="Letter-join No-Lead 33" panose="02000503000000020003" pitchFamily="50" charset="0"/>
            </a:endParaRPr>
          </a:p>
          <a:p>
            <a:pPr algn="ctr">
              <a:lnSpc>
                <a:spcPct val="107000"/>
              </a:lnSpc>
              <a:spcAft>
                <a:spcPts val="800"/>
              </a:spcAft>
            </a:pPr>
            <a:endParaRPr lang="en-GB" dirty="0">
              <a:effectLst/>
              <a:latin typeface="Letter-join No-Lead 33" panose="02000503000000020003" pitchFamily="50"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426854" y="1587162"/>
            <a:ext cx="5018603" cy="4485806"/>
          </a:xfrm>
          <a:prstGeom prst="rect">
            <a:avLst/>
          </a:prstGeom>
        </p:spPr>
      </p:pic>
    </p:spTree>
    <p:extLst>
      <p:ext uri="{BB962C8B-B14F-4D97-AF65-F5344CB8AC3E}">
        <p14:creationId xmlns:p14="http://schemas.microsoft.com/office/powerpoint/2010/main" val="1517336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5030049" cy="861774"/>
          </a:xfrm>
          <a:prstGeom prst="rect">
            <a:avLst/>
          </a:prstGeom>
          <a:solidFill>
            <a:schemeClr val="accent2">
              <a:lumMod val="40000"/>
              <a:lumOff val="60000"/>
            </a:schemeClr>
          </a:solidFill>
        </p:spPr>
        <p:txBody>
          <a:bodyPr wrap="square">
            <a:spAutoFit/>
          </a:bodyPr>
          <a:lstStyle/>
          <a:p>
            <a:pPr algn="ctr"/>
            <a:r>
              <a:rPr lang="en-GB" sz="5000" b="1" u="sng" dirty="0" smtClean="0">
                <a:latin typeface="Letter-join No-Lead 33" panose="02000503000000020003" pitchFamily="50" charset="0"/>
              </a:rPr>
              <a:t>Chilli Challenge</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0589342" y="143922"/>
            <a:ext cx="1422913" cy="1443240"/>
          </a:xfrm>
          <a:prstGeom prst="ellipse">
            <a:avLst/>
          </a:prstGeom>
          <a:ln>
            <a:noFill/>
          </a:ln>
          <a:effectLst>
            <a:softEdge rad="112500"/>
          </a:effectLst>
        </p:spPr>
      </p:pic>
      <p:pic>
        <p:nvPicPr>
          <p:cNvPr id="2" name="Picture 1"/>
          <p:cNvPicPr>
            <a:picLocks noChangeAspect="1"/>
          </p:cNvPicPr>
          <p:nvPr/>
        </p:nvPicPr>
        <p:blipFill>
          <a:blip r:embed="rId3"/>
          <a:stretch>
            <a:fillRect/>
          </a:stretch>
        </p:blipFill>
        <p:spPr>
          <a:xfrm>
            <a:off x="426854" y="1834628"/>
            <a:ext cx="8826328" cy="4185033"/>
          </a:xfrm>
          <a:prstGeom prst="rect">
            <a:avLst/>
          </a:prstGeom>
        </p:spPr>
      </p:pic>
    </p:spTree>
    <p:extLst>
      <p:ext uri="{BB962C8B-B14F-4D97-AF65-F5344CB8AC3E}">
        <p14:creationId xmlns:p14="http://schemas.microsoft.com/office/powerpoint/2010/main" val="3938356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FD1FFC-FC53-411D-B191-599F4E6F6770}"/>
              </a:ext>
            </a:extLst>
          </p:cNvPr>
          <p:cNvSpPr txBox="1"/>
          <p:nvPr/>
        </p:nvSpPr>
        <p:spPr>
          <a:xfrm>
            <a:off x="584453" y="2202719"/>
            <a:ext cx="11082878" cy="2708434"/>
          </a:xfrm>
          <a:prstGeom prst="rect">
            <a:avLst/>
          </a:prstGeom>
          <a:solidFill>
            <a:schemeClr val="accent1">
              <a:lumMod val="40000"/>
              <a:lumOff val="60000"/>
            </a:schemeClr>
          </a:solidFill>
        </p:spPr>
        <p:txBody>
          <a:bodyPr wrap="square" rtlCol="0">
            <a:spAutoFit/>
          </a:bodyPr>
          <a:lstStyle/>
          <a:p>
            <a:pPr algn="ctr"/>
            <a:r>
              <a:rPr lang="en-GB" sz="5000" b="1" u="sng" dirty="0" smtClean="0">
                <a:latin typeface="Letter-join No-Lead 33" panose="02000503000000020003" pitchFamily="50" charset="0"/>
              </a:rPr>
              <a:t>Lesson 2</a:t>
            </a:r>
            <a:r>
              <a:rPr lang="en-GB" sz="5000" b="1" dirty="0" smtClean="0">
                <a:latin typeface="Letter-join No-Lead 33" panose="02000503000000020003" pitchFamily="50" charset="0"/>
              </a:rPr>
              <a:t> - </a:t>
            </a:r>
            <a:r>
              <a:rPr lang="en-GB" sz="5000" dirty="0" smtClean="0">
                <a:latin typeface="Letter-join No-Lead 33" panose="02000503000000020003" pitchFamily="50" charset="0"/>
              </a:rPr>
              <a:t>V.VII.MMXXII</a:t>
            </a:r>
            <a:r>
              <a:rPr lang="en-GB" sz="4800" dirty="0" smtClean="0">
                <a:latin typeface="Letter-join No-Lead 33" panose="02000503000000020003" pitchFamily="50" charset="0"/>
              </a:rPr>
              <a:t/>
            </a:r>
            <a:br>
              <a:rPr lang="en-GB" sz="4800" dirty="0" smtClean="0">
                <a:latin typeface="Letter-join No-Lead 33" panose="02000503000000020003" pitchFamily="50" charset="0"/>
              </a:rPr>
            </a:br>
            <a:r>
              <a:rPr lang="en-GB" sz="3000" dirty="0" smtClean="0">
                <a:latin typeface="Letter-join No-Lead 33" panose="02000503000000020003" pitchFamily="50" charset="0"/>
              </a:rPr>
              <a:t/>
            </a:r>
            <a:br>
              <a:rPr lang="en-GB" sz="3000" dirty="0" smtClean="0">
                <a:latin typeface="Letter-join No-Lead 33" panose="02000503000000020003" pitchFamily="50" charset="0"/>
              </a:rPr>
            </a:br>
            <a:r>
              <a:rPr lang="en-GB" sz="3000" u="sng" dirty="0">
                <a:latin typeface="Letter-join No-Lead 33" panose="02000503000000020003" pitchFamily="50" charset="0"/>
              </a:rPr>
              <a:t>LC: Interpret and present data using bar charts, pictograms and tables; solve one-step and two-step questions using information presented in scaled bar charts, pictograms and tables</a:t>
            </a:r>
            <a:r>
              <a:rPr lang="en-GB" sz="3000" u="sng" dirty="0" smtClean="0">
                <a:latin typeface="Letter-join No-Lead 33" panose="02000503000000020003" pitchFamily="50" charset="0"/>
              </a:rPr>
              <a:t>.</a:t>
            </a:r>
            <a:endParaRPr lang="en-GB" sz="3000" u="sng" dirty="0">
              <a:latin typeface="Letter-join No-Lead 33" panose="02000503000000020003" pitchFamily="50" charset="0"/>
            </a:endParaRPr>
          </a:p>
        </p:txBody>
      </p:sp>
      <p:pic>
        <p:nvPicPr>
          <p:cNvPr id="5" name="Picture 4">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0589342" y="99677"/>
            <a:ext cx="1422913" cy="1443240"/>
          </a:xfrm>
          <a:prstGeom prst="ellipse">
            <a:avLst/>
          </a:prstGeom>
          <a:ln>
            <a:noFill/>
          </a:ln>
          <a:effectLst>
            <a:softEdge rad="112500"/>
          </a:effectLst>
        </p:spPr>
      </p:pic>
    </p:spTree>
    <p:extLst>
      <p:ext uri="{BB962C8B-B14F-4D97-AF65-F5344CB8AC3E}">
        <p14:creationId xmlns:p14="http://schemas.microsoft.com/office/powerpoint/2010/main" val="3029917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598925" y="2684542"/>
            <a:ext cx="7521359" cy="15758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latin typeface="Letter-join No-Lead 33" panose="02000503000000020003" pitchFamily="50" charset="0"/>
              </a:rPr>
              <a:t>Correct your errors identified from marking and respond to any questions set by your teacher.</a:t>
            </a:r>
            <a:br>
              <a:rPr lang="en-GB" sz="2800" dirty="0" smtClean="0">
                <a:latin typeface="Letter-join No-Lead 33" panose="02000503000000020003" pitchFamily="50" charset="0"/>
              </a:rPr>
            </a:br>
            <a:r>
              <a:rPr lang="en-GB" sz="2800" dirty="0">
                <a:latin typeface="Letter-join No-Lead 33" panose="02000503000000020003" pitchFamily="50" charset="0"/>
              </a:rPr>
              <a:t/>
            </a:r>
            <a:br>
              <a:rPr lang="en-GB" sz="2800" dirty="0">
                <a:latin typeface="Letter-join No-Lead 33" panose="02000503000000020003" pitchFamily="50" charset="0"/>
              </a:rPr>
            </a:br>
            <a:r>
              <a:rPr lang="en-GB" sz="2800" dirty="0" smtClean="0">
                <a:latin typeface="Letter-join No-Lead 33" panose="02000503000000020003" pitchFamily="50" charset="0"/>
              </a:rPr>
              <a:t>Remember to make any corrections in purple pen. </a:t>
            </a:r>
          </a:p>
        </p:txBody>
      </p:sp>
      <p:pic>
        <p:nvPicPr>
          <p:cNvPr id="8" name="Picture 7" descr="Image result for fix it fel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0484" y="1646699"/>
            <a:ext cx="2782917" cy="36515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purple pen clipart"/>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43" y="4320230"/>
            <a:ext cx="654390" cy="1028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26854" y="472930"/>
            <a:ext cx="3850178"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Fix it Felix</a:t>
            </a:r>
            <a:endParaRPr lang="en-GB" sz="5000" b="1" u="sng" dirty="0">
              <a:latin typeface="Letter-join No-Lead 33" panose="02000503000000020003" pitchFamily="50" charset="0"/>
            </a:endParaRPr>
          </a:p>
        </p:txBody>
      </p:sp>
      <p:pic>
        <p:nvPicPr>
          <p:cNvPr id="12" name="Picture 11">
            <a:extLst>
              <a:ext uri="{FF2B5EF4-FFF2-40B4-BE49-F238E27FC236}">
                <a16:creationId xmlns:a16="http://schemas.microsoft.com/office/drawing/2014/main" id="{BD989FCD-E175-4CFA-8867-F77A6EE400A9}"/>
              </a:ext>
            </a:extLst>
          </p:cNvPr>
          <p:cNvPicPr>
            <a:picLocks noChangeAspect="1"/>
          </p:cNvPicPr>
          <p:nvPr/>
        </p:nvPicPr>
        <p:blipFill>
          <a:blip r:embed="rId4"/>
          <a:stretch>
            <a:fillRect/>
          </a:stretch>
        </p:blipFill>
        <p:spPr>
          <a:xfrm>
            <a:off x="10589342" y="99677"/>
            <a:ext cx="1422913" cy="1443240"/>
          </a:xfrm>
          <a:prstGeom prst="ellipse">
            <a:avLst/>
          </a:prstGeom>
          <a:ln>
            <a:noFill/>
          </a:ln>
          <a:effectLst>
            <a:softEdge rad="112500"/>
          </a:effectLst>
        </p:spPr>
      </p:pic>
    </p:spTree>
    <p:extLst>
      <p:ext uri="{BB962C8B-B14F-4D97-AF65-F5344CB8AC3E}">
        <p14:creationId xmlns:p14="http://schemas.microsoft.com/office/powerpoint/2010/main" val="4294659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AFE49C-0C95-46BC-9B72-DE04CEB22E0D}"/>
              </a:ext>
            </a:extLst>
          </p:cNvPr>
          <p:cNvSpPr txBox="1"/>
          <p:nvPr/>
        </p:nvSpPr>
        <p:spPr>
          <a:xfrm>
            <a:off x="313633" y="1587162"/>
            <a:ext cx="11286964" cy="1200329"/>
          </a:xfrm>
          <a:prstGeom prst="rect">
            <a:avLst/>
          </a:prstGeom>
          <a:noFill/>
        </p:spPr>
        <p:txBody>
          <a:bodyPr wrap="square" rtlCol="0">
            <a:spAutoFit/>
          </a:bodyPr>
          <a:lstStyle/>
          <a:p>
            <a:r>
              <a:rPr lang="en-GB" sz="2400" dirty="0" smtClean="0">
                <a:latin typeface="Letter-join No-Lead 33" panose="02000503000000020003" pitchFamily="50" charset="0"/>
              </a:rPr>
              <a:t>Let’s practice our </a:t>
            </a:r>
            <a:r>
              <a:rPr lang="en-GB" sz="2400" dirty="0" smtClean="0">
                <a:latin typeface="Letter-join No-Lead 33" panose="02000503000000020003" pitchFamily="50" charset="0"/>
              </a:rPr>
              <a:t>3, 4 and 8’s </a:t>
            </a:r>
            <a:r>
              <a:rPr lang="en-GB" sz="2400" dirty="0" smtClean="0">
                <a:latin typeface="Letter-join No-Lead 33" panose="02000503000000020003" pitchFamily="50" charset="0"/>
              </a:rPr>
              <a:t>by playing a game of </a:t>
            </a:r>
            <a:r>
              <a:rPr lang="en-GB" sz="2400" dirty="0" smtClean="0">
                <a:latin typeface="Letter-join No-Lead 33" panose="02000503000000020003" pitchFamily="50" charset="0"/>
              </a:rPr>
              <a:t>Caterpillar Carnage!</a:t>
            </a:r>
            <a:r>
              <a:rPr lang="en-GB" sz="2400" dirty="0" smtClean="0">
                <a:latin typeface="Letter-join No-Lead 33" panose="02000503000000020003" pitchFamily="50" charset="0"/>
              </a:rPr>
              <a:t/>
            </a:r>
            <a:br>
              <a:rPr lang="en-GB" sz="2400" dirty="0" smtClean="0">
                <a:latin typeface="Letter-join No-Lead 33" panose="02000503000000020003" pitchFamily="50" charset="0"/>
              </a:rPr>
            </a:br>
            <a:endParaRPr lang="en-GB" sz="2400" dirty="0" smtClean="0">
              <a:latin typeface="Letter-join No-Lead 33" panose="02000503000000020003" pitchFamily="50" charset="0"/>
            </a:endParaRPr>
          </a:p>
          <a:p>
            <a:endParaRPr lang="en-GB" sz="2400" dirty="0">
              <a:latin typeface="Letter-join No-Lead 33" panose="02000503000000020003" pitchFamily="50" charset="0"/>
            </a:endParaRPr>
          </a:p>
        </p:txBody>
      </p:sp>
      <p:sp>
        <p:nvSpPr>
          <p:cNvPr id="5" name="Rectangle 4"/>
          <p:cNvSpPr/>
          <p:nvPr/>
        </p:nvSpPr>
        <p:spPr>
          <a:xfrm>
            <a:off x="426854" y="472930"/>
            <a:ext cx="7050578" cy="923330"/>
          </a:xfrm>
          <a:prstGeom prst="rect">
            <a:avLst/>
          </a:prstGeom>
          <a:solidFill>
            <a:schemeClr val="accent1">
              <a:lumMod val="40000"/>
              <a:lumOff val="60000"/>
            </a:schemeClr>
          </a:solidFill>
        </p:spPr>
        <p:txBody>
          <a:bodyPr wrap="square">
            <a:spAutoFit/>
          </a:bodyPr>
          <a:lstStyle/>
          <a:p>
            <a:pPr algn="ctr"/>
            <a:r>
              <a:rPr lang="en-GB" sz="5400" b="1" u="sng" dirty="0" smtClean="0">
                <a:latin typeface="Letter-join No-Lead 33" panose="02000503000000020003" pitchFamily="50" charset="0"/>
              </a:rPr>
              <a:t>C</a:t>
            </a:r>
            <a:r>
              <a:rPr lang="en-GB" sz="5000" b="1" u="sng" dirty="0" smtClean="0">
                <a:latin typeface="Letter-join No-Lead 33" panose="02000503000000020003" pitchFamily="50" charset="0"/>
              </a:rPr>
              <a:t>ounting Stick Activity</a:t>
            </a:r>
            <a:endParaRPr lang="en-GB" sz="5000" b="1" u="sng" dirty="0">
              <a:latin typeface="Letter-join No-Lead 33" panose="02000503000000020003" pitchFamily="50" charset="0"/>
            </a:endParaRPr>
          </a:p>
        </p:txBody>
      </p:sp>
      <p:pic>
        <p:nvPicPr>
          <p:cNvPr id="7" name="Picture 6">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0689221" y="143922"/>
            <a:ext cx="1234700" cy="1252338"/>
          </a:xfrm>
          <a:prstGeom prst="ellipse">
            <a:avLst/>
          </a:prstGeom>
          <a:ln>
            <a:noFill/>
          </a:ln>
          <a:effectLst>
            <a:softEdge rad="112500"/>
          </a:effectLst>
        </p:spPr>
      </p:pic>
      <p:sp>
        <p:nvSpPr>
          <p:cNvPr id="8" name="Oval Callout 7"/>
          <p:cNvSpPr/>
          <p:nvPr/>
        </p:nvSpPr>
        <p:spPr>
          <a:xfrm>
            <a:off x="832513" y="2450574"/>
            <a:ext cx="3807726" cy="2838735"/>
          </a:xfrm>
          <a:prstGeom prst="wedgeEllipseCallout">
            <a:avLst>
              <a:gd name="adj1" fmla="val 58940"/>
              <a:gd name="adj2" fmla="val 30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Letter-join No-Lead 33" panose="02000503000000020003" pitchFamily="50" charset="0"/>
              </a:rPr>
              <a:t>Avoid the blocks or pick the lowest numbers to help the Caterpillar get to the finish line!</a:t>
            </a:r>
          </a:p>
          <a:p>
            <a:pPr algn="ctr"/>
            <a:r>
              <a:rPr lang="en-GB" dirty="0">
                <a:latin typeface="Letter-join No-Lead 33" panose="02000503000000020003" pitchFamily="50" charset="0"/>
              </a:rPr>
              <a:t/>
            </a:r>
            <a:br>
              <a:rPr lang="en-GB" dirty="0">
                <a:latin typeface="Letter-join No-Lead 33" panose="02000503000000020003" pitchFamily="50" charset="0"/>
              </a:rPr>
            </a:br>
            <a:r>
              <a:rPr lang="en-GB" dirty="0" smtClean="0">
                <a:latin typeface="Letter-join No-Lead 33" panose="02000503000000020003" pitchFamily="50" charset="0"/>
              </a:rPr>
              <a:t>Don’t forget to look out for the power-ups!</a:t>
            </a:r>
            <a:endParaRPr lang="en-GB" dirty="0">
              <a:latin typeface="Letter-join No-Lead 33" panose="02000503000000020003" pitchFamily="50" charset="0"/>
            </a:endParaRPr>
          </a:p>
        </p:txBody>
      </p:sp>
      <p:sp>
        <p:nvSpPr>
          <p:cNvPr id="17" name="TextBox 16">
            <a:extLst>
              <a:ext uri="{FF2B5EF4-FFF2-40B4-BE49-F238E27FC236}">
                <a16:creationId xmlns:a16="http://schemas.microsoft.com/office/drawing/2014/main" id="{D90405A0-99A3-43C6-BD21-297011C16263}"/>
              </a:ext>
            </a:extLst>
          </p:cNvPr>
          <p:cNvSpPr txBox="1"/>
          <p:nvPr/>
        </p:nvSpPr>
        <p:spPr>
          <a:xfrm>
            <a:off x="5995022" y="5875792"/>
            <a:ext cx="4505986" cy="646331"/>
          </a:xfrm>
          <a:prstGeom prst="rect">
            <a:avLst/>
          </a:prstGeom>
          <a:noFill/>
          <a:ln>
            <a:solidFill>
              <a:schemeClr val="tx1"/>
            </a:solidFill>
          </a:ln>
        </p:spPr>
        <p:txBody>
          <a:bodyPr wrap="square" rtlCol="0">
            <a:spAutoFit/>
          </a:bodyPr>
          <a:lstStyle/>
          <a:p>
            <a:pPr algn="ctr"/>
            <a:r>
              <a:rPr lang="en-GB" dirty="0" smtClean="0">
                <a:latin typeface="Letter-join 40" panose="02000805000000020003" pitchFamily="50" charset="0"/>
              </a:rPr>
              <a:t>If you have the iPads, you could all have a go using this QR code!</a:t>
            </a:r>
          </a:p>
        </p:txBody>
      </p:sp>
      <p:pic>
        <p:nvPicPr>
          <p:cNvPr id="18" name="Picture 2" descr="Cute lightbulb&quot; Sticker by Artmmey | Redbubbl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173881" y="5788386"/>
            <a:ext cx="821141" cy="8211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4"/>
          </p:cNvPr>
          <p:cNvPicPr>
            <a:picLocks noChangeAspect="1"/>
          </p:cNvPicPr>
          <p:nvPr/>
        </p:nvPicPr>
        <p:blipFill>
          <a:blip r:embed="rId5"/>
          <a:stretch>
            <a:fillRect/>
          </a:stretch>
        </p:blipFill>
        <p:spPr>
          <a:xfrm>
            <a:off x="5584451" y="2450574"/>
            <a:ext cx="4378415" cy="2845018"/>
          </a:xfrm>
          <a:prstGeom prst="rect">
            <a:avLst/>
          </a:prstGeom>
        </p:spPr>
      </p:pic>
      <p:pic>
        <p:nvPicPr>
          <p:cNvPr id="9" name="Picture 8"/>
          <p:cNvPicPr>
            <a:picLocks noChangeAspect="1"/>
          </p:cNvPicPr>
          <p:nvPr/>
        </p:nvPicPr>
        <p:blipFill>
          <a:blip r:embed="rId6"/>
          <a:stretch>
            <a:fillRect/>
          </a:stretch>
        </p:blipFill>
        <p:spPr>
          <a:xfrm>
            <a:off x="10689221" y="5289309"/>
            <a:ext cx="1502779" cy="1568691"/>
          </a:xfrm>
          <a:prstGeom prst="rect">
            <a:avLst/>
          </a:prstGeom>
        </p:spPr>
      </p:pic>
    </p:spTree>
    <p:extLst>
      <p:ext uri="{BB962C8B-B14F-4D97-AF65-F5344CB8AC3E}">
        <p14:creationId xmlns:p14="http://schemas.microsoft.com/office/powerpoint/2010/main" val="402743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B61085-2610-4AF6-B70B-C63975BA90AA}"/>
              </a:ext>
            </a:extLst>
          </p:cNvPr>
          <p:cNvSpPr txBox="1"/>
          <p:nvPr/>
        </p:nvSpPr>
        <p:spPr>
          <a:xfrm>
            <a:off x="367922" y="1471910"/>
            <a:ext cx="10221420" cy="4524315"/>
          </a:xfrm>
          <a:prstGeom prst="rect">
            <a:avLst/>
          </a:prstGeom>
          <a:noFill/>
        </p:spPr>
        <p:txBody>
          <a:bodyPr wrap="square" rtlCol="0">
            <a:spAutoFit/>
          </a:bodyPr>
          <a:lstStyle/>
          <a:p>
            <a:r>
              <a:rPr lang="en-GB" sz="2400" u="sng" dirty="0">
                <a:latin typeface="Letter-join No-Lead 33" panose="02000503000000020003" pitchFamily="50" charset="0"/>
              </a:rPr>
              <a:t>Anagram sort</a:t>
            </a:r>
            <a:r>
              <a:rPr lang="en-GB" sz="2400" u="sng" dirty="0" smtClean="0">
                <a:latin typeface="Letter-join No-Lead 33" panose="02000503000000020003" pitchFamily="50" charset="0"/>
              </a:rPr>
              <a:t>!</a:t>
            </a:r>
            <a:r>
              <a:rPr lang="en-GB" sz="3200" u="sng" dirty="0" smtClean="0">
                <a:latin typeface="Letter-join No-Lead 33" panose="02000503000000020003" pitchFamily="50" charset="0"/>
              </a:rPr>
              <a:t/>
            </a:r>
            <a:br>
              <a:rPr lang="en-GB" sz="3200" u="sng" dirty="0" smtClean="0">
                <a:latin typeface="Letter-join No-Lead 33" panose="02000503000000020003" pitchFamily="50" charset="0"/>
              </a:rPr>
            </a:br>
            <a:r>
              <a:rPr lang="en-GB" sz="2400" u="sng" dirty="0" smtClean="0">
                <a:latin typeface="Letter-join No-Lead 33" panose="02000503000000020003" pitchFamily="50" charset="0"/>
              </a:rPr>
              <a:t/>
            </a:r>
            <a:br>
              <a:rPr lang="en-GB" sz="2400" u="sng" dirty="0" smtClean="0">
                <a:latin typeface="Letter-join No-Lead 33" panose="02000503000000020003" pitchFamily="50" charset="0"/>
              </a:rPr>
            </a:br>
            <a:r>
              <a:rPr lang="en-GB" sz="2400" dirty="0" err="1" smtClean="0">
                <a:solidFill>
                  <a:srgbClr val="000000"/>
                </a:solidFill>
                <a:latin typeface="Letter-join No-Lead 33" panose="02000503000000020003" pitchFamily="50" charset="0"/>
              </a:rPr>
              <a:t>laleb</a:t>
            </a:r>
            <a:r>
              <a:rPr lang="en-GB" sz="2400" dirty="0">
                <a:solidFill>
                  <a:srgbClr val="000000"/>
                </a:solidFill>
                <a:latin typeface="Letter-join No-Lead 33" panose="02000503000000020003" pitchFamily="50" charset="0"/>
              </a:rPr>
              <a:t>			</a:t>
            </a:r>
            <a:r>
              <a:rPr lang="en-GB" sz="2400" dirty="0" smtClean="0">
                <a:solidFill>
                  <a:srgbClr val="000000"/>
                </a:solidFill>
                <a:latin typeface="Letter-join No-Lead 33" panose="02000503000000020003" pitchFamily="50" charset="0"/>
              </a:rPr>
              <a:t>	</a:t>
            </a:r>
            <a:r>
              <a:rPr lang="en-GB" sz="2400" dirty="0" smtClean="0">
                <a:solidFill>
                  <a:srgbClr val="000000"/>
                </a:solidFill>
                <a:latin typeface="Letter-join No-Lead 33" panose="02000503000000020003" pitchFamily="50" charset="0"/>
              </a:rPr>
              <a:t>	</a:t>
            </a:r>
            <a:r>
              <a:rPr lang="en-GB" sz="2400" dirty="0" err="1" smtClean="0">
                <a:solidFill>
                  <a:srgbClr val="000000"/>
                </a:solidFill>
                <a:latin typeface="Letter-join No-Lead 33" panose="02000503000000020003" pitchFamily="50" charset="0"/>
              </a:rPr>
              <a:t>chrat</a:t>
            </a:r>
            <a:endParaRPr lang="en-GB" sz="2400" dirty="0" smtClean="0">
              <a:solidFill>
                <a:srgbClr val="000000"/>
              </a:solidFill>
              <a:latin typeface="Letter-join No-Lead 33" panose="02000503000000020003" pitchFamily="50" charset="0"/>
            </a:endParaRPr>
          </a:p>
          <a:p>
            <a:r>
              <a:rPr lang="en-GB" sz="2400" dirty="0" smtClean="0">
                <a:solidFill>
                  <a:srgbClr val="000000"/>
                </a:solidFill>
                <a:latin typeface="Letter-join No-Lead 33" panose="02000503000000020003" pitchFamily="50" charset="0"/>
              </a:rPr>
              <a:t/>
            </a:r>
            <a:br>
              <a:rPr lang="en-GB" sz="2400" dirty="0" smtClean="0">
                <a:solidFill>
                  <a:srgbClr val="000000"/>
                </a:solidFill>
                <a:latin typeface="Letter-join No-Lead 33" panose="02000503000000020003" pitchFamily="50" charset="0"/>
              </a:rPr>
            </a:br>
            <a:r>
              <a:rPr lang="en-GB" sz="2400" dirty="0" err="1" smtClean="0">
                <a:solidFill>
                  <a:srgbClr val="000000"/>
                </a:solidFill>
                <a:latin typeface="Letter-join No-Lead 33" panose="02000503000000020003" pitchFamily="50" charset="0"/>
              </a:rPr>
              <a:t>tleti</a:t>
            </a:r>
            <a:r>
              <a:rPr lang="en-GB" sz="2400" dirty="0">
                <a:solidFill>
                  <a:srgbClr val="000000"/>
                </a:solidFill>
                <a:latin typeface="Letter-join No-Lead 33" panose="02000503000000020003" pitchFamily="50" charset="0"/>
              </a:rPr>
              <a:t>			</a:t>
            </a:r>
            <a:r>
              <a:rPr lang="en-GB" sz="2400" dirty="0" smtClean="0">
                <a:solidFill>
                  <a:srgbClr val="000000"/>
                </a:solidFill>
                <a:latin typeface="Letter-join No-Lead 33" panose="02000503000000020003" pitchFamily="50" charset="0"/>
              </a:rPr>
              <a:t>		</a:t>
            </a:r>
            <a:r>
              <a:rPr lang="en-GB" sz="2400" dirty="0" err="1" smtClean="0">
                <a:solidFill>
                  <a:srgbClr val="000000"/>
                </a:solidFill>
                <a:latin typeface="Letter-join No-Lead 33" panose="02000503000000020003" pitchFamily="50" charset="0"/>
              </a:rPr>
              <a:t>bleta</a:t>
            </a:r>
            <a:r>
              <a:rPr lang="en-GB" sz="2400" dirty="0">
                <a:solidFill>
                  <a:srgbClr val="000000"/>
                </a:solidFill>
                <a:latin typeface="Letter-join No-Lead 33" panose="02000503000000020003" pitchFamily="50" charset="0"/>
              </a:rPr>
              <a:t/>
            </a:r>
            <a:br>
              <a:rPr lang="en-GB" sz="2400" dirty="0">
                <a:solidFill>
                  <a:srgbClr val="000000"/>
                </a:solidFill>
                <a:latin typeface="Letter-join No-Lead 33" panose="02000503000000020003" pitchFamily="50" charset="0"/>
              </a:rPr>
            </a:br>
            <a:r>
              <a:rPr lang="en-GB" sz="2400" dirty="0" smtClean="0">
                <a:solidFill>
                  <a:srgbClr val="000000"/>
                </a:solidFill>
                <a:latin typeface="Letter-join No-Lead 33" panose="02000503000000020003" pitchFamily="50" charset="0"/>
              </a:rPr>
              <a:t/>
            </a:r>
            <a:br>
              <a:rPr lang="en-GB" sz="2400" dirty="0" smtClean="0">
                <a:solidFill>
                  <a:srgbClr val="000000"/>
                </a:solidFill>
                <a:latin typeface="Letter-join No-Lead 33" panose="02000503000000020003" pitchFamily="50" charset="0"/>
              </a:rPr>
            </a:br>
            <a:r>
              <a:rPr lang="en-GB" sz="2400" dirty="0" err="1" smtClean="0">
                <a:solidFill>
                  <a:srgbClr val="000000"/>
                </a:solidFill>
                <a:latin typeface="Letter-join No-Lead 33" panose="02000503000000020003" pitchFamily="50" charset="0"/>
              </a:rPr>
              <a:t>sixa</a:t>
            </a:r>
            <a:r>
              <a:rPr lang="en-GB" sz="2400" dirty="0">
                <a:solidFill>
                  <a:srgbClr val="000000"/>
                </a:solidFill>
                <a:latin typeface="Letter-join No-Lead 33" panose="02000503000000020003" pitchFamily="50" charset="0"/>
              </a:rPr>
              <a:t/>
            </a:r>
            <a:br>
              <a:rPr lang="en-GB" sz="2400" dirty="0">
                <a:solidFill>
                  <a:srgbClr val="000000"/>
                </a:solidFill>
                <a:latin typeface="Letter-join No-Lead 33" panose="02000503000000020003" pitchFamily="50" charset="0"/>
              </a:rPr>
            </a:br>
            <a:r>
              <a:rPr lang="en-GB" sz="2400" dirty="0" smtClean="0">
                <a:solidFill>
                  <a:srgbClr val="000000"/>
                </a:solidFill>
                <a:latin typeface="Letter-join No-Lead 33" panose="02000503000000020003" pitchFamily="50" charset="0"/>
              </a:rPr>
              <a:t/>
            </a:r>
            <a:br>
              <a:rPr lang="en-GB" sz="2400" dirty="0" smtClean="0">
                <a:solidFill>
                  <a:srgbClr val="000000"/>
                </a:solidFill>
                <a:latin typeface="Letter-join No-Lead 33" panose="02000503000000020003" pitchFamily="50" charset="0"/>
              </a:rPr>
            </a:br>
            <a:r>
              <a:rPr lang="en-GB" sz="2400" dirty="0" err="1" smtClean="0">
                <a:solidFill>
                  <a:srgbClr val="000000"/>
                </a:solidFill>
                <a:latin typeface="Letter-join No-Lead 33" panose="02000503000000020003" pitchFamily="50" charset="0"/>
              </a:rPr>
              <a:t>diamrag</a:t>
            </a:r>
            <a:endParaRPr lang="en-GB" sz="2400" dirty="0">
              <a:solidFill>
                <a:srgbClr val="000000"/>
              </a:solidFill>
              <a:latin typeface="Letter-join No-Lead 33" panose="02000503000000020003" pitchFamily="50" charset="0"/>
            </a:endParaRPr>
          </a:p>
          <a:p>
            <a:endParaRPr lang="en-GB" sz="2400" dirty="0" smtClean="0">
              <a:latin typeface="Letter-join No-Lead 33" panose="02000503000000020003" pitchFamily="50" charset="0"/>
            </a:endParaRPr>
          </a:p>
          <a:p>
            <a:r>
              <a:rPr lang="en-GB" sz="2400" dirty="0" err="1" smtClean="0">
                <a:solidFill>
                  <a:srgbClr val="000000"/>
                </a:solidFill>
                <a:latin typeface="Letter-join No-Lead 33" panose="02000503000000020003" pitchFamily="50" charset="0"/>
              </a:rPr>
              <a:t>grpha</a:t>
            </a:r>
            <a:r>
              <a:rPr lang="en-GB" sz="2400" dirty="0">
                <a:solidFill>
                  <a:srgbClr val="000000"/>
                </a:solidFill>
                <a:latin typeface="Letter-join No-Lead 33" panose="02000503000000020003" pitchFamily="50" charset="0"/>
              </a:rPr>
              <a:t/>
            </a:r>
            <a:br>
              <a:rPr lang="en-GB" sz="2400" dirty="0">
                <a:solidFill>
                  <a:srgbClr val="000000"/>
                </a:solidFill>
                <a:latin typeface="Letter-join No-Lead 33" panose="02000503000000020003" pitchFamily="50" charset="0"/>
              </a:rPr>
            </a:br>
            <a:endParaRPr lang="en-GB" sz="2400" dirty="0">
              <a:latin typeface="Letter-join No-Lead 33" panose="02000503000000020003" pitchFamily="50" charset="0"/>
            </a:endParaRPr>
          </a:p>
        </p:txBody>
      </p:sp>
      <p:sp>
        <p:nvSpPr>
          <p:cNvPr id="8" name="Rectangle 7"/>
          <p:cNvSpPr/>
          <p:nvPr/>
        </p:nvSpPr>
        <p:spPr>
          <a:xfrm>
            <a:off x="426854" y="472930"/>
            <a:ext cx="3850178"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Vocabulary</a:t>
            </a:r>
            <a:endParaRPr lang="en-GB" sz="5000" b="1" u="sng" dirty="0">
              <a:latin typeface="Letter-join No-Lead 33" panose="02000503000000020003" pitchFamily="50" charset="0"/>
            </a:endParaRPr>
          </a:p>
        </p:txBody>
      </p:sp>
      <p:pic>
        <p:nvPicPr>
          <p:cNvPr id="11" name="Picture 10">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pic>
        <p:nvPicPr>
          <p:cNvPr id="4" name="djzTTUw8oLs"/>
          <p:cNvPicPr>
            <a:picLocks noRot="1" noChangeAspect="1"/>
          </p:cNvPicPr>
          <p:nvPr>
            <a:videoFile r:link="rId1"/>
          </p:nvPr>
        </p:nvPicPr>
        <p:blipFill>
          <a:blip r:embed="rId4"/>
          <a:stretch>
            <a:fillRect/>
          </a:stretch>
        </p:blipFill>
        <p:spPr>
          <a:xfrm>
            <a:off x="9298399" y="5073445"/>
            <a:ext cx="2713856" cy="1526544"/>
          </a:xfrm>
          <a:prstGeom prst="rect">
            <a:avLst/>
          </a:prstGeom>
        </p:spPr>
      </p:pic>
      <p:cxnSp>
        <p:nvCxnSpPr>
          <p:cNvPr id="7" name="Straight Arrow Connector 6">
            <a:extLst>
              <a:ext uri="{FF2B5EF4-FFF2-40B4-BE49-F238E27FC236}">
                <a16:creationId xmlns:a16="http://schemas.microsoft.com/office/drawing/2014/main" id="{23576E9E-9B95-4DFF-8052-5B6EC9C79DA5}"/>
              </a:ext>
            </a:extLst>
          </p:cNvPr>
          <p:cNvCxnSpPr/>
          <p:nvPr/>
        </p:nvCxnSpPr>
        <p:spPr>
          <a:xfrm>
            <a:off x="1444800" y="2425611"/>
            <a:ext cx="18142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23576E9E-9B95-4DFF-8052-5B6EC9C79DA5}"/>
              </a:ext>
            </a:extLst>
          </p:cNvPr>
          <p:cNvCxnSpPr/>
          <p:nvPr/>
        </p:nvCxnSpPr>
        <p:spPr>
          <a:xfrm>
            <a:off x="1327706" y="3193297"/>
            <a:ext cx="18142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3576E9E-9B95-4DFF-8052-5B6EC9C79DA5}"/>
              </a:ext>
            </a:extLst>
          </p:cNvPr>
          <p:cNvCxnSpPr/>
          <p:nvPr/>
        </p:nvCxnSpPr>
        <p:spPr>
          <a:xfrm>
            <a:off x="1444799" y="3922599"/>
            <a:ext cx="18142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3576E9E-9B95-4DFF-8052-5B6EC9C79DA5}"/>
              </a:ext>
            </a:extLst>
          </p:cNvPr>
          <p:cNvCxnSpPr/>
          <p:nvPr/>
        </p:nvCxnSpPr>
        <p:spPr>
          <a:xfrm>
            <a:off x="1789865" y="4657304"/>
            <a:ext cx="18142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3576E9E-9B95-4DFF-8052-5B6EC9C79DA5}"/>
              </a:ext>
            </a:extLst>
          </p:cNvPr>
          <p:cNvCxnSpPr/>
          <p:nvPr/>
        </p:nvCxnSpPr>
        <p:spPr>
          <a:xfrm>
            <a:off x="5931605" y="2425611"/>
            <a:ext cx="18142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3576E9E-9B95-4DFF-8052-5B6EC9C79DA5}"/>
              </a:ext>
            </a:extLst>
          </p:cNvPr>
          <p:cNvCxnSpPr/>
          <p:nvPr/>
        </p:nvCxnSpPr>
        <p:spPr>
          <a:xfrm>
            <a:off x="1444799" y="5400544"/>
            <a:ext cx="18142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Oval Callout 14"/>
          <p:cNvSpPr/>
          <p:nvPr/>
        </p:nvSpPr>
        <p:spPr>
          <a:xfrm>
            <a:off x="8617001" y="1724368"/>
            <a:ext cx="3223470" cy="2588371"/>
          </a:xfrm>
          <a:prstGeom prst="wedgeEllipseCallout">
            <a:avLst>
              <a:gd name="adj1" fmla="val -67638"/>
              <a:gd name="adj2" fmla="val 346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Letter-join No-Lead 33" panose="02000503000000020003" pitchFamily="50" charset="0"/>
              </a:rPr>
              <a:t>Who can unscramble these anagrams the quickest! Work with your partner! Hands up once you have them all.</a:t>
            </a:r>
          </a:p>
        </p:txBody>
      </p:sp>
      <p:cxnSp>
        <p:nvCxnSpPr>
          <p:cNvPr id="17" name="Straight Arrow Connector 16">
            <a:extLst>
              <a:ext uri="{FF2B5EF4-FFF2-40B4-BE49-F238E27FC236}">
                <a16:creationId xmlns:a16="http://schemas.microsoft.com/office/drawing/2014/main" id="{23576E9E-9B95-4DFF-8052-5B6EC9C79DA5}"/>
              </a:ext>
            </a:extLst>
          </p:cNvPr>
          <p:cNvCxnSpPr/>
          <p:nvPr/>
        </p:nvCxnSpPr>
        <p:spPr>
          <a:xfrm>
            <a:off x="5931605" y="3193297"/>
            <a:ext cx="18142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5010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TextBox 4">
            <a:extLst>
              <a:ext uri="{FF2B5EF4-FFF2-40B4-BE49-F238E27FC236}">
                <a16:creationId xmlns:a16="http://schemas.microsoft.com/office/drawing/2014/main" id="{D90405A0-99A3-43C6-BD21-297011C16263}"/>
              </a:ext>
            </a:extLst>
          </p:cNvPr>
          <p:cNvSpPr txBox="1"/>
          <p:nvPr/>
        </p:nvSpPr>
        <p:spPr>
          <a:xfrm>
            <a:off x="8204507" y="2703504"/>
            <a:ext cx="3388785" cy="1754326"/>
          </a:xfrm>
          <a:prstGeom prst="rect">
            <a:avLst/>
          </a:prstGeom>
          <a:noFill/>
          <a:ln>
            <a:solidFill>
              <a:schemeClr val="tx1"/>
            </a:solidFill>
          </a:ln>
        </p:spPr>
        <p:txBody>
          <a:bodyPr wrap="square" rtlCol="0">
            <a:spAutoFit/>
          </a:bodyPr>
          <a:lstStyle/>
          <a:p>
            <a:pPr marL="342900" indent="-342900" algn="ctr">
              <a:buFont typeface="Arial" panose="020B0604020202020204" pitchFamily="34" charset="0"/>
              <a:buChar char="•"/>
            </a:pPr>
            <a:r>
              <a:rPr lang="en-GB" dirty="0" smtClean="0">
                <a:latin typeface="Letter-join 40" panose="02000805000000020003" pitchFamily="50" charset="0"/>
              </a:rPr>
              <a:t>What is a </a:t>
            </a:r>
            <a:r>
              <a:rPr lang="en-GB" dirty="0" smtClean="0">
                <a:latin typeface="Letter-join 40" panose="02000805000000020003" pitchFamily="50" charset="0"/>
              </a:rPr>
              <a:t>tally chart?</a:t>
            </a:r>
          </a:p>
          <a:p>
            <a:pPr marL="342900" indent="-342900" algn="ctr">
              <a:buFont typeface="Arial" panose="020B0604020202020204" pitchFamily="34" charset="0"/>
              <a:buChar char="•"/>
            </a:pPr>
            <a:r>
              <a:rPr lang="en-GB" dirty="0" smtClean="0">
                <a:latin typeface="Letter-join 40" panose="02000805000000020003" pitchFamily="50" charset="0"/>
              </a:rPr>
              <a:t>What does it show?</a:t>
            </a:r>
          </a:p>
          <a:p>
            <a:pPr marL="342900" indent="-342900" algn="ctr">
              <a:buFont typeface="Arial" panose="020B0604020202020204" pitchFamily="34" charset="0"/>
              <a:buChar char="•"/>
            </a:pPr>
            <a:r>
              <a:rPr lang="en-GB" dirty="0" smtClean="0">
                <a:latin typeface="Letter-join 40" panose="02000805000000020003" pitchFamily="50" charset="0"/>
              </a:rPr>
              <a:t>What is a gate?</a:t>
            </a:r>
          </a:p>
          <a:p>
            <a:pPr marL="342900" indent="-342900" algn="ctr">
              <a:buFont typeface="Arial" panose="020B0604020202020204" pitchFamily="34" charset="0"/>
              <a:buChar char="•"/>
            </a:pPr>
            <a:r>
              <a:rPr lang="en-GB" dirty="0" smtClean="0">
                <a:latin typeface="Letter-join 40" panose="02000805000000020003" pitchFamily="50" charset="0"/>
              </a:rPr>
              <a:t>What is this worth?</a:t>
            </a:r>
          </a:p>
          <a:p>
            <a:pPr marL="342900" indent="-342900" algn="ctr">
              <a:buFont typeface="Arial" panose="020B0604020202020204" pitchFamily="34" charset="0"/>
              <a:buChar char="•"/>
            </a:pPr>
            <a:r>
              <a:rPr lang="en-GB" dirty="0" smtClean="0">
                <a:latin typeface="Letter-join 40" panose="02000805000000020003" pitchFamily="50" charset="0"/>
              </a:rPr>
              <a:t>What times tables will yo</a:t>
            </a:r>
            <a:r>
              <a:rPr lang="en-GB" dirty="0" smtClean="0">
                <a:latin typeface="Letter-join 40" panose="02000805000000020003" pitchFamily="50" charset="0"/>
              </a:rPr>
              <a:t>u use to help you?</a:t>
            </a:r>
            <a:endParaRPr lang="en-GB" dirty="0" smtClean="0">
              <a:latin typeface="Letter-join 40" panose="02000805000000020003" pitchFamily="50" charset="0"/>
            </a:endParaRPr>
          </a:p>
        </p:txBody>
      </p:sp>
      <p:sp>
        <p:nvSpPr>
          <p:cNvPr id="11" name="Rectangle 10"/>
          <p:cNvSpPr/>
          <p:nvPr/>
        </p:nvSpPr>
        <p:spPr>
          <a:xfrm>
            <a:off x="426854" y="472930"/>
            <a:ext cx="2404836"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Hook</a:t>
            </a:r>
            <a:endParaRPr lang="en-GB" sz="5000" b="1" u="sng" dirty="0">
              <a:latin typeface="Letter-join No-Lead 33" panose="02000503000000020003" pitchFamily="50" charset="0"/>
            </a:endParaRPr>
          </a:p>
        </p:txBody>
      </p:sp>
      <p:pic>
        <p:nvPicPr>
          <p:cNvPr id="13" name="Picture 12">
            <a:extLst>
              <a:ext uri="{FF2B5EF4-FFF2-40B4-BE49-F238E27FC236}">
                <a16:creationId xmlns:a16="http://schemas.microsoft.com/office/drawing/2014/main" id="{BD989FCD-E175-4CFA-8867-F77A6EE400A9}"/>
              </a:ext>
            </a:extLst>
          </p:cNvPr>
          <p:cNvPicPr>
            <a:picLocks noChangeAspect="1"/>
          </p:cNvPicPr>
          <p:nvPr/>
        </p:nvPicPr>
        <p:blipFill>
          <a:blip r:embed="rId4"/>
          <a:stretch>
            <a:fillRect/>
          </a:stretch>
        </p:blipFill>
        <p:spPr>
          <a:xfrm>
            <a:off x="10589342" y="143922"/>
            <a:ext cx="1422913" cy="1443240"/>
          </a:xfrm>
          <a:prstGeom prst="ellipse">
            <a:avLst/>
          </a:prstGeom>
          <a:ln>
            <a:noFill/>
          </a:ln>
          <a:effectLst>
            <a:softEdge rad="112500"/>
          </a:effectLst>
        </p:spPr>
      </p:pic>
      <p:pic>
        <p:nvPicPr>
          <p:cNvPr id="14" name="djzTTUw8oLs"/>
          <p:cNvPicPr>
            <a:picLocks noRot="1" noChangeAspect="1"/>
          </p:cNvPicPr>
          <p:nvPr>
            <a:videoFile r:link="rId1"/>
          </p:nvPr>
        </p:nvPicPr>
        <p:blipFill>
          <a:blip r:embed="rId5"/>
          <a:stretch>
            <a:fillRect/>
          </a:stretch>
        </p:blipFill>
        <p:spPr>
          <a:xfrm>
            <a:off x="9298399" y="5073445"/>
            <a:ext cx="2713856" cy="1526544"/>
          </a:xfrm>
          <a:prstGeom prst="rect">
            <a:avLst/>
          </a:prstGeom>
        </p:spPr>
      </p:pic>
      <p:pic>
        <p:nvPicPr>
          <p:cNvPr id="8" name="Picture 2" descr="Cute lightbulb&quot; Sticker by Artmmey | Redbubble"/>
          <p:cNvPicPr>
            <a:picLocks noChangeAspect="1" noChangeArrowheads="1"/>
          </p:cNvPicPr>
          <p:nvPr/>
        </p:nvPicPr>
        <p:blipFill>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298397" y="1487387"/>
            <a:ext cx="1201003" cy="12010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26854" y="1816398"/>
            <a:ext cx="7270483" cy="4469161"/>
          </a:xfrm>
          <a:prstGeom prst="rect">
            <a:avLst/>
          </a:prstGeom>
        </p:spPr>
      </p:pic>
    </p:spTree>
    <p:extLst>
      <p:ext uri="{BB962C8B-B14F-4D97-AF65-F5344CB8AC3E}">
        <p14:creationId xmlns:p14="http://schemas.microsoft.com/office/powerpoint/2010/main" val="51070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8816" y="419957"/>
            <a:ext cx="3850178"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Secret Vote</a:t>
            </a:r>
            <a:endParaRPr lang="en-GB" sz="5000" b="1" u="sng" dirty="0">
              <a:latin typeface="Letter-join No-Lead 33" panose="02000503000000020003" pitchFamily="50" charset="0"/>
            </a:endParaRPr>
          </a:p>
        </p:txBody>
      </p:sp>
      <p:pic>
        <p:nvPicPr>
          <p:cNvPr id="4" name="djzTTUw8oLs"/>
          <p:cNvPicPr>
            <a:picLocks noRot="1" noChangeAspect="1"/>
          </p:cNvPicPr>
          <p:nvPr>
            <a:videoFile r:link="rId1"/>
          </p:nvPr>
        </p:nvPicPr>
        <p:blipFill>
          <a:blip r:embed="rId4"/>
          <a:stretch>
            <a:fillRect/>
          </a:stretch>
        </p:blipFill>
        <p:spPr>
          <a:xfrm>
            <a:off x="9298399" y="5073445"/>
            <a:ext cx="2713856" cy="1526544"/>
          </a:xfrm>
          <a:prstGeom prst="rect">
            <a:avLst/>
          </a:prstGeom>
        </p:spPr>
      </p:pic>
      <p:pic>
        <p:nvPicPr>
          <p:cNvPr id="4098" name="Picture 2" descr="Imoji Secret From Powerdirector | Funny emoticons, Animated emoticons,  Funny emoji faces"/>
          <p:cNvPicPr>
            <a:picLocks noChangeAspect="1" noChangeArrowheads="1" noCrop="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224066" y="279414"/>
            <a:ext cx="1142860" cy="11428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7428" y="1731044"/>
            <a:ext cx="5698174" cy="4154984"/>
          </a:xfrm>
          <a:prstGeom prst="rect">
            <a:avLst/>
          </a:prstGeom>
          <a:noFill/>
        </p:spPr>
        <p:txBody>
          <a:bodyPr wrap="square" rtlCol="0">
            <a:spAutoFit/>
          </a:bodyPr>
          <a:lstStyle/>
          <a:p>
            <a:r>
              <a:rPr lang="en-GB" sz="2400" dirty="0" smtClean="0">
                <a:latin typeface="Letter-join No-Lead 33" panose="02000503000000020003" pitchFamily="50" charset="0"/>
              </a:rPr>
              <a:t>A bakery </a:t>
            </a:r>
            <a:r>
              <a:rPr lang="en-GB" sz="2400" dirty="0">
                <a:latin typeface="Letter-join No-Lead 33" panose="02000503000000020003" pitchFamily="50" charset="0"/>
              </a:rPr>
              <a:t>have recorded the number of cupcakes they made in a pictogram. </a:t>
            </a:r>
            <a:r>
              <a:rPr lang="en-GB" sz="2400" dirty="0" smtClean="0">
                <a:latin typeface="Letter-join No-Lead 33" panose="02000503000000020003" pitchFamily="50" charset="0"/>
              </a:rPr>
              <a:t/>
            </a:r>
            <a:br>
              <a:rPr lang="en-GB" sz="2400" dirty="0" smtClean="0">
                <a:latin typeface="Letter-join No-Lead 33" panose="02000503000000020003" pitchFamily="50" charset="0"/>
              </a:rPr>
            </a:br>
            <a:r>
              <a:rPr lang="en-GB" sz="2400" dirty="0" smtClean="0">
                <a:latin typeface="Letter-join No-Lead 33" panose="02000503000000020003" pitchFamily="50" charset="0"/>
              </a:rPr>
              <a:t/>
            </a:r>
            <a:br>
              <a:rPr lang="en-GB" sz="2400" dirty="0" smtClean="0">
                <a:latin typeface="Letter-join No-Lead 33" panose="02000503000000020003" pitchFamily="50" charset="0"/>
              </a:rPr>
            </a:br>
            <a:r>
              <a:rPr lang="en-GB" sz="2400" dirty="0" smtClean="0">
                <a:latin typeface="Letter-join No-Lead 33" panose="02000503000000020003" pitchFamily="50" charset="0"/>
              </a:rPr>
              <a:t>The owner of the shop says that Monday is their busiest day. Do you…</a:t>
            </a:r>
          </a:p>
          <a:p>
            <a:endParaRPr lang="en-GB" sz="2400" dirty="0">
              <a:latin typeface="Letter-join No-Lead 33" panose="02000503000000020003" pitchFamily="50" charset="0"/>
            </a:endParaRPr>
          </a:p>
          <a:p>
            <a:pPr marL="457200" indent="-457200">
              <a:buAutoNum type="alphaUcParenR"/>
            </a:pPr>
            <a:r>
              <a:rPr lang="en-GB" sz="2400" dirty="0" smtClean="0">
                <a:latin typeface="Letter-join No-Lead 33" panose="02000503000000020003" pitchFamily="50" charset="0"/>
              </a:rPr>
              <a:t>Agree</a:t>
            </a:r>
            <a:endParaRPr lang="en-GB" sz="2400" dirty="0">
              <a:latin typeface="Letter-join No-Lead 33" panose="02000503000000020003" pitchFamily="50" charset="0"/>
            </a:endParaRPr>
          </a:p>
          <a:p>
            <a:pPr marL="457200" indent="-457200">
              <a:buAutoNum type="alphaUcParenR"/>
            </a:pPr>
            <a:endParaRPr lang="en-GB" sz="2400" dirty="0" smtClean="0">
              <a:latin typeface="Letter-join No-Lead 33" panose="02000503000000020003" pitchFamily="50" charset="0"/>
            </a:endParaRPr>
          </a:p>
          <a:p>
            <a:pPr marL="457200" indent="-457200">
              <a:buAutoNum type="alphaUcParenR"/>
            </a:pPr>
            <a:r>
              <a:rPr lang="en-GB" sz="2400" dirty="0" smtClean="0">
                <a:latin typeface="Letter-join No-Lead 33" panose="02000503000000020003" pitchFamily="50" charset="0"/>
              </a:rPr>
              <a:t>Disagree</a:t>
            </a:r>
          </a:p>
          <a:p>
            <a:pPr marL="457200" indent="-457200">
              <a:buAutoNum type="alphaUcParenR"/>
            </a:pPr>
            <a:endParaRPr lang="en-GB" sz="2400" dirty="0">
              <a:latin typeface="Letter-join No-Lead 33" panose="02000503000000020003" pitchFamily="50" charset="0"/>
            </a:endParaRPr>
          </a:p>
          <a:p>
            <a:pPr marL="457200" indent="-457200">
              <a:buAutoNum type="alphaUcParenR"/>
            </a:pPr>
            <a:r>
              <a:rPr lang="en-GB" sz="2400" dirty="0" smtClean="0">
                <a:latin typeface="Letter-join No-Lead 33" panose="02000503000000020003" pitchFamily="50" charset="0"/>
              </a:rPr>
              <a:t>Not know</a:t>
            </a:r>
          </a:p>
        </p:txBody>
      </p:sp>
      <p:graphicFrame>
        <p:nvGraphicFramePr>
          <p:cNvPr id="10" name="Google Shape;104;p15"/>
          <p:cNvGraphicFramePr/>
          <p:nvPr>
            <p:extLst>
              <p:ext uri="{D42A27DB-BD31-4B8C-83A1-F6EECF244321}">
                <p14:modId xmlns:p14="http://schemas.microsoft.com/office/powerpoint/2010/main" val="951653756"/>
              </p:ext>
            </p:extLst>
          </p:nvPr>
        </p:nvGraphicFramePr>
        <p:xfrm>
          <a:off x="6444321" y="362899"/>
          <a:ext cx="5418161" cy="3658795"/>
        </p:xfrm>
        <a:graphic>
          <a:graphicData uri="http://schemas.openxmlformats.org/drawingml/2006/table">
            <a:tbl>
              <a:tblPr>
                <a:noFill/>
              </a:tblPr>
              <a:tblGrid>
                <a:gridCol w="1387256">
                  <a:extLst>
                    <a:ext uri="{9D8B030D-6E8A-4147-A177-3AD203B41FA5}">
                      <a16:colId xmlns:a16="http://schemas.microsoft.com/office/drawing/2014/main" val="20000"/>
                    </a:ext>
                  </a:extLst>
                </a:gridCol>
                <a:gridCol w="4030905">
                  <a:extLst>
                    <a:ext uri="{9D8B030D-6E8A-4147-A177-3AD203B41FA5}">
                      <a16:colId xmlns:a16="http://schemas.microsoft.com/office/drawing/2014/main" val="20001"/>
                    </a:ext>
                  </a:extLst>
                </a:gridCol>
              </a:tblGrid>
              <a:tr h="386525">
                <a:tc>
                  <a:txBody>
                    <a:bodyPr/>
                    <a:lstStyle/>
                    <a:p>
                      <a:pPr marL="0" lvl="0" indent="0" algn="l" rtl="0">
                        <a:spcBef>
                          <a:spcPts val="0"/>
                        </a:spcBef>
                        <a:spcAft>
                          <a:spcPts val="0"/>
                        </a:spcAft>
                        <a:buClr>
                          <a:srgbClr val="000000"/>
                        </a:buClr>
                        <a:buSzPts val="1100"/>
                        <a:buFont typeface="Arial"/>
                        <a:buNone/>
                      </a:pPr>
                      <a:r>
                        <a:rPr lang="en-GB" sz="1800" b="1" dirty="0">
                          <a:latin typeface="Letter-join No-Lead 33" panose="02000503000000020003" pitchFamily="50" charset="0"/>
                          <a:ea typeface="Century Gothic"/>
                          <a:cs typeface="Century Gothic"/>
                          <a:sym typeface="Century Gothic"/>
                        </a:rPr>
                        <a:t>Day</a:t>
                      </a:r>
                      <a:endParaRPr sz="1800" b="1" dirty="0">
                        <a:latin typeface="Letter-join No-Lead 33" panose="02000503000000020003" pitchFamily="50" charset="0"/>
                        <a:ea typeface="Century Gothic"/>
                        <a:cs typeface="Century Gothic"/>
                        <a:sym typeface="Century Gothic"/>
                      </a:endParaRPr>
                    </a:p>
                  </a:txBody>
                  <a:tcPr marL="91425" marR="91425" marT="91425" marB="914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GB" sz="1800" b="1" dirty="0">
                          <a:latin typeface="Letter-join No-Lead 33" panose="02000503000000020003" pitchFamily="50" charset="0"/>
                          <a:ea typeface="Century Gothic"/>
                          <a:cs typeface="Century Gothic"/>
                          <a:sym typeface="Century Gothic"/>
                        </a:rPr>
                        <a:t>Cupcakes made throughout the </a:t>
                      </a:r>
                      <a:r>
                        <a:rPr lang="en-GB" sz="1800" b="1" dirty="0" smtClean="0">
                          <a:latin typeface="Letter-join No-Lead 33" panose="02000503000000020003" pitchFamily="50" charset="0"/>
                          <a:ea typeface="Century Gothic"/>
                          <a:cs typeface="Century Gothic"/>
                          <a:sym typeface="Century Gothic"/>
                        </a:rPr>
                        <a:t>week</a:t>
                      </a:r>
                      <a:endParaRPr sz="1800" b="1" dirty="0">
                        <a:latin typeface="Letter-join No-Lead 33" panose="02000503000000020003" pitchFamily="50" charset="0"/>
                        <a:ea typeface="Century Gothic"/>
                        <a:cs typeface="Century Gothic"/>
                        <a:sym typeface="Century Gothic"/>
                      </a:endParaRPr>
                    </a:p>
                  </a:txBody>
                  <a:tcPr marL="91425" marR="91425" marT="91425" marB="914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325">
                <a:tc>
                  <a:txBody>
                    <a:bodyPr/>
                    <a:lstStyle/>
                    <a:p>
                      <a:pPr marL="0" lvl="0" indent="0" algn="l" rtl="0">
                        <a:spcBef>
                          <a:spcPts val="0"/>
                        </a:spcBef>
                        <a:spcAft>
                          <a:spcPts val="0"/>
                        </a:spcAft>
                        <a:buClr>
                          <a:srgbClr val="000000"/>
                        </a:buClr>
                        <a:buSzPts val="1100"/>
                        <a:buFont typeface="Arial"/>
                        <a:buNone/>
                      </a:pPr>
                      <a:r>
                        <a:rPr lang="en-GB" sz="1800" dirty="0">
                          <a:latin typeface="Letter-join No-Lead 33" panose="02000503000000020003" pitchFamily="50" charset="0"/>
                          <a:ea typeface="Century Gothic"/>
                          <a:cs typeface="Century Gothic"/>
                          <a:sym typeface="Century Gothic"/>
                        </a:rPr>
                        <a:t>Monday</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325">
                <a:tc>
                  <a:txBody>
                    <a:bodyPr/>
                    <a:lstStyle/>
                    <a:p>
                      <a:pPr marL="0" lvl="0" indent="0" algn="l" rtl="0">
                        <a:spcBef>
                          <a:spcPts val="0"/>
                        </a:spcBef>
                        <a:spcAft>
                          <a:spcPts val="0"/>
                        </a:spcAft>
                        <a:buClr>
                          <a:srgbClr val="000000"/>
                        </a:buClr>
                        <a:buSzPts val="1100"/>
                        <a:buFont typeface="Arial"/>
                        <a:buNone/>
                      </a:pPr>
                      <a:r>
                        <a:rPr lang="en-GB" sz="1800">
                          <a:latin typeface="Letter-join No-Lead 33" panose="02000503000000020003" pitchFamily="50" charset="0"/>
                          <a:ea typeface="Century Gothic"/>
                          <a:cs typeface="Century Gothic"/>
                          <a:sym typeface="Century Gothic"/>
                        </a:rPr>
                        <a:t>Tuesday</a:t>
                      </a:r>
                      <a:endParaRPr sz="1800">
                        <a:latin typeface="Letter-join No-Lead 33" panose="02000503000000020003" pitchFamily="50" charset="0"/>
                        <a:ea typeface="Century Gothic"/>
                        <a:cs typeface="Century Gothic"/>
                        <a:sym typeface="Century Gothic"/>
                      </a:endParaRPr>
                    </a:p>
                  </a:txBody>
                  <a:tcPr marL="91425" marR="91425" marT="91425" marB="914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325">
                <a:tc>
                  <a:txBody>
                    <a:bodyPr/>
                    <a:lstStyle/>
                    <a:p>
                      <a:pPr marL="0" lvl="0" indent="0" algn="l" rtl="0">
                        <a:spcBef>
                          <a:spcPts val="0"/>
                        </a:spcBef>
                        <a:spcAft>
                          <a:spcPts val="0"/>
                        </a:spcAft>
                        <a:buClr>
                          <a:srgbClr val="000000"/>
                        </a:buClr>
                        <a:buSzPts val="1100"/>
                        <a:buFont typeface="Arial"/>
                        <a:buNone/>
                      </a:pPr>
                      <a:r>
                        <a:rPr lang="en-GB" sz="1800">
                          <a:latin typeface="Letter-join No-Lead 33" panose="02000503000000020003" pitchFamily="50" charset="0"/>
                          <a:ea typeface="Century Gothic"/>
                          <a:cs typeface="Century Gothic"/>
                          <a:sym typeface="Century Gothic"/>
                        </a:rPr>
                        <a:t>Wednesday</a:t>
                      </a:r>
                      <a:endParaRPr sz="1800">
                        <a:latin typeface="Letter-join No-Lead 33" panose="02000503000000020003" pitchFamily="50" charset="0"/>
                        <a:ea typeface="Century Gothic"/>
                        <a:cs typeface="Century Gothic"/>
                        <a:sym typeface="Century Gothic"/>
                      </a:endParaRPr>
                    </a:p>
                  </a:txBody>
                  <a:tcPr marL="91425" marR="91425" marT="91425" marB="914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325">
                <a:tc>
                  <a:txBody>
                    <a:bodyPr/>
                    <a:lstStyle/>
                    <a:p>
                      <a:pPr marL="0" lvl="0" indent="0" algn="l" rtl="0">
                        <a:spcBef>
                          <a:spcPts val="0"/>
                        </a:spcBef>
                        <a:spcAft>
                          <a:spcPts val="0"/>
                        </a:spcAft>
                        <a:buClr>
                          <a:srgbClr val="000000"/>
                        </a:buClr>
                        <a:buSzPts val="1100"/>
                        <a:buFont typeface="Arial"/>
                        <a:buNone/>
                      </a:pPr>
                      <a:r>
                        <a:rPr lang="en-GB" sz="1800">
                          <a:latin typeface="Letter-join No-Lead 33" panose="02000503000000020003" pitchFamily="50" charset="0"/>
                          <a:ea typeface="Century Gothic"/>
                          <a:cs typeface="Century Gothic"/>
                          <a:sym typeface="Century Gothic"/>
                        </a:rPr>
                        <a:t>Thursday</a:t>
                      </a:r>
                      <a:endParaRPr sz="1800">
                        <a:latin typeface="Letter-join No-Lead 33" panose="02000503000000020003" pitchFamily="50" charset="0"/>
                        <a:ea typeface="Century Gothic"/>
                        <a:cs typeface="Century Gothic"/>
                        <a:sym typeface="Century Gothic"/>
                      </a:endParaRPr>
                    </a:p>
                  </a:txBody>
                  <a:tcPr marL="91425" marR="91425" marT="91425" marB="914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325">
                <a:tc>
                  <a:txBody>
                    <a:bodyPr/>
                    <a:lstStyle/>
                    <a:p>
                      <a:pPr marL="0" lvl="0" indent="0" algn="l"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Friday</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Google Shape;105;p15"/>
          <p:cNvSpPr txBox="1"/>
          <p:nvPr/>
        </p:nvSpPr>
        <p:spPr>
          <a:xfrm>
            <a:off x="6065602" y="4131063"/>
            <a:ext cx="2261400" cy="162211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Key</a:t>
            </a:r>
            <a:br>
              <a:rPr kumimoji="0" lang="en-GB" sz="1800" b="1" i="0" u="none" strike="noStrike" kern="0" cap="none" spc="0" normalizeH="0" baseline="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br>
            <a:r>
              <a:rPr kumimoji="0" lang="en-GB" sz="1800" b="1" i="0" u="none" strike="noStrike" kern="0" cap="none" spc="0" normalizeH="0" baseline="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	</a:t>
            </a:r>
            <a:r>
              <a:rPr lang="en-GB" sz="500" b="1" kern="0" dirty="0" smtClean="0">
                <a:solidFill>
                  <a:schemeClr val="bg1"/>
                </a:solidFill>
                <a:latin typeface="Letter-join No-Lead 33" panose="02000503000000020003" pitchFamily="50" charset="0"/>
                <a:ea typeface="Century Gothic"/>
                <a:cs typeface="Century Gothic"/>
                <a:sym typeface="Century Gothic"/>
              </a:rPr>
              <a:t>d</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
            </a:r>
            <a:br>
              <a:rPr kumimoji="0" lang="en-GB" sz="1800" b="1" i="0" u="none" strike="noStrike" kern="0" cap="none" spc="0" normalizeH="0" baseline="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br>
            <a:r>
              <a:rPr kumimoji="0" lang="en-GB" sz="1800" b="0" i="0" u="none" strike="noStrike" kern="0" cap="none" spc="0" normalizeH="0" baseline="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2 cupcakes</a:t>
            </a:r>
            <a:endParaRPr kumimoji="0" sz="1800" b="0" i="0" u="none" strike="noStrike" kern="0" cap="none" spc="0" normalizeH="0" baseline="0" noProof="0" dirty="0">
              <a:ln>
                <a:noFill/>
              </a:ln>
              <a:solidFill>
                <a:srgbClr val="000000"/>
              </a:solidFill>
              <a:effectLst/>
              <a:uLnTx/>
              <a:uFillTx/>
              <a:latin typeface="Letter-join No-Lead 33" panose="02000503000000020003" pitchFamily="50" charset="0"/>
              <a:ea typeface="Century Gothic"/>
              <a:cs typeface="Century Gothic"/>
              <a:sym typeface="Century Gothic"/>
            </a:endParaRPr>
          </a:p>
        </p:txBody>
      </p:sp>
      <p:pic>
        <p:nvPicPr>
          <p:cNvPr id="14" name="Google Shape;107;p15"/>
          <p:cNvPicPr preferRelativeResize="0"/>
          <p:nvPr/>
        </p:nvPicPr>
        <p:blipFill>
          <a:blip r:embed="rId6">
            <a:alphaModFix/>
          </a:blip>
          <a:stretch>
            <a:fillRect/>
          </a:stretch>
        </p:blipFill>
        <p:spPr>
          <a:xfrm>
            <a:off x="6987589" y="4832120"/>
            <a:ext cx="417425" cy="482650"/>
          </a:xfrm>
          <a:prstGeom prst="rect">
            <a:avLst/>
          </a:prstGeom>
          <a:noFill/>
          <a:ln>
            <a:noFill/>
          </a:ln>
        </p:spPr>
      </p:pic>
      <p:pic>
        <p:nvPicPr>
          <p:cNvPr id="15" name="Google Shape;108;p15"/>
          <p:cNvPicPr preferRelativeResize="0"/>
          <p:nvPr/>
        </p:nvPicPr>
        <p:blipFill>
          <a:blip r:embed="rId6">
            <a:alphaModFix/>
          </a:blip>
          <a:stretch>
            <a:fillRect/>
          </a:stretch>
        </p:blipFill>
        <p:spPr>
          <a:xfrm>
            <a:off x="7913488" y="891788"/>
            <a:ext cx="417425" cy="482650"/>
          </a:xfrm>
          <a:prstGeom prst="rect">
            <a:avLst/>
          </a:prstGeom>
          <a:noFill/>
          <a:ln>
            <a:noFill/>
          </a:ln>
        </p:spPr>
      </p:pic>
      <p:pic>
        <p:nvPicPr>
          <p:cNvPr id="16" name="Google Shape;109;p15"/>
          <p:cNvPicPr preferRelativeResize="0"/>
          <p:nvPr/>
        </p:nvPicPr>
        <p:blipFill>
          <a:blip r:embed="rId6">
            <a:alphaModFix/>
          </a:blip>
          <a:stretch>
            <a:fillRect/>
          </a:stretch>
        </p:blipFill>
        <p:spPr>
          <a:xfrm>
            <a:off x="8447563" y="891788"/>
            <a:ext cx="417425" cy="482650"/>
          </a:xfrm>
          <a:prstGeom prst="rect">
            <a:avLst/>
          </a:prstGeom>
          <a:noFill/>
          <a:ln>
            <a:noFill/>
          </a:ln>
        </p:spPr>
      </p:pic>
      <p:pic>
        <p:nvPicPr>
          <p:cNvPr id="17" name="Google Shape;110;p15"/>
          <p:cNvPicPr preferRelativeResize="0"/>
          <p:nvPr/>
        </p:nvPicPr>
        <p:blipFill>
          <a:blip r:embed="rId6">
            <a:alphaModFix/>
          </a:blip>
          <a:stretch>
            <a:fillRect/>
          </a:stretch>
        </p:blipFill>
        <p:spPr>
          <a:xfrm>
            <a:off x="8981638" y="891788"/>
            <a:ext cx="417425" cy="482650"/>
          </a:xfrm>
          <a:prstGeom prst="rect">
            <a:avLst/>
          </a:prstGeom>
          <a:noFill/>
          <a:ln>
            <a:noFill/>
          </a:ln>
        </p:spPr>
      </p:pic>
      <p:pic>
        <p:nvPicPr>
          <p:cNvPr id="19" name="Google Shape;112;p15"/>
          <p:cNvPicPr preferRelativeResize="0"/>
          <p:nvPr/>
        </p:nvPicPr>
        <p:blipFill>
          <a:blip r:embed="rId6">
            <a:alphaModFix/>
          </a:blip>
          <a:stretch>
            <a:fillRect/>
          </a:stretch>
        </p:blipFill>
        <p:spPr>
          <a:xfrm>
            <a:off x="7913488" y="1530663"/>
            <a:ext cx="417425" cy="482650"/>
          </a:xfrm>
          <a:prstGeom prst="rect">
            <a:avLst/>
          </a:prstGeom>
          <a:noFill/>
          <a:ln>
            <a:noFill/>
          </a:ln>
        </p:spPr>
      </p:pic>
      <p:pic>
        <p:nvPicPr>
          <p:cNvPr id="20" name="Google Shape;113;p15"/>
          <p:cNvPicPr preferRelativeResize="0"/>
          <p:nvPr/>
        </p:nvPicPr>
        <p:blipFill>
          <a:blip r:embed="rId6">
            <a:alphaModFix/>
          </a:blip>
          <a:stretch>
            <a:fillRect/>
          </a:stretch>
        </p:blipFill>
        <p:spPr>
          <a:xfrm>
            <a:off x="8447563" y="1530663"/>
            <a:ext cx="417425" cy="482650"/>
          </a:xfrm>
          <a:prstGeom prst="rect">
            <a:avLst/>
          </a:prstGeom>
          <a:noFill/>
          <a:ln>
            <a:noFill/>
          </a:ln>
        </p:spPr>
      </p:pic>
      <p:pic>
        <p:nvPicPr>
          <p:cNvPr id="21" name="Google Shape;114;p15"/>
          <p:cNvPicPr preferRelativeResize="0"/>
          <p:nvPr/>
        </p:nvPicPr>
        <p:blipFill>
          <a:blip r:embed="rId6">
            <a:alphaModFix/>
          </a:blip>
          <a:stretch>
            <a:fillRect/>
          </a:stretch>
        </p:blipFill>
        <p:spPr>
          <a:xfrm>
            <a:off x="8981638" y="1530663"/>
            <a:ext cx="417425" cy="482650"/>
          </a:xfrm>
          <a:prstGeom prst="rect">
            <a:avLst/>
          </a:prstGeom>
          <a:noFill/>
          <a:ln>
            <a:noFill/>
          </a:ln>
        </p:spPr>
      </p:pic>
      <p:pic>
        <p:nvPicPr>
          <p:cNvPr id="23" name="Google Shape;116;p15"/>
          <p:cNvPicPr preferRelativeResize="0"/>
          <p:nvPr/>
        </p:nvPicPr>
        <p:blipFill>
          <a:blip r:embed="rId6">
            <a:alphaModFix/>
          </a:blip>
          <a:stretch>
            <a:fillRect/>
          </a:stretch>
        </p:blipFill>
        <p:spPr>
          <a:xfrm>
            <a:off x="7913488" y="2169538"/>
            <a:ext cx="417425" cy="482650"/>
          </a:xfrm>
          <a:prstGeom prst="rect">
            <a:avLst/>
          </a:prstGeom>
          <a:noFill/>
          <a:ln>
            <a:noFill/>
          </a:ln>
        </p:spPr>
      </p:pic>
      <p:pic>
        <p:nvPicPr>
          <p:cNvPr id="24" name="Google Shape;117;p15"/>
          <p:cNvPicPr preferRelativeResize="0"/>
          <p:nvPr/>
        </p:nvPicPr>
        <p:blipFill>
          <a:blip r:embed="rId6">
            <a:alphaModFix/>
          </a:blip>
          <a:stretch>
            <a:fillRect/>
          </a:stretch>
        </p:blipFill>
        <p:spPr>
          <a:xfrm>
            <a:off x="8447563" y="2169538"/>
            <a:ext cx="417425" cy="482650"/>
          </a:xfrm>
          <a:prstGeom prst="rect">
            <a:avLst/>
          </a:prstGeom>
          <a:noFill/>
          <a:ln>
            <a:noFill/>
          </a:ln>
        </p:spPr>
      </p:pic>
      <p:pic>
        <p:nvPicPr>
          <p:cNvPr id="25" name="Google Shape;118;p15"/>
          <p:cNvPicPr preferRelativeResize="0"/>
          <p:nvPr/>
        </p:nvPicPr>
        <p:blipFill>
          <a:blip r:embed="rId6">
            <a:alphaModFix/>
          </a:blip>
          <a:stretch>
            <a:fillRect/>
          </a:stretch>
        </p:blipFill>
        <p:spPr>
          <a:xfrm>
            <a:off x="8981638" y="2169538"/>
            <a:ext cx="417425" cy="482650"/>
          </a:xfrm>
          <a:prstGeom prst="rect">
            <a:avLst/>
          </a:prstGeom>
          <a:noFill/>
          <a:ln>
            <a:noFill/>
          </a:ln>
        </p:spPr>
      </p:pic>
      <p:pic>
        <p:nvPicPr>
          <p:cNvPr id="26" name="Google Shape;119;p15"/>
          <p:cNvPicPr preferRelativeResize="0"/>
          <p:nvPr/>
        </p:nvPicPr>
        <p:blipFill>
          <a:blip r:embed="rId6">
            <a:alphaModFix/>
          </a:blip>
          <a:stretch>
            <a:fillRect/>
          </a:stretch>
        </p:blipFill>
        <p:spPr>
          <a:xfrm>
            <a:off x="9515713" y="2169538"/>
            <a:ext cx="417425" cy="482650"/>
          </a:xfrm>
          <a:prstGeom prst="rect">
            <a:avLst/>
          </a:prstGeom>
          <a:noFill/>
          <a:ln>
            <a:noFill/>
          </a:ln>
        </p:spPr>
      </p:pic>
      <p:pic>
        <p:nvPicPr>
          <p:cNvPr id="27" name="Google Shape;120;p15"/>
          <p:cNvPicPr preferRelativeResize="0"/>
          <p:nvPr/>
        </p:nvPicPr>
        <p:blipFill>
          <a:blip r:embed="rId6">
            <a:alphaModFix/>
          </a:blip>
          <a:stretch>
            <a:fillRect/>
          </a:stretch>
        </p:blipFill>
        <p:spPr>
          <a:xfrm>
            <a:off x="10049788" y="2169538"/>
            <a:ext cx="417425" cy="482650"/>
          </a:xfrm>
          <a:prstGeom prst="rect">
            <a:avLst/>
          </a:prstGeom>
          <a:noFill/>
          <a:ln>
            <a:noFill/>
          </a:ln>
        </p:spPr>
      </p:pic>
      <p:pic>
        <p:nvPicPr>
          <p:cNvPr id="29" name="Google Shape;122;p15"/>
          <p:cNvPicPr preferRelativeResize="0"/>
          <p:nvPr/>
        </p:nvPicPr>
        <p:blipFill>
          <a:blip r:embed="rId6">
            <a:alphaModFix/>
          </a:blip>
          <a:stretch>
            <a:fillRect/>
          </a:stretch>
        </p:blipFill>
        <p:spPr>
          <a:xfrm>
            <a:off x="7913488" y="2808413"/>
            <a:ext cx="417425" cy="482650"/>
          </a:xfrm>
          <a:prstGeom prst="rect">
            <a:avLst/>
          </a:prstGeom>
          <a:noFill/>
          <a:ln>
            <a:noFill/>
          </a:ln>
        </p:spPr>
      </p:pic>
      <p:pic>
        <p:nvPicPr>
          <p:cNvPr id="31" name="Google Shape;124;p15"/>
          <p:cNvPicPr preferRelativeResize="0"/>
          <p:nvPr/>
        </p:nvPicPr>
        <p:blipFill>
          <a:blip r:embed="rId6">
            <a:alphaModFix/>
          </a:blip>
          <a:stretch>
            <a:fillRect/>
          </a:stretch>
        </p:blipFill>
        <p:spPr>
          <a:xfrm>
            <a:off x="7913488" y="3469738"/>
            <a:ext cx="417425" cy="482650"/>
          </a:xfrm>
          <a:prstGeom prst="rect">
            <a:avLst/>
          </a:prstGeom>
          <a:noFill/>
          <a:ln>
            <a:noFill/>
          </a:ln>
        </p:spPr>
      </p:pic>
      <p:pic>
        <p:nvPicPr>
          <p:cNvPr id="32" name="Google Shape;125;p15"/>
          <p:cNvPicPr preferRelativeResize="0"/>
          <p:nvPr/>
        </p:nvPicPr>
        <p:blipFill>
          <a:blip r:embed="rId6">
            <a:alphaModFix/>
          </a:blip>
          <a:stretch>
            <a:fillRect/>
          </a:stretch>
        </p:blipFill>
        <p:spPr>
          <a:xfrm>
            <a:off x="8447563" y="3469738"/>
            <a:ext cx="417425" cy="482650"/>
          </a:xfrm>
          <a:prstGeom prst="rect">
            <a:avLst/>
          </a:prstGeom>
          <a:noFill/>
          <a:ln>
            <a:noFill/>
          </a:ln>
        </p:spPr>
      </p:pic>
      <p:pic>
        <p:nvPicPr>
          <p:cNvPr id="33" name="Google Shape;126;p15"/>
          <p:cNvPicPr preferRelativeResize="0"/>
          <p:nvPr/>
        </p:nvPicPr>
        <p:blipFill>
          <a:blip r:embed="rId6">
            <a:alphaModFix/>
          </a:blip>
          <a:stretch>
            <a:fillRect/>
          </a:stretch>
        </p:blipFill>
        <p:spPr>
          <a:xfrm>
            <a:off x="9515701" y="891788"/>
            <a:ext cx="417425" cy="482650"/>
          </a:xfrm>
          <a:prstGeom prst="rect">
            <a:avLst/>
          </a:prstGeom>
          <a:noFill/>
          <a:ln>
            <a:noFill/>
          </a:ln>
        </p:spPr>
      </p:pic>
      <p:pic>
        <p:nvPicPr>
          <p:cNvPr id="34" name="Google Shape;127;p15"/>
          <p:cNvPicPr preferRelativeResize="0"/>
          <p:nvPr/>
        </p:nvPicPr>
        <p:blipFill>
          <a:blip r:embed="rId6">
            <a:alphaModFix/>
          </a:blip>
          <a:stretch>
            <a:fillRect/>
          </a:stretch>
        </p:blipFill>
        <p:spPr>
          <a:xfrm>
            <a:off x="10049776" y="891788"/>
            <a:ext cx="417425" cy="482650"/>
          </a:xfrm>
          <a:prstGeom prst="rect">
            <a:avLst/>
          </a:prstGeom>
          <a:noFill/>
          <a:ln>
            <a:noFill/>
          </a:ln>
        </p:spPr>
      </p:pic>
      <p:pic>
        <p:nvPicPr>
          <p:cNvPr id="35" name="Google Shape;128;p15"/>
          <p:cNvPicPr preferRelativeResize="0"/>
          <p:nvPr/>
        </p:nvPicPr>
        <p:blipFill>
          <a:blip r:embed="rId6">
            <a:alphaModFix/>
          </a:blip>
          <a:stretch>
            <a:fillRect/>
          </a:stretch>
        </p:blipFill>
        <p:spPr>
          <a:xfrm>
            <a:off x="10583863" y="2169538"/>
            <a:ext cx="417425" cy="482650"/>
          </a:xfrm>
          <a:prstGeom prst="rect">
            <a:avLst/>
          </a:prstGeom>
          <a:noFill/>
          <a:ln>
            <a:noFill/>
          </a:ln>
        </p:spPr>
      </p:pic>
      <p:pic>
        <p:nvPicPr>
          <p:cNvPr id="36" name="Google Shape;129;p15"/>
          <p:cNvPicPr preferRelativeResize="0"/>
          <p:nvPr/>
        </p:nvPicPr>
        <p:blipFill>
          <a:blip r:embed="rId6">
            <a:alphaModFix/>
          </a:blip>
          <a:stretch>
            <a:fillRect/>
          </a:stretch>
        </p:blipFill>
        <p:spPr>
          <a:xfrm>
            <a:off x="11117938" y="2169538"/>
            <a:ext cx="417425" cy="482650"/>
          </a:xfrm>
          <a:prstGeom prst="rect">
            <a:avLst/>
          </a:prstGeom>
          <a:noFill/>
          <a:ln>
            <a:noFill/>
          </a:ln>
        </p:spPr>
      </p:pic>
      <p:pic>
        <p:nvPicPr>
          <p:cNvPr id="38" name="Google Shape;131;p15"/>
          <p:cNvPicPr preferRelativeResize="0"/>
          <p:nvPr/>
        </p:nvPicPr>
        <p:blipFill>
          <a:blip r:embed="rId6">
            <a:alphaModFix/>
          </a:blip>
          <a:stretch>
            <a:fillRect/>
          </a:stretch>
        </p:blipFill>
        <p:spPr>
          <a:xfrm>
            <a:off x="8447563" y="2808413"/>
            <a:ext cx="417425" cy="482650"/>
          </a:xfrm>
          <a:prstGeom prst="rect">
            <a:avLst/>
          </a:prstGeom>
          <a:noFill/>
          <a:ln>
            <a:noFill/>
          </a:ln>
        </p:spPr>
      </p:pic>
      <p:pic>
        <p:nvPicPr>
          <p:cNvPr id="39" name="Google Shape;132;p15"/>
          <p:cNvPicPr preferRelativeResize="0"/>
          <p:nvPr/>
        </p:nvPicPr>
        <p:blipFill>
          <a:blip r:embed="rId6">
            <a:alphaModFix/>
          </a:blip>
          <a:stretch>
            <a:fillRect/>
          </a:stretch>
        </p:blipFill>
        <p:spPr>
          <a:xfrm>
            <a:off x="8981638" y="2808413"/>
            <a:ext cx="417425" cy="482650"/>
          </a:xfrm>
          <a:prstGeom prst="rect">
            <a:avLst/>
          </a:prstGeom>
          <a:noFill/>
          <a:ln>
            <a:noFill/>
          </a:ln>
        </p:spPr>
      </p:pic>
      <p:pic>
        <p:nvPicPr>
          <p:cNvPr id="40" name="Google Shape;133;p15"/>
          <p:cNvPicPr preferRelativeResize="0"/>
          <p:nvPr/>
        </p:nvPicPr>
        <p:blipFill>
          <a:blip r:embed="rId6">
            <a:alphaModFix/>
          </a:blip>
          <a:stretch>
            <a:fillRect/>
          </a:stretch>
        </p:blipFill>
        <p:spPr>
          <a:xfrm>
            <a:off x="9515713" y="2808413"/>
            <a:ext cx="417425" cy="482650"/>
          </a:xfrm>
          <a:prstGeom prst="rect">
            <a:avLst/>
          </a:prstGeom>
          <a:noFill/>
          <a:ln>
            <a:noFill/>
          </a:ln>
        </p:spPr>
      </p:pic>
    </p:spTree>
    <p:extLst>
      <p:ext uri="{BB962C8B-B14F-4D97-AF65-F5344CB8AC3E}">
        <p14:creationId xmlns:p14="http://schemas.microsoft.com/office/powerpoint/2010/main" val="4210273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4090556"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New Learning</a:t>
            </a:r>
            <a:endParaRPr lang="en-GB" sz="5000" b="1" u="sng" dirty="0">
              <a:latin typeface="Letter-join No-Lead 33" panose="02000503000000020003" pitchFamily="50" charset="0"/>
            </a:endParaRPr>
          </a:p>
        </p:txBody>
      </p:sp>
      <p:pic>
        <p:nvPicPr>
          <p:cNvPr id="5" name="Picture 4">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1150221" y="30189"/>
            <a:ext cx="875682" cy="888192"/>
          </a:xfrm>
          <a:prstGeom prst="ellipse">
            <a:avLst/>
          </a:prstGeom>
          <a:ln>
            <a:noFill/>
          </a:ln>
          <a:effectLst>
            <a:softEdge rad="112500"/>
          </a:effectLst>
        </p:spPr>
      </p:pic>
      <p:grpSp>
        <p:nvGrpSpPr>
          <p:cNvPr id="10" name="Group 9"/>
          <p:cNvGrpSpPr/>
          <p:nvPr/>
        </p:nvGrpSpPr>
        <p:grpSpPr>
          <a:xfrm>
            <a:off x="426854" y="1747764"/>
            <a:ext cx="6683001" cy="2824235"/>
            <a:chOff x="426854" y="1747765"/>
            <a:chExt cx="6683001" cy="2537630"/>
          </a:xfrm>
        </p:grpSpPr>
        <p:pic>
          <p:nvPicPr>
            <p:cNvPr id="4" name="Picture 3"/>
            <p:cNvPicPr>
              <a:picLocks noChangeAspect="1"/>
            </p:cNvPicPr>
            <p:nvPr/>
          </p:nvPicPr>
          <p:blipFill>
            <a:blip r:embed="rId3"/>
            <a:stretch>
              <a:fillRect/>
            </a:stretch>
          </p:blipFill>
          <p:spPr>
            <a:xfrm>
              <a:off x="426854" y="1747765"/>
              <a:ext cx="6667498" cy="2537630"/>
            </a:xfrm>
            <a:prstGeom prst="rect">
              <a:avLst/>
            </a:prstGeom>
          </p:spPr>
        </p:pic>
        <p:sp>
          <p:nvSpPr>
            <p:cNvPr id="9" name="Rectangle 8"/>
            <p:cNvSpPr/>
            <p:nvPr/>
          </p:nvSpPr>
          <p:spPr>
            <a:xfrm>
              <a:off x="6468410" y="1747765"/>
              <a:ext cx="641445" cy="1460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p:cNvPicPr>
            <a:picLocks noChangeAspect="1"/>
          </p:cNvPicPr>
          <p:nvPr/>
        </p:nvPicPr>
        <p:blipFill>
          <a:blip r:embed="rId4"/>
          <a:stretch>
            <a:fillRect/>
          </a:stretch>
        </p:blipFill>
        <p:spPr>
          <a:xfrm>
            <a:off x="6957874" y="1060848"/>
            <a:ext cx="4828367" cy="4193690"/>
          </a:xfrm>
          <a:prstGeom prst="rect">
            <a:avLst/>
          </a:prstGeom>
        </p:spPr>
      </p:pic>
      <p:sp>
        <p:nvSpPr>
          <p:cNvPr id="12" name="TextBox 11"/>
          <p:cNvSpPr txBox="1"/>
          <p:nvPr/>
        </p:nvSpPr>
        <p:spPr>
          <a:xfrm>
            <a:off x="1784206" y="5123536"/>
            <a:ext cx="3907363" cy="646331"/>
          </a:xfrm>
          <a:prstGeom prst="rect">
            <a:avLst/>
          </a:prstGeom>
          <a:noFill/>
        </p:spPr>
        <p:txBody>
          <a:bodyPr wrap="square" rtlCol="0">
            <a:spAutoFit/>
          </a:bodyPr>
          <a:lstStyle/>
          <a:p>
            <a:pPr algn="ctr"/>
            <a:r>
              <a:rPr lang="en-GB" b="1" dirty="0" smtClean="0">
                <a:solidFill>
                  <a:srgbClr val="FF0000"/>
                </a:solidFill>
                <a:latin typeface="Letter-join No-Lead 33" panose="02000503000000020003" pitchFamily="50" charset="0"/>
              </a:rPr>
              <a:t>What do you think half a circle would be worth?</a:t>
            </a:r>
            <a:endParaRPr lang="en-GB" b="1" dirty="0">
              <a:solidFill>
                <a:srgbClr val="FF0000"/>
              </a:solidFill>
              <a:latin typeface="Letter-join No-Lead 33" panose="02000503000000020003" pitchFamily="50" charset="0"/>
            </a:endParaRPr>
          </a:p>
        </p:txBody>
      </p:sp>
      <p:pic>
        <p:nvPicPr>
          <p:cNvPr id="13" name="Picture 12" descr="Image result for talking"/>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21157397">
            <a:off x="5589528" y="4806972"/>
            <a:ext cx="1113258" cy="895133"/>
          </a:xfrm>
          <a:prstGeom prst="rect">
            <a:avLst/>
          </a:prstGeom>
          <a:noFill/>
          <a:ln>
            <a:noFill/>
          </a:ln>
        </p:spPr>
      </p:pic>
    </p:spTree>
    <p:extLst>
      <p:ext uri="{BB962C8B-B14F-4D97-AF65-F5344CB8AC3E}">
        <p14:creationId xmlns:p14="http://schemas.microsoft.com/office/powerpoint/2010/main" val="3796978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FD1FFC-FC53-411D-B191-599F4E6F6770}"/>
              </a:ext>
            </a:extLst>
          </p:cNvPr>
          <p:cNvSpPr txBox="1"/>
          <p:nvPr/>
        </p:nvSpPr>
        <p:spPr>
          <a:xfrm>
            <a:off x="606346" y="2170307"/>
            <a:ext cx="11082878" cy="2708434"/>
          </a:xfrm>
          <a:prstGeom prst="rect">
            <a:avLst/>
          </a:prstGeom>
          <a:solidFill>
            <a:schemeClr val="accent1">
              <a:lumMod val="40000"/>
              <a:lumOff val="60000"/>
            </a:schemeClr>
          </a:solidFill>
        </p:spPr>
        <p:txBody>
          <a:bodyPr wrap="square" rtlCol="0">
            <a:spAutoFit/>
          </a:bodyPr>
          <a:lstStyle/>
          <a:p>
            <a:pPr algn="ctr"/>
            <a:r>
              <a:rPr lang="en-GB" sz="5000" b="1" u="sng" dirty="0" smtClean="0">
                <a:latin typeface="Letter-join No-Lead 33" panose="02000503000000020003" pitchFamily="50" charset="0"/>
              </a:rPr>
              <a:t>Lesson 1</a:t>
            </a:r>
            <a:r>
              <a:rPr lang="en-GB" sz="5000" b="1" dirty="0" smtClean="0">
                <a:latin typeface="Letter-join No-Lead 33" panose="02000503000000020003" pitchFamily="50" charset="0"/>
              </a:rPr>
              <a:t> - </a:t>
            </a:r>
            <a:r>
              <a:rPr lang="en-GB" sz="5000" dirty="0">
                <a:latin typeface="Letter-join No-Lead 33" panose="02000503000000020003" pitchFamily="50" charset="0"/>
              </a:rPr>
              <a:t>IV.VII.MMXXII</a:t>
            </a:r>
          </a:p>
          <a:p>
            <a:pPr algn="ctr"/>
            <a:r>
              <a:rPr lang="en-GB" sz="3000" dirty="0" smtClean="0">
                <a:latin typeface="Letter-join No-Lead 33" panose="02000503000000020003" pitchFamily="50" charset="0"/>
              </a:rPr>
              <a:t/>
            </a:r>
            <a:br>
              <a:rPr lang="en-GB" sz="3000" dirty="0" smtClean="0">
                <a:latin typeface="Letter-join No-Lead 33" panose="02000503000000020003" pitchFamily="50" charset="0"/>
              </a:rPr>
            </a:br>
            <a:r>
              <a:rPr lang="en-GB" sz="3000" u="sng" dirty="0" smtClean="0">
                <a:latin typeface="Letter-join No-Lead 33" panose="02000503000000020003" pitchFamily="50" charset="0"/>
              </a:rPr>
              <a:t>LC: </a:t>
            </a:r>
            <a:r>
              <a:rPr lang="en-GB" sz="3000" u="sng" dirty="0" smtClean="0">
                <a:latin typeface="Letter-join No-Lead 33" panose="02000503000000020003" pitchFamily="50" charset="0"/>
              </a:rPr>
              <a:t>Interpret and present data using bar charts, pictograms and tables; solve one-step and two-step questions using information presented in scaled bar charts, pictograms and tables.</a:t>
            </a:r>
            <a:endParaRPr lang="en-GB" sz="4800" dirty="0" smtClean="0">
              <a:latin typeface="Letter-join No-Lead 33" panose="02000503000000020003" pitchFamily="50" charset="0"/>
            </a:endParaRPr>
          </a:p>
        </p:txBody>
      </p:sp>
      <p:pic>
        <p:nvPicPr>
          <p:cNvPr id="5" name="Picture 4">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0589342" y="99677"/>
            <a:ext cx="1422913" cy="1443240"/>
          </a:xfrm>
          <a:prstGeom prst="ellipse">
            <a:avLst/>
          </a:prstGeom>
          <a:ln>
            <a:noFill/>
          </a:ln>
          <a:effectLst>
            <a:softEdge rad="112500"/>
          </a:effectLst>
        </p:spPr>
      </p:pic>
    </p:spTree>
    <p:extLst>
      <p:ext uri="{BB962C8B-B14F-4D97-AF65-F5344CB8AC3E}">
        <p14:creationId xmlns:p14="http://schemas.microsoft.com/office/powerpoint/2010/main" val="2430640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2508075"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Task </a:t>
            </a:r>
            <a:r>
              <a:rPr lang="en-GB" sz="5000" b="1" u="sng" dirty="0">
                <a:latin typeface="Letter-join No-Lead 33" panose="02000503000000020003" pitchFamily="50" charset="0"/>
              </a:rPr>
              <a:t>1</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pic>
        <p:nvPicPr>
          <p:cNvPr id="5" name="Google Shape;264;p22"/>
          <p:cNvPicPr preferRelativeResize="0"/>
          <p:nvPr/>
        </p:nvPicPr>
        <p:blipFill rotWithShape="1">
          <a:blip r:embed="rId4">
            <a:alphaModFix/>
          </a:blip>
          <a:srcRect l="8142"/>
          <a:stretch/>
        </p:blipFill>
        <p:spPr>
          <a:xfrm>
            <a:off x="426854" y="1737287"/>
            <a:ext cx="10582079" cy="298413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34776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2508075"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Task </a:t>
            </a:r>
            <a:r>
              <a:rPr lang="en-GB" sz="5000" b="1" u="sng" dirty="0" smtClean="0">
                <a:latin typeface="Letter-join No-Lead 33" panose="02000503000000020003" pitchFamily="50" charset="0"/>
              </a:rPr>
              <a:t>2</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sp>
        <p:nvSpPr>
          <p:cNvPr id="4" name="Rectangle 3"/>
          <p:cNvSpPr/>
          <p:nvPr/>
        </p:nvSpPr>
        <p:spPr>
          <a:xfrm>
            <a:off x="331319" y="1534103"/>
            <a:ext cx="9850207" cy="514308"/>
          </a:xfrm>
          <a:prstGeom prst="rect">
            <a:avLst/>
          </a:prstGeom>
        </p:spPr>
        <p:txBody>
          <a:bodyPr wrap="square">
            <a:spAutoFit/>
          </a:bodyPr>
          <a:lstStyle/>
          <a:p>
            <a:pPr>
              <a:lnSpc>
                <a:spcPct val="119000"/>
              </a:lnSpc>
              <a:spcAft>
                <a:spcPts val="600"/>
              </a:spcAft>
            </a:pPr>
            <a:r>
              <a:rPr lang="en-GB" sz="2400" kern="1400" dirty="0" smtClean="0">
                <a:solidFill>
                  <a:srgbClr val="000000"/>
                </a:solidFill>
                <a:latin typeface="Letter-join No-Lead 33" panose="02000503000000020003" pitchFamily="50" charset="0"/>
              </a:rPr>
              <a:t>Answer the following questions about the pictogram.</a:t>
            </a:r>
            <a:endParaRPr lang="en-GB" sz="1600" kern="1400" dirty="0">
              <a:ln>
                <a:noFill/>
              </a:ln>
              <a:solidFill>
                <a:srgbClr val="000000"/>
              </a:solidFill>
              <a:effectLst/>
              <a:latin typeface="Calibri" panose="020F0502020204030204" pitchFamily="34" charset="0"/>
            </a:endParaRPr>
          </a:p>
        </p:txBody>
      </p:sp>
      <p:pic>
        <p:nvPicPr>
          <p:cNvPr id="5" name="Picture 4"/>
          <p:cNvPicPr>
            <a:picLocks noChangeAspect="1"/>
          </p:cNvPicPr>
          <p:nvPr/>
        </p:nvPicPr>
        <p:blipFill rotWithShape="1">
          <a:blip r:embed="rId4"/>
          <a:srcRect l="3925" t="56471" r="32990" b="-2020"/>
          <a:stretch/>
        </p:blipFill>
        <p:spPr>
          <a:xfrm>
            <a:off x="7061268" y="2581450"/>
            <a:ext cx="4471089" cy="2203043"/>
          </a:xfrm>
          <a:prstGeom prst="rect">
            <a:avLst/>
          </a:prstGeom>
        </p:spPr>
      </p:pic>
      <p:pic>
        <p:nvPicPr>
          <p:cNvPr id="10" name="Picture 9"/>
          <p:cNvPicPr>
            <a:picLocks noChangeAspect="1"/>
          </p:cNvPicPr>
          <p:nvPr/>
        </p:nvPicPr>
        <p:blipFill rotWithShape="1">
          <a:blip r:embed="rId4"/>
          <a:srcRect l="4104" t="4961" r="15828" b="42953"/>
          <a:stretch/>
        </p:blipFill>
        <p:spPr>
          <a:xfrm>
            <a:off x="426854" y="2330991"/>
            <a:ext cx="6124071" cy="2718681"/>
          </a:xfrm>
          <a:prstGeom prst="rect">
            <a:avLst/>
          </a:prstGeom>
        </p:spPr>
      </p:pic>
      <p:pic>
        <p:nvPicPr>
          <p:cNvPr id="11" name="Picture 10"/>
          <p:cNvPicPr>
            <a:picLocks noChangeAspect="1"/>
          </p:cNvPicPr>
          <p:nvPr/>
        </p:nvPicPr>
        <p:blipFill rotWithShape="1">
          <a:blip r:embed="rId4"/>
          <a:srcRect l="84321" t="4962" r="690" b="76742"/>
          <a:stretch/>
        </p:blipFill>
        <p:spPr>
          <a:xfrm>
            <a:off x="5086480" y="5049842"/>
            <a:ext cx="1146411" cy="955003"/>
          </a:xfrm>
          <a:prstGeom prst="rect">
            <a:avLst/>
          </a:prstGeom>
        </p:spPr>
      </p:pic>
    </p:spTree>
    <p:extLst>
      <p:ext uri="{BB962C8B-B14F-4D97-AF65-F5344CB8AC3E}">
        <p14:creationId xmlns:p14="http://schemas.microsoft.com/office/powerpoint/2010/main" val="1647995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2508075"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Task 3</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426854" y="1727650"/>
            <a:ext cx="5236967" cy="4168505"/>
          </a:xfrm>
          <a:prstGeom prst="rect">
            <a:avLst/>
          </a:prstGeom>
        </p:spPr>
      </p:pic>
    </p:spTree>
    <p:extLst>
      <p:ext uri="{BB962C8B-B14F-4D97-AF65-F5344CB8AC3E}">
        <p14:creationId xmlns:p14="http://schemas.microsoft.com/office/powerpoint/2010/main" val="1337806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5030049" cy="861774"/>
          </a:xfrm>
          <a:prstGeom prst="rect">
            <a:avLst/>
          </a:prstGeom>
          <a:solidFill>
            <a:schemeClr val="accent2">
              <a:lumMod val="40000"/>
              <a:lumOff val="60000"/>
            </a:schemeClr>
          </a:solidFill>
        </p:spPr>
        <p:txBody>
          <a:bodyPr wrap="square">
            <a:spAutoFit/>
          </a:bodyPr>
          <a:lstStyle/>
          <a:p>
            <a:pPr algn="ctr"/>
            <a:r>
              <a:rPr lang="en-GB" sz="5000" b="1" u="sng" dirty="0" smtClean="0">
                <a:latin typeface="Letter-join No-Lead 33" panose="02000503000000020003" pitchFamily="50" charset="0"/>
              </a:rPr>
              <a:t>Chilli Challenge</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0589342" y="143922"/>
            <a:ext cx="1422913" cy="1443240"/>
          </a:xfrm>
          <a:prstGeom prst="ellipse">
            <a:avLst/>
          </a:prstGeom>
          <a:ln>
            <a:noFill/>
          </a:ln>
          <a:effectLst>
            <a:softEdge rad="112500"/>
          </a:effectLst>
        </p:spPr>
      </p:pic>
      <p:pic>
        <p:nvPicPr>
          <p:cNvPr id="2" name="Picture 1"/>
          <p:cNvPicPr>
            <a:picLocks noChangeAspect="1"/>
          </p:cNvPicPr>
          <p:nvPr/>
        </p:nvPicPr>
        <p:blipFill>
          <a:blip r:embed="rId3"/>
          <a:stretch>
            <a:fillRect/>
          </a:stretch>
        </p:blipFill>
        <p:spPr>
          <a:xfrm>
            <a:off x="426854" y="1854033"/>
            <a:ext cx="7966519" cy="4278647"/>
          </a:xfrm>
          <a:prstGeom prst="rect">
            <a:avLst/>
          </a:prstGeom>
        </p:spPr>
      </p:pic>
    </p:spTree>
    <p:extLst>
      <p:ext uri="{BB962C8B-B14F-4D97-AF65-F5344CB8AC3E}">
        <p14:creationId xmlns:p14="http://schemas.microsoft.com/office/powerpoint/2010/main" val="1616299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FD1FFC-FC53-411D-B191-599F4E6F6770}"/>
              </a:ext>
            </a:extLst>
          </p:cNvPr>
          <p:cNvSpPr txBox="1"/>
          <p:nvPr/>
        </p:nvSpPr>
        <p:spPr>
          <a:xfrm>
            <a:off x="589855" y="2174002"/>
            <a:ext cx="11082878" cy="2708434"/>
          </a:xfrm>
          <a:prstGeom prst="rect">
            <a:avLst/>
          </a:prstGeom>
          <a:solidFill>
            <a:schemeClr val="accent1">
              <a:lumMod val="40000"/>
              <a:lumOff val="60000"/>
            </a:schemeClr>
          </a:solidFill>
        </p:spPr>
        <p:txBody>
          <a:bodyPr wrap="square" rtlCol="0">
            <a:spAutoFit/>
          </a:bodyPr>
          <a:lstStyle/>
          <a:p>
            <a:pPr algn="ctr"/>
            <a:r>
              <a:rPr lang="en-GB" sz="5000" b="1" u="sng" dirty="0">
                <a:latin typeface="Letter-join No-Lead 33" panose="02000503000000020003" pitchFamily="50" charset="0"/>
              </a:rPr>
              <a:t>Lesson </a:t>
            </a:r>
            <a:r>
              <a:rPr lang="en-GB" sz="5000" b="1" u="sng" dirty="0" smtClean="0">
                <a:latin typeface="Letter-join No-Lead 33" panose="02000503000000020003" pitchFamily="50" charset="0"/>
              </a:rPr>
              <a:t>3</a:t>
            </a:r>
            <a:r>
              <a:rPr lang="en-GB" sz="5000" b="1" dirty="0" smtClean="0">
                <a:latin typeface="Letter-join No-Lead 33" panose="02000503000000020003" pitchFamily="50" charset="0"/>
              </a:rPr>
              <a:t> - </a:t>
            </a:r>
            <a:r>
              <a:rPr lang="en-GB" sz="5000" dirty="0" smtClean="0">
                <a:latin typeface="Letter-join No-Lead 33" panose="02000503000000020003" pitchFamily="50" charset="0"/>
              </a:rPr>
              <a:t>VI.VII.MMXXII</a:t>
            </a:r>
            <a:r>
              <a:rPr lang="en-GB" sz="4800" dirty="0" smtClean="0">
                <a:latin typeface="Letter-join No-Lead 33" panose="02000503000000020003" pitchFamily="50" charset="0"/>
              </a:rPr>
              <a:t/>
            </a:r>
            <a:br>
              <a:rPr lang="en-GB" sz="4800" dirty="0" smtClean="0">
                <a:latin typeface="Letter-join No-Lead 33" panose="02000503000000020003" pitchFamily="50" charset="0"/>
              </a:rPr>
            </a:br>
            <a:r>
              <a:rPr lang="en-GB" sz="3000" dirty="0" smtClean="0">
                <a:latin typeface="Letter-join No-Lead 33" panose="02000503000000020003" pitchFamily="50" charset="0"/>
              </a:rPr>
              <a:t/>
            </a:r>
            <a:br>
              <a:rPr lang="en-GB" sz="3000" dirty="0" smtClean="0">
                <a:latin typeface="Letter-join No-Lead 33" panose="02000503000000020003" pitchFamily="50" charset="0"/>
              </a:rPr>
            </a:br>
            <a:r>
              <a:rPr lang="en-GB" sz="3000" u="sng" dirty="0">
                <a:latin typeface="Letter-join No-Lead 33" panose="02000503000000020003" pitchFamily="50" charset="0"/>
              </a:rPr>
              <a:t>LC: Interpret and present data using bar charts, pictograms and tables; solve one-step and two-step questions using information presented in scaled bar charts, pictograms and tables.</a:t>
            </a:r>
            <a:endParaRPr lang="en-GB" sz="3000" u="sng" dirty="0">
              <a:latin typeface="Letter-join No-Lead 33" panose="02000503000000020003" pitchFamily="50" charset="0"/>
            </a:endParaRPr>
          </a:p>
        </p:txBody>
      </p:sp>
      <p:pic>
        <p:nvPicPr>
          <p:cNvPr id="5" name="Picture 4">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99677"/>
            <a:ext cx="1422913" cy="1443240"/>
          </a:xfrm>
          <a:prstGeom prst="ellipse">
            <a:avLst/>
          </a:prstGeom>
          <a:ln>
            <a:noFill/>
          </a:ln>
          <a:effectLst>
            <a:softEdge rad="112500"/>
          </a:effectLst>
        </p:spPr>
      </p:pic>
    </p:spTree>
    <p:extLst>
      <p:ext uri="{BB962C8B-B14F-4D97-AF65-F5344CB8AC3E}">
        <p14:creationId xmlns:p14="http://schemas.microsoft.com/office/powerpoint/2010/main" val="1561626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598925" y="2684542"/>
            <a:ext cx="7521359" cy="15758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latin typeface="Letter-join No-Lead 33" panose="02000503000000020003" pitchFamily="50" charset="0"/>
              </a:rPr>
              <a:t>Correct your errors identified from marking and respond to any questions set by your teacher.</a:t>
            </a:r>
            <a:br>
              <a:rPr lang="en-GB" sz="2800" dirty="0" smtClean="0">
                <a:latin typeface="Letter-join No-Lead 33" panose="02000503000000020003" pitchFamily="50" charset="0"/>
              </a:rPr>
            </a:br>
            <a:r>
              <a:rPr lang="en-GB" sz="2800" dirty="0">
                <a:latin typeface="Letter-join No-Lead 33" panose="02000503000000020003" pitchFamily="50" charset="0"/>
              </a:rPr>
              <a:t/>
            </a:r>
            <a:br>
              <a:rPr lang="en-GB" sz="2800" dirty="0">
                <a:latin typeface="Letter-join No-Lead 33" panose="02000503000000020003" pitchFamily="50" charset="0"/>
              </a:rPr>
            </a:br>
            <a:r>
              <a:rPr lang="en-GB" sz="2800" dirty="0" smtClean="0">
                <a:latin typeface="Letter-join No-Lead 33" panose="02000503000000020003" pitchFamily="50" charset="0"/>
              </a:rPr>
              <a:t>Remember to make any corrections in purple pen. </a:t>
            </a:r>
          </a:p>
        </p:txBody>
      </p:sp>
      <p:pic>
        <p:nvPicPr>
          <p:cNvPr id="8" name="Picture 7" descr="Image result for fix it fel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0484" y="1646699"/>
            <a:ext cx="2782917" cy="36515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purple pen clipart"/>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43" y="4320230"/>
            <a:ext cx="654390" cy="1028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26854" y="472930"/>
            <a:ext cx="3850178"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Fix it Felix</a:t>
            </a:r>
            <a:endParaRPr lang="en-GB" sz="5000" b="1" u="sng" dirty="0">
              <a:latin typeface="Letter-join No-Lead 33" panose="02000503000000020003" pitchFamily="50" charset="0"/>
            </a:endParaRPr>
          </a:p>
        </p:txBody>
      </p:sp>
      <p:pic>
        <p:nvPicPr>
          <p:cNvPr id="12" name="Picture 11">
            <a:extLst>
              <a:ext uri="{FF2B5EF4-FFF2-40B4-BE49-F238E27FC236}">
                <a16:creationId xmlns:a16="http://schemas.microsoft.com/office/drawing/2014/main" id="{BD989FCD-E175-4CFA-8867-F77A6EE400A9}"/>
              </a:ext>
            </a:extLst>
          </p:cNvPr>
          <p:cNvPicPr>
            <a:picLocks noChangeAspect="1"/>
          </p:cNvPicPr>
          <p:nvPr/>
        </p:nvPicPr>
        <p:blipFill>
          <a:blip r:embed="rId4"/>
          <a:stretch>
            <a:fillRect/>
          </a:stretch>
        </p:blipFill>
        <p:spPr>
          <a:xfrm>
            <a:off x="10589342" y="99677"/>
            <a:ext cx="1422913" cy="1443240"/>
          </a:xfrm>
          <a:prstGeom prst="ellipse">
            <a:avLst/>
          </a:prstGeom>
          <a:ln>
            <a:noFill/>
          </a:ln>
          <a:effectLst>
            <a:softEdge rad="112500"/>
          </a:effectLst>
        </p:spPr>
      </p:pic>
    </p:spTree>
    <p:extLst>
      <p:ext uri="{BB962C8B-B14F-4D97-AF65-F5344CB8AC3E}">
        <p14:creationId xmlns:p14="http://schemas.microsoft.com/office/powerpoint/2010/main" val="167735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AFE49C-0C95-46BC-9B72-DE04CEB22E0D}"/>
              </a:ext>
            </a:extLst>
          </p:cNvPr>
          <p:cNvSpPr txBox="1"/>
          <p:nvPr/>
        </p:nvSpPr>
        <p:spPr>
          <a:xfrm>
            <a:off x="313633" y="1587162"/>
            <a:ext cx="11286964" cy="830997"/>
          </a:xfrm>
          <a:prstGeom prst="rect">
            <a:avLst/>
          </a:prstGeom>
          <a:noFill/>
        </p:spPr>
        <p:txBody>
          <a:bodyPr wrap="square" rtlCol="0">
            <a:spAutoFit/>
          </a:bodyPr>
          <a:lstStyle/>
          <a:p>
            <a:r>
              <a:rPr lang="en-GB" sz="2400" dirty="0" smtClean="0">
                <a:latin typeface="Letter-join No-Lead 33" panose="02000503000000020003" pitchFamily="50" charset="0"/>
              </a:rPr>
              <a:t>Let’s practice our </a:t>
            </a:r>
            <a:r>
              <a:rPr lang="en-GB" sz="2400" dirty="0" smtClean="0">
                <a:latin typeface="Letter-join No-Lead 33" panose="02000503000000020003" pitchFamily="50" charset="0"/>
              </a:rPr>
              <a:t>3, 4 and 8’s </a:t>
            </a:r>
            <a:r>
              <a:rPr lang="en-GB" sz="2400" dirty="0" smtClean="0">
                <a:latin typeface="Letter-join No-Lead 33" panose="02000503000000020003" pitchFamily="50" charset="0"/>
              </a:rPr>
              <a:t>by playing a game of </a:t>
            </a:r>
            <a:r>
              <a:rPr lang="en-GB" sz="2400" dirty="0" smtClean="0">
                <a:latin typeface="Letter-join No-Lead 33" panose="02000503000000020003" pitchFamily="50" charset="0"/>
              </a:rPr>
              <a:t>Archery Arithmetic!</a:t>
            </a:r>
            <a:endParaRPr lang="en-GB" sz="2400" dirty="0" smtClean="0">
              <a:latin typeface="Letter-join No-Lead 33" panose="02000503000000020003" pitchFamily="50" charset="0"/>
            </a:endParaRPr>
          </a:p>
          <a:p>
            <a:endParaRPr lang="en-GB" sz="2400" dirty="0">
              <a:latin typeface="Letter-join No-Lead 33" panose="02000503000000020003" pitchFamily="50" charset="0"/>
            </a:endParaRPr>
          </a:p>
        </p:txBody>
      </p:sp>
      <p:sp>
        <p:nvSpPr>
          <p:cNvPr id="5" name="Rectangle 4"/>
          <p:cNvSpPr/>
          <p:nvPr/>
        </p:nvSpPr>
        <p:spPr>
          <a:xfrm>
            <a:off x="426854" y="472930"/>
            <a:ext cx="7050578" cy="923330"/>
          </a:xfrm>
          <a:prstGeom prst="rect">
            <a:avLst/>
          </a:prstGeom>
          <a:solidFill>
            <a:schemeClr val="accent1">
              <a:lumMod val="40000"/>
              <a:lumOff val="60000"/>
            </a:schemeClr>
          </a:solidFill>
        </p:spPr>
        <p:txBody>
          <a:bodyPr wrap="square">
            <a:spAutoFit/>
          </a:bodyPr>
          <a:lstStyle/>
          <a:p>
            <a:pPr algn="ctr"/>
            <a:r>
              <a:rPr lang="en-GB" sz="5400" b="1" u="sng" dirty="0" smtClean="0">
                <a:latin typeface="Letter-join No-Lead 33" panose="02000503000000020003" pitchFamily="50" charset="0"/>
              </a:rPr>
              <a:t>C</a:t>
            </a:r>
            <a:r>
              <a:rPr lang="en-GB" sz="5000" b="1" u="sng" dirty="0" smtClean="0">
                <a:latin typeface="Letter-join No-Lead 33" panose="02000503000000020003" pitchFamily="50" charset="0"/>
              </a:rPr>
              <a:t>ounting Stick Activity</a:t>
            </a:r>
            <a:endParaRPr lang="en-GB" sz="5000" b="1" u="sng" dirty="0">
              <a:latin typeface="Letter-join No-Lead 33" panose="02000503000000020003" pitchFamily="50" charset="0"/>
            </a:endParaRPr>
          </a:p>
        </p:txBody>
      </p:sp>
      <p:pic>
        <p:nvPicPr>
          <p:cNvPr id="7" name="Picture 6">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0689221" y="143922"/>
            <a:ext cx="1234700" cy="1252338"/>
          </a:xfrm>
          <a:prstGeom prst="ellipse">
            <a:avLst/>
          </a:prstGeom>
          <a:ln>
            <a:noFill/>
          </a:ln>
          <a:effectLst>
            <a:softEdge rad="112500"/>
          </a:effectLst>
        </p:spPr>
      </p:pic>
      <p:sp>
        <p:nvSpPr>
          <p:cNvPr id="8" name="Oval Callout 7"/>
          <p:cNvSpPr/>
          <p:nvPr/>
        </p:nvSpPr>
        <p:spPr>
          <a:xfrm>
            <a:off x="1282442" y="2891621"/>
            <a:ext cx="3248615" cy="2144403"/>
          </a:xfrm>
          <a:prstGeom prst="wedgeEllipseCallout">
            <a:avLst>
              <a:gd name="adj1" fmla="val 46104"/>
              <a:gd name="adj2" fmla="val 44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Letter-join No-Lead 33" panose="02000503000000020003" pitchFamily="50" charset="0"/>
              </a:rPr>
              <a:t>Answer the times table questions correctly, to be in with a chance to take a shot at the target!</a:t>
            </a:r>
            <a:endParaRPr lang="en-GB" dirty="0">
              <a:latin typeface="Letter-join No-Lead 33" panose="02000503000000020003" pitchFamily="50" charset="0"/>
            </a:endParaRPr>
          </a:p>
        </p:txBody>
      </p:sp>
      <p:sp>
        <p:nvSpPr>
          <p:cNvPr id="17" name="TextBox 16">
            <a:extLst>
              <a:ext uri="{FF2B5EF4-FFF2-40B4-BE49-F238E27FC236}">
                <a16:creationId xmlns:a16="http://schemas.microsoft.com/office/drawing/2014/main" id="{D90405A0-99A3-43C6-BD21-297011C16263}"/>
              </a:ext>
            </a:extLst>
          </p:cNvPr>
          <p:cNvSpPr txBox="1"/>
          <p:nvPr/>
        </p:nvSpPr>
        <p:spPr>
          <a:xfrm>
            <a:off x="5995022" y="5875792"/>
            <a:ext cx="4505986" cy="646331"/>
          </a:xfrm>
          <a:prstGeom prst="rect">
            <a:avLst/>
          </a:prstGeom>
          <a:noFill/>
          <a:ln>
            <a:solidFill>
              <a:schemeClr val="tx1"/>
            </a:solidFill>
          </a:ln>
        </p:spPr>
        <p:txBody>
          <a:bodyPr wrap="square" rtlCol="0">
            <a:spAutoFit/>
          </a:bodyPr>
          <a:lstStyle/>
          <a:p>
            <a:pPr algn="ctr"/>
            <a:r>
              <a:rPr lang="en-GB" dirty="0" smtClean="0">
                <a:latin typeface="Letter-join 40" panose="02000805000000020003" pitchFamily="50" charset="0"/>
              </a:rPr>
              <a:t>If you have the iPads, you could all have a go using this QR code!</a:t>
            </a:r>
          </a:p>
        </p:txBody>
      </p:sp>
      <p:pic>
        <p:nvPicPr>
          <p:cNvPr id="18" name="Picture 2" descr="Cute lightbulb&quot; Sticker by Artmmey | Redbubbl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173881" y="5788386"/>
            <a:ext cx="821141" cy="8211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4"/>
          </p:cNvPr>
          <p:cNvPicPr>
            <a:picLocks noChangeAspect="1"/>
          </p:cNvPicPr>
          <p:nvPr/>
        </p:nvPicPr>
        <p:blipFill>
          <a:blip r:embed="rId5"/>
          <a:stretch>
            <a:fillRect/>
          </a:stretch>
        </p:blipFill>
        <p:spPr>
          <a:xfrm>
            <a:off x="5584451" y="2555921"/>
            <a:ext cx="4270810" cy="2646641"/>
          </a:xfrm>
          <a:prstGeom prst="rect">
            <a:avLst/>
          </a:prstGeom>
        </p:spPr>
      </p:pic>
      <p:pic>
        <p:nvPicPr>
          <p:cNvPr id="3074" name="Picture 2" descr="https://mathsframe.co.uk/qrcodes/39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6669" y="5349922"/>
            <a:ext cx="1515332" cy="151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6854" y="472930"/>
            <a:ext cx="3850178"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Vocabulary</a:t>
            </a:r>
            <a:endParaRPr lang="en-GB" sz="5000" b="1" u="sng" dirty="0">
              <a:latin typeface="Letter-join No-Lead 33" panose="02000503000000020003" pitchFamily="50" charset="0"/>
            </a:endParaRPr>
          </a:p>
        </p:txBody>
      </p:sp>
      <p:pic>
        <p:nvPicPr>
          <p:cNvPr id="11" name="Picture 10">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762180" y="5379964"/>
            <a:ext cx="1250075" cy="1267933"/>
          </a:xfrm>
          <a:prstGeom prst="ellipse">
            <a:avLst/>
          </a:prstGeom>
          <a:ln>
            <a:noFill/>
          </a:ln>
          <a:effectLst>
            <a:softEdge rad="112500"/>
          </a:effectLst>
        </p:spPr>
      </p:pic>
      <p:pic>
        <p:nvPicPr>
          <p:cNvPr id="4" name="djzTTUw8oLs"/>
          <p:cNvPicPr>
            <a:picLocks noRot="1" noChangeAspect="1"/>
          </p:cNvPicPr>
          <p:nvPr>
            <a:videoFile r:link="rId1"/>
          </p:nvPr>
        </p:nvPicPr>
        <p:blipFill>
          <a:blip r:embed="rId4"/>
          <a:stretch>
            <a:fillRect/>
          </a:stretch>
        </p:blipFill>
        <p:spPr>
          <a:xfrm>
            <a:off x="9232414" y="199700"/>
            <a:ext cx="2713856" cy="1526544"/>
          </a:xfrm>
          <a:prstGeom prst="rect">
            <a:avLst/>
          </a:prstGeom>
        </p:spPr>
      </p:pic>
      <p:sp>
        <p:nvSpPr>
          <p:cNvPr id="17" name="TextBox 16">
            <a:extLst>
              <a:ext uri="{FF2B5EF4-FFF2-40B4-BE49-F238E27FC236}">
                <a16:creationId xmlns:a16="http://schemas.microsoft.com/office/drawing/2014/main" id="{A6B61085-2610-4AF6-B70B-C63975BA90AA}"/>
              </a:ext>
            </a:extLst>
          </p:cNvPr>
          <p:cNvSpPr txBox="1"/>
          <p:nvPr/>
        </p:nvSpPr>
        <p:spPr>
          <a:xfrm>
            <a:off x="367922" y="1726244"/>
            <a:ext cx="11578348" cy="3477875"/>
          </a:xfrm>
          <a:prstGeom prst="rect">
            <a:avLst/>
          </a:prstGeom>
          <a:noFill/>
        </p:spPr>
        <p:txBody>
          <a:bodyPr wrap="square" rtlCol="0">
            <a:spAutoFit/>
          </a:bodyPr>
          <a:lstStyle/>
          <a:p>
            <a:r>
              <a:rPr lang="en-GB" sz="2000" u="sng" dirty="0" smtClean="0">
                <a:latin typeface="Letter-join No-Lead 33" panose="02000503000000020003" pitchFamily="50" charset="0"/>
              </a:rPr>
              <a:t>Match me up!</a:t>
            </a:r>
          </a:p>
          <a:p>
            <a:r>
              <a:rPr lang="en-GB" sz="2000" u="sng" dirty="0" smtClean="0">
                <a:latin typeface="Letter-join No-Lead 33" panose="02000503000000020003" pitchFamily="50" charset="0"/>
              </a:rPr>
              <a:t/>
            </a:r>
            <a:br>
              <a:rPr lang="en-GB" sz="2000" u="sng" dirty="0" smtClean="0">
                <a:latin typeface="Letter-join No-Lead 33" panose="02000503000000020003" pitchFamily="50" charset="0"/>
              </a:rPr>
            </a:br>
            <a:r>
              <a:rPr lang="en-GB" sz="2000" dirty="0" smtClean="0">
                <a:latin typeface="Letter-join No-Lead 33" panose="02000503000000020003" pitchFamily="50" charset="0"/>
              </a:rPr>
              <a:t>A type of graph that uses pictures							Sort</a:t>
            </a:r>
          </a:p>
          <a:p>
            <a:endParaRPr lang="en-GB" sz="2000" dirty="0">
              <a:latin typeface="Letter-join No-Lead 33" panose="02000503000000020003" pitchFamily="50" charset="0"/>
            </a:endParaRPr>
          </a:p>
          <a:p>
            <a:r>
              <a:rPr lang="en-GB" sz="2000" dirty="0" smtClean="0">
                <a:latin typeface="Letter-join No-Lead 33" panose="02000503000000020003" pitchFamily="50" charset="0"/>
              </a:rPr>
              <a:t>A chart that uses lines and gates to count frequency				Pictogram</a:t>
            </a:r>
          </a:p>
          <a:p>
            <a:endParaRPr lang="en-GB" sz="2000" dirty="0">
              <a:latin typeface="Letter-join No-Lead 33" panose="02000503000000020003" pitchFamily="50" charset="0"/>
            </a:endParaRPr>
          </a:p>
          <a:p>
            <a:r>
              <a:rPr lang="en-GB" sz="2000" dirty="0" smtClean="0">
                <a:latin typeface="Letter-join No-Lead 33" panose="02000503000000020003" pitchFamily="50" charset="0"/>
              </a:rPr>
              <a:t>To categorise </a:t>
            </a:r>
            <a:r>
              <a:rPr lang="en-GB" sz="2000" dirty="0">
                <a:latin typeface="Letter-join No-Lead 33" panose="02000503000000020003" pitchFamily="50" charset="0"/>
              </a:rPr>
              <a:t>things </a:t>
            </a:r>
            <a:r>
              <a:rPr lang="en-GB" sz="2000" dirty="0" smtClean="0">
                <a:latin typeface="Letter-join No-Lead 33" panose="02000503000000020003" pitchFamily="50" charset="0"/>
              </a:rPr>
              <a:t>using common features					Tally</a:t>
            </a:r>
            <a:endParaRPr lang="en-GB" sz="2000" dirty="0">
              <a:latin typeface="Letter-join No-Lead 33" panose="02000503000000020003" pitchFamily="50" charset="0"/>
            </a:endParaRPr>
          </a:p>
          <a:p>
            <a:endParaRPr lang="en-GB" sz="2000" dirty="0" smtClean="0">
              <a:latin typeface="Letter-join No-Lead 33" panose="02000503000000020003" pitchFamily="50" charset="0"/>
            </a:endParaRPr>
          </a:p>
          <a:p>
            <a:r>
              <a:rPr lang="en-GB" sz="2000" dirty="0" smtClean="0">
                <a:latin typeface="Letter-join No-Lead 33" panose="02000503000000020003" pitchFamily="50" charset="0"/>
              </a:rPr>
              <a:t>A diagram where values are shown using rectangles </a:t>
            </a:r>
            <a:r>
              <a:rPr lang="en-GB" sz="2000" dirty="0">
                <a:latin typeface="Letter-join No-Lead 33" panose="02000503000000020003" pitchFamily="50" charset="0"/>
              </a:rPr>
              <a:t>of equal </a:t>
            </a:r>
            <a:r>
              <a:rPr lang="en-GB" sz="2000" dirty="0" smtClean="0">
                <a:latin typeface="Letter-join No-Lead 33" panose="02000503000000020003" pitchFamily="50" charset="0"/>
              </a:rPr>
              <a:t>width			Axis</a:t>
            </a:r>
            <a:br>
              <a:rPr lang="en-GB" sz="2000" dirty="0" smtClean="0">
                <a:latin typeface="Letter-join No-Lead 33" panose="02000503000000020003" pitchFamily="50" charset="0"/>
              </a:rPr>
            </a:br>
            <a:endParaRPr lang="en-GB" sz="2000" dirty="0">
              <a:latin typeface="Letter-join No-Lead 33" panose="02000503000000020003" pitchFamily="50" charset="0"/>
            </a:endParaRPr>
          </a:p>
          <a:p>
            <a:r>
              <a:rPr lang="en-GB" sz="2000" dirty="0" smtClean="0">
                <a:latin typeface="Letter-join No-Lead 33" panose="02000503000000020003" pitchFamily="50" charset="0"/>
              </a:rPr>
              <a:t>A line </a:t>
            </a:r>
            <a:r>
              <a:rPr lang="en-GB" sz="2000" dirty="0">
                <a:latin typeface="Letter-join No-Lead 33" panose="02000503000000020003" pitchFamily="50" charset="0"/>
              </a:rPr>
              <a:t>that is used to measure coordinates on graphs and </a:t>
            </a:r>
            <a:r>
              <a:rPr lang="en-GB" sz="2000" dirty="0" smtClean="0">
                <a:latin typeface="Letter-join No-Lead 33" panose="02000503000000020003" pitchFamily="50" charset="0"/>
              </a:rPr>
              <a:t>grids</a:t>
            </a:r>
            <a:r>
              <a:rPr lang="en-GB" sz="2000" dirty="0">
                <a:latin typeface="Letter-join No-Lead 33" panose="02000503000000020003" pitchFamily="50" charset="0"/>
              </a:rPr>
              <a:t>	</a:t>
            </a:r>
            <a:r>
              <a:rPr lang="en-GB" sz="2000" dirty="0" smtClean="0">
                <a:latin typeface="Letter-join No-Lead 33" panose="02000503000000020003" pitchFamily="50" charset="0"/>
              </a:rPr>
              <a:t>		Bar Chart</a:t>
            </a:r>
            <a:endParaRPr lang="en-GB" sz="2000" dirty="0">
              <a:latin typeface="Letter-join No-Lead 33" panose="02000503000000020003" pitchFamily="50" charset="0"/>
            </a:endParaRPr>
          </a:p>
        </p:txBody>
      </p:sp>
      <p:pic>
        <p:nvPicPr>
          <p:cNvPr id="6" name="Picture 2" descr="Art Design Designs Cartoon Style Styles Shapes Shape Comic Bubbles Comic  Comics Bubble Bubbles Pop Art Popart Elements Element Pop Speech Bubbles  Onomatopoeia Effect Effects Text Texts Word Words Communication Interaction  Ret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132" y="1364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630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1" name="Rectangle 10"/>
          <p:cNvSpPr/>
          <p:nvPr/>
        </p:nvSpPr>
        <p:spPr>
          <a:xfrm>
            <a:off x="426854" y="472930"/>
            <a:ext cx="2404836"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Hook</a:t>
            </a:r>
            <a:endParaRPr lang="en-GB" sz="5000" b="1" u="sng" dirty="0">
              <a:latin typeface="Letter-join No-Lead 33" panose="02000503000000020003" pitchFamily="50" charset="0"/>
            </a:endParaRPr>
          </a:p>
        </p:txBody>
      </p:sp>
      <p:pic>
        <p:nvPicPr>
          <p:cNvPr id="13" name="Picture 12">
            <a:extLst>
              <a:ext uri="{FF2B5EF4-FFF2-40B4-BE49-F238E27FC236}">
                <a16:creationId xmlns:a16="http://schemas.microsoft.com/office/drawing/2014/main" id="{BD989FCD-E175-4CFA-8867-F77A6EE400A9}"/>
              </a:ext>
            </a:extLst>
          </p:cNvPr>
          <p:cNvPicPr>
            <a:picLocks noChangeAspect="1"/>
          </p:cNvPicPr>
          <p:nvPr/>
        </p:nvPicPr>
        <p:blipFill>
          <a:blip r:embed="rId4"/>
          <a:stretch>
            <a:fillRect/>
          </a:stretch>
        </p:blipFill>
        <p:spPr>
          <a:xfrm>
            <a:off x="10589342" y="143922"/>
            <a:ext cx="1422913" cy="1443240"/>
          </a:xfrm>
          <a:prstGeom prst="ellipse">
            <a:avLst/>
          </a:prstGeom>
          <a:ln>
            <a:noFill/>
          </a:ln>
          <a:effectLst>
            <a:softEdge rad="112500"/>
          </a:effectLst>
        </p:spPr>
      </p:pic>
      <p:pic>
        <p:nvPicPr>
          <p:cNvPr id="14" name="djzTTUw8oLs"/>
          <p:cNvPicPr>
            <a:picLocks noRot="1" noChangeAspect="1"/>
          </p:cNvPicPr>
          <p:nvPr>
            <a:videoFile r:link="rId1"/>
          </p:nvPr>
        </p:nvPicPr>
        <p:blipFill>
          <a:blip r:embed="rId5"/>
          <a:stretch>
            <a:fillRect/>
          </a:stretch>
        </p:blipFill>
        <p:spPr>
          <a:xfrm>
            <a:off x="9298399" y="5073445"/>
            <a:ext cx="2713856" cy="1526544"/>
          </a:xfrm>
          <a:prstGeom prst="rect">
            <a:avLst/>
          </a:prstGeom>
        </p:spPr>
      </p:pic>
      <p:pic>
        <p:nvPicPr>
          <p:cNvPr id="2" name="Picture 1"/>
          <p:cNvPicPr>
            <a:picLocks noChangeAspect="1"/>
          </p:cNvPicPr>
          <p:nvPr/>
        </p:nvPicPr>
        <p:blipFill>
          <a:blip r:embed="rId6"/>
          <a:stretch>
            <a:fillRect/>
          </a:stretch>
        </p:blipFill>
        <p:spPr>
          <a:xfrm>
            <a:off x="426854" y="1719618"/>
            <a:ext cx="7543439" cy="4654863"/>
          </a:xfrm>
          <a:prstGeom prst="rect">
            <a:avLst/>
          </a:prstGeom>
        </p:spPr>
      </p:pic>
    </p:spTree>
    <p:extLst>
      <p:ext uri="{BB962C8B-B14F-4D97-AF65-F5344CB8AC3E}">
        <p14:creationId xmlns:p14="http://schemas.microsoft.com/office/powerpoint/2010/main" val="951074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6854" y="472930"/>
            <a:ext cx="3850178"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Secret Vote</a:t>
            </a:r>
            <a:endParaRPr lang="en-GB" sz="5000" b="1" u="sng" dirty="0">
              <a:latin typeface="Letter-join No-Lead 33" panose="02000503000000020003" pitchFamily="50" charset="0"/>
            </a:endParaRPr>
          </a:p>
        </p:txBody>
      </p:sp>
      <p:pic>
        <p:nvPicPr>
          <p:cNvPr id="11" name="Picture 10">
            <a:extLst>
              <a:ext uri="{FF2B5EF4-FFF2-40B4-BE49-F238E27FC236}">
                <a16:creationId xmlns:a16="http://schemas.microsoft.com/office/drawing/2014/main" id="{BD989FCD-E175-4CFA-8867-F77A6EE400A9}"/>
              </a:ext>
            </a:extLst>
          </p:cNvPr>
          <p:cNvPicPr>
            <a:picLocks noChangeAspect="1"/>
          </p:cNvPicPr>
          <p:nvPr/>
        </p:nvPicPr>
        <p:blipFill>
          <a:blip r:embed="rId4"/>
          <a:stretch>
            <a:fillRect/>
          </a:stretch>
        </p:blipFill>
        <p:spPr>
          <a:xfrm>
            <a:off x="10479190" y="143922"/>
            <a:ext cx="1422913" cy="1443240"/>
          </a:xfrm>
          <a:prstGeom prst="ellipse">
            <a:avLst/>
          </a:prstGeom>
          <a:ln>
            <a:noFill/>
          </a:ln>
          <a:effectLst>
            <a:softEdge rad="112500"/>
          </a:effectLst>
        </p:spPr>
      </p:pic>
      <p:pic>
        <p:nvPicPr>
          <p:cNvPr id="4" name="djzTTUw8oLs"/>
          <p:cNvPicPr>
            <a:picLocks noRot="1" noChangeAspect="1"/>
          </p:cNvPicPr>
          <p:nvPr>
            <a:videoFile r:link="rId1"/>
          </p:nvPr>
        </p:nvPicPr>
        <p:blipFill>
          <a:blip r:embed="rId5"/>
          <a:stretch>
            <a:fillRect/>
          </a:stretch>
        </p:blipFill>
        <p:spPr>
          <a:xfrm>
            <a:off x="9298399" y="5073445"/>
            <a:ext cx="2713856" cy="1526544"/>
          </a:xfrm>
          <a:prstGeom prst="rect">
            <a:avLst/>
          </a:prstGeom>
        </p:spPr>
      </p:pic>
      <p:pic>
        <p:nvPicPr>
          <p:cNvPr id="4098" name="Picture 2" descr="Imoji Secret From Powerdirector | Funny emoticons, Animated emoticons,  Funny emoji faces"/>
          <p:cNvPicPr>
            <a:picLocks noChangeAspect="1" noChangeArrowheads="1" noCrop="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488071" y="306144"/>
            <a:ext cx="1142860" cy="114286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69;p13"/>
          <p:cNvSpPr txBox="1">
            <a:spLocks/>
          </p:cNvSpPr>
          <p:nvPr/>
        </p:nvSpPr>
        <p:spPr>
          <a:xfrm>
            <a:off x="426854" y="1756046"/>
            <a:ext cx="7362900" cy="1635600"/>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smtClean="0">
                <a:latin typeface="Letter-join No-Lead 33" panose="02000503000000020003" pitchFamily="50" charset="0"/>
              </a:rPr>
              <a:t>The table shows how many children have hot dinners in school. </a:t>
            </a:r>
          </a:p>
          <a:p>
            <a:pPr marL="0" indent="0">
              <a:spcBef>
                <a:spcPts val="0"/>
              </a:spcBef>
              <a:buFont typeface="Arial" panose="020B0604020202020204" pitchFamily="34" charset="0"/>
              <a:buNone/>
            </a:pPr>
            <a:r>
              <a:rPr lang="en-GB" sz="2400" b="1" smtClean="0">
                <a:latin typeface="Letter-join No-Lead 33" panose="02000503000000020003" pitchFamily="50" charset="0"/>
              </a:rPr>
              <a:t>How many children in Year 3 have hot dinners? </a:t>
            </a:r>
            <a:endParaRPr lang="en-GB" sz="2400" b="1">
              <a:latin typeface="Letter-join No-Lead 33" panose="02000503000000020003" pitchFamily="50" charset="0"/>
            </a:endParaRPr>
          </a:p>
        </p:txBody>
      </p:sp>
      <p:graphicFrame>
        <p:nvGraphicFramePr>
          <p:cNvPr id="15" name="Google Shape;74;p13"/>
          <p:cNvGraphicFramePr/>
          <p:nvPr>
            <p:extLst>
              <p:ext uri="{D42A27DB-BD31-4B8C-83A1-F6EECF244321}">
                <p14:modId xmlns:p14="http://schemas.microsoft.com/office/powerpoint/2010/main" val="370936287"/>
              </p:ext>
            </p:extLst>
          </p:nvPr>
        </p:nvGraphicFramePr>
        <p:xfrm>
          <a:off x="7954396" y="2099911"/>
          <a:ext cx="3236250" cy="2285850"/>
        </p:xfrm>
        <a:graphic>
          <a:graphicData uri="http://schemas.openxmlformats.org/drawingml/2006/table">
            <a:tbl>
              <a:tblPr>
                <a:noFill/>
              </a:tblPr>
              <a:tblGrid>
                <a:gridCol w="1078750">
                  <a:extLst>
                    <a:ext uri="{9D8B030D-6E8A-4147-A177-3AD203B41FA5}">
                      <a16:colId xmlns:a16="http://schemas.microsoft.com/office/drawing/2014/main" val="20000"/>
                    </a:ext>
                  </a:extLst>
                </a:gridCol>
                <a:gridCol w="1078750">
                  <a:extLst>
                    <a:ext uri="{9D8B030D-6E8A-4147-A177-3AD203B41FA5}">
                      <a16:colId xmlns:a16="http://schemas.microsoft.com/office/drawing/2014/main" val="20001"/>
                    </a:ext>
                  </a:extLst>
                </a:gridCol>
                <a:gridCol w="107875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Team</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solidFill>
                      <a:srgbClr val="90CAF9"/>
                    </a:solidFill>
                  </a:tcP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Boys </a:t>
                      </a:r>
                      <a:endParaRPr sz="1800">
                        <a:latin typeface="Letter-join No-Lead 33" panose="02000503000000020003" pitchFamily="50" charset="0"/>
                        <a:ea typeface="Century Gothic"/>
                        <a:cs typeface="Century Gothic"/>
                        <a:sym typeface="Century Gothic"/>
                      </a:endParaRPr>
                    </a:p>
                  </a:txBody>
                  <a:tcPr marL="91425" marR="91425" marT="91425" marB="91425" anchor="ctr">
                    <a:solidFill>
                      <a:srgbClr val="90CAF9"/>
                    </a:solidFill>
                  </a:tcP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Girls</a:t>
                      </a:r>
                      <a:endParaRPr sz="1800">
                        <a:latin typeface="Letter-join No-Lead 33" panose="02000503000000020003" pitchFamily="50" charset="0"/>
                        <a:ea typeface="Century Gothic"/>
                        <a:cs typeface="Century Gothic"/>
                        <a:sym typeface="Century Gothic"/>
                      </a:endParaRPr>
                    </a:p>
                  </a:txBody>
                  <a:tcPr marL="91425" marR="91425" marT="91425" marB="91425" anchor="ctr">
                    <a:solidFill>
                      <a:srgbClr val="90CAF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Clr>
                          <a:schemeClr val="dk1"/>
                        </a:buClr>
                        <a:buSzPts val="1100"/>
                        <a:buFont typeface="Arial"/>
                        <a:buNone/>
                      </a:pPr>
                      <a:r>
                        <a:rPr lang="en-GB" sz="1800">
                          <a:solidFill>
                            <a:schemeClr val="dk1"/>
                          </a:solidFill>
                          <a:latin typeface="Letter-join No-Lead 33" panose="02000503000000020003" pitchFamily="50" charset="0"/>
                          <a:ea typeface="Century Gothic"/>
                          <a:cs typeface="Century Gothic"/>
                          <a:sym typeface="Century Gothic"/>
                        </a:rPr>
                        <a:t>Year 3</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12</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14</a:t>
                      </a:r>
                      <a:endParaRPr sz="180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en-GB" sz="1800">
                          <a:solidFill>
                            <a:schemeClr val="dk1"/>
                          </a:solidFill>
                          <a:latin typeface="Letter-join No-Lead 33" panose="02000503000000020003" pitchFamily="50" charset="0"/>
                          <a:ea typeface="Century Gothic"/>
                          <a:cs typeface="Century Gothic"/>
                          <a:sym typeface="Century Gothic"/>
                        </a:rPr>
                        <a:t>Year 4</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18</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15</a:t>
                      </a:r>
                      <a:endParaRPr sz="180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Clr>
                          <a:schemeClr val="dk1"/>
                        </a:buClr>
                        <a:buSzPts val="1100"/>
                        <a:buFont typeface="Arial"/>
                        <a:buNone/>
                      </a:pPr>
                      <a:r>
                        <a:rPr lang="en-GB" sz="1800">
                          <a:solidFill>
                            <a:schemeClr val="dk1"/>
                          </a:solidFill>
                          <a:latin typeface="Letter-join No-Lead 33" panose="02000503000000020003" pitchFamily="50" charset="0"/>
                          <a:ea typeface="Century Gothic"/>
                          <a:cs typeface="Century Gothic"/>
                          <a:sym typeface="Century Gothic"/>
                        </a:rPr>
                        <a:t>Year 5</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23</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19</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Clr>
                          <a:schemeClr val="dk1"/>
                        </a:buClr>
                        <a:buSzPts val="1100"/>
                        <a:buFont typeface="Arial"/>
                        <a:buNone/>
                      </a:pPr>
                      <a:r>
                        <a:rPr lang="en-GB" sz="1800" dirty="0">
                          <a:solidFill>
                            <a:schemeClr val="dk1"/>
                          </a:solidFill>
                          <a:latin typeface="Letter-join No-Lead 33" panose="02000503000000020003" pitchFamily="50" charset="0"/>
                          <a:ea typeface="Century Gothic"/>
                          <a:cs typeface="Century Gothic"/>
                          <a:sym typeface="Century Gothic"/>
                        </a:rPr>
                        <a:t>Year 6</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15</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16</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4"/>
                  </a:ext>
                </a:extLst>
              </a:tr>
            </a:tbl>
          </a:graphicData>
        </a:graphic>
      </p:graphicFrame>
      <p:pic>
        <p:nvPicPr>
          <p:cNvPr id="2" name="Picture 1"/>
          <p:cNvPicPr>
            <a:picLocks noChangeAspect="1"/>
          </p:cNvPicPr>
          <p:nvPr/>
        </p:nvPicPr>
        <p:blipFill>
          <a:blip r:embed="rId7"/>
          <a:stretch>
            <a:fillRect/>
          </a:stretch>
        </p:blipFill>
        <p:spPr>
          <a:xfrm>
            <a:off x="426854" y="3391646"/>
            <a:ext cx="2615804" cy="2704176"/>
          </a:xfrm>
          <a:prstGeom prst="rect">
            <a:avLst/>
          </a:prstGeom>
        </p:spPr>
      </p:pic>
    </p:spTree>
    <p:extLst>
      <p:ext uri="{BB962C8B-B14F-4D97-AF65-F5344CB8AC3E}">
        <p14:creationId xmlns:p14="http://schemas.microsoft.com/office/powerpoint/2010/main" val="5060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598925" y="2684542"/>
            <a:ext cx="7521359" cy="15758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latin typeface="Letter-join No-Lead 33" panose="02000503000000020003" pitchFamily="50" charset="0"/>
              </a:rPr>
              <a:t>Correct your errors identified from marking and respond to any questions set by your teacher.</a:t>
            </a:r>
            <a:br>
              <a:rPr lang="en-GB" sz="2800" dirty="0" smtClean="0">
                <a:latin typeface="Letter-join No-Lead 33" panose="02000503000000020003" pitchFamily="50" charset="0"/>
              </a:rPr>
            </a:br>
            <a:r>
              <a:rPr lang="en-GB" sz="2800" dirty="0">
                <a:latin typeface="Letter-join No-Lead 33" panose="02000503000000020003" pitchFamily="50" charset="0"/>
              </a:rPr>
              <a:t/>
            </a:r>
            <a:br>
              <a:rPr lang="en-GB" sz="2800" dirty="0">
                <a:latin typeface="Letter-join No-Lead 33" panose="02000503000000020003" pitchFamily="50" charset="0"/>
              </a:rPr>
            </a:br>
            <a:r>
              <a:rPr lang="en-GB" sz="2800" dirty="0" smtClean="0">
                <a:latin typeface="Letter-join No-Lead 33" panose="02000503000000020003" pitchFamily="50" charset="0"/>
              </a:rPr>
              <a:t>Remember to make any corrections in purple pen. </a:t>
            </a:r>
          </a:p>
        </p:txBody>
      </p:sp>
      <p:pic>
        <p:nvPicPr>
          <p:cNvPr id="8" name="Picture 7" descr="Image result for fix it fel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0484" y="1646699"/>
            <a:ext cx="2782917" cy="36515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purple pen clipart"/>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43" y="4320230"/>
            <a:ext cx="654390" cy="1028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26854" y="472930"/>
            <a:ext cx="3850178"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Fix it Felix</a:t>
            </a:r>
            <a:endParaRPr lang="en-GB" sz="5000" b="1" u="sng" dirty="0">
              <a:latin typeface="Letter-join No-Lead 33" panose="02000503000000020003" pitchFamily="50" charset="0"/>
            </a:endParaRPr>
          </a:p>
        </p:txBody>
      </p:sp>
      <p:pic>
        <p:nvPicPr>
          <p:cNvPr id="12" name="Picture 11">
            <a:extLst>
              <a:ext uri="{FF2B5EF4-FFF2-40B4-BE49-F238E27FC236}">
                <a16:creationId xmlns:a16="http://schemas.microsoft.com/office/drawing/2014/main" id="{BD989FCD-E175-4CFA-8867-F77A6EE400A9}"/>
              </a:ext>
            </a:extLst>
          </p:cNvPr>
          <p:cNvPicPr>
            <a:picLocks noChangeAspect="1"/>
          </p:cNvPicPr>
          <p:nvPr/>
        </p:nvPicPr>
        <p:blipFill>
          <a:blip r:embed="rId4"/>
          <a:stretch>
            <a:fillRect/>
          </a:stretch>
        </p:blipFill>
        <p:spPr>
          <a:xfrm>
            <a:off x="10589342" y="99677"/>
            <a:ext cx="1422913" cy="1443240"/>
          </a:xfrm>
          <a:prstGeom prst="ellipse">
            <a:avLst/>
          </a:prstGeom>
          <a:ln>
            <a:noFill/>
          </a:ln>
          <a:effectLst>
            <a:softEdge rad="112500"/>
          </a:effectLst>
        </p:spPr>
      </p:pic>
    </p:spTree>
    <p:extLst>
      <p:ext uri="{BB962C8B-B14F-4D97-AF65-F5344CB8AC3E}">
        <p14:creationId xmlns:p14="http://schemas.microsoft.com/office/powerpoint/2010/main" val="2171416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4513856"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New Learning</a:t>
            </a:r>
            <a:endParaRPr lang="en-GB" sz="5000" b="1" u="sng" dirty="0">
              <a:latin typeface="Letter-join No-Lead 33" panose="02000503000000020003" pitchFamily="50" charset="0"/>
            </a:endParaRPr>
          </a:p>
        </p:txBody>
      </p:sp>
      <p:sp>
        <p:nvSpPr>
          <p:cNvPr id="21" name="Google Shape;95;p16"/>
          <p:cNvSpPr txBox="1">
            <a:spLocks/>
          </p:cNvSpPr>
          <p:nvPr/>
        </p:nvSpPr>
        <p:spPr>
          <a:xfrm>
            <a:off x="426854" y="1601570"/>
            <a:ext cx="11536800" cy="755400"/>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buClr>
                <a:schemeClr val="dk1"/>
              </a:buClr>
              <a:buSzPts val="1800"/>
            </a:pPr>
            <a:r>
              <a:rPr lang="en-GB" dirty="0" smtClean="0">
                <a:latin typeface="Letter-join No-Lead 33" panose="02000503000000020003" pitchFamily="50" charset="0"/>
              </a:rPr>
              <a:t>This table show which teachers own different types of pets.</a:t>
            </a:r>
          </a:p>
          <a:p>
            <a:pPr algn="l">
              <a:lnSpc>
                <a:spcPct val="150000"/>
              </a:lnSpc>
              <a:spcBef>
                <a:spcPts val="0"/>
              </a:spcBef>
              <a:buClr>
                <a:schemeClr val="dk1"/>
              </a:buClr>
              <a:buSzPts val="1800"/>
            </a:pPr>
            <a:r>
              <a:rPr lang="en-GB" b="1" dirty="0" smtClean="0">
                <a:latin typeface="Letter-join No-Lead 33" panose="02000503000000020003" pitchFamily="50" charset="0"/>
              </a:rPr>
              <a:t>How do you read this table?</a:t>
            </a:r>
            <a:endParaRPr lang="en-GB" b="1" dirty="0">
              <a:latin typeface="Letter-join No-Lead 33" panose="02000503000000020003" pitchFamily="50" charset="0"/>
            </a:endParaRPr>
          </a:p>
        </p:txBody>
      </p:sp>
      <p:graphicFrame>
        <p:nvGraphicFramePr>
          <p:cNvPr id="22" name="Google Shape;96;p16"/>
          <p:cNvGraphicFramePr/>
          <p:nvPr>
            <p:extLst>
              <p:ext uri="{D42A27DB-BD31-4B8C-83A1-F6EECF244321}">
                <p14:modId xmlns:p14="http://schemas.microsoft.com/office/powerpoint/2010/main" val="1791211830"/>
              </p:ext>
            </p:extLst>
          </p:nvPr>
        </p:nvGraphicFramePr>
        <p:xfrm>
          <a:off x="3665000" y="2868977"/>
          <a:ext cx="7179350" cy="2743020"/>
        </p:xfrm>
        <a:graphic>
          <a:graphicData uri="http://schemas.openxmlformats.org/drawingml/2006/table">
            <a:tbl>
              <a:tblPr>
                <a:noFill/>
              </a:tblPr>
              <a:tblGrid>
                <a:gridCol w="1669725">
                  <a:extLst>
                    <a:ext uri="{9D8B030D-6E8A-4147-A177-3AD203B41FA5}">
                      <a16:colId xmlns:a16="http://schemas.microsoft.com/office/drawing/2014/main" val="20000"/>
                    </a:ext>
                  </a:extLst>
                </a:gridCol>
                <a:gridCol w="1101925">
                  <a:extLst>
                    <a:ext uri="{9D8B030D-6E8A-4147-A177-3AD203B41FA5}">
                      <a16:colId xmlns:a16="http://schemas.microsoft.com/office/drawing/2014/main" val="20001"/>
                    </a:ext>
                  </a:extLst>
                </a:gridCol>
                <a:gridCol w="1101925">
                  <a:extLst>
                    <a:ext uri="{9D8B030D-6E8A-4147-A177-3AD203B41FA5}">
                      <a16:colId xmlns:a16="http://schemas.microsoft.com/office/drawing/2014/main" val="20002"/>
                    </a:ext>
                  </a:extLst>
                </a:gridCol>
                <a:gridCol w="1101925">
                  <a:extLst>
                    <a:ext uri="{9D8B030D-6E8A-4147-A177-3AD203B41FA5}">
                      <a16:colId xmlns:a16="http://schemas.microsoft.com/office/drawing/2014/main" val="20003"/>
                    </a:ext>
                  </a:extLst>
                </a:gridCol>
                <a:gridCol w="1101925">
                  <a:extLst>
                    <a:ext uri="{9D8B030D-6E8A-4147-A177-3AD203B41FA5}">
                      <a16:colId xmlns:a16="http://schemas.microsoft.com/office/drawing/2014/main" val="20004"/>
                    </a:ext>
                  </a:extLst>
                </a:gridCol>
                <a:gridCol w="1101925">
                  <a:extLst>
                    <a:ext uri="{9D8B030D-6E8A-4147-A177-3AD203B41FA5}">
                      <a16:colId xmlns:a16="http://schemas.microsoft.com/office/drawing/2014/main" val="20005"/>
                    </a:ext>
                  </a:extLst>
                </a:gridCol>
              </a:tblGrid>
              <a:tr h="346950">
                <a:tc>
                  <a:txBody>
                    <a:bodyPr/>
                    <a:lstStyle/>
                    <a:p>
                      <a:pPr marL="0" lvl="0" indent="0" algn="ctr"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nchor="ctr">
                    <a:lnL w="9525" cap="flat" cmpd="sng">
                      <a:solidFill>
                        <a:srgbClr val="9E9E9E">
                          <a:alpha val="0"/>
                        </a:srgbClr>
                      </a:solidFill>
                      <a:prstDash val="solid"/>
                      <a:round/>
                      <a:headEnd type="none" w="sm" len="sm"/>
                      <a:tailEnd type="none" w="sm" len="sm"/>
                    </a:lnL>
                    <a:lnT w="9525" cap="flat" cmpd="sng">
                      <a:solidFill>
                        <a:srgbClr val="9E9E9E">
                          <a:alpha val="0"/>
                        </a:srgbClr>
                      </a:solidFill>
                      <a:prstDash val="solid"/>
                      <a:round/>
                      <a:headEnd type="none" w="sm" len="sm"/>
                      <a:tailEnd type="none" w="sm" len="sm"/>
                    </a:lnT>
                  </a:tcP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Cat</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Dog </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Rabbit</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Snake</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Bird</a:t>
                      </a:r>
                      <a:endParaRPr sz="180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0"/>
                  </a:ext>
                </a:extLst>
              </a:tr>
              <a:tr h="346950">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Mr Mills</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GB" sz="1800" dirty="0">
                          <a:solidFill>
                            <a:schemeClr val="dk1"/>
                          </a:solidFill>
                          <a:latin typeface="Letter-join No-Lead 33" panose="02000503000000020003" pitchFamily="50" charset="0"/>
                          <a:ea typeface="Century Gothic"/>
                          <a:cs typeface="Century Gothic"/>
                          <a:sym typeface="Century Gothic"/>
                        </a:rPr>
                        <a:t>✔</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1"/>
                  </a:ext>
                </a:extLst>
              </a:tr>
              <a:tr h="418475">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Mrs Smith</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GB" sz="1800" dirty="0">
                          <a:solidFill>
                            <a:schemeClr val="dk1"/>
                          </a:solidFill>
                          <a:latin typeface="Letter-join No-Lead 33" panose="02000503000000020003" pitchFamily="50" charset="0"/>
                          <a:ea typeface="Century Gothic"/>
                          <a:cs typeface="Century Gothic"/>
                          <a:sym typeface="Century Gothic"/>
                        </a:rPr>
                        <a:t>✔</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GB" sz="1800">
                          <a:solidFill>
                            <a:schemeClr val="dk1"/>
                          </a:solidFill>
                          <a:latin typeface="Letter-join No-Lead 33" panose="02000503000000020003" pitchFamily="50" charset="0"/>
                          <a:ea typeface="Century Gothic"/>
                          <a:cs typeface="Century Gothic"/>
                          <a:sym typeface="Century Gothic"/>
                        </a:rPr>
                        <a:t>✔</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2"/>
                  </a:ext>
                </a:extLst>
              </a:tr>
              <a:tr h="418475">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Miss Kahn</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GB" sz="1800" dirty="0">
                          <a:solidFill>
                            <a:schemeClr val="dk1"/>
                          </a:solidFill>
                          <a:latin typeface="Letter-join No-Lead 33" panose="02000503000000020003" pitchFamily="50" charset="0"/>
                          <a:ea typeface="Century Gothic"/>
                          <a:cs typeface="Century Gothic"/>
                          <a:sym typeface="Century Gothic"/>
                        </a:rPr>
                        <a:t>✔</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3"/>
                  </a:ext>
                </a:extLst>
              </a:tr>
              <a:tr h="418475">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Mr Jackson</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GB" sz="1800">
                          <a:solidFill>
                            <a:schemeClr val="dk1"/>
                          </a:solidFill>
                          <a:latin typeface="Letter-join No-Lead 33" panose="02000503000000020003" pitchFamily="50" charset="0"/>
                          <a:ea typeface="Century Gothic"/>
                          <a:cs typeface="Century Gothic"/>
                          <a:sym typeface="Century Gothic"/>
                        </a:rPr>
                        <a:t>✔</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GB" sz="1800" dirty="0">
                          <a:solidFill>
                            <a:schemeClr val="dk1"/>
                          </a:solidFill>
                          <a:latin typeface="Letter-join No-Lead 33" panose="02000503000000020003" pitchFamily="50" charset="0"/>
                          <a:ea typeface="Century Gothic"/>
                          <a:cs typeface="Century Gothic"/>
                          <a:sym typeface="Century Gothic"/>
                        </a:rPr>
                        <a:t>✔</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4"/>
                  </a:ext>
                </a:extLst>
              </a:tr>
              <a:tr h="418475">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Miss James</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GB" sz="1800">
                          <a:solidFill>
                            <a:schemeClr val="dk1"/>
                          </a:solidFill>
                          <a:latin typeface="Letter-join No-Lead 33" panose="02000503000000020003" pitchFamily="50" charset="0"/>
                          <a:ea typeface="Century Gothic"/>
                          <a:cs typeface="Century Gothic"/>
                          <a:sym typeface="Century Gothic"/>
                        </a:rPr>
                        <a:t>✔</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GB" sz="1800">
                          <a:solidFill>
                            <a:schemeClr val="dk1"/>
                          </a:solidFill>
                          <a:latin typeface="Letter-join No-Lead 33" panose="02000503000000020003" pitchFamily="50" charset="0"/>
                          <a:ea typeface="Century Gothic"/>
                          <a:cs typeface="Century Gothic"/>
                          <a:sym typeface="Century Gothic"/>
                        </a:rPr>
                        <a:t>✔</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1215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2272101"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Task 1</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sp>
        <p:nvSpPr>
          <p:cNvPr id="18" name="Google Shape;84;p13"/>
          <p:cNvSpPr txBox="1"/>
          <p:nvPr/>
        </p:nvSpPr>
        <p:spPr>
          <a:xfrm>
            <a:off x="426853" y="1496697"/>
            <a:ext cx="10272991" cy="738633"/>
          </a:xfrm>
          <a:prstGeom prst="rect">
            <a:avLst/>
          </a:prstGeom>
          <a:noFill/>
          <a:ln>
            <a:noFill/>
          </a:ln>
        </p:spPr>
        <p:txBody>
          <a:bodyPr spcFirstLastPara="1" wrap="square" lIns="91425" tIns="91425" rIns="91425" bIns="91425" anchor="t" anchorCtr="0">
            <a:spAutoFit/>
          </a:bodyPr>
          <a:lstStyle/>
          <a:p>
            <a:pPr lvl="0">
              <a:lnSpc>
                <a:spcPct val="150000"/>
              </a:lnSpc>
              <a:buClr>
                <a:srgbClr val="000000"/>
              </a:buClr>
              <a:defRPr/>
            </a:pPr>
            <a:r>
              <a:rPr lang="en-GB" sz="2400" kern="0" dirty="0" smtClean="0">
                <a:solidFill>
                  <a:srgbClr val="000000"/>
                </a:solidFill>
                <a:latin typeface="Letter-join No-Lead 33" panose="02000503000000020003" pitchFamily="50" charset="0"/>
                <a:ea typeface="Century Gothic"/>
                <a:cs typeface="Century Gothic"/>
                <a:sym typeface="Century Gothic"/>
              </a:rPr>
              <a:t>Use the table to answer the questions about film viewings during one week.</a:t>
            </a:r>
            <a:endParaRPr kumimoji="0" sz="2400" i="0" u="none" strike="noStrike" kern="0" cap="none" spc="0" normalizeH="0" baseline="0" noProof="0" dirty="0">
              <a:ln>
                <a:noFill/>
              </a:ln>
              <a:solidFill>
                <a:srgbClr val="000000"/>
              </a:solidFill>
              <a:effectLst/>
              <a:uLnTx/>
              <a:uFillTx/>
              <a:latin typeface="Letter-join No-Lead 33" panose="02000503000000020003" pitchFamily="50" charset="0"/>
              <a:ea typeface="Century Gothic"/>
              <a:cs typeface="Century Gothic"/>
              <a:sym typeface="Century Gothic"/>
            </a:endParaRPr>
          </a:p>
        </p:txBody>
      </p:sp>
      <p:grpSp>
        <p:nvGrpSpPr>
          <p:cNvPr id="19" name="Group 18"/>
          <p:cNvGrpSpPr/>
          <p:nvPr/>
        </p:nvGrpSpPr>
        <p:grpSpPr>
          <a:xfrm>
            <a:off x="627797" y="2397323"/>
            <a:ext cx="10467832" cy="3853352"/>
            <a:chOff x="627797" y="2397323"/>
            <a:chExt cx="10467832" cy="3853352"/>
          </a:xfrm>
        </p:grpSpPr>
        <p:pic>
          <p:nvPicPr>
            <p:cNvPr id="2" name="Picture 1"/>
            <p:cNvPicPr>
              <a:picLocks noChangeAspect="1"/>
            </p:cNvPicPr>
            <p:nvPr/>
          </p:nvPicPr>
          <p:blipFill rotWithShape="1">
            <a:blip r:embed="rId4"/>
            <a:srcRect t="11729"/>
            <a:stretch/>
          </p:blipFill>
          <p:spPr>
            <a:xfrm>
              <a:off x="645140" y="2397323"/>
              <a:ext cx="10450489" cy="3835696"/>
            </a:xfrm>
            <a:prstGeom prst="rect">
              <a:avLst/>
            </a:prstGeom>
          </p:spPr>
        </p:pic>
        <p:sp>
          <p:nvSpPr>
            <p:cNvPr id="3" name="Rectangle 2"/>
            <p:cNvSpPr/>
            <p:nvPr/>
          </p:nvSpPr>
          <p:spPr>
            <a:xfrm>
              <a:off x="627797" y="5936776"/>
              <a:ext cx="382137" cy="313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2384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2508075"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Task 2</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pic>
        <p:nvPicPr>
          <p:cNvPr id="3" name="Picture 2"/>
          <p:cNvPicPr>
            <a:picLocks noChangeAspect="1"/>
          </p:cNvPicPr>
          <p:nvPr/>
        </p:nvPicPr>
        <p:blipFill>
          <a:blip r:embed="rId4"/>
          <a:stretch>
            <a:fillRect/>
          </a:stretch>
        </p:blipFill>
        <p:spPr>
          <a:xfrm>
            <a:off x="875910" y="2532064"/>
            <a:ext cx="9713432" cy="2112081"/>
          </a:xfrm>
          <a:prstGeom prst="rect">
            <a:avLst/>
          </a:prstGeom>
        </p:spPr>
      </p:pic>
      <p:sp>
        <p:nvSpPr>
          <p:cNvPr id="8" name="Google Shape;84;p13"/>
          <p:cNvSpPr txBox="1"/>
          <p:nvPr/>
        </p:nvSpPr>
        <p:spPr>
          <a:xfrm>
            <a:off x="426853" y="1496697"/>
            <a:ext cx="10272991" cy="738633"/>
          </a:xfrm>
          <a:prstGeom prst="rect">
            <a:avLst/>
          </a:prstGeom>
          <a:noFill/>
          <a:ln>
            <a:noFill/>
          </a:ln>
        </p:spPr>
        <p:txBody>
          <a:bodyPr spcFirstLastPara="1" wrap="square" lIns="91425" tIns="91425" rIns="91425" bIns="91425" anchor="t" anchorCtr="0">
            <a:spAutoFit/>
          </a:bodyPr>
          <a:lstStyle/>
          <a:p>
            <a:pPr lvl="0">
              <a:lnSpc>
                <a:spcPct val="150000"/>
              </a:lnSpc>
              <a:buClr>
                <a:srgbClr val="000000"/>
              </a:buClr>
              <a:defRPr/>
            </a:pPr>
            <a:r>
              <a:rPr lang="en-GB" sz="2400" kern="0" dirty="0" smtClean="0">
                <a:solidFill>
                  <a:srgbClr val="000000"/>
                </a:solidFill>
                <a:latin typeface="Letter-join No-Lead 33" panose="02000503000000020003" pitchFamily="50" charset="0"/>
                <a:ea typeface="Century Gothic"/>
                <a:cs typeface="Century Gothic"/>
                <a:sym typeface="Century Gothic"/>
              </a:rPr>
              <a:t>Find the totals of the rows and columns in the below table</a:t>
            </a:r>
            <a:r>
              <a:rPr lang="en-GB" sz="2400" kern="0" dirty="0" smtClean="0">
                <a:solidFill>
                  <a:srgbClr val="000000"/>
                </a:solidFill>
                <a:latin typeface="Letter-join No-Lead 33" panose="02000503000000020003" pitchFamily="50" charset="0"/>
                <a:ea typeface="Century Gothic"/>
                <a:cs typeface="Century Gothic"/>
                <a:sym typeface="Century Gothic"/>
              </a:rPr>
              <a:t>.</a:t>
            </a:r>
            <a:endParaRPr kumimoji="0" sz="2400" i="0" u="none" strike="noStrike" kern="0" cap="none" spc="0" normalizeH="0" baseline="0" noProof="0" dirty="0">
              <a:ln>
                <a:noFill/>
              </a:ln>
              <a:solidFill>
                <a:srgbClr val="000000"/>
              </a:solidFill>
              <a:effectLst/>
              <a:uLnTx/>
              <a:uFillTx/>
              <a:latin typeface="Letter-join No-Lead 33" panose="02000503000000020003" pitchFamily="50" charset="0"/>
              <a:ea typeface="Century Gothic"/>
              <a:cs typeface="Century Gothic"/>
              <a:sym typeface="Century Gothic"/>
            </a:endParaRPr>
          </a:p>
        </p:txBody>
      </p:sp>
      <p:pic>
        <p:nvPicPr>
          <p:cNvPr id="4" name="Picture 3"/>
          <p:cNvPicPr>
            <a:picLocks noChangeAspect="1"/>
          </p:cNvPicPr>
          <p:nvPr/>
        </p:nvPicPr>
        <p:blipFill>
          <a:blip r:embed="rId5"/>
          <a:stretch>
            <a:fillRect/>
          </a:stretch>
        </p:blipFill>
        <p:spPr>
          <a:xfrm>
            <a:off x="6701051" y="5320119"/>
            <a:ext cx="5010954" cy="1104900"/>
          </a:xfrm>
          <a:prstGeom prst="rect">
            <a:avLst/>
          </a:prstGeom>
        </p:spPr>
      </p:pic>
    </p:spTree>
    <p:extLst>
      <p:ext uri="{BB962C8B-B14F-4D97-AF65-F5344CB8AC3E}">
        <p14:creationId xmlns:p14="http://schemas.microsoft.com/office/powerpoint/2010/main" val="256815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3207" y="434655"/>
            <a:ext cx="2508075"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Task 3</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graphicFrame>
        <p:nvGraphicFramePr>
          <p:cNvPr id="7" name="Google Shape;139;p21"/>
          <p:cNvGraphicFramePr/>
          <p:nvPr>
            <p:extLst>
              <p:ext uri="{D42A27DB-BD31-4B8C-83A1-F6EECF244321}">
                <p14:modId xmlns:p14="http://schemas.microsoft.com/office/powerpoint/2010/main" val="2537173323"/>
              </p:ext>
            </p:extLst>
          </p:nvPr>
        </p:nvGraphicFramePr>
        <p:xfrm>
          <a:off x="6889324" y="2640450"/>
          <a:ext cx="4948305" cy="3017340"/>
        </p:xfrm>
        <a:graphic>
          <a:graphicData uri="http://schemas.openxmlformats.org/drawingml/2006/table">
            <a:tbl>
              <a:tblPr>
                <a:noFill/>
              </a:tblPr>
              <a:tblGrid>
                <a:gridCol w="1747345">
                  <a:extLst>
                    <a:ext uri="{9D8B030D-6E8A-4147-A177-3AD203B41FA5}">
                      <a16:colId xmlns:a16="http://schemas.microsoft.com/office/drawing/2014/main" val="20000"/>
                    </a:ext>
                  </a:extLst>
                </a:gridCol>
                <a:gridCol w="1600480">
                  <a:extLst>
                    <a:ext uri="{9D8B030D-6E8A-4147-A177-3AD203B41FA5}">
                      <a16:colId xmlns:a16="http://schemas.microsoft.com/office/drawing/2014/main" val="20001"/>
                    </a:ext>
                  </a:extLst>
                </a:gridCol>
                <a:gridCol w="1600480">
                  <a:extLst>
                    <a:ext uri="{9D8B030D-6E8A-4147-A177-3AD203B41FA5}">
                      <a16:colId xmlns:a16="http://schemas.microsoft.com/office/drawing/2014/main" val="20002"/>
                    </a:ext>
                  </a:extLst>
                </a:gridCol>
              </a:tblGrid>
              <a:tr h="677379">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Day</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solidFill>
                      <a:srgbClr val="90CAF9"/>
                    </a:solidFill>
                  </a:tcPr>
                </a:tc>
                <a:tc>
                  <a:txBody>
                    <a:bodyPr/>
                    <a:lstStyle/>
                    <a:p>
                      <a:pPr marL="0" lvl="0" indent="0" algn="ctr" rtl="0">
                        <a:spcBef>
                          <a:spcPts val="0"/>
                        </a:spcBef>
                        <a:spcAft>
                          <a:spcPts val="0"/>
                        </a:spcAft>
                        <a:buNone/>
                      </a:pPr>
                      <a:r>
                        <a:rPr lang="en-GB" sz="1800" dirty="0">
                          <a:solidFill>
                            <a:schemeClr val="dk1"/>
                          </a:solidFill>
                          <a:latin typeface="Letter-join No-Lead 33" panose="02000503000000020003" pitchFamily="50" charset="0"/>
                          <a:ea typeface="Century Gothic"/>
                          <a:cs typeface="Century Gothic"/>
                          <a:sym typeface="Century Gothic"/>
                        </a:rPr>
                        <a:t>Morning walk time</a:t>
                      </a:r>
                      <a:endParaRPr sz="1800" dirty="0">
                        <a:latin typeface="Letter-join No-Lead 33" panose="02000503000000020003" pitchFamily="50" charset="0"/>
                      </a:endParaRPr>
                    </a:p>
                  </a:txBody>
                  <a:tcPr marL="91425" marR="91425" marT="91425" marB="91425" anchor="ctr">
                    <a:solidFill>
                      <a:srgbClr val="90CAF9"/>
                    </a:solidFill>
                  </a:tcPr>
                </a:tc>
                <a:tc>
                  <a:txBody>
                    <a:bodyPr/>
                    <a:lstStyle/>
                    <a:p>
                      <a:pPr marL="0" lvl="0" indent="0" algn="ctr" rtl="0">
                        <a:spcBef>
                          <a:spcPts val="0"/>
                        </a:spcBef>
                        <a:spcAft>
                          <a:spcPts val="0"/>
                        </a:spcAft>
                        <a:buNone/>
                      </a:pPr>
                      <a:r>
                        <a:rPr lang="en-GB" sz="1800">
                          <a:solidFill>
                            <a:schemeClr val="dk1"/>
                          </a:solidFill>
                          <a:latin typeface="Letter-join No-Lead 33" panose="02000503000000020003" pitchFamily="50" charset="0"/>
                          <a:ea typeface="Century Gothic"/>
                          <a:cs typeface="Century Gothic"/>
                          <a:sym typeface="Century Gothic"/>
                        </a:rPr>
                        <a:t>Afternoon walk time</a:t>
                      </a:r>
                      <a:endParaRPr sz="1800">
                        <a:latin typeface="Letter-join No-Lead 33" panose="02000503000000020003" pitchFamily="50" charset="0"/>
                      </a:endParaRPr>
                    </a:p>
                  </a:txBody>
                  <a:tcPr marL="91425" marR="91425" marT="91425" marB="91425" anchor="ctr">
                    <a:solidFill>
                      <a:srgbClr val="90CAF9"/>
                    </a:solidFill>
                  </a:tcPr>
                </a:tc>
                <a:extLst>
                  <a:ext uri="{0D108BD9-81ED-4DB2-BD59-A6C34878D82A}">
                    <a16:rowId xmlns:a16="http://schemas.microsoft.com/office/drawing/2014/main" val="10000"/>
                  </a:ext>
                </a:extLst>
              </a:tr>
              <a:tr h="406419">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Monday</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15 minutes</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10 minutes</a:t>
                      </a:r>
                      <a:endParaRPr sz="180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1"/>
                  </a:ext>
                </a:extLst>
              </a:tr>
              <a:tr h="406419">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Tuesday</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12 minutes</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17 minutes</a:t>
                      </a:r>
                      <a:endParaRPr sz="180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2"/>
                  </a:ext>
                </a:extLst>
              </a:tr>
              <a:tr h="406419">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Wednesday</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smtClean="0">
                          <a:latin typeface="Letter-join No-Lead 33" panose="02000503000000020003" pitchFamily="50" charset="0"/>
                          <a:ea typeface="Century Gothic"/>
                          <a:cs typeface="Century Gothic"/>
                          <a:sym typeface="Century Gothic"/>
                        </a:rPr>
                        <a:t>14 </a:t>
                      </a:r>
                      <a:r>
                        <a:rPr lang="en-GB" sz="1800" dirty="0">
                          <a:latin typeface="Letter-join No-Lead 33" panose="02000503000000020003" pitchFamily="50" charset="0"/>
                          <a:ea typeface="Century Gothic"/>
                          <a:cs typeface="Century Gothic"/>
                          <a:sym typeface="Century Gothic"/>
                        </a:rPr>
                        <a:t>minutes</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smtClean="0">
                          <a:latin typeface="Letter-join No-Lead 33" panose="02000503000000020003" pitchFamily="50" charset="0"/>
                          <a:ea typeface="Century Gothic"/>
                          <a:cs typeface="Century Gothic"/>
                          <a:sym typeface="Century Gothic"/>
                        </a:rPr>
                        <a:t>18 </a:t>
                      </a:r>
                      <a:r>
                        <a:rPr lang="en-GB" sz="1800" dirty="0">
                          <a:latin typeface="Letter-join No-Lead 33" panose="02000503000000020003" pitchFamily="50" charset="0"/>
                          <a:ea typeface="Century Gothic"/>
                          <a:cs typeface="Century Gothic"/>
                          <a:sym typeface="Century Gothic"/>
                        </a:rPr>
                        <a:t>minutes</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3"/>
                  </a:ext>
                </a:extLst>
              </a:tr>
              <a:tr h="406419">
                <a:tc>
                  <a:txBody>
                    <a:bodyPr/>
                    <a:lstStyle/>
                    <a:p>
                      <a:pPr marL="0" lvl="0" indent="0" algn="ctr" rtl="0">
                        <a:spcBef>
                          <a:spcPts val="0"/>
                        </a:spcBef>
                        <a:spcAft>
                          <a:spcPts val="0"/>
                        </a:spcAft>
                        <a:buNone/>
                      </a:pPr>
                      <a:r>
                        <a:rPr lang="en-GB" sz="1800">
                          <a:latin typeface="Letter-join No-Lead 33" panose="02000503000000020003" pitchFamily="50" charset="0"/>
                          <a:ea typeface="Century Gothic"/>
                          <a:cs typeface="Century Gothic"/>
                          <a:sym typeface="Century Gothic"/>
                        </a:rPr>
                        <a:t>Thursday </a:t>
                      </a:r>
                      <a:endParaRPr sz="180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1</a:t>
                      </a:r>
                      <a:r>
                        <a:rPr lang="en-GB" sz="1800" dirty="0" smtClean="0">
                          <a:latin typeface="Letter-join No-Lead 33" panose="02000503000000020003" pitchFamily="50" charset="0"/>
                          <a:ea typeface="Century Gothic"/>
                          <a:cs typeface="Century Gothic"/>
                          <a:sym typeface="Century Gothic"/>
                        </a:rPr>
                        <a:t>0 </a:t>
                      </a:r>
                      <a:r>
                        <a:rPr lang="en-GB" sz="1800" dirty="0">
                          <a:latin typeface="Letter-join No-Lead 33" panose="02000503000000020003" pitchFamily="50" charset="0"/>
                          <a:ea typeface="Century Gothic"/>
                          <a:cs typeface="Century Gothic"/>
                          <a:sym typeface="Century Gothic"/>
                        </a:rPr>
                        <a:t>minutes</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2</a:t>
                      </a:r>
                      <a:r>
                        <a:rPr lang="en-GB" sz="1800" dirty="0" smtClean="0">
                          <a:latin typeface="Letter-join No-Lead 33" panose="02000503000000020003" pitchFamily="50" charset="0"/>
                          <a:ea typeface="Century Gothic"/>
                          <a:cs typeface="Century Gothic"/>
                          <a:sym typeface="Century Gothic"/>
                        </a:rPr>
                        <a:t>0 </a:t>
                      </a:r>
                      <a:r>
                        <a:rPr lang="en-GB" sz="1800" dirty="0">
                          <a:latin typeface="Letter-join No-Lead 33" panose="02000503000000020003" pitchFamily="50" charset="0"/>
                          <a:ea typeface="Century Gothic"/>
                          <a:cs typeface="Century Gothic"/>
                          <a:sym typeface="Century Gothic"/>
                        </a:rPr>
                        <a:t>minutes</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4"/>
                  </a:ext>
                </a:extLst>
              </a:tr>
              <a:tr h="406419">
                <a:tc>
                  <a:txBody>
                    <a:bodyPr/>
                    <a:lstStyle/>
                    <a:p>
                      <a:pPr marL="0" lvl="0" indent="0" algn="ctr" rtl="0">
                        <a:spcBef>
                          <a:spcPts val="0"/>
                        </a:spcBef>
                        <a:spcAft>
                          <a:spcPts val="0"/>
                        </a:spcAft>
                        <a:buNone/>
                      </a:pPr>
                      <a:r>
                        <a:rPr lang="en-GB" sz="1800" dirty="0">
                          <a:latin typeface="Letter-join No-Lead 33" panose="02000503000000020003" pitchFamily="50" charset="0"/>
                          <a:ea typeface="Century Gothic"/>
                          <a:cs typeface="Century Gothic"/>
                          <a:sym typeface="Century Gothic"/>
                        </a:rPr>
                        <a:t>Friday</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smtClean="0">
                          <a:latin typeface="Letter-join No-Lead 33" panose="02000503000000020003" pitchFamily="50" charset="0"/>
                          <a:ea typeface="Century Gothic"/>
                          <a:cs typeface="Century Gothic"/>
                          <a:sym typeface="Century Gothic"/>
                        </a:rPr>
                        <a:t>13 </a:t>
                      </a:r>
                      <a:r>
                        <a:rPr lang="en-GB" sz="1800" dirty="0">
                          <a:latin typeface="Letter-join No-Lead 33" panose="02000503000000020003" pitchFamily="50" charset="0"/>
                          <a:ea typeface="Century Gothic"/>
                          <a:cs typeface="Century Gothic"/>
                          <a:sym typeface="Century Gothic"/>
                        </a:rPr>
                        <a:t>minutes</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GB" sz="1800" dirty="0" smtClean="0">
                          <a:latin typeface="Letter-join No-Lead 33" panose="02000503000000020003" pitchFamily="50" charset="0"/>
                          <a:ea typeface="Century Gothic"/>
                          <a:cs typeface="Century Gothic"/>
                          <a:sym typeface="Century Gothic"/>
                        </a:rPr>
                        <a:t>15 </a:t>
                      </a:r>
                      <a:r>
                        <a:rPr lang="en-GB" sz="1800" dirty="0">
                          <a:latin typeface="Letter-join No-Lead 33" panose="02000503000000020003" pitchFamily="50" charset="0"/>
                          <a:ea typeface="Century Gothic"/>
                          <a:cs typeface="Century Gothic"/>
                          <a:sym typeface="Century Gothic"/>
                        </a:rPr>
                        <a:t>minutes</a:t>
                      </a:r>
                      <a:endParaRPr sz="1800" dirty="0">
                        <a:latin typeface="Letter-join No-Lead 33" panose="02000503000000020003" pitchFamily="50" charset="0"/>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5"/>
                  </a:ext>
                </a:extLst>
              </a:tr>
            </a:tbl>
          </a:graphicData>
        </a:graphic>
      </p:graphicFrame>
      <p:sp>
        <p:nvSpPr>
          <p:cNvPr id="2" name="Rectangle 1"/>
          <p:cNvSpPr/>
          <p:nvPr/>
        </p:nvSpPr>
        <p:spPr>
          <a:xfrm>
            <a:off x="290376" y="1587162"/>
            <a:ext cx="11344555" cy="4717958"/>
          </a:xfrm>
          <a:prstGeom prst="rect">
            <a:avLst/>
          </a:prstGeom>
        </p:spPr>
        <p:txBody>
          <a:bodyPr wrap="square">
            <a:spAutoFit/>
          </a:bodyPr>
          <a:lstStyle/>
          <a:p>
            <a:pPr>
              <a:lnSpc>
                <a:spcPct val="119000"/>
              </a:lnSpc>
              <a:spcAft>
                <a:spcPts val="600"/>
              </a:spcAft>
            </a:pPr>
            <a:r>
              <a:rPr lang="en-GB" sz="2400" kern="1400" dirty="0" smtClean="0">
                <a:solidFill>
                  <a:srgbClr val="000000"/>
                </a:solidFill>
                <a:latin typeface="Letter-join No-Lead 33" panose="02000503000000020003" pitchFamily="50" charset="0"/>
              </a:rPr>
              <a:t>This </a:t>
            </a:r>
            <a:r>
              <a:rPr lang="en-GB" sz="2400" kern="1400" dirty="0">
                <a:solidFill>
                  <a:srgbClr val="000000"/>
                </a:solidFill>
                <a:latin typeface="Letter-join No-Lead 33" panose="02000503000000020003" pitchFamily="50" charset="0"/>
              </a:rPr>
              <a:t>table shows how long </a:t>
            </a:r>
            <a:r>
              <a:rPr lang="en-GB" sz="2400" kern="1400" dirty="0" smtClean="0">
                <a:solidFill>
                  <a:srgbClr val="000000"/>
                </a:solidFill>
                <a:latin typeface="Letter-join No-Lead 33" panose="02000503000000020003" pitchFamily="50" charset="0"/>
              </a:rPr>
              <a:t>it takes Lucy to walk to school in the morning and walk home in the afternoon.</a:t>
            </a:r>
          </a:p>
          <a:p>
            <a:pPr>
              <a:lnSpc>
                <a:spcPct val="119000"/>
              </a:lnSpc>
              <a:spcAft>
                <a:spcPts val="600"/>
              </a:spcAft>
            </a:pPr>
            <a:r>
              <a:rPr lang="en-GB" sz="2400" kern="1400" dirty="0" smtClean="0">
                <a:solidFill>
                  <a:srgbClr val="000000"/>
                </a:solidFill>
                <a:latin typeface="Letter-join No-Lead 33" panose="02000503000000020003" pitchFamily="50" charset="0"/>
              </a:rPr>
              <a:t>Which </a:t>
            </a:r>
            <a:r>
              <a:rPr lang="en-GB" sz="2400" kern="1400" dirty="0">
                <a:solidFill>
                  <a:srgbClr val="000000"/>
                </a:solidFill>
                <a:latin typeface="Letter-join No-Lead 33" panose="02000503000000020003" pitchFamily="50" charset="0"/>
              </a:rPr>
              <a:t>one of these statements is false? </a:t>
            </a:r>
            <a:r>
              <a:rPr lang="en-GB" sz="2400" kern="1400" dirty="0" smtClean="0">
                <a:solidFill>
                  <a:srgbClr val="000000"/>
                </a:solidFill>
                <a:latin typeface="Letter-join No-Lead 33" panose="02000503000000020003" pitchFamily="50" charset="0"/>
              </a:rPr>
              <a:t/>
            </a:r>
            <a:br>
              <a:rPr lang="en-GB" sz="2400" kern="1400" dirty="0" smtClean="0">
                <a:solidFill>
                  <a:srgbClr val="000000"/>
                </a:solidFill>
                <a:latin typeface="Letter-join No-Lead 33" panose="02000503000000020003" pitchFamily="50" charset="0"/>
              </a:rPr>
            </a:br>
            <a:r>
              <a:rPr lang="en-GB" sz="2400" b="1" kern="1400" dirty="0" smtClean="0">
                <a:solidFill>
                  <a:srgbClr val="000000"/>
                </a:solidFill>
                <a:latin typeface="Letter-join No-Lead 33" panose="02000503000000020003" pitchFamily="50" charset="0"/>
              </a:rPr>
              <a:t>Explain </a:t>
            </a:r>
            <a:r>
              <a:rPr lang="en-GB" sz="2400" b="1" kern="1400" dirty="0">
                <a:solidFill>
                  <a:srgbClr val="000000"/>
                </a:solidFill>
                <a:latin typeface="Letter-join No-Lead 33" panose="02000503000000020003" pitchFamily="50" charset="0"/>
              </a:rPr>
              <a:t>your reasoning</a:t>
            </a:r>
            <a:r>
              <a:rPr lang="en-GB" sz="2400" b="1" kern="1400" dirty="0" smtClean="0">
                <a:solidFill>
                  <a:srgbClr val="000000"/>
                </a:solidFill>
                <a:latin typeface="Letter-join No-Lead 33" panose="02000503000000020003" pitchFamily="50" charset="0"/>
              </a:rPr>
              <a:t>.</a:t>
            </a:r>
          </a:p>
          <a:p>
            <a:pPr>
              <a:lnSpc>
                <a:spcPct val="119000"/>
              </a:lnSpc>
              <a:spcAft>
                <a:spcPts val="600"/>
              </a:spcAft>
            </a:pPr>
            <a:endParaRPr lang="en-GB" sz="2400" kern="1400" dirty="0" smtClean="0">
              <a:solidFill>
                <a:srgbClr val="000000"/>
              </a:solidFill>
              <a:latin typeface="Letter-join No-Lead 33" panose="02000503000000020003" pitchFamily="50" charset="0"/>
            </a:endParaRPr>
          </a:p>
          <a:p>
            <a:pPr>
              <a:lnSpc>
                <a:spcPct val="119000"/>
              </a:lnSpc>
              <a:spcAft>
                <a:spcPts val="600"/>
              </a:spcAft>
            </a:pPr>
            <a:r>
              <a:rPr lang="en-GB" sz="2400" kern="1400" dirty="0" smtClean="0">
                <a:solidFill>
                  <a:srgbClr val="000000"/>
                </a:solidFill>
                <a:latin typeface="Letter-join No-Lead 33" panose="02000503000000020003" pitchFamily="50" charset="0"/>
              </a:rPr>
              <a:t>1) It always takes longer for Lucy to walk home.</a:t>
            </a:r>
            <a:r>
              <a:rPr lang="en-GB" sz="2400" b="1" kern="1400" dirty="0" smtClean="0">
                <a:solidFill>
                  <a:srgbClr val="000000"/>
                </a:solidFill>
                <a:latin typeface="Letter-join No-Lead 33" panose="02000503000000020003" pitchFamily="50" charset="0"/>
              </a:rPr>
              <a:t/>
            </a:r>
            <a:br>
              <a:rPr lang="en-GB" sz="2400" b="1" kern="1400" dirty="0" smtClean="0">
                <a:solidFill>
                  <a:srgbClr val="000000"/>
                </a:solidFill>
                <a:latin typeface="Letter-join No-Lead 33" panose="02000503000000020003" pitchFamily="50" charset="0"/>
              </a:rPr>
            </a:br>
            <a:r>
              <a:rPr lang="en-GB" sz="2400" kern="1400" dirty="0" smtClean="0">
                <a:solidFill>
                  <a:srgbClr val="000000"/>
                </a:solidFill>
                <a:latin typeface="Letter-join No-Lead 33" panose="02000503000000020003" pitchFamily="50" charset="0"/>
              </a:rPr>
              <a:t/>
            </a:r>
            <a:br>
              <a:rPr lang="en-GB" sz="2400" kern="1400" dirty="0" smtClean="0">
                <a:solidFill>
                  <a:srgbClr val="000000"/>
                </a:solidFill>
                <a:latin typeface="Letter-join No-Lead 33" panose="02000503000000020003" pitchFamily="50" charset="0"/>
              </a:rPr>
            </a:br>
            <a:r>
              <a:rPr lang="en-GB" sz="2400" kern="1400" dirty="0" smtClean="0">
                <a:solidFill>
                  <a:srgbClr val="000000"/>
                </a:solidFill>
                <a:latin typeface="Letter-join No-Lead 33" panose="02000503000000020003" pitchFamily="50" charset="0"/>
              </a:rPr>
              <a:t>2) Lucy walks for 28 minutes on a Friday.</a:t>
            </a:r>
            <a:br>
              <a:rPr lang="en-GB" sz="2400" kern="1400" dirty="0" smtClean="0">
                <a:solidFill>
                  <a:srgbClr val="000000"/>
                </a:solidFill>
                <a:latin typeface="Letter-join No-Lead 33" panose="02000503000000020003" pitchFamily="50" charset="0"/>
              </a:rPr>
            </a:br>
            <a:r>
              <a:rPr lang="en-GB" sz="2400" kern="1400" dirty="0" smtClean="0">
                <a:solidFill>
                  <a:srgbClr val="000000"/>
                </a:solidFill>
                <a:latin typeface="Letter-join No-Lead 33" panose="02000503000000020003" pitchFamily="50" charset="0"/>
              </a:rPr>
              <a:t/>
            </a:r>
            <a:br>
              <a:rPr lang="en-GB" sz="2400" kern="1400" dirty="0" smtClean="0">
                <a:solidFill>
                  <a:srgbClr val="000000"/>
                </a:solidFill>
                <a:latin typeface="Letter-join No-Lead 33" panose="02000503000000020003" pitchFamily="50" charset="0"/>
              </a:rPr>
            </a:br>
            <a:r>
              <a:rPr lang="en-GB" sz="2400" kern="1400" dirty="0" smtClean="0">
                <a:solidFill>
                  <a:srgbClr val="000000"/>
                </a:solidFill>
                <a:latin typeface="Letter-join No-Lead 33" panose="02000503000000020003" pitchFamily="50" charset="0"/>
              </a:rPr>
              <a:t>3) The biggest difference in time is on Thursday.</a:t>
            </a:r>
            <a:endParaRPr lang="en-GB" sz="16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511513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5030049" cy="861774"/>
          </a:xfrm>
          <a:prstGeom prst="rect">
            <a:avLst/>
          </a:prstGeom>
          <a:solidFill>
            <a:schemeClr val="accent2">
              <a:lumMod val="40000"/>
              <a:lumOff val="60000"/>
            </a:schemeClr>
          </a:solidFill>
        </p:spPr>
        <p:txBody>
          <a:bodyPr wrap="square">
            <a:spAutoFit/>
          </a:bodyPr>
          <a:lstStyle/>
          <a:p>
            <a:pPr algn="ctr"/>
            <a:r>
              <a:rPr lang="en-GB" sz="5000" b="1" u="sng" dirty="0" smtClean="0">
                <a:latin typeface="Letter-join No-Lead 33" panose="02000503000000020003" pitchFamily="50" charset="0"/>
              </a:rPr>
              <a:t>Chilli Challenge</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0589342" y="143922"/>
            <a:ext cx="1422913" cy="1443240"/>
          </a:xfrm>
          <a:prstGeom prst="ellipse">
            <a:avLst/>
          </a:prstGeom>
          <a:ln>
            <a:noFill/>
          </a:ln>
          <a:effectLst>
            <a:softEdge rad="112500"/>
          </a:effectLst>
        </p:spPr>
      </p:pic>
      <p:pic>
        <p:nvPicPr>
          <p:cNvPr id="3" name="Picture 2"/>
          <p:cNvPicPr>
            <a:picLocks noChangeAspect="1"/>
          </p:cNvPicPr>
          <p:nvPr/>
        </p:nvPicPr>
        <p:blipFill>
          <a:blip r:embed="rId3"/>
          <a:stretch>
            <a:fillRect/>
          </a:stretch>
        </p:blipFill>
        <p:spPr>
          <a:xfrm>
            <a:off x="426853" y="1861214"/>
            <a:ext cx="7052119" cy="4436010"/>
          </a:xfrm>
          <a:prstGeom prst="rect">
            <a:avLst/>
          </a:prstGeom>
        </p:spPr>
      </p:pic>
      <p:sp>
        <p:nvSpPr>
          <p:cNvPr id="7" name="TextBox 6">
            <a:extLst>
              <a:ext uri="{FF2B5EF4-FFF2-40B4-BE49-F238E27FC236}">
                <a16:creationId xmlns:a16="http://schemas.microsoft.com/office/drawing/2014/main" id="{D90405A0-99A3-43C6-BD21-297011C16263}"/>
              </a:ext>
            </a:extLst>
          </p:cNvPr>
          <p:cNvSpPr txBox="1"/>
          <p:nvPr/>
        </p:nvSpPr>
        <p:spPr>
          <a:xfrm>
            <a:off x="8136268" y="3727086"/>
            <a:ext cx="3388785" cy="1200329"/>
          </a:xfrm>
          <a:prstGeom prst="rect">
            <a:avLst/>
          </a:prstGeom>
          <a:noFill/>
          <a:ln>
            <a:solidFill>
              <a:schemeClr val="tx1"/>
            </a:solidFill>
          </a:ln>
        </p:spPr>
        <p:txBody>
          <a:bodyPr wrap="square" rtlCol="0">
            <a:spAutoFit/>
          </a:bodyPr>
          <a:lstStyle/>
          <a:p>
            <a:pPr marL="342900" indent="-342900" algn="ctr">
              <a:buFont typeface="Arial" panose="020B0604020202020204" pitchFamily="34" charset="0"/>
              <a:buChar char="•"/>
            </a:pPr>
            <a:r>
              <a:rPr lang="en-GB" dirty="0" smtClean="0">
                <a:latin typeface="Letter-join 40" panose="02000805000000020003" pitchFamily="50" charset="0"/>
              </a:rPr>
              <a:t>If you had to add the numbers together to get the totals, how will you find missing numbers?</a:t>
            </a:r>
            <a:endParaRPr lang="en-GB" dirty="0" smtClean="0">
              <a:latin typeface="Letter-join 40" panose="02000805000000020003" pitchFamily="50" charset="0"/>
            </a:endParaRPr>
          </a:p>
        </p:txBody>
      </p:sp>
      <p:pic>
        <p:nvPicPr>
          <p:cNvPr id="8" name="Picture 2" descr="Cute lightbulb&quot; Sticker by Artmmey | Redbubble"/>
          <p:cNvPicPr>
            <a:picLocks noChangeAspect="1" noChangeArrowheads="1"/>
          </p:cNvPicPr>
          <p:nvPr/>
        </p:nvPicPr>
        <p:blipFill>
          <a:blip r:embed="rId4" cstate="hq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230158" y="2510969"/>
            <a:ext cx="1201003" cy="120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44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FD1FFC-FC53-411D-B191-599F4E6F6770}"/>
              </a:ext>
            </a:extLst>
          </p:cNvPr>
          <p:cNvSpPr txBox="1"/>
          <p:nvPr/>
        </p:nvSpPr>
        <p:spPr>
          <a:xfrm>
            <a:off x="576207" y="2201298"/>
            <a:ext cx="11082878" cy="2708434"/>
          </a:xfrm>
          <a:prstGeom prst="rect">
            <a:avLst/>
          </a:prstGeom>
          <a:solidFill>
            <a:schemeClr val="accent1">
              <a:lumMod val="40000"/>
              <a:lumOff val="60000"/>
            </a:schemeClr>
          </a:solidFill>
        </p:spPr>
        <p:txBody>
          <a:bodyPr wrap="square" rtlCol="0">
            <a:spAutoFit/>
          </a:bodyPr>
          <a:lstStyle/>
          <a:p>
            <a:pPr algn="ctr"/>
            <a:r>
              <a:rPr lang="en-GB" sz="5000" b="1" u="sng" dirty="0" smtClean="0">
                <a:latin typeface="Letter-join No-Lead 33" panose="02000503000000020003" pitchFamily="50" charset="0"/>
              </a:rPr>
              <a:t>Lesson 4</a:t>
            </a:r>
            <a:r>
              <a:rPr lang="en-GB" sz="5000" b="1" dirty="0" smtClean="0">
                <a:latin typeface="Letter-join No-Lead 33" panose="02000503000000020003" pitchFamily="50" charset="0"/>
              </a:rPr>
              <a:t> - </a:t>
            </a:r>
            <a:r>
              <a:rPr lang="en-GB" sz="5000" dirty="0" smtClean="0">
                <a:latin typeface="Letter-join No-Lead 33" panose="02000503000000020003" pitchFamily="50" charset="0"/>
              </a:rPr>
              <a:t>VII.VII.MMXXII</a:t>
            </a:r>
            <a:r>
              <a:rPr lang="en-GB" sz="4800" dirty="0" smtClean="0">
                <a:latin typeface="Letter-join No-Lead 33" panose="02000503000000020003" pitchFamily="50" charset="0"/>
              </a:rPr>
              <a:t/>
            </a:r>
            <a:br>
              <a:rPr lang="en-GB" sz="4800" dirty="0" smtClean="0">
                <a:latin typeface="Letter-join No-Lead 33" panose="02000503000000020003" pitchFamily="50" charset="0"/>
              </a:rPr>
            </a:br>
            <a:r>
              <a:rPr lang="en-GB" sz="3000" dirty="0" smtClean="0">
                <a:latin typeface="Letter-join No-Lead 33" panose="02000503000000020003" pitchFamily="50" charset="0"/>
              </a:rPr>
              <a:t/>
            </a:r>
            <a:br>
              <a:rPr lang="en-GB" sz="3000" dirty="0" smtClean="0">
                <a:latin typeface="Letter-join No-Lead 33" panose="02000503000000020003" pitchFamily="50" charset="0"/>
              </a:rPr>
            </a:br>
            <a:r>
              <a:rPr lang="en-GB" sz="3000" u="sng" dirty="0">
                <a:latin typeface="Letter-join No-Lead 33" panose="02000503000000020003" pitchFamily="50" charset="0"/>
              </a:rPr>
              <a:t>LC: Interpret and present data using bar charts, pictograms and tables; solve one-step and two-step questions using information presented in scaled bar charts, pictograms and tables.</a:t>
            </a:r>
            <a:endParaRPr lang="en-GB" sz="4800" dirty="0">
              <a:latin typeface="Letter-join No-Lead 33" panose="02000503000000020003" pitchFamily="50" charset="0"/>
            </a:endParaRPr>
          </a:p>
        </p:txBody>
      </p:sp>
      <p:pic>
        <p:nvPicPr>
          <p:cNvPr id="5" name="Picture 4">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99677"/>
            <a:ext cx="1422913" cy="1443240"/>
          </a:xfrm>
          <a:prstGeom prst="ellipse">
            <a:avLst/>
          </a:prstGeom>
          <a:ln>
            <a:noFill/>
          </a:ln>
          <a:effectLst>
            <a:softEdge rad="112500"/>
          </a:effectLst>
        </p:spPr>
      </p:pic>
    </p:spTree>
    <p:extLst>
      <p:ext uri="{BB962C8B-B14F-4D97-AF65-F5344CB8AC3E}">
        <p14:creationId xmlns:p14="http://schemas.microsoft.com/office/powerpoint/2010/main" val="564763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598925" y="2684542"/>
            <a:ext cx="7521359" cy="15758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latin typeface="Letter-join No-Lead 33" panose="02000503000000020003" pitchFamily="50" charset="0"/>
              </a:rPr>
              <a:t>Correct your errors identified from marking and respond to any questions set by your teacher.</a:t>
            </a:r>
            <a:br>
              <a:rPr lang="en-GB" sz="2800" dirty="0" smtClean="0">
                <a:latin typeface="Letter-join No-Lead 33" panose="02000503000000020003" pitchFamily="50" charset="0"/>
              </a:rPr>
            </a:br>
            <a:r>
              <a:rPr lang="en-GB" sz="2800" dirty="0">
                <a:latin typeface="Letter-join No-Lead 33" panose="02000503000000020003" pitchFamily="50" charset="0"/>
              </a:rPr>
              <a:t/>
            </a:r>
            <a:br>
              <a:rPr lang="en-GB" sz="2800" dirty="0">
                <a:latin typeface="Letter-join No-Lead 33" panose="02000503000000020003" pitchFamily="50" charset="0"/>
              </a:rPr>
            </a:br>
            <a:r>
              <a:rPr lang="en-GB" sz="2800" dirty="0" smtClean="0">
                <a:latin typeface="Letter-join No-Lead 33" panose="02000503000000020003" pitchFamily="50" charset="0"/>
              </a:rPr>
              <a:t>Remember to make any corrections in purple pen. </a:t>
            </a:r>
          </a:p>
        </p:txBody>
      </p:sp>
      <p:pic>
        <p:nvPicPr>
          <p:cNvPr id="8" name="Picture 7" descr="Image result for fix it fel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0484" y="1646699"/>
            <a:ext cx="2782917" cy="36515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purple pen clipart"/>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43" y="4320230"/>
            <a:ext cx="654390" cy="1028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26854" y="472930"/>
            <a:ext cx="3850178"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Fix it Felix</a:t>
            </a:r>
            <a:endParaRPr lang="en-GB" sz="5000" b="1" u="sng" dirty="0">
              <a:latin typeface="Letter-join No-Lead 33" panose="02000503000000020003" pitchFamily="50" charset="0"/>
            </a:endParaRPr>
          </a:p>
        </p:txBody>
      </p:sp>
      <p:pic>
        <p:nvPicPr>
          <p:cNvPr id="12" name="Picture 11">
            <a:extLst>
              <a:ext uri="{FF2B5EF4-FFF2-40B4-BE49-F238E27FC236}">
                <a16:creationId xmlns:a16="http://schemas.microsoft.com/office/drawing/2014/main" id="{BD989FCD-E175-4CFA-8867-F77A6EE400A9}"/>
              </a:ext>
            </a:extLst>
          </p:cNvPr>
          <p:cNvPicPr>
            <a:picLocks noChangeAspect="1"/>
          </p:cNvPicPr>
          <p:nvPr/>
        </p:nvPicPr>
        <p:blipFill>
          <a:blip r:embed="rId4"/>
          <a:stretch>
            <a:fillRect/>
          </a:stretch>
        </p:blipFill>
        <p:spPr>
          <a:xfrm>
            <a:off x="10589342" y="99677"/>
            <a:ext cx="1422913" cy="1443240"/>
          </a:xfrm>
          <a:prstGeom prst="ellipse">
            <a:avLst/>
          </a:prstGeom>
          <a:ln>
            <a:noFill/>
          </a:ln>
          <a:effectLst>
            <a:softEdge rad="112500"/>
          </a:effectLst>
        </p:spPr>
      </p:pic>
    </p:spTree>
    <p:extLst>
      <p:ext uri="{BB962C8B-B14F-4D97-AF65-F5344CB8AC3E}">
        <p14:creationId xmlns:p14="http://schemas.microsoft.com/office/powerpoint/2010/main" val="777858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AFE49C-0C95-46BC-9B72-DE04CEB22E0D}"/>
              </a:ext>
            </a:extLst>
          </p:cNvPr>
          <p:cNvSpPr txBox="1"/>
          <p:nvPr/>
        </p:nvSpPr>
        <p:spPr>
          <a:xfrm>
            <a:off x="426854" y="1650348"/>
            <a:ext cx="11286964" cy="1200329"/>
          </a:xfrm>
          <a:prstGeom prst="rect">
            <a:avLst/>
          </a:prstGeom>
          <a:noFill/>
        </p:spPr>
        <p:txBody>
          <a:bodyPr wrap="square" rtlCol="0">
            <a:spAutoFit/>
          </a:bodyPr>
          <a:lstStyle/>
          <a:p>
            <a:r>
              <a:rPr lang="en-GB" sz="2400" dirty="0">
                <a:latin typeface="Letter-join No-Lead 33" panose="02000503000000020003" pitchFamily="50" charset="0"/>
              </a:rPr>
              <a:t>Let’s practice our 3, 4 and 8’s by playing a game of </a:t>
            </a:r>
            <a:r>
              <a:rPr lang="en-GB" sz="2400" dirty="0" smtClean="0">
                <a:latin typeface="Letter-join No-Lead 33" panose="02000503000000020003" pitchFamily="50" charset="0"/>
              </a:rPr>
              <a:t>Funky Mummy!</a:t>
            </a:r>
            <a:endParaRPr lang="en-GB" sz="2400" dirty="0">
              <a:latin typeface="Letter-join No-Lead 33" panose="02000503000000020003" pitchFamily="50" charset="0"/>
            </a:endParaRPr>
          </a:p>
          <a:p>
            <a:endParaRPr lang="en-GB" sz="2400" dirty="0">
              <a:latin typeface="Letter-join No-Lead 33" panose="02000503000000020003" pitchFamily="50" charset="0"/>
            </a:endParaRPr>
          </a:p>
          <a:p>
            <a:endParaRPr lang="en-GB" sz="2400" dirty="0">
              <a:latin typeface="Letter-join No-Lead 33" panose="02000503000000020003" pitchFamily="50" charset="0"/>
            </a:endParaRPr>
          </a:p>
        </p:txBody>
      </p:sp>
      <p:sp>
        <p:nvSpPr>
          <p:cNvPr id="5" name="Rectangle 4"/>
          <p:cNvSpPr/>
          <p:nvPr/>
        </p:nvSpPr>
        <p:spPr>
          <a:xfrm>
            <a:off x="426854" y="472930"/>
            <a:ext cx="7050578" cy="923330"/>
          </a:xfrm>
          <a:prstGeom prst="rect">
            <a:avLst/>
          </a:prstGeom>
          <a:solidFill>
            <a:schemeClr val="accent1">
              <a:lumMod val="40000"/>
              <a:lumOff val="60000"/>
            </a:schemeClr>
          </a:solidFill>
        </p:spPr>
        <p:txBody>
          <a:bodyPr wrap="square">
            <a:spAutoFit/>
          </a:bodyPr>
          <a:lstStyle/>
          <a:p>
            <a:pPr algn="ctr"/>
            <a:r>
              <a:rPr lang="en-GB" sz="5400" b="1" u="sng" dirty="0" smtClean="0">
                <a:latin typeface="Letter-join No-Lead 33" panose="02000503000000020003" pitchFamily="50" charset="0"/>
              </a:rPr>
              <a:t>C</a:t>
            </a:r>
            <a:r>
              <a:rPr lang="en-GB" sz="5000" b="1" u="sng" dirty="0" smtClean="0">
                <a:latin typeface="Letter-join No-Lead 33" panose="02000503000000020003" pitchFamily="50" charset="0"/>
              </a:rPr>
              <a:t>ounting Stick Activity</a:t>
            </a:r>
            <a:endParaRPr lang="en-GB" sz="5000" b="1" u="sng" dirty="0">
              <a:latin typeface="Letter-join No-Lead 33" panose="02000503000000020003" pitchFamily="50" charset="0"/>
            </a:endParaRPr>
          </a:p>
        </p:txBody>
      </p:sp>
      <p:pic>
        <p:nvPicPr>
          <p:cNvPr id="7" name="Picture 6">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0689221" y="143922"/>
            <a:ext cx="1234700" cy="1252338"/>
          </a:xfrm>
          <a:prstGeom prst="ellipse">
            <a:avLst/>
          </a:prstGeom>
          <a:ln>
            <a:noFill/>
          </a:ln>
          <a:effectLst>
            <a:softEdge rad="112500"/>
          </a:effectLst>
        </p:spPr>
      </p:pic>
      <p:sp>
        <p:nvSpPr>
          <p:cNvPr id="8" name="Oval Callout 7"/>
          <p:cNvSpPr/>
          <p:nvPr/>
        </p:nvSpPr>
        <p:spPr>
          <a:xfrm>
            <a:off x="1241946" y="3213947"/>
            <a:ext cx="3410429" cy="2215307"/>
          </a:xfrm>
          <a:prstGeom prst="wedgeEllipseCallout">
            <a:avLst>
              <a:gd name="adj1" fmla="val 46104"/>
              <a:gd name="adj2" fmla="val 44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etter-join No-Lead 33" panose="02000503000000020003" pitchFamily="50" charset="0"/>
              </a:rPr>
              <a:t>Complete the calculation, press on the correct sarcophagus and watch the mummy dance.</a:t>
            </a:r>
            <a:endParaRPr lang="en-GB" dirty="0">
              <a:latin typeface="Letter-join No-Lead 33" panose="02000503000000020003" pitchFamily="50" charset="0"/>
            </a:endParaRPr>
          </a:p>
        </p:txBody>
      </p:sp>
      <p:pic>
        <p:nvPicPr>
          <p:cNvPr id="2" name="Picture 1">
            <a:hlinkClick r:id="rId3"/>
          </p:cNvPr>
          <p:cNvPicPr>
            <a:picLocks noChangeAspect="1"/>
          </p:cNvPicPr>
          <p:nvPr/>
        </p:nvPicPr>
        <p:blipFill>
          <a:blip r:embed="rId4"/>
          <a:stretch>
            <a:fillRect/>
          </a:stretch>
        </p:blipFill>
        <p:spPr>
          <a:xfrm>
            <a:off x="6059606" y="2593917"/>
            <a:ext cx="5199796" cy="3477068"/>
          </a:xfrm>
          <a:prstGeom prst="rect">
            <a:avLst/>
          </a:prstGeom>
        </p:spPr>
      </p:pic>
    </p:spTree>
    <p:extLst>
      <p:ext uri="{BB962C8B-B14F-4D97-AF65-F5344CB8AC3E}">
        <p14:creationId xmlns:p14="http://schemas.microsoft.com/office/powerpoint/2010/main" val="57581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6853" y="472930"/>
            <a:ext cx="4977659"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New Vocabulary</a:t>
            </a:r>
            <a:endParaRPr lang="en-GB" sz="5000" b="1" u="sng" dirty="0">
              <a:latin typeface="Letter-join No-Lead 33" panose="02000503000000020003" pitchFamily="50" charset="0"/>
            </a:endParaRPr>
          </a:p>
        </p:txBody>
      </p:sp>
      <p:pic>
        <p:nvPicPr>
          <p:cNvPr id="11" name="Picture 10">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pic>
        <p:nvPicPr>
          <p:cNvPr id="4" name="djzTTUw8oLs"/>
          <p:cNvPicPr>
            <a:picLocks noRot="1" noChangeAspect="1"/>
          </p:cNvPicPr>
          <p:nvPr>
            <a:videoFile r:link="rId1"/>
          </p:nvPr>
        </p:nvPicPr>
        <p:blipFill>
          <a:blip r:embed="rId4"/>
          <a:stretch>
            <a:fillRect/>
          </a:stretch>
        </p:blipFill>
        <p:spPr>
          <a:xfrm>
            <a:off x="9298399" y="5073445"/>
            <a:ext cx="2713856" cy="1526544"/>
          </a:xfrm>
          <a:prstGeom prst="rect">
            <a:avLst/>
          </a:prstGeom>
        </p:spPr>
      </p:pic>
      <p:sp>
        <p:nvSpPr>
          <p:cNvPr id="5" name="Rectangle 4"/>
          <p:cNvSpPr/>
          <p:nvPr/>
        </p:nvSpPr>
        <p:spPr>
          <a:xfrm>
            <a:off x="426853" y="1714014"/>
            <a:ext cx="8252798" cy="3785652"/>
          </a:xfrm>
          <a:prstGeom prst="rect">
            <a:avLst/>
          </a:prstGeom>
        </p:spPr>
        <p:txBody>
          <a:bodyPr wrap="square">
            <a:spAutoFit/>
          </a:bodyPr>
          <a:lstStyle/>
          <a:p>
            <a:r>
              <a:rPr lang="en-GB" sz="2400" dirty="0" smtClean="0">
                <a:solidFill>
                  <a:srgbClr val="000000"/>
                </a:solidFill>
                <a:latin typeface="Letter-join No-Lead 33" panose="02000503000000020003" pitchFamily="50" charset="0"/>
              </a:rPr>
              <a:t>Co</a:t>
            </a:r>
            <a:r>
              <a:rPr lang="en-GB" sz="2400" dirty="0" smtClean="0">
                <a:solidFill>
                  <a:srgbClr val="000000"/>
                </a:solidFill>
                <a:latin typeface="Letter-join No-Lead 33" panose="02000503000000020003" pitchFamily="50" charset="0"/>
              </a:rPr>
              <a:t>unt</a:t>
            </a:r>
            <a:r>
              <a:rPr lang="en-GB" sz="2400" dirty="0">
                <a:solidFill>
                  <a:srgbClr val="000000"/>
                </a:solidFill>
                <a:latin typeface="Letter-join No-Lead 33" panose="02000503000000020003" pitchFamily="50" charset="0"/>
              </a:rPr>
              <a:t>, tally, sort, vote</a:t>
            </a:r>
          </a:p>
          <a:p>
            <a:r>
              <a:rPr lang="en-GB" sz="2400" dirty="0" smtClean="0">
                <a:solidFill>
                  <a:srgbClr val="000000"/>
                </a:solidFill>
                <a:latin typeface="Letter-join No-Lead 33" panose="02000503000000020003" pitchFamily="50" charset="0"/>
              </a:rPr>
              <a:t>Graph</a:t>
            </a:r>
            <a:r>
              <a:rPr lang="en-GB" sz="2400" dirty="0">
                <a:solidFill>
                  <a:srgbClr val="000000"/>
                </a:solidFill>
                <a:latin typeface="Letter-join No-Lead 33" panose="02000503000000020003" pitchFamily="50" charset="0"/>
              </a:rPr>
              <a:t>, block graph, pictogram</a:t>
            </a:r>
          </a:p>
          <a:p>
            <a:r>
              <a:rPr lang="en-GB" sz="2400" dirty="0" smtClean="0">
                <a:solidFill>
                  <a:srgbClr val="000000"/>
                </a:solidFill>
                <a:latin typeface="Letter-join No-Lead 33" panose="02000503000000020003" pitchFamily="50" charset="0"/>
              </a:rPr>
              <a:t>Represent</a:t>
            </a:r>
            <a:endParaRPr lang="en-GB" sz="2400" dirty="0">
              <a:solidFill>
                <a:srgbClr val="000000"/>
              </a:solidFill>
              <a:latin typeface="Letter-join No-Lead 33" panose="02000503000000020003" pitchFamily="50" charset="0"/>
            </a:endParaRPr>
          </a:p>
          <a:p>
            <a:r>
              <a:rPr lang="en-GB" sz="2400" dirty="0" smtClean="0">
                <a:solidFill>
                  <a:srgbClr val="000000"/>
                </a:solidFill>
                <a:latin typeface="Letter-join No-Lead 33" panose="02000503000000020003" pitchFamily="50" charset="0"/>
              </a:rPr>
              <a:t>Group</a:t>
            </a:r>
            <a:r>
              <a:rPr lang="en-GB" sz="2400" dirty="0">
                <a:solidFill>
                  <a:srgbClr val="000000"/>
                </a:solidFill>
                <a:latin typeface="Letter-join No-Lead 33" panose="02000503000000020003" pitchFamily="50" charset="0"/>
              </a:rPr>
              <a:t>, set</a:t>
            </a:r>
          </a:p>
          <a:p>
            <a:r>
              <a:rPr lang="en-GB" sz="2400" dirty="0" smtClean="0">
                <a:solidFill>
                  <a:srgbClr val="000000"/>
                </a:solidFill>
                <a:latin typeface="Letter-join No-Lead 33" panose="02000503000000020003" pitchFamily="50" charset="0"/>
              </a:rPr>
              <a:t>List</a:t>
            </a:r>
            <a:r>
              <a:rPr lang="en-GB" sz="2400" dirty="0">
                <a:solidFill>
                  <a:srgbClr val="000000"/>
                </a:solidFill>
                <a:latin typeface="Letter-join No-Lead 33" panose="02000503000000020003" pitchFamily="50" charset="0"/>
              </a:rPr>
              <a:t>, table, chart, bar chart, frequency table</a:t>
            </a:r>
          </a:p>
          <a:p>
            <a:r>
              <a:rPr lang="en-GB" sz="2400" dirty="0">
                <a:solidFill>
                  <a:srgbClr val="000000"/>
                </a:solidFill>
                <a:latin typeface="Letter-join No-Lead 33" panose="02000503000000020003" pitchFamily="50" charset="0"/>
              </a:rPr>
              <a:t>Carroll diagram, Venn diagram</a:t>
            </a:r>
          </a:p>
          <a:p>
            <a:r>
              <a:rPr lang="en-GB" sz="2400" dirty="0" smtClean="0">
                <a:solidFill>
                  <a:srgbClr val="000000"/>
                </a:solidFill>
                <a:latin typeface="Letter-join No-Lead 33" panose="02000503000000020003" pitchFamily="50" charset="0"/>
              </a:rPr>
              <a:t>Label</a:t>
            </a:r>
            <a:r>
              <a:rPr lang="en-GB" sz="2400" dirty="0">
                <a:solidFill>
                  <a:srgbClr val="000000"/>
                </a:solidFill>
                <a:latin typeface="Letter-join No-Lead 33" panose="02000503000000020003" pitchFamily="50" charset="0"/>
              </a:rPr>
              <a:t>, title, axis, axes</a:t>
            </a:r>
          </a:p>
          <a:p>
            <a:r>
              <a:rPr lang="en-GB" sz="2400" dirty="0" smtClean="0">
                <a:solidFill>
                  <a:srgbClr val="000000"/>
                </a:solidFill>
                <a:latin typeface="Letter-join No-Lead 33" panose="02000503000000020003" pitchFamily="50" charset="0"/>
              </a:rPr>
              <a:t>Diagram</a:t>
            </a:r>
            <a:endParaRPr lang="en-GB" sz="2400" dirty="0">
              <a:solidFill>
                <a:srgbClr val="000000"/>
              </a:solidFill>
              <a:latin typeface="Letter-join No-Lead 33" panose="02000503000000020003" pitchFamily="50" charset="0"/>
            </a:endParaRPr>
          </a:p>
          <a:p>
            <a:r>
              <a:rPr lang="en-GB" sz="2400" dirty="0" smtClean="0">
                <a:solidFill>
                  <a:srgbClr val="000000"/>
                </a:solidFill>
                <a:latin typeface="Letter-join No-Lead 33" panose="02000503000000020003" pitchFamily="50" charset="0"/>
              </a:rPr>
              <a:t>Most </a:t>
            </a:r>
            <a:r>
              <a:rPr lang="en-GB" sz="2400" dirty="0">
                <a:solidFill>
                  <a:srgbClr val="000000"/>
                </a:solidFill>
                <a:latin typeface="Letter-join No-Lead 33" panose="02000503000000020003" pitchFamily="50" charset="0"/>
              </a:rPr>
              <a:t>popular, most common</a:t>
            </a:r>
          </a:p>
          <a:p>
            <a:r>
              <a:rPr lang="en-GB" sz="2400" dirty="0" smtClean="0">
                <a:solidFill>
                  <a:srgbClr val="000000"/>
                </a:solidFill>
                <a:latin typeface="Letter-join No-Lead 33" panose="02000503000000020003" pitchFamily="50" charset="0"/>
              </a:rPr>
              <a:t>Least </a:t>
            </a:r>
            <a:r>
              <a:rPr lang="en-GB" sz="2400" dirty="0">
                <a:solidFill>
                  <a:srgbClr val="000000"/>
                </a:solidFill>
                <a:latin typeface="Letter-join No-Lead 33" panose="02000503000000020003" pitchFamily="50" charset="0"/>
              </a:rPr>
              <a:t>popular, least common</a:t>
            </a:r>
            <a:endParaRPr lang="en-GB" sz="2400" dirty="0">
              <a:latin typeface="Letter-join No-Lead 33" panose="02000503000000020003" pitchFamily="50" charset="0"/>
            </a:endParaRPr>
          </a:p>
        </p:txBody>
      </p:sp>
      <p:sp>
        <p:nvSpPr>
          <p:cNvPr id="7" name="Oval Callout 6"/>
          <p:cNvSpPr/>
          <p:nvPr/>
        </p:nvSpPr>
        <p:spPr>
          <a:xfrm>
            <a:off x="7282785" y="2200300"/>
            <a:ext cx="2793732" cy="2260007"/>
          </a:xfrm>
          <a:prstGeom prst="wedgeEllipseCallout">
            <a:avLst>
              <a:gd name="adj1" fmla="val -65483"/>
              <a:gd name="adj2" fmla="val 42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latin typeface="Letter-join No-Lead 33" panose="02000503000000020003" pitchFamily="50" charset="0"/>
              </a:rPr>
              <a:t>Talk it! </a:t>
            </a:r>
            <a:r>
              <a:rPr lang="en-GB" dirty="0">
                <a:latin typeface="Letter-join No-Lead 33" panose="02000503000000020003" pitchFamily="50" charset="0"/>
              </a:rPr>
              <a:t/>
            </a:r>
            <a:br>
              <a:rPr lang="en-GB" dirty="0">
                <a:latin typeface="Letter-join No-Lead 33" panose="02000503000000020003" pitchFamily="50" charset="0"/>
              </a:rPr>
            </a:br>
            <a:r>
              <a:rPr lang="en-GB" dirty="0">
                <a:latin typeface="Letter-join No-Lead 33" panose="02000503000000020003" pitchFamily="50" charset="0"/>
              </a:rPr>
              <a:t>Define the vocabulary learnt this unit in your own words. </a:t>
            </a:r>
          </a:p>
        </p:txBody>
      </p:sp>
      <p:pic>
        <p:nvPicPr>
          <p:cNvPr id="9" name="Picture 8" descr="Image result for talking"/>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21157397">
            <a:off x="5910387" y="680103"/>
            <a:ext cx="1113258" cy="895133"/>
          </a:xfrm>
          <a:prstGeom prst="rect">
            <a:avLst/>
          </a:prstGeom>
          <a:noFill/>
          <a:ln>
            <a:noFill/>
          </a:ln>
        </p:spPr>
      </p:pic>
    </p:spTree>
    <p:extLst>
      <p:ext uri="{BB962C8B-B14F-4D97-AF65-F5344CB8AC3E}">
        <p14:creationId xmlns:p14="http://schemas.microsoft.com/office/powerpoint/2010/main" val="35083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1" name="Rectangle 10"/>
          <p:cNvSpPr/>
          <p:nvPr/>
        </p:nvSpPr>
        <p:spPr>
          <a:xfrm>
            <a:off x="426854" y="472930"/>
            <a:ext cx="2404836"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Hook</a:t>
            </a:r>
            <a:endParaRPr lang="en-GB" sz="5000" b="1" u="sng" dirty="0">
              <a:latin typeface="Letter-join No-Lead 33" panose="02000503000000020003" pitchFamily="50" charset="0"/>
            </a:endParaRPr>
          </a:p>
        </p:txBody>
      </p:sp>
      <p:pic>
        <p:nvPicPr>
          <p:cNvPr id="13" name="Picture 12">
            <a:extLst>
              <a:ext uri="{FF2B5EF4-FFF2-40B4-BE49-F238E27FC236}">
                <a16:creationId xmlns:a16="http://schemas.microsoft.com/office/drawing/2014/main" id="{BD989FCD-E175-4CFA-8867-F77A6EE400A9}"/>
              </a:ext>
            </a:extLst>
          </p:cNvPr>
          <p:cNvPicPr>
            <a:picLocks noChangeAspect="1"/>
          </p:cNvPicPr>
          <p:nvPr/>
        </p:nvPicPr>
        <p:blipFill>
          <a:blip r:embed="rId4"/>
          <a:stretch>
            <a:fillRect/>
          </a:stretch>
        </p:blipFill>
        <p:spPr>
          <a:xfrm>
            <a:off x="10589342" y="143922"/>
            <a:ext cx="1422913" cy="1443240"/>
          </a:xfrm>
          <a:prstGeom prst="ellipse">
            <a:avLst/>
          </a:prstGeom>
          <a:ln>
            <a:noFill/>
          </a:ln>
          <a:effectLst>
            <a:softEdge rad="112500"/>
          </a:effectLst>
        </p:spPr>
      </p:pic>
      <p:pic>
        <p:nvPicPr>
          <p:cNvPr id="14" name="djzTTUw8oLs"/>
          <p:cNvPicPr>
            <a:picLocks noRot="1" noChangeAspect="1"/>
          </p:cNvPicPr>
          <p:nvPr>
            <a:videoFile r:link="rId1"/>
          </p:nvPr>
        </p:nvPicPr>
        <p:blipFill>
          <a:blip r:embed="rId5"/>
          <a:stretch>
            <a:fillRect/>
          </a:stretch>
        </p:blipFill>
        <p:spPr>
          <a:xfrm>
            <a:off x="9298399" y="5073445"/>
            <a:ext cx="2713856" cy="1526544"/>
          </a:xfrm>
          <a:prstGeom prst="rect">
            <a:avLst/>
          </a:prstGeom>
        </p:spPr>
      </p:pic>
      <p:pic>
        <p:nvPicPr>
          <p:cNvPr id="2" name="Picture 1"/>
          <p:cNvPicPr>
            <a:picLocks noChangeAspect="1"/>
          </p:cNvPicPr>
          <p:nvPr/>
        </p:nvPicPr>
        <p:blipFill>
          <a:blip r:embed="rId6"/>
          <a:stretch>
            <a:fillRect/>
          </a:stretch>
        </p:blipFill>
        <p:spPr>
          <a:xfrm>
            <a:off x="450439" y="1824747"/>
            <a:ext cx="7629035" cy="4440098"/>
          </a:xfrm>
          <a:prstGeom prst="rect">
            <a:avLst/>
          </a:prstGeom>
        </p:spPr>
      </p:pic>
    </p:spTree>
    <p:extLst>
      <p:ext uri="{BB962C8B-B14F-4D97-AF65-F5344CB8AC3E}">
        <p14:creationId xmlns:p14="http://schemas.microsoft.com/office/powerpoint/2010/main" val="2133039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AFE49C-0C95-46BC-9B72-DE04CEB22E0D}"/>
              </a:ext>
            </a:extLst>
          </p:cNvPr>
          <p:cNvSpPr txBox="1"/>
          <p:nvPr/>
        </p:nvSpPr>
        <p:spPr>
          <a:xfrm>
            <a:off x="313633" y="1587162"/>
            <a:ext cx="11286964" cy="1200329"/>
          </a:xfrm>
          <a:prstGeom prst="rect">
            <a:avLst/>
          </a:prstGeom>
          <a:noFill/>
        </p:spPr>
        <p:txBody>
          <a:bodyPr wrap="square" rtlCol="0">
            <a:spAutoFit/>
          </a:bodyPr>
          <a:lstStyle/>
          <a:p>
            <a:r>
              <a:rPr lang="en-GB" sz="2400" dirty="0" smtClean="0">
                <a:latin typeface="Letter-join No-Lead 33" panose="02000503000000020003" pitchFamily="50" charset="0"/>
              </a:rPr>
              <a:t>Let’s practice our </a:t>
            </a:r>
            <a:r>
              <a:rPr lang="en-GB" sz="2400" dirty="0" smtClean="0">
                <a:latin typeface="Letter-join No-Lead 33" panose="02000503000000020003" pitchFamily="50" charset="0"/>
              </a:rPr>
              <a:t>3, 4 and 8’s </a:t>
            </a:r>
            <a:r>
              <a:rPr lang="en-GB" sz="2400" dirty="0" smtClean="0">
                <a:latin typeface="Letter-join No-Lead 33" panose="02000503000000020003" pitchFamily="50" charset="0"/>
              </a:rPr>
              <a:t>by playing a game of </a:t>
            </a:r>
            <a:r>
              <a:rPr lang="en-GB" sz="2400" dirty="0" smtClean="0">
                <a:latin typeface="Letter-join No-Lead 33" panose="02000503000000020003" pitchFamily="50" charset="0"/>
              </a:rPr>
              <a:t>Maths </a:t>
            </a:r>
            <a:r>
              <a:rPr lang="en-GB" sz="2400" dirty="0" smtClean="0">
                <a:latin typeface="Letter-join No-Lead 33" panose="02000503000000020003" pitchFamily="50" charset="0"/>
              </a:rPr>
              <a:t>Fishing Multiplication</a:t>
            </a:r>
            <a:r>
              <a:rPr lang="en-GB" sz="2400" dirty="0" smtClean="0">
                <a:latin typeface="Letter-join No-Lead 33" panose="02000503000000020003" pitchFamily="50" charset="0"/>
              </a:rPr>
              <a:t>!</a:t>
            </a:r>
            <a:r>
              <a:rPr lang="en-GB" sz="2400" dirty="0" smtClean="0">
                <a:latin typeface="Letter-join No-Lead 33" panose="02000503000000020003" pitchFamily="50" charset="0"/>
              </a:rPr>
              <a:t/>
            </a:r>
            <a:br>
              <a:rPr lang="en-GB" sz="2400" dirty="0" smtClean="0">
                <a:latin typeface="Letter-join No-Lead 33" panose="02000503000000020003" pitchFamily="50" charset="0"/>
              </a:rPr>
            </a:br>
            <a:endParaRPr lang="en-GB" sz="2400" dirty="0" smtClean="0">
              <a:latin typeface="Letter-join No-Lead 33" panose="02000503000000020003" pitchFamily="50" charset="0"/>
            </a:endParaRPr>
          </a:p>
          <a:p>
            <a:endParaRPr lang="en-GB" sz="2400" dirty="0">
              <a:latin typeface="Letter-join No-Lead 33" panose="02000503000000020003" pitchFamily="50" charset="0"/>
            </a:endParaRPr>
          </a:p>
        </p:txBody>
      </p:sp>
      <p:sp>
        <p:nvSpPr>
          <p:cNvPr id="5" name="Rectangle 4"/>
          <p:cNvSpPr/>
          <p:nvPr/>
        </p:nvSpPr>
        <p:spPr>
          <a:xfrm>
            <a:off x="426854" y="472930"/>
            <a:ext cx="7050578" cy="923330"/>
          </a:xfrm>
          <a:prstGeom prst="rect">
            <a:avLst/>
          </a:prstGeom>
          <a:solidFill>
            <a:schemeClr val="accent1">
              <a:lumMod val="40000"/>
              <a:lumOff val="60000"/>
            </a:schemeClr>
          </a:solidFill>
        </p:spPr>
        <p:txBody>
          <a:bodyPr wrap="square">
            <a:spAutoFit/>
          </a:bodyPr>
          <a:lstStyle/>
          <a:p>
            <a:pPr algn="ctr"/>
            <a:r>
              <a:rPr lang="en-GB" sz="5400" b="1" u="sng" dirty="0" smtClean="0">
                <a:latin typeface="Letter-join No-Lead 33" panose="02000503000000020003" pitchFamily="50" charset="0"/>
              </a:rPr>
              <a:t>C</a:t>
            </a:r>
            <a:r>
              <a:rPr lang="en-GB" sz="5000" b="1" u="sng" dirty="0" smtClean="0">
                <a:latin typeface="Letter-join No-Lead 33" panose="02000503000000020003" pitchFamily="50" charset="0"/>
              </a:rPr>
              <a:t>ounting Stick Activity</a:t>
            </a:r>
            <a:endParaRPr lang="en-GB" sz="5000" b="1" u="sng" dirty="0">
              <a:latin typeface="Letter-join No-Lead 33" panose="02000503000000020003" pitchFamily="50" charset="0"/>
            </a:endParaRPr>
          </a:p>
        </p:txBody>
      </p:sp>
      <p:pic>
        <p:nvPicPr>
          <p:cNvPr id="7" name="Picture 6">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0689221" y="143922"/>
            <a:ext cx="1234700" cy="1252338"/>
          </a:xfrm>
          <a:prstGeom prst="ellipse">
            <a:avLst/>
          </a:prstGeom>
          <a:ln>
            <a:noFill/>
          </a:ln>
          <a:effectLst>
            <a:softEdge rad="112500"/>
          </a:effectLst>
        </p:spPr>
      </p:pic>
      <p:sp>
        <p:nvSpPr>
          <p:cNvPr id="8" name="Oval Callout 7"/>
          <p:cNvSpPr/>
          <p:nvPr/>
        </p:nvSpPr>
        <p:spPr>
          <a:xfrm>
            <a:off x="1282442" y="2891621"/>
            <a:ext cx="2944143" cy="1975243"/>
          </a:xfrm>
          <a:prstGeom prst="wedgeEllipseCallout">
            <a:avLst>
              <a:gd name="adj1" fmla="val 46104"/>
              <a:gd name="adj2" fmla="val 44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Letter-join No-Lead 33" panose="02000503000000020003" pitchFamily="50" charset="0"/>
              </a:rPr>
              <a:t>See how many fish you can catch by answering questions all about your 3, 4 and 8s.</a:t>
            </a:r>
            <a:endParaRPr lang="en-GB" dirty="0">
              <a:latin typeface="Letter-join No-Lead 33" panose="02000503000000020003" pitchFamily="50" charset="0"/>
            </a:endParaRPr>
          </a:p>
        </p:txBody>
      </p:sp>
      <p:sp>
        <p:nvSpPr>
          <p:cNvPr id="17" name="TextBox 16">
            <a:extLst>
              <a:ext uri="{FF2B5EF4-FFF2-40B4-BE49-F238E27FC236}">
                <a16:creationId xmlns:a16="http://schemas.microsoft.com/office/drawing/2014/main" id="{D90405A0-99A3-43C6-BD21-297011C16263}"/>
              </a:ext>
            </a:extLst>
          </p:cNvPr>
          <p:cNvSpPr txBox="1"/>
          <p:nvPr/>
        </p:nvSpPr>
        <p:spPr>
          <a:xfrm>
            <a:off x="5995022" y="5875792"/>
            <a:ext cx="4505986" cy="646331"/>
          </a:xfrm>
          <a:prstGeom prst="rect">
            <a:avLst/>
          </a:prstGeom>
          <a:noFill/>
          <a:ln>
            <a:solidFill>
              <a:schemeClr val="tx1"/>
            </a:solidFill>
          </a:ln>
        </p:spPr>
        <p:txBody>
          <a:bodyPr wrap="square" rtlCol="0">
            <a:spAutoFit/>
          </a:bodyPr>
          <a:lstStyle/>
          <a:p>
            <a:pPr algn="ctr"/>
            <a:r>
              <a:rPr lang="en-GB" dirty="0" smtClean="0">
                <a:latin typeface="Letter-join 40" panose="02000805000000020003" pitchFamily="50" charset="0"/>
              </a:rPr>
              <a:t>If you have the iPads, you could all have a go using this QR code!</a:t>
            </a:r>
          </a:p>
        </p:txBody>
      </p:sp>
      <p:pic>
        <p:nvPicPr>
          <p:cNvPr id="18" name="Picture 2" descr="Cute lightbulb&quot; Sticker by Artmmey | Redbubbl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173881" y="5788386"/>
            <a:ext cx="821141" cy="821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4"/>
          </p:cNvPr>
          <p:cNvPicPr>
            <a:picLocks noChangeAspect="1"/>
          </p:cNvPicPr>
          <p:nvPr/>
        </p:nvPicPr>
        <p:blipFill>
          <a:blip r:embed="rId5"/>
          <a:stretch>
            <a:fillRect/>
          </a:stretch>
        </p:blipFill>
        <p:spPr>
          <a:xfrm>
            <a:off x="5004324" y="2581156"/>
            <a:ext cx="5171796" cy="2596175"/>
          </a:xfrm>
          <a:prstGeom prst="rect">
            <a:avLst/>
          </a:prstGeom>
        </p:spPr>
      </p:pic>
      <p:pic>
        <p:nvPicPr>
          <p:cNvPr id="6" name="Picture 5"/>
          <p:cNvPicPr>
            <a:picLocks noChangeAspect="1"/>
          </p:cNvPicPr>
          <p:nvPr/>
        </p:nvPicPr>
        <p:blipFill>
          <a:blip r:embed="rId6"/>
          <a:stretch>
            <a:fillRect/>
          </a:stretch>
        </p:blipFill>
        <p:spPr>
          <a:xfrm>
            <a:off x="10768085" y="5363477"/>
            <a:ext cx="1423916" cy="1494523"/>
          </a:xfrm>
          <a:prstGeom prst="rect">
            <a:avLst/>
          </a:prstGeom>
        </p:spPr>
      </p:pic>
    </p:spTree>
    <p:extLst>
      <p:ext uri="{BB962C8B-B14F-4D97-AF65-F5344CB8AC3E}">
        <p14:creationId xmlns:p14="http://schemas.microsoft.com/office/powerpoint/2010/main" val="362649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3206" y="472930"/>
            <a:ext cx="4923070"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Today’s activity</a:t>
            </a:r>
            <a:endParaRPr lang="en-GB" sz="5000" b="1" u="sng" dirty="0">
              <a:latin typeface="Letter-join No-Lead 33" panose="02000503000000020003" pitchFamily="50" charset="0"/>
            </a:endParaRPr>
          </a:p>
        </p:txBody>
      </p:sp>
      <p:sp>
        <p:nvSpPr>
          <p:cNvPr id="21" name="Google Shape;84;p13"/>
          <p:cNvSpPr txBox="1"/>
          <p:nvPr/>
        </p:nvSpPr>
        <p:spPr>
          <a:xfrm>
            <a:off x="413205" y="1703881"/>
            <a:ext cx="11092453" cy="4339619"/>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000" i="0" u="none" strike="noStrike" kern="0" cap="none" spc="0" normalizeH="0" baseline="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Using the data sheet </a:t>
            </a:r>
            <a:r>
              <a:rPr lang="en-GB" sz="2000" kern="0" dirty="0" smtClean="0">
                <a:solidFill>
                  <a:srgbClr val="000000"/>
                </a:solidFill>
                <a:latin typeface="Letter-join No-Lead 33" panose="02000503000000020003" pitchFamily="50" charset="0"/>
                <a:ea typeface="Century Gothic"/>
                <a:cs typeface="Century Gothic"/>
                <a:sym typeface="Century Gothic"/>
              </a:rPr>
              <a:t>given to you, you are going to work</a:t>
            </a:r>
            <a:r>
              <a:rPr kumimoji="0" lang="en-GB" sz="2000" i="0" u="none" strike="noStrike" kern="0" cap="none" spc="0" normalizeH="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 in pairs to </a:t>
            </a:r>
            <a:r>
              <a:rPr kumimoji="0" lang="en-GB" sz="2000" b="1" strike="noStrike" kern="0" cap="none" spc="0" normalizeH="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read, interpret and present </a:t>
            </a:r>
            <a:r>
              <a:rPr kumimoji="0" lang="en-GB" sz="2000" i="0" u="none" strike="noStrike" kern="0" cap="none" spc="0" normalizeH="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the data from </a:t>
            </a:r>
            <a:r>
              <a:rPr kumimoji="0" lang="en-GB" sz="2000" i="0" u="sng" strike="noStrike" kern="0" cap="none" spc="0" normalizeH="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one</a:t>
            </a:r>
            <a:r>
              <a:rPr kumimoji="0" lang="en-GB" sz="2000" b="1" i="0" strike="noStrike" kern="0" cap="none" spc="0" normalizeH="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 </a:t>
            </a:r>
            <a:r>
              <a:rPr kumimoji="0" lang="en-GB" sz="2000" i="0" u="none" strike="noStrike" kern="0" cap="none" spc="0" normalizeH="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of the columns.</a:t>
            </a:r>
            <a:endParaRPr lang="en-GB" sz="2000" kern="0" dirty="0">
              <a:solidFill>
                <a:srgbClr val="000000"/>
              </a:solidFill>
              <a:latin typeface="Letter-join No-Lead 33" panose="02000503000000020003" pitchFamily="50" charset="0"/>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GB" sz="2000" i="0" u="none" strike="noStrike" kern="0" cap="none" spc="0" normalizeH="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2000" u="sng" kern="0" dirty="0" smtClean="0">
                <a:solidFill>
                  <a:srgbClr val="000000"/>
                </a:solidFill>
                <a:latin typeface="Letter-join No-Lead 33" panose="02000503000000020003" pitchFamily="50" charset="0"/>
                <a:ea typeface="Century Gothic"/>
                <a:cs typeface="Century Gothic"/>
                <a:sym typeface="Century Gothic"/>
              </a:rPr>
              <a:t>As part of this task you must:</a:t>
            </a:r>
          </a:p>
          <a:p>
            <a:pPr marL="457200" marR="0" lvl="0" indent="-457200" algn="l"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GB" sz="2000" i="0" u="none" strike="noStrike" kern="0" cap="none" spc="0" normalizeH="0" noProof="0" dirty="0" smtClean="0">
                <a:ln>
                  <a:noFill/>
                </a:ln>
                <a:solidFill>
                  <a:srgbClr val="000000"/>
                </a:solidFill>
                <a:effectLst/>
                <a:uLnTx/>
                <a:uFillTx/>
                <a:latin typeface="Letter-join No-Lead 33" panose="02000503000000020003" pitchFamily="50" charset="0"/>
                <a:ea typeface="Century Gothic"/>
                <a:cs typeface="Century Gothic"/>
                <a:sym typeface="Century Gothic"/>
              </a:rPr>
              <a:t>Create a tally chart</a:t>
            </a:r>
            <a:r>
              <a:rPr lang="en-GB" sz="2000" kern="0" dirty="0">
                <a:solidFill>
                  <a:srgbClr val="000000"/>
                </a:solidFill>
                <a:latin typeface="Letter-join No-Lead 33" panose="02000503000000020003" pitchFamily="50" charset="0"/>
                <a:ea typeface="Century Gothic"/>
                <a:cs typeface="Century Gothic"/>
                <a:sym typeface="Century Gothic"/>
              </a:rPr>
              <a:t> </a:t>
            </a:r>
            <a:r>
              <a:rPr lang="en-GB" sz="2000" kern="0" dirty="0" smtClean="0">
                <a:solidFill>
                  <a:srgbClr val="000000"/>
                </a:solidFill>
                <a:latin typeface="Letter-join No-Lead 33" panose="02000503000000020003" pitchFamily="50" charset="0"/>
                <a:ea typeface="Century Gothic"/>
                <a:cs typeface="Century Gothic"/>
                <a:sym typeface="Century Gothic"/>
              </a:rPr>
              <a:t>(including totals)</a:t>
            </a:r>
          </a:p>
          <a:p>
            <a:pPr marL="457200" marR="0" lvl="0" indent="-457200" algn="l" defTabSz="914400" rtl="0" eaLnBrk="1" fontAlgn="auto" latinLnBrk="0" hangingPunct="1">
              <a:lnSpc>
                <a:spcPct val="150000"/>
              </a:lnSpc>
              <a:spcBef>
                <a:spcPts val="0"/>
              </a:spcBef>
              <a:spcAft>
                <a:spcPts val="0"/>
              </a:spcAft>
              <a:buClr>
                <a:srgbClr val="000000"/>
              </a:buClr>
              <a:buSzTx/>
              <a:buFont typeface="Arial"/>
              <a:buAutoNum type="arabicPeriod"/>
              <a:tabLst/>
              <a:defRPr/>
            </a:pPr>
            <a:r>
              <a:rPr lang="en-GB" sz="2000" kern="0" dirty="0" smtClean="0">
                <a:solidFill>
                  <a:srgbClr val="000000"/>
                </a:solidFill>
                <a:latin typeface="Letter-join No-Lead 33" panose="02000503000000020003" pitchFamily="50" charset="0"/>
                <a:ea typeface="Century Gothic"/>
                <a:cs typeface="Century Gothic"/>
                <a:sym typeface="Century Gothic"/>
              </a:rPr>
              <a:t>Present the data by drawing either a bar chart </a:t>
            </a:r>
            <a:br>
              <a:rPr lang="en-GB" sz="2000" kern="0" dirty="0" smtClean="0">
                <a:solidFill>
                  <a:srgbClr val="000000"/>
                </a:solidFill>
                <a:latin typeface="Letter-join No-Lead 33" panose="02000503000000020003" pitchFamily="50" charset="0"/>
                <a:ea typeface="Century Gothic"/>
                <a:cs typeface="Century Gothic"/>
                <a:sym typeface="Century Gothic"/>
              </a:rPr>
            </a:br>
            <a:r>
              <a:rPr lang="en-GB" sz="2000" kern="0" dirty="0" smtClean="0">
                <a:solidFill>
                  <a:srgbClr val="000000"/>
                </a:solidFill>
                <a:latin typeface="Letter-join No-Lead 33" panose="02000503000000020003" pitchFamily="50" charset="0"/>
                <a:ea typeface="Century Gothic"/>
                <a:cs typeface="Century Gothic"/>
                <a:sym typeface="Century Gothic"/>
              </a:rPr>
              <a:t>or pictogram accurately (including labels/a key)</a:t>
            </a:r>
          </a:p>
          <a:p>
            <a:pPr marL="457200" marR="0" lvl="0" indent="-457200" algn="l" defTabSz="914400" rtl="0" eaLnBrk="1" fontAlgn="auto" latinLnBrk="0" hangingPunct="1">
              <a:lnSpc>
                <a:spcPct val="150000"/>
              </a:lnSpc>
              <a:spcBef>
                <a:spcPts val="0"/>
              </a:spcBef>
              <a:spcAft>
                <a:spcPts val="0"/>
              </a:spcAft>
              <a:buClr>
                <a:srgbClr val="000000"/>
              </a:buClr>
              <a:buSzTx/>
              <a:buFont typeface="Arial"/>
              <a:buAutoNum type="arabicPeriod"/>
              <a:tabLst/>
              <a:defRPr/>
            </a:pPr>
            <a:r>
              <a:rPr lang="en-GB" sz="2000" kern="0" dirty="0" smtClean="0">
                <a:solidFill>
                  <a:srgbClr val="000000"/>
                </a:solidFill>
                <a:latin typeface="Letter-join No-Lead 33" panose="02000503000000020003" pitchFamily="50" charset="0"/>
                <a:ea typeface="Century Gothic"/>
                <a:cs typeface="Century Gothic"/>
                <a:sym typeface="Century Gothic"/>
              </a:rPr>
              <a:t>Write some one-step and two-step problems</a:t>
            </a:r>
            <a:br>
              <a:rPr lang="en-GB" sz="2000" kern="0" dirty="0" smtClean="0">
                <a:solidFill>
                  <a:srgbClr val="000000"/>
                </a:solidFill>
                <a:latin typeface="Letter-join No-Lead 33" panose="02000503000000020003" pitchFamily="50" charset="0"/>
                <a:ea typeface="Century Gothic"/>
                <a:cs typeface="Century Gothic"/>
                <a:sym typeface="Century Gothic"/>
              </a:rPr>
            </a:br>
            <a:r>
              <a:rPr lang="en-GB" sz="2000" kern="0" dirty="0" smtClean="0">
                <a:solidFill>
                  <a:srgbClr val="000000"/>
                </a:solidFill>
                <a:latin typeface="Letter-join No-Lead 33" panose="02000503000000020003" pitchFamily="50" charset="0"/>
                <a:ea typeface="Century Gothic"/>
                <a:cs typeface="Century Gothic"/>
                <a:sym typeface="Century Gothic"/>
              </a:rPr>
              <a:t>for you peers to answer. </a:t>
            </a:r>
          </a:p>
        </p:txBody>
      </p:sp>
      <p:pic>
        <p:nvPicPr>
          <p:cNvPr id="2" name="Picture 1"/>
          <p:cNvPicPr>
            <a:picLocks noChangeAspect="1"/>
          </p:cNvPicPr>
          <p:nvPr/>
        </p:nvPicPr>
        <p:blipFill>
          <a:blip r:embed="rId3"/>
          <a:stretch>
            <a:fillRect/>
          </a:stretch>
        </p:blipFill>
        <p:spPr>
          <a:xfrm>
            <a:off x="6468442" y="3055084"/>
            <a:ext cx="4886493" cy="3220772"/>
          </a:xfrm>
          <a:prstGeom prst="rect">
            <a:avLst/>
          </a:prstGeom>
        </p:spPr>
      </p:pic>
      <p:pic>
        <p:nvPicPr>
          <p:cNvPr id="6146" name="Picture 2" descr="3 Ways to Avoid Scope Creep in Consulti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52707" y="267068"/>
            <a:ext cx="1204457" cy="120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95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6" name="Rectangle 5"/>
          <p:cNvSpPr/>
          <p:nvPr/>
        </p:nvSpPr>
        <p:spPr>
          <a:xfrm>
            <a:off x="426854" y="472929"/>
            <a:ext cx="5755582"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Arithmetic Session</a:t>
            </a:r>
            <a:endParaRPr lang="en-GB" sz="5000" b="1" u="sng" dirty="0">
              <a:latin typeface="Letter-join No-Lead 33" panose="02000503000000020003" pitchFamily="50" charset="0"/>
            </a:endParaRPr>
          </a:p>
        </p:txBody>
      </p:sp>
      <p:sp>
        <p:nvSpPr>
          <p:cNvPr id="3" name="Rectangle 2"/>
          <p:cNvSpPr/>
          <p:nvPr/>
        </p:nvSpPr>
        <p:spPr>
          <a:xfrm>
            <a:off x="4499141" y="6373504"/>
            <a:ext cx="3730460" cy="4844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26" name="Picture 2" descr="Arithmetic Operation : Basics C Program."/>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702152" y="4785621"/>
            <a:ext cx="2036959" cy="1692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26854" y="1937981"/>
            <a:ext cx="8683671" cy="3578091"/>
          </a:xfrm>
          <a:prstGeom prst="rect">
            <a:avLst/>
          </a:prstGeom>
        </p:spPr>
      </p:pic>
      <p:pic>
        <p:nvPicPr>
          <p:cNvPr id="4" name="Picture 3"/>
          <p:cNvPicPr>
            <a:picLocks noChangeAspect="1"/>
          </p:cNvPicPr>
          <p:nvPr/>
        </p:nvPicPr>
        <p:blipFill rotWithShape="1">
          <a:blip r:embed="rId5"/>
          <a:srcRect r="8443"/>
          <a:stretch/>
        </p:blipFill>
        <p:spPr>
          <a:xfrm>
            <a:off x="8102591" y="255185"/>
            <a:ext cx="3921087" cy="1573616"/>
          </a:xfrm>
          <a:prstGeom prst="rect">
            <a:avLst/>
          </a:prstGeom>
        </p:spPr>
      </p:pic>
    </p:spTree>
    <p:extLst>
      <p:ext uri="{BB962C8B-B14F-4D97-AF65-F5344CB8AC3E}">
        <p14:creationId xmlns:p14="http://schemas.microsoft.com/office/powerpoint/2010/main" val="3462348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6" name="Rectangle 5"/>
          <p:cNvSpPr/>
          <p:nvPr/>
        </p:nvSpPr>
        <p:spPr>
          <a:xfrm>
            <a:off x="426854" y="472929"/>
            <a:ext cx="5755582"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Arithmetic Session</a:t>
            </a:r>
            <a:endParaRPr lang="en-GB" sz="5000" b="1" u="sng" dirty="0">
              <a:latin typeface="Letter-join No-Lead 33" panose="02000503000000020003" pitchFamily="50" charset="0"/>
            </a:endParaRPr>
          </a:p>
        </p:txBody>
      </p:sp>
      <p:sp>
        <p:nvSpPr>
          <p:cNvPr id="3" name="Rectangle 2"/>
          <p:cNvSpPr/>
          <p:nvPr/>
        </p:nvSpPr>
        <p:spPr>
          <a:xfrm>
            <a:off x="4499141" y="6373504"/>
            <a:ext cx="3730460" cy="4844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26" name="Picture 2" descr="Arithmetic Operation : Basics C Program."/>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702152" y="4785621"/>
            <a:ext cx="2036959" cy="16923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093123" y="313827"/>
            <a:ext cx="3849470" cy="1787928"/>
          </a:xfrm>
          <a:prstGeom prst="rect">
            <a:avLst/>
          </a:prstGeom>
        </p:spPr>
      </p:pic>
      <p:pic>
        <p:nvPicPr>
          <p:cNvPr id="4" name="Picture 3"/>
          <p:cNvPicPr>
            <a:picLocks noChangeAspect="1"/>
          </p:cNvPicPr>
          <p:nvPr/>
        </p:nvPicPr>
        <p:blipFill>
          <a:blip r:embed="rId5"/>
          <a:stretch>
            <a:fillRect/>
          </a:stretch>
        </p:blipFill>
        <p:spPr>
          <a:xfrm>
            <a:off x="411415" y="1780198"/>
            <a:ext cx="8554461" cy="3851584"/>
          </a:xfrm>
          <a:prstGeom prst="rect">
            <a:avLst/>
          </a:prstGeom>
        </p:spPr>
      </p:pic>
    </p:spTree>
    <p:extLst>
      <p:ext uri="{BB962C8B-B14F-4D97-AF65-F5344CB8AC3E}">
        <p14:creationId xmlns:p14="http://schemas.microsoft.com/office/powerpoint/2010/main" val="2838832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6" name="Rectangle 5"/>
          <p:cNvSpPr/>
          <p:nvPr/>
        </p:nvSpPr>
        <p:spPr>
          <a:xfrm>
            <a:off x="426854" y="472929"/>
            <a:ext cx="5755582"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Arithmetic Session</a:t>
            </a:r>
            <a:endParaRPr lang="en-GB" sz="5000" b="1" u="sng" dirty="0">
              <a:latin typeface="Letter-join No-Lead 33" panose="02000503000000020003" pitchFamily="50" charset="0"/>
            </a:endParaRPr>
          </a:p>
        </p:txBody>
      </p:sp>
      <p:sp>
        <p:nvSpPr>
          <p:cNvPr id="3" name="Rectangle 2"/>
          <p:cNvSpPr/>
          <p:nvPr/>
        </p:nvSpPr>
        <p:spPr>
          <a:xfrm>
            <a:off x="4499141" y="6373504"/>
            <a:ext cx="3730460" cy="4844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26" name="Picture 2" descr="Arithmetic Operation : Basics C Program."/>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702152" y="4785621"/>
            <a:ext cx="2036959" cy="16923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6854" y="6182436"/>
            <a:ext cx="2057039" cy="19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691116" y="6182436"/>
            <a:ext cx="2491901" cy="19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382034" y="1658487"/>
            <a:ext cx="8319827" cy="4667250"/>
          </a:xfrm>
          <a:prstGeom prst="rect">
            <a:avLst/>
          </a:prstGeom>
        </p:spPr>
      </p:pic>
      <p:sp>
        <p:nvSpPr>
          <p:cNvPr id="10" name="TextBox 9"/>
          <p:cNvSpPr txBox="1"/>
          <p:nvPr/>
        </p:nvSpPr>
        <p:spPr>
          <a:xfrm>
            <a:off x="382034" y="5631782"/>
            <a:ext cx="3439236" cy="830997"/>
          </a:xfrm>
          <a:prstGeom prst="rect">
            <a:avLst/>
          </a:prstGeom>
          <a:noFill/>
          <a:ln>
            <a:solidFill>
              <a:schemeClr val="tx1"/>
            </a:solidFill>
          </a:ln>
        </p:spPr>
        <p:txBody>
          <a:bodyPr wrap="square" rtlCol="0">
            <a:spAutoFit/>
          </a:bodyPr>
          <a:lstStyle/>
          <a:p>
            <a:pPr algn="ctr"/>
            <a:r>
              <a:rPr lang="en-GB" sz="1600" dirty="0" smtClean="0">
                <a:solidFill>
                  <a:srgbClr val="FF0000"/>
                </a:solidFill>
                <a:latin typeface="Letter-join No-Lead 33" panose="02000503000000020003" pitchFamily="50" charset="0"/>
              </a:rPr>
              <a:t>If you complete all of the above, see the staff share for further reasoning questions.</a:t>
            </a:r>
            <a:endParaRPr lang="en-GB" sz="1600" dirty="0">
              <a:solidFill>
                <a:srgbClr val="FF0000"/>
              </a:solidFill>
              <a:latin typeface="Letter-join No-Lead 33" panose="02000503000000020003" pitchFamily="50" charset="0"/>
            </a:endParaRPr>
          </a:p>
        </p:txBody>
      </p:sp>
      <p:pic>
        <p:nvPicPr>
          <p:cNvPr id="11" name="Picture 10"/>
          <p:cNvPicPr>
            <a:picLocks noChangeAspect="1"/>
          </p:cNvPicPr>
          <p:nvPr/>
        </p:nvPicPr>
        <p:blipFill>
          <a:blip r:embed="rId5"/>
          <a:stretch>
            <a:fillRect/>
          </a:stretch>
        </p:blipFill>
        <p:spPr>
          <a:xfrm>
            <a:off x="8183017" y="395785"/>
            <a:ext cx="3761920" cy="2238801"/>
          </a:xfrm>
          <a:prstGeom prst="rect">
            <a:avLst/>
          </a:prstGeom>
        </p:spPr>
      </p:pic>
    </p:spTree>
    <p:extLst>
      <p:ext uri="{BB962C8B-B14F-4D97-AF65-F5344CB8AC3E}">
        <p14:creationId xmlns:p14="http://schemas.microsoft.com/office/powerpoint/2010/main" val="42179677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6" name="Rectangle 5"/>
          <p:cNvSpPr/>
          <p:nvPr/>
        </p:nvSpPr>
        <p:spPr>
          <a:xfrm>
            <a:off x="426854" y="472930"/>
            <a:ext cx="3610308" cy="1631216"/>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Basic Skills</a:t>
            </a:r>
            <a:br>
              <a:rPr lang="en-GB" sz="5000" b="1" u="sng" dirty="0" smtClean="0">
                <a:latin typeface="Letter-join No-Lead 33" panose="02000503000000020003" pitchFamily="50" charset="0"/>
              </a:rPr>
            </a:br>
            <a:r>
              <a:rPr lang="en-GB" sz="5000" b="1" u="sng" dirty="0" smtClean="0">
                <a:latin typeface="Letter-join No-Lead 33" panose="02000503000000020003" pitchFamily="50" charset="0"/>
              </a:rPr>
              <a:t>Session</a:t>
            </a:r>
            <a:endParaRPr lang="en-GB" sz="5000" b="1" u="sng" dirty="0">
              <a:latin typeface="Letter-join No-Lead 33" panose="02000503000000020003" pitchFamily="50" charset="0"/>
            </a:endParaRPr>
          </a:p>
        </p:txBody>
      </p:sp>
      <p:sp>
        <p:nvSpPr>
          <p:cNvPr id="3" name="Rectangle 2"/>
          <p:cNvSpPr/>
          <p:nvPr/>
        </p:nvSpPr>
        <p:spPr>
          <a:xfrm>
            <a:off x="4499140" y="6373504"/>
            <a:ext cx="5054293" cy="4844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9851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6853" y="472930"/>
            <a:ext cx="4977659"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New Vocabulary</a:t>
            </a:r>
            <a:endParaRPr lang="en-GB" sz="5000" b="1" u="sng" dirty="0">
              <a:latin typeface="Letter-join No-Lead 33" panose="02000503000000020003" pitchFamily="50" charset="0"/>
            </a:endParaRPr>
          </a:p>
        </p:txBody>
      </p:sp>
      <p:pic>
        <p:nvPicPr>
          <p:cNvPr id="11" name="Picture 10">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pic>
        <p:nvPicPr>
          <p:cNvPr id="4" name="djzTTUw8oLs"/>
          <p:cNvPicPr>
            <a:picLocks noRot="1" noChangeAspect="1"/>
          </p:cNvPicPr>
          <p:nvPr>
            <a:videoFile r:link="rId1"/>
          </p:nvPr>
        </p:nvPicPr>
        <p:blipFill>
          <a:blip r:embed="rId4"/>
          <a:stretch>
            <a:fillRect/>
          </a:stretch>
        </p:blipFill>
        <p:spPr>
          <a:xfrm>
            <a:off x="9298399" y="5073445"/>
            <a:ext cx="2713856" cy="1526544"/>
          </a:xfrm>
          <a:prstGeom prst="rect">
            <a:avLst/>
          </a:prstGeom>
        </p:spPr>
      </p:pic>
      <p:sp>
        <p:nvSpPr>
          <p:cNvPr id="5" name="Rectangle 4"/>
          <p:cNvSpPr/>
          <p:nvPr/>
        </p:nvSpPr>
        <p:spPr>
          <a:xfrm>
            <a:off x="426853" y="1714014"/>
            <a:ext cx="8252798" cy="3785652"/>
          </a:xfrm>
          <a:prstGeom prst="rect">
            <a:avLst/>
          </a:prstGeom>
        </p:spPr>
        <p:txBody>
          <a:bodyPr wrap="square">
            <a:spAutoFit/>
          </a:bodyPr>
          <a:lstStyle/>
          <a:p>
            <a:r>
              <a:rPr lang="en-GB" sz="2400" dirty="0" smtClean="0">
                <a:solidFill>
                  <a:srgbClr val="000000"/>
                </a:solidFill>
                <a:latin typeface="Letter-join No-Lead 33" panose="02000503000000020003" pitchFamily="50" charset="0"/>
              </a:rPr>
              <a:t>Co</a:t>
            </a:r>
            <a:r>
              <a:rPr lang="en-GB" sz="2400" dirty="0" smtClean="0">
                <a:solidFill>
                  <a:srgbClr val="000000"/>
                </a:solidFill>
                <a:latin typeface="Letter-join No-Lead 33" panose="02000503000000020003" pitchFamily="50" charset="0"/>
              </a:rPr>
              <a:t>unt</a:t>
            </a:r>
            <a:r>
              <a:rPr lang="en-GB" sz="2400" dirty="0">
                <a:solidFill>
                  <a:srgbClr val="000000"/>
                </a:solidFill>
                <a:latin typeface="Letter-join No-Lead 33" panose="02000503000000020003" pitchFamily="50" charset="0"/>
              </a:rPr>
              <a:t>, tally, sort, vote</a:t>
            </a:r>
          </a:p>
          <a:p>
            <a:r>
              <a:rPr lang="en-GB" sz="2400" dirty="0" smtClean="0">
                <a:solidFill>
                  <a:srgbClr val="000000"/>
                </a:solidFill>
                <a:latin typeface="Letter-join No-Lead 33" panose="02000503000000020003" pitchFamily="50" charset="0"/>
              </a:rPr>
              <a:t>Graph</a:t>
            </a:r>
            <a:r>
              <a:rPr lang="en-GB" sz="2400" dirty="0">
                <a:solidFill>
                  <a:srgbClr val="000000"/>
                </a:solidFill>
                <a:latin typeface="Letter-join No-Lead 33" panose="02000503000000020003" pitchFamily="50" charset="0"/>
              </a:rPr>
              <a:t>, block graph, pictogram</a:t>
            </a:r>
          </a:p>
          <a:p>
            <a:r>
              <a:rPr lang="en-GB" sz="2400" dirty="0" smtClean="0">
                <a:solidFill>
                  <a:srgbClr val="000000"/>
                </a:solidFill>
                <a:latin typeface="Letter-join No-Lead 33" panose="02000503000000020003" pitchFamily="50" charset="0"/>
              </a:rPr>
              <a:t>Represent</a:t>
            </a:r>
            <a:endParaRPr lang="en-GB" sz="2400" dirty="0">
              <a:solidFill>
                <a:srgbClr val="000000"/>
              </a:solidFill>
              <a:latin typeface="Letter-join No-Lead 33" panose="02000503000000020003" pitchFamily="50" charset="0"/>
            </a:endParaRPr>
          </a:p>
          <a:p>
            <a:r>
              <a:rPr lang="en-GB" sz="2400" dirty="0" smtClean="0">
                <a:solidFill>
                  <a:srgbClr val="000000"/>
                </a:solidFill>
                <a:latin typeface="Letter-join No-Lead 33" panose="02000503000000020003" pitchFamily="50" charset="0"/>
              </a:rPr>
              <a:t>Group</a:t>
            </a:r>
            <a:r>
              <a:rPr lang="en-GB" sz="2400" dirty="0">
                <a:solidFill>
                  <a:srgbClr val="000000"/>
                </a:solidFill>
                <a:latin typeface="Letter-join No-Lead 33" panose="02000503000000020003" pitchFamily="50" charset="0"/>
              </a:rPr>
              <a:t>, set</a:t>
            </a:r>
          </a:p>
          <a:p>
            <a:r>
              <a:rPr lang="en-GB" sz="2400" dirty="0" smtClean="0">
                <a:solidFill>
                  <a:srgbClr val="000000"/>
                </a:solidFill>
                <a:latin typeface="Letter-join No-Lead 33" panose="02000503000000020003" pitchFamily="50" charset="0"/>
              </a:rPr>
              <a:t>List</a:t>
            </a:r>
            <a:r>
              <a:rPr lang="en-GB" sz="2400" dirty="0">
                <a:solidFill>
                  <a:srgbClr val="000000"/>
                </a:solidFill>
                <a:latin typeface="Letter-join No-Lead 33" panose="02000503000000020003" pitchFamily="50" charset="0"/>
              </a:rPr>
              <a:t>, table, chart, bar chart, frequency table</a:t>
            </a:r>
          </a:p>
          <a:p>
            <a:r>
              <a:rPr lang="en-GB" sz="2400" dirty="0">
                <a:solidFill>
                  <a:srgbClr val="000000"/>
                </a:solidFill>
                <a:latin typeface="Letter-join No-Lead 33" panose="02000503000000020003" pitchFamily="50" charset="0"/>
              </a:rPr>
              <a:t>Carroll diagram, Venn diagram</a:t>
            </a:r>
          </a:p>
          <a:p>
            <a:r>
              <a:rPr lang="en-GB" sz="2400" dirty="0" smtClean="0">
                <a:solidFill>
                  <a:srgbClr val="000000"/>
                </a:solidFill>
                <a:latin typeface="Letter-join No-Lead 33" panose="02000503000000020003" pitchFamily="50" charset="0"/>
              </a:rPr>
              <a:t>Label</a:t>
            </a:r>
            <a:r>
              <a:rPr lang="en-GB" sz="2400" dirty="0">
                <a:solidFill>
                  <a:srgbClr val="000000"/>
                </a:solidFill>
                <a:latin typeface="Letter-join No-Lead 33" panose="02000503000000020003" pitchFamily="50" charset="0"/>
              </a:rPr>
              <a:t>, title, axis, axes</a:t>
            </a:r>
          </a:p>
          <a:p>
            <a:r>
              <a:rPr lang="en-GB" sz="2400" dirty="0" smtClean="0">
                <a:solidFill>
                  <a:srgbClr val="000000"/>
                </a:solidFill>
                <a:latin typeface="Letter-join No-Lead 33" panose="02000503000000020003" pitchFamily="50" charset="0"/>
              </a:rPr>
              <a:t>Diagram</a:t>
            </a:r>
            <a:endParaRPr lang="en-GB" sz="2400" dirty="0">
              <a:solidFill>
                <a:srgbClr val="000000"/>
              </a:solidFill>
              <a:latin typeface="Letter-join No-Lead 33" panose="02000503000000020003" pitchFamily="50" charset="0"/>
            </a:endParaRPr>
          </a:p>
          <a:p>
            <a:r>
              <a:rPr lang="en-GB" sz="2400" dirty="0" smtClean="0">
                <a:solidFill>
                  <a:srgbClr val="000000"/>
                </a:solidFill>
                <a:latin typeface="Letter-join No-Lead 33" panose="02000503000000020003" pitchFamily="50" charset="0"/>
              </a:rPr>
              <a:t>Most </a:t>
            </a:r>
            <a:r>
              <a:rPr lang="en-GB" sz="2400" dirty="0">
                <a:solidFill>
                  <a:srgbClr val="000000"/>
                </a:solidFill>
                <a:latin typeface="Letter-join No-Lead 33" panose="02000503000000020003" pitchFamily="50" charset="0"/>
              </a:rPr>
              <a:t>popular, most common</a:t>
            </a:r>
          </a:p>
          <a:p>
            <a:r>
              <a:rPr lang="en-GB" sz="2400" dirty="0" smtClean="0">
                <a:solidFill>
                  <a:srgbClr val="000000"/>
                </a:solidFill>
                <a:latin typeface="Letter-join No-Lead 33" panose="02000503000000020003" pitchFamily="50" charset="0"/>
              </a:rPr>
              <a:t>Least </a:t>
            </a:r>
            <a:r>
              <a:rPr lang="en-GB" sz="2400" dirty="0">
                <a:solidFill>
                  <a:srgbClr val="000000"/>
                </a:solidFill>
                <a:latin typeface="Letter-join No-Lead 33" panose="02000503000000020003" pitchFamily="50" charset="0"/>
              </a:rPr>
              <a:t>popular, least common</a:t>
            </a:r>
            <a:endParaRPr lang="en-GB" sz="2400" dirty="0">
              <a:latin typeface="Letter-join No-Lead 33" panose="02000503000000020003" pitchFamily="50" charset="0"/>
            </a:endParaRPr>
          </a:p>
        </p:txBody>
      </p:sp>
      <p:sp>
        <p:nvSpPr>
          <p:cNvPr id="20" name="Oval Callout 19"/>
          <p:cNvSpPr/>
          <p:nvPr/>
        </p:nvSpPr>
        <p:spPr>
          <a:xfrm>
            <a:off x="7110036" y="1266198"/>
            <a:ext cx="2944143" cy="1975243"/>
          </a:xfrm>
          <a:prstGeom prst="wedgeEllipseCallout">
            <a:avLst>
              <a:gd name="adj1" fmla="val -50316"/>
              <a:gd name="adj2" fmla="val 47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Letter-join No-Lead 33" panose="02000503000000020003" pitchFamily="50" charset="0"/>
              </a:rPr>
              <a:t>Do you know what any of these new words mean? </a:t>
            </a:r>
            <a:br>
              <a:rPr lang="en-GB" dirty="0" smtClean="0">
                <a:latin typeface="Letter-join No-Lead 33" panose="02000503000000020003" pitchFamily="50" charset="0"/>
              </a:rPr>
            </a:br>
            <a:r>
              <a:rPr lang="en-GB" dirty="0" smtClean="0">
                <a:latin typeface="Letter-join No-Lead 33" panose="02000503000000020003" pitchFamily="50" charset="0"/>
              </a:rPr>
              <a:t/>
            </a:r>
            <a:br>
              <a:rPr lang="en-GB" dirty="0" smtClean="0">
                <a:latin typeface="Letter-join No-Lead 33" panose="02000503000000020003" pitchFamily="50" charset="0"/>
              </a:rPr>
            </a:br>
            <a:r>
              <a:rPr lang="en-GB" dirty="0" smtClean="0">
                <a:latin typeface="Letter-join No-Lead 33" panose="02000503000000020003" pitchFamily="50" charset="0"/>
              </a:rPr>
              <a:t>Tell a partner!</a:t>
            </a:r>
            <a:endParaRPr lang="en-GB" dirty="0">
              <a:latin typeface="Letter-join No-Lead 33" panose="02000503000000020003" pitchFamily="50" charset="0"/>
            </a:endParaRPr>
          </a:p>
        </p:txBody>
      </p:sp>
    </p:spTree>
    <p:extLst>
      <p:ext uri="{BB962C8B-B14F-4D97-AF65-F5344CB8AC3E}">
        <p14:creationId xmlns:p14="http://schemas.microsoft.com/office/powerpoint/2010/main" val="30277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1" name="Rectangle 10"/>
          <p:cNvSpPr/>
          <p:nvPr/>
        </p:nvSpPr>
        <p:spPr>
          <a:xfrm>
            <a:off x="426854" y="472930"/>
            <a:ext cx="2404836"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Hook</a:t>
            </a:r>
            <a:endParaRPr lang="en-GB" sz="5000" b="1" u="sng" dirty="0">
              <a:latin typeface="Letter-join No-Lead 33" panose="02000503000000020003" pitchFamily="50" charset="0"/>
            </a:endParaRPr>
          </a:p>
        </p:txBody>
      </p:sp>
      <p:pic>
        <p:nvPicPr>
          <p:cNvPr id="13" name="Picture 12">
            <a:extLst>
              <a:ext uri="{FF2B5EF4-FFF2-40B4-BE49-F238E27FC236}">
                <a16:creationId xmlns:a16="http://schemas.microsoft.com/office/drawing/2014/main" id="{BD989FCD-E175-4CFA-8867-F77A6EE400A9}"/>
              </a:ext>
            </a:extLst>
          </p:cNvPr>
          <p:cNvPicPr>
            <a:picLocks noChangeAspect="1"/>
          </p:cNvPicPr>
          <p:nvPr/>
        </p:nvPicPr>
        <p:blipFill>
          <a:blip r:embed="rId4"/>
          <a:stretch>
            <a:fillRect/>
          </a:stretch>
        </p:blipFill>
        <p:spPr>
          <a:xfrm>
            <a:off x="10931857" y="162618"/>
            <a:ext cx="1080398" cy="1095832"/>
          </a:xfrm>
          <a:prstGeom prst="ellipse">
            <a:avLst/>
          </a:prstGeom>
          <a:ln>
            <a:noFill/>
          </a:ln>
          <a:effectLst>
            <a:softEdge rad="112500"/>
          </a:effectLst>
        </p:spPr>
      </p:pic>
      <p:pic>
        <p:nvPicPr>
          <p:cNvPr id="14" name="djzTTUw8oLs"/>
          <p:cNvPicPr>
            <a:picLocks noRot="1" noChangeAspect="1"/>
          </p:cNvPicPr>
          <p:nvPr>
            <a:videoFile r:link="rId1"/>
          </p:nvPr>
        </p:nvPicPr>
        <p:blipFill>
          <a:blip r:embed="rId5"/>
          <a:stretch>
            <a:fillRect/>
          </a:stretch>
        </p:blipFill>
        <p:spPr>
          <a:xfrm>
            <a:off x="9298399" y="5073445"/>
            <a:ext cx="2713856" cy="1526544"/>
          </a:xfrm>
          <a:prstGeom prst="rect">
            <a:avLst/>
          </a:prstGeom>
        </p:spPr>
      </p:pic>
      <p:sp>
        <p:nvSpPr>
          <p:cNvPr id="8" name="TextBox 7">
            <a:extLst>
              <a:ext uri="{FF2B5EF4-FFF2-40B4-BE49-F238E27FC236}">
                <a16:creationId xmlns:a16="http://schemas.microsoft.com/office/drawing/2014/main" id="{D90405A0-99A3-43C6-BD21-297011C16263}"/>
              </a:ext>
            </a:extLst>
          </p:cNvPr>
          <p:cNvSpPr txBox="1"/>
          <p:nvPr/>
        </p:nvSpPr>
        <p:spPr>
          <a:xfrm>
            <a:off x="8155460" y="2249010"/>
            <a:ext cx="3784981" cy="2554545"/>
          </a:xfrm>
          <a:prstGeom prst="rect">
            <a:avLst/>
          </a:prstGeom>
          <a:noFill/>
          <a:ln>
            <a:solidFill>
              <a:schemeClr val="tx1"/>
            </a:solidFill>
          </a:ln>
        </p:spPr>
        <p:txBody>
          <a:bodyPr wrap="square" rtlCol="0">
            <a:spAutoFit/>
          </a:bodyPr>
          <a:lstStyle/>
          <a:p>
            <a:pPr marL="342900" indent="-342900" algn="ctr">
              <a:buFont typeface="Arial" panose="020B0604020202020204" pitchFamily="34" charset="0"/>
              <a:buChar char="•"/>
            </a:pPr>
            <a:r>
              <a:rPr lang="en-GB" sz="1600" dirty="0" smtClean="0">
                <a:latin typeface="Letter-join 40" panose="02000805000000020003" pitchFamily="50" charset="0"/>
              </a:rPr>
              <a:t>What is it a bar chart to show?</a:t>
            </a:r>
          </a:p>
          <a:p>
            <a:pPr marL="342900" indent="-342900" algn="ctr">
              <a:buFont typeface="Arial" panose="020B0604020202020204" pitchFamily="34" charset="0"/>
              <a:buChar char="•"/>
            </a:pPr>
            <a:r>
              <a:rPr lang="en-GB" sz="1600" dirty="0" smtClean="0">
                <a:latin typeface="Letter-join 40" panose="02000805000000020003" pitchFamily="50" charset="0"/>
              </a:rPr>
              <a:t>What does the Y axis go up in?</a:t>
            </a:r>
          </a:p>
          <a:p>
            <a:pPr marL="342900" indent="-342900" algn="ctr">
              <a:buFont typeface="Arial" panose="020B0604020202020204" pitchFamily="34" charset="0"/>
              <a:buChar char="•"/>
            </a:pPr>
            <a:r>
              <a:rPr lang="en-GB" sz="1600" dirty="0" smtClean="0">
                <a:latin typeface="Letter-join 40" panose="02000805000000020003" pitchFamily="50" charset="0"/>
              </a:rPr>
              <a:t>Which year group read the most? least?</a:t>
            </a:r>
          </a:p>
          <a:p>
            <a:pPr marL="342900" indent="-342900" algn="ctr">
              <a:buFont typeface="Arial" panose="020B0604020202020204" pitchFamily="34" charset="0"/>
              <a:buChar char="•"/>
            </a:pPr>
            <a:r>
              <a:rPr lang="en-GB" sz="1600" dirty="0" smtClean="0">
                <a:latin typeface="Letter-join 40" panose="02000805000000020003" pitchFamily="50" charset="0"/>
              </a:rPr>
              <a:t>How do you know?</a:t>
            </a:r>
          </a:p>
          <a:p>
            <a:pPr marL="342900" indent="-342900" algn="ctr">
              <a:buFont typeface="Arial" panose="020B0604020202020204" pitchFamily="34" charset="0"/>
              <a:buChar char="•"/>
            </a:pPr>
            <a:r>
              <a:rPr lang="en-GB" sz="1600" dirty="0" smtClean="0">
                <a:latin typeface="Letter-join 40" panose="02000805000000020003" pitchFamily="50" charset="0"/>
              </a:rPr>
              <a:t>How would you work out how many books were read altogether?</a:t>
            </a:r>
          </a:p>
        </p:txBody>
      </p:sp>
      <p:pic>
        <p:nvPicPr>
          <p:cNvPr id="1026" name="Picture 2" descr="Cute lightbulb&quot; Sticker by Artmmey | Redbubble"/>
          <p:cNvPicPr>
            <a:picLocks noChangeAspect="1" noChangeArrowheads="1"/>
          </p:cNvPicPr>
          <p:nvPr/>
        </p:nvPicPr>
        <p:blipFill>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454324" y="1048007"/>
            <a:ext cx="1201003" cy="12010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26854" y="1825135"/>
            <a:ext cx="7379665" cy="4323308"/>
          </a:xfrm>
          <a:prstGeom prst="rect">
            <a:avLst/>
          </a:prstGeom>
        </p:spPr>
      </p:pic>
    </p:spTree>
    <p:extLst>
      <p:ext uri="{BB962C8B-B14F-4D97-AF65-F5344CB8AC3E}">
        <p14:creationId xmlns:p14="http://schemas.microsoft.com/office/powerpoint/2010/main" val="1049709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26853" y="2098051"/>
            <a:ext cx="6642763" cy="3094155"/>
            <a:chOff x="425465" y="1750800"/>
            <a:chExt cx="7093757" cy="3091367"/>
          </a:xfrm>
        </p:grpSpPr>
        <p:pic>
          <p:nvPicPr>
            <p:cNvPr id="5" name="Picture 4"/>
            <p:cNvPicPr>
              <a:picLocks noChangeAspect="1"/>
            </p:cNvPicPr>
            <p:nvPr/>
          </p:nvPicPr>
          <p:blipFill rotWithShape="1">
            <a:blip r:embed="rId2"/>
            <a:srcRect t="15142"/>
            <a:stretch/>
          </p:blipFill>
          <p:spPr>
            <a:xfrm>
              <a:off x="425465" y="1750800"/>
              <a:ext cx="7093064" cy="3091367"/>
            </a:xfrm>
            <a:prstGeom prst="rect">
              <a:avLst/>
            </a:prstGeom>
          </p:spPr>
        </p:pic>
        <p:sp>
          <p:nvSpPr>
            <p:cNvPr id="13" name="Rectangle 12"/>
            <p:cNvSpPr/>
            <p:nvPr/>
          </p:nvSpPr>
          <p:spPr>
            <a:xfrm>
              <a:off x="5513696" y="1750800"/>
              <a:ext cx="2005526" cy="171377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6" name="Rectangle 5"/>
          <p:cNvSpPr/>
          <p:nvPr/>
        </p:nvSpPr>
        <p:spPr>
          <a:xfrm>
            <a:off x="426853" y="472930"/>
            <a:ext cx="4704705"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New Learning</a:t>
            </a:r>
            <a:endParaRPr lang="en-GB" sz="5000" b="1" u="sng" dirty="0">
              <a:latin typeface="Letter-join No-Lead 33" panose="02000503000000020003" pitchFamily="50" charset="0"/>
            </a:endParaRPr>
          </a:p>
        </p:txBody>
      </p:sp>
      <p:pic>
        <p:nvPicPr>
          <p:cNvPr id="8" name="Picture 7">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1136573" y="143922"/>
            <a:ext cx="875682" cy="888192"/>
          </a:xfrm>
          <a:prstGeom prst="ellipse">
            <a:avLst/>
          </a:prstGeom>
          <a:ln>
            <a:noFill/>
          </a:ln>
          <a:effectLst>
            <a:softEdge rad="112500"/>
          </a:effectLst>
        </p:spPr>
      </p:pic>
      <p:pic>
        <p:nvPicPr>
          <p:cNvPr id="10" name="Picture 9"/>
          <p:cNvPicPr>
            <a:picLocks noChangeAspect="1"/>
          </p:cNvPicPr>
          <p:nvPr/>
        </p:nvPicPr>
        <p:blipFill>
          <a:blip r:embed="rId4"/>
          <a:stretch>
            <a:fillRect/>
          </a:stretch>
        </p:blipFill>
        <p:spPr>
          <a:xfrm>
            <a:off x="5733374" y="1334704"/>
            <a:ext cx="6100334" cy="4620851"/>
          </a:xfrm>
          <a:prstGeom prst="rect">
            <a:avLst/>
          </a:prstGeom>
        </p:spPr>
      </p:pic>
      <p:sp>
        <p:nvSpPr>
          <p:cNvPr id="11" name="Google Shape;98;p15"/>
          <p:cNvSpPr txBox="1"/>
          <p:nvPr/>
        </p:nvSpPr>
        <p:spPr>
          <a:xfrm>
            <a:off x="5320995" y="1456415"/>
            <a:ext cx="989100" cy="470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0000"/>
                </a:solidFill>
                <a:effectLst/>
                <a:uLnTx/>
                <a:uFillTx/>
                <a:latin typeface="Letter-join No-Lead 33" panose="02000503000000020003" pitchFamily="50" charset="0"/>
                <a:ea typeface="Century Gothic"/>
                <a:cs typeface="Century Gothic"/>
                <a:sym typeface="Century Gothic"/>
              </a:rPr>
              <a:t>Scale</a:t>
            </a:r>
            <a:endParaRPr kumimoji="0" sz="1800" b="0" i="0" u="none" strike="noStrike" kern="0" cap="none" spc="0" normalizeH="0" baseline="0" noProof="0" dirty="0">
              <a:ln>
                <a:noFill/>
              </a:ln>
              <a:solidFill>
                <a:srgbClr val="FF0000"/>
              </a:solidFill>
              <a:effectLst/>
              <a:uLnTx/>
              <a:uFillTx/>
              <a:latin typeface="Letter-join No-Lead 33" panose="02000503000000020003" pitchFamily="50" charset="0"/>
              <a:ea typeface="Century Gothic"/>
              <a:cs typeface="Century Gothic"/>
              <a:sym typeface="Century Gothic"/>
            </a:endParaRPr>
          </a:p>
        </p:txBody>
      </p:sp>
      <p:cxnSp>
        <p:nvCxnSpPr>
          <p:cNvPr id="16" name="Straight Arrow Connector 15"/>
          <p:cNvCxnSpPr/>
          <p:nvPr/>
        </p:nvCxnSpPr>
        <p:spPr>
          <a:xfrm>
            <a:off x="5946705" y="1953042"/>
            <a:ext cx="367799" cy="37115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V="1">
            <a:off x="7393588" y="5798439"/>
            <a:ext cx="755473" cy="31423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 name="Google Shape;98;p15"/>
          <p:cNvSpPr txBox="1"/>
          <p:nvPr/>
        </p:nvSpPr>
        <p:spPr>
          <a:xfrm>
            <a:off x="6851875" y="6028096"/>
            <a:ext cx="1353786" cy="470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smtClean="0">
                <a:ln>
                  <a:noFill/>
                </a:ln>
                <a:solidFill>
                  <a:srgbClr val="FF0000"/>
                </a:solidFill>
                <a:effectLst/>
                <a:uLnTx/>
                <a:uFillTx/>
                <a:latin typeface="Letter-join No-Lead 33" panose="02000503000000020003" pitchFamily="50" charset="0"/>
                <a:ea typeface="Century Gothic"/>
                <a:cs typeface="Century Gothic"/>
                <a:sym typeface="Century Gothic"/>
              </a:rPr>
              <a:t>Label</a:t>
            </a:r>
            <a:endParaRPr kumimoji="0" sz="1800" b="0" i="0" u="none" strike="noStrike" kern="0" cap="none" spc="0" normalizeH="0" baseline="0" noProof="0" dirty="0">
              <a:ln>
                <a:noFill/>
              </a:ln>
              <a:solidFill>
                <a:srgbClr val="FF0000"/>
              </a:solidFill>
              <a:effectLst/>
              <a:uLnTx/>
              <a:uFillTx/>
              <a:latin typeface="Letter-join No-Lead 33" panose="02000503000000020003" pitchFamily="50" charset="0"/>
              <a:ea typeface="Century Gothic"/>
              <a:cs typeface="Century Gothic"/>
              <a:sym typeface="Century Gothic"/>
            </a:endParaRPr>
          </a:p>
        </p:txBody>
      </p:sp>
      <p:sp>
        <p:nvSpPr>
          <p:cNvPr id="23" name="Google Shape;98;p15"/>
          <p:cNvSpPr txBox="1"/>
          <p:nvPr/>
        </p:nvSpPr>
        <p:spPr>
          <a:xfrm>
            <a:off x="11386388" y="2271018"/>
            <a:ext cx="989100" cy="470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smtClean="0">
                <a:ln>
                  <a:noFill/>
                </a:ln>
                <a:solidFill>
                  <a:srgbClr val="FF0000"/>
                </a:solidFill>
                <a:effectLst/>
                <a:uLnTx/>
                <a:uFillTx/>
                <a:latin typeface="Letter-join No-Lead 33" panose="02000503000000020003" pitchFamily="50" charset="0"/>
                <a:ea typeface="Century Gothic"/>
                <a:cs typeface="Century Gothic"/>
                <a:sym typeface="Century Gothic"/>
              </a:rPr>
              <a:t>Bars</a:t>
            </a:r>
            <a:endParaRPr kumimoji="0" sz="1800" b="0" i="0" u="none" strike="noStrike" kern="0" cap="none" spc="0" normalizeH="0" baseline="0" noProof="0" dirty="0">
              <a:ln>
                <a:noFill/>
              </a:ln>
              <a:solidFill>
                <a:srgbClr val="FF0000"/>
              </a:solidFill>
              <a:effectLst/>
              <a:uLnTx/>
              <a:uFillTx/>
              <a:latin typeface="Letter-join No-Lead 33" panose="02000503000000020003" pitchFamily="50" charset="0"/>
              <a:ea typeface="Century Gothic"/>
              <a:cs typeface="Century Gothic"/>
              <a:sym typeface="Century Gothic"/>
            </a:endParaRPr>
          </a:p>
        </p:txBody>
      </p:sp>
      <p:cxnSp>
        <p:nvCxnSpPr>
          <p:cNvPr id="24" name="Straight Arrow Connector 23"/>
          <p:cNvCxnSpPr/>
          <p:nvPr/>
        </p:nvCxnSpPr>
        <p:spPr>
          <a:xfrm flipH="1">
            <a:off x="10638992" y="2842683"/>
            <a:ext cx="952112" cy="542206"/>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5" name="Picture 24"/>
          <p:cNvPicPr>
            <a:picLocks noChangeAspect="1"/>
          </p:cNvPicPr>
          <p:nvPr/>
        </p:nvPicPr>
        <p:blipFill>
          <a:blip r:embed="rId5"/>
          <a:stretch>
            <a:fillRect/>
          </a:stretch>
        </p:blipFill>
        <p:spPr>
          <a:xfrm>
            <a:off x="6851875" y="1508366"/>
            <a:ext cx="4248150" cy="333375"/>
          </a:xfrm>
          <a:prstGeom prst="rect">
            <a:avLst/>
          </a:prstGeom>
        </p:spPr>
      </p:pic>
      <p:cxnSp>
        <p:nvCxnSpPr>
          <p:cNvPr id="28" name="Straight Arrow Connector 27"/>
          <p:cNvCxnSpPr/>
          <p:nvPr/>
        </p:nvCxnSpPr>
        <p:spPr>
          <a:xfrm flipH="1">
            <a:off x="8488908" y="983114"/>
            <a:ext cx="294633" cy="47330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9" name="Google Shape;98;p15"/>
          <p:cNvSpPr txBox="1"/>
          <p:nvPr/>
        </p:nvSpPr>
        <p:spPr>
          <a:xfrm>
            <a:off x="8550061" y="440600"/>
            <a:ext cx="1482253" cy="470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smtClean="0">
                <a:ln>
                  <a:noFill/>
                </a:ln>
                <a:solidFill>
                  <a:srgbClr val="FF0000"/>
                </a:solidFill>
                <a:effectLst/>
                <a:uLnTx/>
                <a:uFillTx/>
                <a:latin typeface="Letter-join No-Lead 33" panose="02000503000000020003" pitchFamily="50" charset="0"/>
                <a:ea typeface="Century Gothic"/>
                <a:cs typeface="Century Gothic"/>
                <a:sym typeface="Century Gothic"/>
              </a:rPr>
              <a:t>Title</a:t>
            </a:r>
            <a:endParaRPr kumimoji="0" sz="1800" b="0" i="0" u="none" strike="noStrike" kern="0" cap="none" spc="0" normalizeH="0" baseline="0" noProof="0" dirty="0">
              <a:ln>
                <a:noFill/>
              </a:ln>
              <a:solidFill>
                <a:srgbClr val="FF0000"/>
              </a:solidFill>
              <a:effectLst/>
              <a:uLnTx/>
              <a:uFillTx/>
              <a:latin typeface="Letter-join No-Lead 33" panose="02000503000000020003" pitchFamily="50" charset="0"/>
              <a:ea typeface="Century Gothic"/>
              <a:cs typeface="Century Gothic"/>
              <a:sym typeface="Century Gothic"/>
            </a:endParaRPr>
          </a:p>
        </p:txBody>
      </p:sp>
      <p:sp>
        <p:nvSpPr>
          <p:cNvPr id="33" name="Google Shape;98;p15"/>
          <p:cNvSpPr txBox="1"/>
          <p:nvPr/>
        </p:nvSpPr>
        <p:spPr>
          <a:xfrm>
            <a:off x="10844608" y="5822587"/>
            <a:ext cx="989100" cy="470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smtClean="0">
                <a:ln>
                  <a:noFill/>
                </a:ln>
                <a:solidFill>
                  <a:srgbClr val="FF0000"/>
                </a:solidFill>
                <a:effectLst/>
                <a:uLnTx/>
                <a:uFillTx/>
                <a:latin typeface="Letter-join No-Lead 33" panose="02000503000000020003" pitchFamily="50" charset="0"/>
                <a:ea typeface="Century Gothic"/>
                <a:cs typeface="Century Gothic"/>
                <a:sym typeface="Century Gothic"/>
              </a:rPr>
              <a:t>Axis</a:t>
            </a:r>
            <a:endParaRPr kumimoji="0" sz="1800" b="0" i="0" u="none" strike="noStrike" kern="0" cap="none" spc="0" normalizeH="0" baseline="0" noProof="0" dirty="0">
              <a:ln>
                <a:noFill/>
              </a:ln>
              <a:solidFill>
                <a:srgbClr val="FF0000"/>
              </a:solidFill>
              <a:effectLst/>
              <a:uLnTx/>
              <a:uFillTx/>
              <a:latin typeface="Letter-join No-Lead 33" panose="02000503000000020003" pitchFamily="50" charset="0"/>
              <a:ea typeface="Century Gothic"/>
              <a:cs typeface="Century Gothic"/>
              <a:sym typeface="Century Gothic"/>
            </a:endParaRPr>
          </a:p>
        </p:txBody>
      </p:sp>
      <p:cxnSp>
        <p:nvCxnSpPr>
          <p:cNvPr id="34" name="Straight Arrow Connector 33"/>
          <p:cNvCxnSpPr/>
          <p:nvPr/>
        </p:nvCxnSpPr>
        <p:spPr>
          <a:xfrm flipV="1">
            <a:off x="11260327" y="5567075"/>
            <a:ext cx="330777" cy="39577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86812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3" y="472930"/>
            <a:ext cx="4704705"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New Learning</a:t>
            </a:r>
            <a:endParaRPr lang="en-GB" sz="5000" b="1" u="sng" dirty="0">
              <a:latin typeface="Letter-join No-Lead 33" panose="02000503000000020003" pitchFamily="50" charset="0"/>
            </a:endParaRPr>
          </a:p>
        </p:txBody>
      </p:sp>
      <p:pic>
        <p:nvPicPr>
          <p:cNvPr id="8" name="Picture 7">
            <a:extLst>
              <a:ext uri="{FF2B5EF4-FFF2-40B4-BE49-F238E27FC236}">
                <a16:creationId xmlns:a16="http://schemas.microsoft.com/office/drawing/2014/main" id="{BD989FCD-E175-4CFA-8867-F77A6EE400A9}"/>
              </a:ext>
            </a:extLst>
          </p:cNvPr>
          <p:cNvPicPr>
            <a:picLocks noChangeAspect="1"/>
          </p:cNvPicPr>
          <p:nvPr/>
        </p:nvPicPr>
        <p:blipFill>
          <a:blip r:embed="rId2"/>
          <a:stretch>
            <a:fillRect/>
          </a:stretch>
        </p:blipFill>
        <p:spPr>
          <a:xfrm>
            <a:off x="11136573" y="143922"/>
            <a:ext cx="875682" cy="888192"/>
          </a:xfrm>
          <a:prstGeom prst="ellipse">
            <a:avLst/>
          </a:prstGeom>
          <a:ln>
            <a:noFill/>
          </a:ln>
          <a:effectLst>
            <a:softEdge rad="112500"/>
          </a:effectLst>
        </p:spPr>
      </p:pic>
      <p:pic>
        <p:nvPicPr>
          <p:cNvPr id="2" name="Picture 1"/>
          <p:cNvPicPr>
            <a:picLocks noChangeAspect="1"/>
          </p:cNvPicPr>
          <p:nvPr/>
        </p:nvPicPr>
        <p:blipFill>
          <a:blip r:embed="rId3"/>
          <a:stretch>
            <a:fillRect/>
          </a:stretch>
        </p:blipFill>
        <p:spPr>
          <a:xfrm>
            <a:off x="426853" y="1847424"/>
            <a:ext cx="3298986" cy="3118756"/>
          </a:xfrm>
          <a:prstGeom prst="rect">
            <a:avLst/>
          </a:prstGeom>
        </p:spPr>
      </p:pic>
      <p:sp>
        <p:nvSpPr>
          <p:cNvPr id="21" name="Oval Callout 20"/>
          <p:cNvSpPr/>
          <p:nvPr/>
        </p:nvSpPr>
        <p:spPr>
          <a:xfrm>
            <a:off x="4353636" y="2318549"/>
            <a:ext cx="2944143" cy="1975243"/>
          </a:xfrm>
          <a:prstGeom prst="wedgeEllipseCallout">
            <a:avLst>
              <a:gd name="adj1" fmla="val -50316"/>
              <a:gd name="adj2" fmla="val 47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Letter-join No-Lead 33" panose="02000503000000020003" pitchFamily="50" charset="0"/>
              </a:rPr>
              <a:t>How could we count  the following animals using a tally?</a:t>
            </a:r>
            <a:endParaRPr lang="en-GB" dirty="0">
              <a:latin typeface="Letter-join No-Lead 33" panose="02000503000000020003" pitchFamily="50"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51530830"/>
              </p:ext>
            </p:extLst>
          </p:nvPr>
        </p:nvGraphicFramePr>
        <p:xfrm>
          <a:off x="7925576" y="1847424"/>
          <a:ext cx="3866092" cy="2983883"/>
        </p:xfrm>
        <a:graphic>
          <a:graphicData uri="http://schemas.openxmlformats.org/drawingml/2006/table">
            <a:tbl>
              <a:tblPr firstRow="1" bandRow="1">
                <a:tableStyleId>{5940675A-B579-460E-94D1-54222C63F5DA}</a:tableStyleId>
              </a:tblPr>
              <a:tblGrid>
                <a:gridCol w="1933046">
                  <a:extLst>
                    <a:ext uri="{9D8B030D-6E8A-4147-A177-3AD203B41FA5}">
                      <a16:colId xmlns:a16="http://schemas.microsoft.com/office/drawing/2014/main" val="2737650603"/>
                    </a:ext>
                  </a:extLst>
                </a:gridCol>
                <a:gridCol w="1933046">
                  <a:extLst>
                    <a:ext uri="{9D8B030D-6E8A-4147-A177-3AD203B41FA5}">
                      <a16:colId xmlns:a16="http://schemas.microsoft.com/office/drawing/2014/main" val="3031769372"/>
                    </a:ext>
                  </a:extLst>
                </a:gridCol>
              </a:tblGrid>
              <a:tr h="590219">
                <a:tc>
                  <a:txBody>
                    <a:bodyPr/>
                    <a:lstStyle/>
                    <a:p>
                      <a:endParaRPr lang="en-GB" dirty="0"/>
                    </a:p>
                  </a:txBody>
                  <a:tcPr/>
                </a:tc>
                <a:tc>
                  <a:txBody>
                    <a:bodyPr/>
                    <a:lstStyle/>
                    <a:p>
                      <a:endParaRPr lang="en-GB"/>
                    </a:p>
                  </a:txBody>
                  <a:tcPr/>
                </a:tc>
                <a:extLst>
                  <a:ext uri="{0D108BD9-81ED-4DB2-BD59-A6C34878D82A}">
                    <a16:rowId xmlns:a16="http://schemas.microsoft.com/office/drawing/2014/main" val="3481041693"/>
                  </a:ext>
                </a:extLst>
              </a:tr>
              <a:tr h="598416">
                <a:tc>
                  <a:txBody>
                    <a:bodyPr/>
                    <a:lstStyle/>
                    <a:p>
                      <a:endParaRPr lang="en-GB" dirty="0"/>
                    </a:p>
                  </a:txBody>
                  <a:tcPr/>
                </a:tc>
                <a:tc>
                  <a:txBody>
                    <a:bodyPr/>
                    <a:lstStyle/>
                    <a:p>
                      <a:endParaRPr lang="en-GB"/>
                    </a:p>
                  </a:txBody>
                  <a:tcPr/>
                </a:tc>
                <a:extLst>
                  <a:ext uri="{0D108BD9-81ED-4DB2-BD59-A6C34878D82A}">
                    <a16:rowId xmlns:a16="http://schemas.microsoft.com/office/drawing/2014/main" val="1949448024"/>
                  </a:ext>
                </a:extLst>
              </a:tr>
              <a:tr h="598416">
                <a:tc>
                  <a:txBody>
                    <a:bodyPr/>
                    <a:lstStyle/>
                    <a:p>
                      <a:endParaRPr lang="en-GB" dirty="0"/>
                    </a:p>
                  </a:txBody>
                  <a:tcPr/>
                </a:tc>
                <a:tc>
                  <a:txBody>
                    <a:bodyPr/>
                    <a:lstStyle/>
                    <a:p>
                      <a:endParaRPr lang="en-GB"/>
                    </a:p>
                  </a:txBody>
                  <a:tcPr/>
                </a:tc>
                <a:extLst>
                  <a:ext uri="{0D108BD9-81ED-4DB2-BD59-A6C34878D82A}">
                    <a16:rowId xmlns:a16="http://schemas.microsoft.com/office/drawing/2014/main" val="2452263419"/>
                  </a:ext>
                </a:extLst>
              </a:tr>
              <a:tr h="598416">
                <a:tc>
                  <a:txBody>
                    <a:bodyPr/>
                    <a:lstStyle/>
                    <a:p>
                      <a:endParaRPr lang="en-GB"/>
                    </a:p>
                  </a:txBody>
                  <a:tcPr/>
                </a:tc>
                <a:tc>
                  <a:txBody>
                    <a:bodyPr/>
                    <a:lstStyle/>
                    <a:p>
                      <a:endParaRPr lang="en-GB"/>
                    </a:p>
                  </a:txBody>
                  <a:tcPr/>
                </a:tc>
                <a:extLst>
                  <a:ext uri="{0D108BD9-81ED-4DB2-BD59-A6C34878D82A}">
                    <a16:rowId xmlns:a16="http://schemas.microsoft.com/office/drawing/2014/main" val="1938647947"/>
                  </a:ext>
                </a:extLst>
              </a:tr>
              <a:tr h="598416">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13625129"/>
                  </a:ext>
                </a:extLst>
              </a:tr>
            </a:tbl>
          </a:graphicData>
        </a:graphic>
      </p:graphicFrame>
      <p:pic>
        <p:nvPicPr>
          <p:cNvPr id="4" name="Picture 3">
            <a:hlinkClick r:id="rId4"/>
          </p:cNvPr>
          <p:cNvPicPr>
            <a:picLocks noChangeAspect="1"/>
          </p:cNvPicPr>
          <p:nvPr/>
        </p:nvPicPr>
        <p:blipFill>
          <a:blip r:embed="rId5"/>
          <a:stretch>
            <a:fillRect/>
          </a:stretch>
        </p:blipFill>
        <p:spPr>
          <a:xfrm>
            <a:off x="9712087" y="5322625"/>
            <a:ext cx="2203901" cy="1247491"/>
          </a:xfrm>
          <a:prstGeom prst="rect">
            <a:avLst/>
          </a:prstGeom>
        </p:spPr>
      </p:pic>
      <p:sp>
        <p:nvSpPr>
          <p:cNvPr id="26" name="TextBox 25">
            <a:extLst>
              <a:ext uri="{FF2B5EF4-FFF2-40B4-BE49-F238E27FC236}">
                <a16:creationId xmlns:a16="http://schemas.microsoft.com/office/drawing/2014/main" id="{D90405A0-99A3-43C6-BD21-297011C16263}"/>
              </a:ext>
            </a:extLst>
          </p:cNvPr>
          <p:cNvSpPr txBox="1"/>
          <p:nvPr/>
        </p:nvSpPr>
        <p:spPr>
          <a:xfrm>
            <a:off x="4930497" y="5646617"/>
            <a:ext cx="4505986" cy="646331"/>
          </a:xfrm>
          <a:prstGeom prst="rect">
            <a:avLst/>
          </a:prstGeom>
          <a:noFill/>
          <a:ln>
            <a:solidFill>
              <a:schemeClr val="tx1"/>
            </a:solidFill>
          </a:ln>
        </p:spPr>
        <p:txBody>
          <a:bodyPr wrap="square" rtlCol="0">
            <a:spAutoFit/>
          </a:bodyPr>
          <a:lstStyle/>
          <a:p>
            <a:pPr algn="ctr"/>
            <a:r>
              <a:rPr lang="en-GB" dirty="0" smtClean="0">
                <a:latin typeface="Letter-join 40" panose="02000805000000020003" pitchFamily="50" charset="0"/>
              </a:rPr>
              <a:t>Click on the image to find out more about tally charts!</a:t>
            </a:r>
            <a:endParaRPr lang="en-GB" dirty="0" smtClean="0">
              <a:latin typeface="Letter-join 40" panose="02000805000000020003" pitchFamily="50" charset="0"/>
            </a:endParaRPr>
          </a:p>
        </p:txBody>
      </p:sp>
    </p:spTree>
    <p:extLst>
      <p:ext uri="{BB962C8B-B14F-4D97-AF65-F5344CB8AC3E}">
        <p14:creationId xmlns:p14="http://schemas.microsoft.com/office/powerpoint/2010/main" val="14689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54" y="472930"/>
            <a:ext cx="2508075" cy="861774"/>
          </a:xfrm>
          <a:prstGeom prst="rect">
            <a:avLst/>
          </a:prstGeom>
          <a:solidFill>
            <a:schemeClr val="accent1">
              <a:lumMod val="40000"/>
              <a:lumOff val="60000"/>
            </a:schemeClr>
          </a:solidFill>
        </p:spPr>
        <p:txBody>
          <a:bodyPr wrap="square">
            <a:spAutoFit/>
          </a:bodyPr>
          <a:lstStyle/>
          <a:p>
            <a:pPr algn="ctr"/>
            <a:r>
              <a:rPr lang="en-GB" sz="5000" b="1" u="sng" dirty="0" smtClean="0">
                <a:latin typeface="Letter-join No-Lead 33" panose="02000503000000020003" pitchFamily="50" charset="0"/>
              </a:rPr>
              <a:t>Task </a:t>
            </a:r>
            <a:r>
              <a:rPr lang="en-GB" sz="5000" b="1" u="sng" dirty="0" smtClean="0">
                <a:latin typeface="Letter-join No-Lead 33" panose="02000503000000020003" pitchFamily="50" charset="0"/>
              </a:rPr>
              <a:t>1</a:t>
            </a:r>
            <a:endParaRPr lang="en-GB" sz="5000" b="1" u="sng" dirty="0">
              <a:latin typeface="Letter-join No-Lead 33" panose="02000503000000020003" pitchFamily="50" charset="0"/>
            </a:endParaRPr>
          </a:p>
        </p:txBody>
      </p:sp>
      <p:pic>
        <p:nvPicPr>
          <p:cNvPr id="9" name="Picture 8">
            <a:extLst>
              <a:ext uri="{FF2B5EF4-FFF2-40B4-BE49-F238E27FC236}">
                <a16:creationId xmlns:a16="http://schemas.microsoft.com/office/drawing/2014/main" id="{BD989FCD-E175-4CFA-8867-F77A6EE400A9}"/>
              </a:ext>
            </a:extLst>
          </p:cNvPr>
          <p:cNvPicPr>
            <a:picLocks noChangeAspect="1"/>
          </p:cNvPicPr>
          <p:nvPr/>
        </p:nvPicPr>
        <p:blipFill>
          <a:blip r:embed="rId3"/>
          <a:stretch>
            <a:fillRect/>
          </a:stretch>
        </p:blipFill>
        <p:spPr>
          <a:xfrm>
            <a:off x="10589342" y="143922"/>
            <a:ext cx="1422913" cy="1443240"/>
          </a:xfrm>
          <a:prstGeom prst="ellipse">
            <a:avLst/>
          </a:prstGeom>
          <a:ln>
            <a:noFill/>
          </a:ln>
          <a:effectLst>
            <a:softEdge rad="112500"/>
          </a:effec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l="6802" b="8475"/>
          <a:stretch>
            <a:fillRect/>
          </a:stretch>
        </p:blipFill>
        <p:spPr bwMode="auto">
          <a:xfrm>
            <a:off x="426854" y="1883121"/>
            <a:ext cx="4404453" cy="42149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380640451"/>
              </p:ext>
            </p:extLst>
          </p:nvPr>
        </p:nvGraphicFramePr>
        <p:xfrm>
          <a:off x="6224252" y="2270439"/>
          <a:ext cx="4588878" cy="2615184"/>
        </p:xfrm>
        <a:graphic>
          <a:graphicData uri="http://schemas.openxmlformats.org/drawingml/2006/table">
            <a:tbl>
              <a:tblPr/>
              <a:tblGrid>
                <a:gridCol w="2294439">
                  <a:extLst>
                    <a:ext uri="{9D8B030D-6E8A-4147-A177-3AD203B41FA5}">
                      <a16:colId xmlns:a16="http://schemas.microsoft.com/office/drawing/2014/main" val="1241394393"/>
                    </a:ext>
                  </a:extLst>
                </a:gridCol>
                <a:gridCol w="2294439">
                  <a:extLst>
                    <a:ext uri="{9D8B030D-6E8A-4147-A177-3AD203B41FA5}">
                      <a16:colId xmlns:a16="http://schemas.microsoft.com/office/drawing/2014/main" val="8216803"/>
                    </a:ext>
                  </a:extLst>
                </a:gridCol>
              </a:tblGrid>
              <a:tr h="331686">
                <a:tc>
                  <a:txBody>
                    <a:bodyPr/>
                    <a:lstStyle/>
                    <a:p>
                      <a:pPr marR="0" indent="0" algn="ctr" rtl="0">
                        <a:lnSpc>
                          <a:spcPct val="119000"/>
                        </a:lnSpc>
                        <a:spcBef>
                          <a:spcPts val="0"/>
                        </a:spcBef>
                        <a:spcAft>
                          <a:spcPts val="600"/>
                        </a:spcAft>
                      </a:pPr>
                      <a:r>
                        <a:rPr lang="en-GB" sz="2000" b="1" kern="1400" dirty="0" smtClean="0">
                          <a:ln>
                            <a:noFill/>
                          </a:ln>
                          <a:solidFill>
                            <a:srgbClr val="000000"/>
                          </a:solidFill>
                          <a:effectLst/>
                          <a:latin typeface="Letter-join No-Lead 33" panose="02000503000000020003" pitchFamily="50" charset="0"/>
                        </a:rPr>
                        <a:t>Healthy</a:t>
                      </a:r>
                      <a:r>
                        <a:rPr lang="en-GB" sz="2000" b="1" kern="1400" baseline="0" dirty="0" smtClean="0">
                          <a:ln>
                            <a:noFill/>
                          </a:ln>
                          <a:solidFill>
                            <a:srgbClr val="000000"/>
                          </a:solidFill>
                          <a:effectLst/>
                          <a:latin typeface="Letter-join No-Lead 33" panose="02000503000000020003" pitchFamily="50" charset="0"/>
                        </a:rPr>
                        <a:t> Snack</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2000" b="1" kern="1400" dirty="0">
                          <a:ln>
                            <a:noFill/>
                          </a:ln>
                          <a:solidFill>
                            <a:srgbClr val="000000"/>
                          </a:solidFill>
                          <a:effectLst/>
                          <a:latin typeface="Letter-join No-Lead 33" panose="02000503000000020003" pitchFamily="50" charset="0"/>
                        </a:rPr>
                        <a:t>Votes</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968470"/>
                  </a:ext>
                </a:extLst>
              </a:tr>
              <a:tr h="331686">
                <a:tc>
                  <a:txBody>
                    <a:bodyPr/>
                    <a:lstStyle/>
                    <a:p>
                      <a:pPr marR="0" indent="0" algn="ctr" rtl="0">
                        <a:lnSpc>
                          <a:spcPct val="119000"/>
                        </a:lnSpc>
                        <a:spcBef>
                          <a:spcPts val="0"/>
                        </a:spcBef>
                        <a:spcAft>
                          <a:spcPts val="600"/>
                        </a:spcAft>
                      </a:pPr>
                      <a:r>
                        <a:rPr lang="en-GB" sz="2000" kern="1400" dirty="0" smtClean="0">
                          <a:ln>
                            <a:noFill/>
                          </a:ln>
                          <a:solidFill>
                            <a:srgbClr val="000000"/>
                          </a:solidFill>
                          <a:effectLst/>
                          <a:latin typeface="Letter-join No-Lead 33" panose="02000503000000020003" pitchFamily="50" charset="0"/>
                        </a:rPr>
                        <a:t>Banana</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2000" kern="1400" dirty="0" smtClean="0">
                          <a:ln>
                            <a:noFill/>
                          </a:ln>
                          <a:solidFill>
                            <a:srgbClr val="000000"/>
                          </a:solidFill>
                          <a:effectLst/>
                          <a:latin typeface="Letter-join No-Lead 33" panose="02000503000000020003" pitchFamily="50" charset="0"/>
                        </a:rPr>
                        <a:t>14</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705151"/>
                  </a:ext>
                </a:extLst>
              </a:tr>
              <a:tr h="331686">
                <a:tc>
                  <a:txBody>
                    <a:bodyPr/>
                    <a:lstStyle/>
                    <a:p>
                      <a:pPr marR="0" indent="0" algn="ctr" rtl="0">
                        <a:lnSpc>
                          <a:spcPct val="119000"/>
                        </a:lnSpc>
                        <a:spcBef>
                          <a:spcPts val="0"/>
                        </a:spcBef>
                        <a:spcAft>
                          <a:spcPts val="600"/>
                        </a:spcAft>
                      </a:pPr>
                      <a:r>
                        <a:rPr lang="en-GB" sz="2000" kern="1400" dirty="0" smtClean="0">
                          <a:ln>
                            <a:noFill/>
                          </a:ln>
                          <a:solidFill>
                            <a:srgbClr val="000000"/>
                          </a:solidFill>
                          <a:effectLst/>
                          <a:latin typeface="Letter-join No-Lead 33" panose="02000503000000020003" pitchFamily="50" charset="0"/>
                        </a:rPr>
                        <a:t>Apple</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2000" kern="1400" dirty="0" smtClean="0">
                          <a:ln>
                            <a:noFill/>
                          </a:ln>
                          <a:solidFill>
                            <a:srgbClr val="000000"/>
                          </a:solidFill>
                          <a:effectLst/>
                          <a:latin typeface="Letter-join No-Lead 33" panose="02000503000000020003" pitchFamily="50" charset="0"/>
                        </a:rPr>
                        <a:t>18</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787315"/>
                  </a:ext>
                </a:extLst>
              </a:tr>
              <a:tr h="331686">
                <a:tc>
                  <a:txBody>
                    <a:bodyPr/>
                    <a:lstStyle/>
                    <a:p>
                      <a:pPr marR="0" indent="0" algn="ctr" rtl="0">
                        <a:lnSpc>
                          <a:spcPct val="119000"/>
                        </a:lnSpc>
                        <a:spcBef>
                          <a:spcPts val="0"/>
                        </a:spcBef>
                        <a:spcAft>
                          <a:spcPts val="600"/>
                        </a:spcAft>
                      </a:pPr>
                      <a:r>
                        <a:rPr lang="en-GB" sz="2000" kern="1400" dirty="0" smtClean="0">
                          <a:ln>
                            <a:noFill/>
                          </a:ln>
                          <a:solidFill>
                            <a:srgbClr val="000000"/>
                          </a:solidFill>
                          <a:effectLst/>
                          <a:latin typeface="Letter-join No-Lead 33" panose="02000503000000020003" pitchFamily="50" charset="0"/>
                        </a:rPr>
                        <a:t>Grapes</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2000" kern="1400" dirty="0" smtClean="0">
                          <a:ln>
                            <a:noFill/>
                          </a:ln>
                          <a:solidFill>
                            <a:srgbClr val="000000"/>
                          </a:solidFill>
                          <a:effectLst/>
                          <a:latin typeface="Letter-join No-Lead 33" panose="02000503000000020003" pitchFamily="50" charset="0"/>
                        </a:rPr>
                        <a:t>6</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064591"/>
                  </a:ext>
                </a:extLst>
              </a:tr>
              <a:tr h="331686">
                <a:tc>
                  <a:txBody>
                    <a:bodyPr/>
                    <a:lstStyle/>
                    <a:p>
                      <a:pPr marR="0" indent="0" algn="ctr" rtl="0">
                        <a:lnSpc>
                          <a:spcPct val="119000"/>
                        </a:lnSpc>
                        <a:spcBef>
                          <a:spcPts val="0"/>
                        </a:spcBef>
                        <a:spcAft>
                          <a:spcPts val="600"/>
                        </a:spcAft>
                      </a:pPr>
                      <a:r>
                        <a:rPr lang="en-GB" sz="2000" kern="1400" dirty="0" smtClean="0">
                          <a:ln>
                            <a:noFill/>
                          </a:ln>
                          <a:solidFill>
                            <a:srgbClr val="000000"/>
                          </a:solidFill>
                          <a:effectLst/>
                          <a:latin typeface="Letter-join No-Lead 33" panose="02000503000000020003" pitchFamily="50" charset="0"/>
                        </a:rPr>
                        <a:t>Orange</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2000" kern="1400" dirty="0" smtClean="0">
                          <a:ln>
                            <a:noFill/>
                          </a:ln>
                          <a:solidFill>
                            <a:srgbClr val="000000"/>
                          </a:solidFill>
                          <a:effectLst/>
                          <a:latin typeface="Letter-join No-Lead 33" panose="02000503000000020003" pitchFamily="50" charset="0"/>
                        </a:rPr>
                        <a:t>11</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263550"/>
                  </a:ext>
                </a:extLst>
              </a:tr>
              <a:tr h="331686">
                <a:tc>
                  <a:txBody>
                    <a:bodyPr/>
                    <a:lstStyle/>
                    <a:p>
                      <a:pPr marR="0" indent="0" algn="ctr" rtl="0">
                        <a:lnSpc>
                          <a:spcPct val="119000"/>
                        </a:lnSpc>
                        <a:spcBef>
                          <a:spcPts val="0"/>
                        </a:spcBef>
                        <a:spcAft>
                          <a:spcPts val="600"/>
                        </a:spcAft>
                      </a:pPr>
                      <a:r>
                        <a:rPr lang="en-GB" sz="2000" kern="1400" dirty="0">
                          <a:ln>
                            <a:noFill/>
                          </a:ln>
                          <a:solidFill>
                            <a:srgbClr val="000000"/>
                          </a:solidFill>
                          <a:effectLst/>
                          <a:latin typeface="Letter-join No-Lead 33" panose="02000503000000020003" pitchFamily="50" charset="0"/>
                        </a:rPr>
                        <a:t>Other</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2000" kern="1400" dirty="0" smtClean="0">
                          <a:ln>
                            <a:noFill/>
                          </a:ln>
                          <a:solidFill>
                            <a:srgbClr val="000000"/>
                          </a:solidFill>
                          <a:effectLst/>
                          <a:latin typeface="Letter-join No-Lead 33" panose="02000503000000020003" pitchFamily="50" charset="0"/>
                        </a:rPr>
                        <a:t>3</a:t>
                      </a:r>
                      <a:endParaRPr lang="en-GB" sz="2000" kern="1400" dirty="0">
                        <a:ln>
                          <a:noFill/>
                        </a:ln>
                        <a:solidFill>
                          <a:srgbClr val="000000"/>
                        </a:solidFill>
                        <a:effectLst/>
                        <a:latin typeface="Letter-join No-Lead 33" panose="02000503000000020003" pitchFamily="50"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998174"/>
                  </a:ext>
                </a:extLst>
              </a:tr>
            </a:tbl>
          </a:graphicData>
        </a:graphic>
      </p:graphicFrame>
      <p:sp>
        <p:nvSpPr>
          <p:cNvPr id="14" name="TextBox 13">
            <a:extLst>
              <a:ext uri="{FF2B5EF4-FFF2-40B4-BE49-F238E27FC236}">
                <a16:creationId xmlns:a16="http://schemas.microsoft.com/office/drawing/2014/main" id="{29AFE49C-0C95-46BC-9B72-DE04CEB22E0D}"/>
              </a:ext>
            </a:extLst>
          </p:cNvPr>
          <p:cNvSpPr txBox="1"/>
          <p:nvPr/>
        </p:nvSpPr>
        <p:spPr>
          <a:xfrm>
            <a:off x="3079126" y="483197"/>
            <a:ext cx="7510216" cy="830997"/>
          </a:xfrm>
          <a:prstGeom prst="rect">
            <a:avLst/>
          </a:prstGeom>
          <a:noFill/>
        </p:spPr>
        <p:txBody>
          <a:bodyPr wrap="square" rtlCol="0">
            <a:spAutoFit/>
          </a:bodyPr>
          <a:lstStyle/>
          <a:p>
            <a:r>
              <a:rPr lang="en-GB" sz="2400" dirty="0">
                <a:latin typeface="Letter-join No-Lead 33" panose="02000503000000020003" pitchFamily="50" charset="0"/>
              </a:rPr>
              <a:t>Use the table to complete the bar chart below. It shows the </a:t>
            </a:r>
            <a:r>
              <a:rPr lang="en-GB" sz="2400" dirty="0" smtClean="0">
                <a:latin typeface="Letter-join No-Lead 33" panose="02000503000000020003" pitchFamily="50" charset="0"/>
              </a:rPr>
              <a:t>favourite fruit </a:t>
            </a:r>
            <a:r>
              <a:rPr lang="en-GB" sz="2400" dirty="0">
                <a:latin typeface="Letter-join No-Lead 33" panose="02000503000000020003" pitchFamily="50" charset="0"/>
              </a:rPr>
              <a:t>of children in Year 3. </a:t>
            </a:r>
            <a:endParaRPr lang="en-GB" sz="2400" dirty="0">
              <a:latin typeface="Letter-join No-Lead 33" panose="02000503000000020003" pitchFamily="50" charset="0"/>
            </a:endParaRPr>
          </a:p>
        </p:txBody>
      </p:sp>
      <p:sp>
        <p:nvSpPr>
          <p:cNvPr id="15" name="TextBox 14"/>
          <p:cNvSpPr txBox="1"/>
          <p:nvPr/>
        </p:nvSpPr>
        <p:spPr>
          <a:xfrm>
            <a:off x="7393435" y="5297201"/>
            <a:ext cx="3907363" cy="646331"/>
          </a:xfrm>
          <a:prstGeom prst="rect">
            <a:avLst/>
          </a:prstGeom>
          <a:noFill/>
        </p:spPr>
        <p:txBody>
          <a:bodyPr wrap="square" rtlCol="0">
            <a:spAutoFit/>
          </a:bodyPr>
          <a:lstStyle/>
          <a:p>
            <a:pPr algn="ctr"/>
            <a:r>
              <a:rPr lang="en-GB" b="1" dirty="0" smtClean="0">
                <a:solidFill>
                  <a:srgbClr val="FF0000"/>
                </a:solidFill>
                <a:latin typeface="Letter-join No-Lead 33" panose="02000503000000020003" pitchFamily="50" charset="0"/>
              </a:rPr>
              <a:t>How would your record the odd numbers on the graph?</a:t>
            </a:r>
            <a:endParaRPr lang="en-GB" b="1" dirty="0">
              <a:solidFill>
                <a:srgbClr val="FF0000"/>
              </a:solidFill>
              <a:latin typeface="Letter-join No-Lead 33" panose="02000503000000020003" pitchFamily="50" charset="0"/>
            </a:endParaRPr>
          </a:p>
        </p:txBody>
      </p:sp>
      <p:pic>
        <p:nvPicPr>
          <p:cNvPr id="16" name="Picture 15" descr="Image result for talking"/>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21157397">
            <a:off x="10396540" y="4334305"/>
            <a:ext cx="1113258" cy="895133"/>
          </a:xfrm>
          <a:prstGeom prst="rect">
            <a:avLst/>
          </a:prstGeom>
          <a:noFill/>
          <a:ln>
            <a:noFill/>
          </a:ln>
        </p:spPr>
      </p:pic>
    </p:spTree>
    <p:extLst>
      <p:ext uri="{BB962C8B-B14F-4D97-AF65-F5344CB8AC3E}">
        <p14:creationId xmlns:p14="http://schemas.microsoft.com/office/powerpoint/2010/main" val="2845123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6721</TotalTime>
  <Words>2047</Words>
  <Application>Microsoft Office PowerPoint</Application>
  <PresentationFormat>Widescreen</PresentationFormat>
  <Paragraphs>341</Paragraphs>
  <Slides>44</Slides>
  <Notes>24</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Century Gothic</vt:lpstr>
      <vt:lpstr>Letter-join 40</vt:lpstr>
      <vt:lpstr>Letter-join No-Lead 33</vt:lpstr>
      <vt:lpstr>Times New Roman</vt:lpstr>
      <vt:lpstr>Office Theme</vt:lpstr>
      <vt:lpstr>Maths  Summer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Autumn 1</dc:title>
  <dc:creator>Heather Jones</dc:creator>
  <cp:lastModifiedBy>Samantha Merry</cp:lastModifiedBy>
  <cp:revision>388</cp:revision>
  <cp:lastPrinted>2022-04-18T20:23:25Z</cp:lastPrinted>
  <dcterms:created xsi:type="dcterms:W3CDTF">2021-07-20T14:30:34Z</dcterms:created>
  <dcterms:modified xsi:type="dcterms:W3CDTF">2022-07-03T17:11:30Z</dcterms:modified>
</cp:coreProperties>
</file>