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75" r:id="rId3"/>
    <p:sldId id="274" r:id="rId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4660"/>
  </p:normalViewPr>
  <p:slideViewPr>
    <p:cSldViewPr snapToGrid="0">
      <p:cViewPr varScale="1">
        <p:scale>
          <a:sx n="72" d="100"/>
          <a:sy n="72" d="100"/>
        </p:scale>
        <p:origin x="5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8F77345-FFFC-4D10-8B8E-407D93034D73}"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301285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F77345-FFFC-4D10-8B8E-407D93034D73}"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2826109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F77345-FFFC-4D10-8B8E-407D93034D73}"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2374545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8F77345-FFFC-4D10-8B8E-407D93034D73}"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3564644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8F77345-FFFC-4D10-8B8E-407D93034D73}"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286068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8F77345-FFFC-4D10-8B8E-407D93034D73}"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1631369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8F77345-FFFC-4D10-8B8E-407D93034D73}" type="datetimeFigureOut">
              <a:rPr lang="en-GB" smtClean="0"/>
              <a:t>28/06/2022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499636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8F77345-FFFC-4D10-8B8E-407D93034D73}" type="datetimeFigureOut">
              <a:rPr lang="en-GB" smtClean="0"/>
              <a:t>28/06/2022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421531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77345-FFFC-4D10-8B8E-407D93034D73}" type="datetimeFigureOut">
              <a:rPr lang="en-GB" smtClean="0"/>
              <a:t>28/06/2022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347925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F77345-FFFC-4D10-8B8E-407D93034D73}"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343111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8F77345-FFFC-4D10-8B8E-407D93034D73}"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4F38EF-D4F9-4A6D-A0E2-A36BC83DBFB9}" type="slidenum">
              <a:rPr lang="en-GB" smtClean="0"/>
              <a:t>‹#›</a:t>
            </a:fld>
            <a:endParaRPr lang="en-GB"/>
          </a:p>
        </p:txBody>
      </p:sp>
    </p:spTree>
    <p:extLst>
      <p:ext uri="{BB962C8B-B14F-4D97-AF65-F5344CB8AC3E}">
        <p14:creationId xmlns:p14="http://schemas.microsoft.com/office/powerpoint/2010/main" val="3581371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77345-FFFC-4D10-8B8E-407D93034D73}" type="datetimeFigureOut">
              <a:rPr lang="en-GB" smtClean="0"/>
              <a:t>28/06/2022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4F38EF-D4F9-4A6D-A0E2-A36BC83DBFB9}" type="slidenum">
              <a:rPr lang="en-GB" smtClean="0"/>
              <a:t>‹#›</a:t>
            </a:fld>
            <a:endParaRPr lang="en-GB"/>
          </a:p>
        </p:txBody>
      </p:sp>
    </p:spTree>
    <p:extLst>
      <p:ext uri="{BB962C8B-B14F-4D97-AF65-F5344CB8AC3E}">
        <p14:creationId xmlns:p14="http://schemas.microsoft.com/office/powerpoint/2010/main" val="126164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childnet.com/resources/digiduck-stories/detective-digiduc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45278F5E-D060-48D6-B688-065589BF3EA2}"/>
              </a:ext>
            </a:extLst>
          </p:cNvPr>
          <p:cNvSpPr>
            <a:spLocks noGrp="1"/>
          </p:cNvSpPr>
          <p:nvPr>
            <p:ph type="ctrTitle"/>
          </p:nvPr>
        </p:nvSpPr>
        <p:spPr>
          <a:xfrm>
            <a:off x="2555631" y="885346"/>
            <a:ext cx="7080738" cy="5525393"/>
          </a:xfrm>
        </p:spPr>
        <p:txBody>
          <a:bodyPr vert="horz" lIns="91440" tIns="45720" rIns="91440" bIns="45720" rtlCol="0" anchor="ctr">
            <a:normAutofit/>
          </a:bodyPr>
          <a:lstStyle/>
          <a:p>
            <a:r>
              <a:rPr lang="en-US" sz="2400" b="1" u="sng" dirty="0">
                <a:solidFill>
                  <a:schemeClr val="bg1">
                    <a:lumMod val="95000"/>
                    <a:lumOff val="5000"/>
                  </a:schemeClr>
                </a:solidFill>
                <a:latin typeface="HfW cursive" panose="00000500000000000000" pitchFamily="2" charset="0"/>
              </a:rPr>
              <a:t>Friday 8</a:t>
            </a:r>
            <a:r>
              <a:rPr lang="en-US" sz="2400" b="1" u="sng" baseline="30000" dirty="0">
                <a:solidFill>
                  <a:schemeClr val="bg1">
                    <a:lumMod val="95000"/>
                    <a:lumOff val="5000"/>
                  </a:schemeClr>
                </a:solidFill>
                <a:latin typeface="HfW cursive" panose="00000500000000000000" pitchFamily="2" charset="0"/>
              </a:rPr>
              <a:t>th</a:t>
            </a:r>
            <a:r>
              <a:rPr lang="en-US" sz="2400" b="1" u="sng" dirty="0">
                <a:solidFill>
                  <a:schemeClr val="bg1">
                    <a:lumMod val="95000"/>
                    <a:lumOff val="5000"/>
                  </a:schemeClr>
                </a:solidFill>
                <a:latin typeface="HfW cursive" panose="00000500000000000000" pitchFamily="2" charset="0"/>
              </a:rPr>
              <a:t> July PSED</a:t>
            </a:r>
            <a:br>
              <a:rPr lang="en-US" sz="2400" b="1" u="sng" dirty="0">
                <a:solidFill>
                  <a:schemeClr val="bg1">
                    <a:lumMod val="95000"/>
                    <a:lumOff val="5000"/>
                  </a:schemeClr>
                </a:solidFill>
                <a:latin typeface="HfW cursive" panose="00000500000000000000" pitchFamily="2" charset="0"/>
              </a:rPr>
            </a:br>
            <a:r>
              <a:rPr lang="en-US" sz="2000" b="1" u="sng" dirty="0">
                <a:solidFill>
                  <a:schemeClr val="bg1">
                    <a:lumMod val="95000"/>
                    <a:lumOff val="5000"/>
                  </a:schemeClr>
                </a:solidFill>
                <a:latin typeface="HfW cursive" panose="00000500000000000000" pitchFamily="2" charset="0"/>
              </a:rPr>
              <a:t>LO:</a:t>
            </a:r>
            <a:r>
              <a:rPr lang="en-GB" sz="2000" b="1" u="sng" dirty="0">
                <a:solidFill>
                  <a:schemeClr val="bg1">
                    <a:lumMod val="95000"/>
                    <a:lumOff val="5000"/>
                  </a:schemeClr>
                </a:solidFill>
                <a:latin typeface="HfW cursive" panose="00000500000000000000" pitchFamily="2" charset="0"/>
              </a:rPr>
              <a:t>- Explain the reasons for rules, know right from wrong and try to behave accordingly.</a:t>
            </a:r>
            <a:br>
              <a:rPr lang="en-GB" sz="2400" b="1" u="sng" dirty="0">
                <a:solidFill>
                  <a:schemeClr val="bg1">
                    <a:lumMod val="95000"/>
                    <a:lumOff val="5000"/>
                  </a:schemeClr>
                </a:solidFill>
                <a:latin typeface="HfW cursive" panose="00000500000000000000" pitchFamily="2" charset="0"/>
              </a:rPr>
            </a:br>
            <a:br>
              <a:rPr lang="en-GB" sz="2400" b="1" u="sng" dirty="0">
                <a:solidFill>
                  <a:schemeClr val="bg1">
                    <a:lumMod val="95000"/>
                    <a:lumOff val="5000"/>
                  </a:schemeClr>
                </a:solidFill>
                <a:latin typeface="HfW cursive" panose="00000500000000000000" pitchFamily="2" charset="0"/>
              </a:rPr>
            </a:br>
            <a:r>
              <a:rPr lang="en-GB" sz="2400" dirty="0">
                <a:solidFill>
                  <a:schemeClr val="bg1">
                    <a:lumMod val="95000"/>
                    <a:lumOff val="5000"/>
                  </a:schemeClr>
                </a:solidFill>
                <a:latin typeface="HfW cursive" panose="00000500000000000000" pitchFamily="2" charset="0"/>
              </a:rPr>
              <a:t>This term we have been thinking about looking after our environment. We have also investigated different ways we can look after ourselves and our wellbeing.</a:t>
            </a:r>
            <a:br>
              <a:rPr lang="en-GB" sz="2400" dirty="0">
                <a:solidFill>
                  <a:schemeClr val="bg1">
                    <a:lumMod val="95000"/>
                    <a:lumOff val="5000"/>
                  </a:schemeClr>
                </a:solidFill>
                <a:latin typeface="HfW cursive" panose="00000500000000000000" pitchFamily="2" charset="0"/>
              </a:rPr>
            </a:br>
            <a:br>
              <a:rPr lang="en-GB" sz="2400" dirty="0">
                <a:solidFill>
                  <a:schemeClr val="bg1">
                    <a:lumMod val="95000"/>
                    <a:lumOff val="5000"/>
                  </a:schemeClr>
                </a:solidFill>
                <a:latin typeface="HfW cursive" panose="00000500000000000000" pitchFamily="2" charset="0"/>
              </a:rPr>
            </a:br>
            <a:br>
              <a:rPr lang="en-GB" sz="2400" dirty="0">
                <a:solidFill>
                  <a:schemeClr val="bg1">
                    <a:lumMod val="95000"/>
                    <a:lumOff val="5000"/>
                  </a:schemeClr>
                </a:solidFill>
                <a:latin typeface="HfW cursive" panose="00000500000000000000" pitchFamily="2" charset="0"/>
              </a:rPr>
            </a:br>
            <a:br>
              <a:rPr lang="en-GB" sz="2400" dirty="0">
                <a:solidFill>
                  <a:schemeClr val="bg1">
                    <a:lumMod val="95000"/>
                    <a:lumOff val="5000"/>
                  </a:schemeClr>
                </a:solidFill>
                <a:latin typeface="HfW cursive" panose="00000500000000000000" pitchFamily="2" charset="0"/>
              </a:rPr>
            </a:br>
            <a:r>
              <a:rPr lang="en-GB" sz="2400" dirty="0">
                <a:solidFill>
                  <a:schemeClr val="bg1">
                    <a:lumMod val="95000"/>
                    <a:lumOff val="5000"/>
                  </a:schemeClr>
                </a:solidFill>
                <a:latin typeface="HfW cursive" panose="00000500000000000000" pitchFamily="2" charset="0"/>
              </a:rPr>
              <a:t>Today we are going to look at being safe.</a:t>
            </a:r>
            <a:br>
              <a:rPr lang="en-GB" sz="2400" dirty="0">
                <a:solidFill>
                  <a:schemeClr val="bg1">
                    <a:lumMod val="95000"/>
                    <a:lumOff val="5000"/>
                  </a:schemeClr>
                </a:solidFill>
                <a:latin typeface="HfW cursive" panose="00000500000000000000" pitchFamily="2" charset="0"/>
              </a:rPr>
            </a:br>
            <a:r>
              <a:rPr lang="en-GB" sz="2400" dirty="0">
                <a:solidFill>
                  <a:schemeClr val="bg1">
                    <a:lumMod val="95000"/>
                    <a:lumOff val="5000"/>
                  </a:schemeClr>
                </a:solidFill>
                <a:latin typeface="HfW cursive" panose="00000500000000000000" pitchFamily="2" charset="0"/>
              </a:rPr>
              <a:t>What does ‘being safe’ mean?</a:t>
            </a:r>
            <a:br>
              <a:rPr lang="en-GB" sz="2400" dirty="0">
                <a:solidFill>
                  <a:schemeClr val="bg1">
                    <a:lumMod val="95000"/>
                    <a:lumOff val="5000"/>
                  </a:schemeClr>
                </a:solidFill>
                <a:latin typeface="HfW cursive" panose="00000500000000000000" pitchFamily="2" charset="0"/>
              </a:rPr>
            </a:br>
            <a:br>
              <a:rPr lang="en-GB" sz="2400" b="1" u="sng" dirty="0">
                <a:solidFill>
                  <a:schemeClr val="bg1">
                    <a:lumMod val="95000"/>
                    <a:lumOff val="5000"/>
                  </a:schemeClr>
                </a:solidFill>
                <a:latin typeface="HfW cursive" panose="00000500000000000000" pitchFamily="2" charset="0"/>
              </a:rPr>
            </a:br>
            <a:r>
              <a:rPr lang="en-GB" sz="1400" b="1" i="1" dirty="0">
                <a:solidFill>
                  <a:schemeClr val="bg1">
                    <a:lumMod val="95000"/>
                    <a:lumOff val="5000"/>
                  </a:schemeClr>
                </a:solidFill>
                <a:latin typeface="HfW cursive" panose="00000500000000000000" pitchFamily="2" charset="0"/>
              </a:rPr>
              <a:t>(It means free from harm or hurt).</a:t>
            </a:r>
            <a:endParaRPr lang="en-US" sz="1400" b="1" i="1" dirty="0">
              <a:solidFill>
                <a:schemeClr val="bg1">
                  <a:lumMod val="95000"/>
                  <a:lumOff val="5000"/>
                </a:schemeClr>
              </a:solidFill>
              <a:latin typeface="HfW cursive" panose="00000500000000000000" pitchFamily="2" charset="0"/>
            </a:endParaRPr>
          </a:p>
        </p:txBody>
      </p:sp>
    </p:spTree>
    <p:extLst>
      <p:ext uri="{BB962C8B-B14F-4D97-AF65-F5344CB8AC3E}">
        <p14:creationId xmlns:p14="http://schemas.microsoft.com/office/powerpoint/2010/main" val="50758371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45278F5E-D060-48D6-B688-065589BF3EA2}"/>
              </a:ext>
            </a:extLst>
          </p:cNvPr>
          <p:cNvSpPr>
            <a:spLocks noGrp="1"/>
          </p:cNvSpPr>
          <p:nvPr>
            <p:ph type="ctrTitle"/>
          </p:nvPr>
        </p:nvSpPr>
        <p:spPr>
          <a:xfrm>
            <a:off x="2466179" y="875406"/>
            <a:ext cx="7080738" cy="5525393"/>
          </a:xfrm>
        </p:spPr>
        <p:txBody>
          <a:bodyPr vert="horz" lIns="91440" tIns="45720" rIns="91440" bIns="45720" rtlCol="0" anchor="ctr">
            <a:normAutofit/>
          </a:bodyPr>
          <a:lstStyle/>
          <a:p>
            <a:br>
              <a:rPr lang="en-GB" sz="2400" b="1" u="sng" dirty="0">
                <a:solidFill>
                  <a:schemeClr val="bg1">
                    <a:lumMod val="95000"/>
                    <a:lumOff val="5000"/>
                  </a:schemeClr>
                </a:solidFill>
              </a:rPr>
            </a:br>
            <a:r>
              <a:rPr lang="en-GB" sz="2400" b="1" dirty="0">
                <a:solidFill>
                  <a:schemeClr val="bg1">
                    <a:lumMod val="95000"/>
                    <a:lumOff val="5000"/>
                  </a:schemeClr>
                </a:solidFill>
                <a:latin typeface="HfW cursive" panose="00000500000000000000" pitchFamily="2" charset="0"/>
              </a:rPr>
              <a:t>Click on the link below and listen to the story about </a:t>
            </a:r>
            <a:br>
              <a:rPr lang="en-GB" sz="2400" b="1" dirty="0">
                <a:solidFill>
                  <a:schemeClr val="bg1">
                    <a:lumMod val="95000"/>
                    <a:lumOff val="5000"/>
                  </a:schemeClr>
                </a:solidFill>
                <a:latin typeface="HfW cursive" panose="00000500000000000000" pitchFamily="2" charset="0"/>
              </a:rPr>
            </a:br>
            <a:br>
              <a:rPr lang="en-GB" sz="2400" b="1" dirty="0">
                <a:solidFill>
                  <a:schemeClr val="bg1">
                    <a:lumMod val="95000"/>
                    <a:lumOff val="5000"/>
                  </a:schemeClr>
                </a:solidFill>
                <a:latin typeface="HfW cursive" panose="00000500000000000000" pitchFamily="2" charset="0"/>
              </a:rPr>
            </a:br>
            <a:r>
              <a:rPr lang="en-GB" sz="2400" b="1" dirty="0">
                <a:solidFill>
                  <a:schemeClr val="bg1">
                    <a:lumMod val="95000"/>
                    <a:lumOff val="5000"/>
                  </a:schemeClr>
                </a:solidFill>
                <a:latin typeface="HfW cursive" panose="00000500000000000000" pitchFamily="2" charset="0"/>
              </a:rPr>
              <a:t>Detective </a:t>
            </a:r>
            <a:r>
              <a:rPr lang="en-GB" sz="2400" b="1" dirty="0" err="1">
                <a:solidFill>
                  <a:schemeClr val="bg1">
                    <a:lumMod val="95000"/>
                    <a:lumOff val="5000"/>
                  </a:schemeClr>
                </a:solidFill>
                <a:latin typeface="HfW cursive" panose="00000500000000000000" pitchFamily="2" charset="0"/>
              </a:rPr>
              <a:t>Digiduck</a:t>
            </a:r>
            <a:br>
              <a:rPr lang="en-GB" sz="2400" b="1" dirty="0">
                <a:solidFill>
                  <a:schemeClr val="bg1">
                    <a:lumMod val="95000"/>
                    <a:lumOff val="5000"/>
                  </a:schemeClr>
                </a:solidFill>
                <a:latin typeface="HfW cursive" panose="00000500000000000000" pitchFamily="2" charset="0"/>
              </a:rPr>
            </a:br>
            <a:br>
              <a:rPr lang="en-GB" sz="2400" b="1" dirty="0">
                <a:solidFill>
                  <a:schemeClr val="bg1">
                    <a:lumMod val="95000"/>
                    <a:lumOff val="5000"/>
                  </a:schemeClr>
                </a:solidFill>
                <a:latin typeface="HfW cursive" panose="00000500000000000000" pitchFamily="2" charset="0"/>
              </a:rPr>
            </a:br>
            <a:br>
              <a:rPr lang="en-GB" sz="2400" b="1" dirty="0">
                <a:solidFill>
                  <a:schemeClr val="bg1">
                    <a:lumMod val="95000"/>
                    <a:lumOff val="5000"/>
                  </a:schemeClr>
                </a:solidFill>
                <a:latin typeface="HfW cursive" panose="00000500000000000000" pitchFamily="2" charset="0"/>
              </a:rPr>
            </a:br>
            <a:r>
              <a:rPr lang="en-GB" sz="2400" b="1" dirty="0">
                <a:solidFill>
                  <a:schemeClr val="bg1">
                    <a:lumMod val="95000"/>
                    <a:lumOff val="5000"/>
                  </a:schemeClr>
                </a:solidFill>
                <a:latin typeface="HfW cursive" panose="00000500000000000000" pitchFamily="2" charset="0"/>
                <a:hlinkClick r:id="rId2"/>
              </a:rPr>
              <a:t>https://www.childnet.com/resources/digiduck-stories/detective-digiduck</a:t>
            </a:r>
            <a:r>
              <a:rPr lang="en-GB" sz="2400" b="1" dirty="0">
                <a:solidFill>
                  <a:schemeClr val="bg1">
                    <a:lumMod val="95000"/>
                    <a:lumOff val="5000"/>
                  </a:schemeClr>
                </a:solidFill>
                <a:latin typeface="HfW cursive" panose="00000500000000000000" pitchFamily="2" charset="0"/>
              </a:rPr>
              <a:t> </a:t>
            </a:r>
            <a:br>
              <a:rPr lang="en-GB" sz="2400" b="1" dirty="0">
                <a:solidFill>
                  <a:schemeClr val="bg1">
                    <a:lumMod val="95000"/>
                    <a:lumOff val="5000"/>
                  </a:schemeClr>
                </a:solidFill>
                <a:latin typeface="HfW cursive" panose="00000500000000000000" pitchFamily="2" charset="0"/>
              </a:rPr>
            </a:br>
            <a:br>
              <a:rPr lang="en-GB" sz="2400" b="1" dirty="0">
                <a:solidFill>
                  <a:schemeClr val="bg1">
                    <a:lumMod val="95000"/>
                    <a:lumOff val="5000"/>
                  </a:schemeClr>
                </a:solidFill>
                <a:latin typeface="HfW cursive" panose="00000500000000000000" pitchFamily="2" charset="0"/>
              </a:rPr>
            </a:br>
            <a:br>
              <a:rPr lang="en-GB" sz="2400" b="1" dirty="0">
                <a:solidFill>
                  <a:schemeClr val="bg1">
                    <a:lumMod val="95000"/>
                    <a:lumOff val="5000"/>
                  </a:schemeClr>
                </a:solidFill>
                <a:latin typeface="HfW cursive" panose="00000500000000000000" pitchFamily="2" charset="0"/>
              </a:rPr>
            </a:br>
            <a:r>
              <a:rPr lang="en-GB" sz="2000" b="1" dirty="0">
                <a:solidFill>
                  <a:schemeClr val="bg1">
                    <a:lumMod val="95000"/>
                    <a:lumOff val="5000"/>
                  </a:schemeClr>
                </a:solidFill>
                <a:latin typeface="HfW cursive" panose="00000500000000000000" pitchFamily="2" charset="0"/>
              </a:rPr>
              <a:t>(You can also download the book from the website)</a:t>
            </a:r>
            <a:br>
              <a:rPr lang="en-GB" sz="2400" b="1" u="sng" dirty="0">
                <a:solidFill>
                  <a:schemeClr val="bg1">
                    <a:lumMod val="95000"/>
                    <a:lumOff val="5000"/>
                  </a:schemeClr>
                </a:solidFill>
                <a:latin typeface="HfW cursive" panose="00000500000000000000" pitchFamily="2" charset="0"/>
              </a:rPr>
            </a:br>
            <a:br>
              <a:rPr lang="en-GB" sz="2400" b="1" u="sng" dirty="0">
                <a:solidFill>
                  <a:schemeClr val="bg1">
                    <a:lumMod val="95000"/>
                    <a:lumOff val="5000"/>
                  </a:schemeClr>
                </a:solidFill>
                <a:latin typeface="HfW cursive" panose="00000500000000000000" pitchFamily="2" charset="0"/>
              </a:rPr>
            </a:br>
            <a:br>
              <a:rPr lang="en-GB" sz="2400" b="1" u="sng" dirty="0">
                <a:solidFill>
                  <a:schemeClr val="bg1">
                    <a:lumMod val="95000"/>
                    <a:lumOff val="5000"/>
                  </a:schemeClr>
                </a:solidFill>
              </a:rPr>
            </a:br>
            <a:endParaRPr lang="en-US" sz="2400" b="1" u="sng" dirty="0">
              <a:solidFill>
                <a:schemeClr val="bg1">
                  <a:lumMod val="95000"/>
                  <a:lumOff val="5000"/>
                </a:schemeClr>
              </a:solidFill>
            </a:endParaRPr>
          </a:p>
        </p:txBody>
      </p:sp>
    </p:spTree>
    <p:extLst>
      <p:ext uri="{BB962C8B-B14F-4D97-AF65-F5344CB8AC3E}">
        <p14:creationId xmlns:p14="http://schemas.microsoft.com/office/powerpoint/2010/main" val="263195669"/>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9">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8" name="Isosceles Triangle 47">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Content Placeholder 2">
            <a:extLst>
              <a:ext uri="{FF2B5EF4-FFF2-40B4-BE49-F238E27FC236}">
                <a16:creationId xmlns:a16="http://schemas.microsoft.com/office/drawing/2014/main" id="{19817DB1-CB7C-41E6-884D-925C26F60ABE}"/>
              </a:ext>
            </a:extLst>
          </p:cNvPr>
          <p:cNvPicPr>
            <a:picLocks noGrp="1" noChangeAspect="1"/>
          </p:cNvPicPr>
          <p:nvPr>
            <p:ph idx="1"/>
          </p:nvPr>
        </p:nvPicPr>
        <p:blipFill>
          <a:blip r:embed="rId2"/>
          <a:stretch>
            <a:fillRect/>
          </a:stretch>
        </p:blipFill>
        <p:spPr>
          <a:xfrm>
            <a:off x="3377647" y="-1"/>
            <a:ext cx="5436705" cy="6857999"/>
          </a:xfrm>
          <a:prstGeom prst="rect">
            <a:avLst/>
          </a:prstGeom>
          <a:ln>
            <a:noFill/>
          </a:ln>
        </p:spPr>
      </p:pic>
      <p:sp>
        <p:nvSpPr>
          <p:cNvPr id="50" name="Isosceles Triangle 49">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5D609AA-CC7D-4637-86B1-03744174371B}"/>
              </a:ext>
            </a:extLst>
          </p:cNvPr>
          <p:cNvSpPr txBox="1"/>
          <p:nvPr/>
        </p:nvSpPr>
        <p:spPr>
          <a:xfrm>
            <a:off x="537663" y="1856317"/>
            <a:ext cx="2266014" cy="1754326"/>
          </a:xfrm>
          <a:prstGeom prst="rect">
            <a:avLst/>
          </a:prstGeom>
          <a:noFill/>
        </p:spPr>
        <p:txBody>
          <a:bodyPr wrap="square" rtlCol="0">
            <a:spAutoFit/>
          </a:bodyPr>
          <a:lstStyle/>
          <a:p>
            <a:r>
              <a:rPr lang="en-GB" dirty="0">
                <a:latin typeface="HfW cursive" panose="00000500000000000000" pitchFamily="2" charset="0"/>
              </a:rPr>
              <a:t>In talk partners, discuss the questions and share your thoughts with the class: </a:t>
            </a:r>
          </a:p>
        </p:txBody>
      </p:sp>
    </p:spTree>
    <p:extLst>
      <p:ext uri="{BB962C8B-B14F-4D97-AF65-F5344CB8AC3E}">
        <p14:creationId xmlns:p14="http://schemas.microsoft.com/office/powerpoint/2010/main" val="5709173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151</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HfW cursive</vt:lpstr>
      <vt:lpstr>Office Theme</vt:lpstr>
      <vt:lpstr>Friday 8th July PSED LO:- Explain the reasons for rules, know right from wrong and try to behave accordingly.  This term we have been thinking about looking after our environment. We have also investigated different ways we can look after ourselves and our wellbeing.    Today we are going to look at being safe. What does ‘being safe’ mean?  (It means free from harm or hurt).</vt:lpstr>
      <vt:lpstr> Click on the link below and listen to the story about   Detective Digiduck   https://www.childnet.com/resources/digiduck-stories/detective-digiduck    (You can also download the book from the website)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Friday 9th July PSED LO:- Explain the reasons for rules, know right from wrong and try to behave accordingly.  This term we have been thinking about looking after our environment. We have also investigated different ways we can look after ourselves and our wellbeing.    Today we are going to look at being safe. What does</dc:title>
  <dc:creator>Janice Tyson</dc:creator>
  <cp:lastModifiedBy>Lauren Boardman</cp:lastModifiedBy>
  <cp:revision>4</cp:revision>
  <dcterms:created xsi:type="dcterms:W3CDTF">2021-06-29T13:28:25Z</dcterms:created>
  <dcterms:modified xsi:type="dcterms:W3CDTF">2022-06-28T16:29:20Z</dcterms:modified>
</cp:coreProperties>
</file>