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58" r:id="rId4"/>
    <p:sldId id="301" r:id="rId5"/>
    <p:sldId id="257" r:id="rId6"/>
    <p:sldId id="346" r:id="rId7"/>
    <p:sldId id="581" r:id="rId8"/>
    <p:sldId id="263" r:id="rId9"/>
    <p:sldId id="285" r:id="rId10"/>
    <p:sldId id="286" r:id="rId11"/>
    <p:sldId id="287" r:id="rId12"/>
    <p:sldId id="288" r:id="rId13"/>
    <p:sldId id="289" r:id="rId14"/>
    <p:sldId id="290" r:id="rId15"/>
    <p:sldId id="291" r:id="rId16"/>
    <p:sldId id="292" r:id="rId17"/>
    <p:sldId id="293" r:id="rId18"/>
    <p:sldId id="294" r:id="rId19"/>
    <p:sldId id="295" r:id="rId20"/>
    <p:sldId id="266" r:id="rId21"/>
    <p:sldId id="269" r:id="rId22"/>
    <p:sldId id="298" r:id="rId23"/>
    <p:sldId id="272" r:id="rId24"/>
    <p:sldId id="276"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69" d="100"/>
          <a:sy n="69" d="100"/>
        </p:scale>
        <p:origin x="1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905C07-EAF9-4936-BAE3-DFD71ED0FFF5}" type="datetimeFigureOut">
              <a:rPr lang="en-GB" smtClean="0"/>
              <a:t>06/05/2022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BDE199D-ED18-4C73-B055-B359FD8CA42E}" type="slidenum">
              <a:rPr lang="en-GB" smtClean="0"/>
              <a:t>‹#›</a:t>
            </a:fld>
            <a:endParaRPr lang="en-GB"/>
          </a:p>
        </p:txBody>
      </p:sp>
    </p:spTree>
    <p:extLst>
      <p:ext uri="{BB962C8B-B14F-4D97-AF65-F5344CB8AC3E}">
        <p14:creationId xmlns:p14="http://schemas.microsoft.com/office/powerpoint/2010/main" val="251039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28E3E1D-B02A-4BE3-A1C4-AA04FB1EFCCF}" type="slidenum">
              <a:rPr lang="en-GB" smtClean="0"/>
              <a:t>3</a:t>
            </a:fld>
            <a:endParaRPr lang="en-GB"/>
          </a:p>
        </p:txBody>
      </p:sp>
    </p:spTree>
    <p:extLst>
      <p:ext uri="{BB962C8B-B14F-4D97-AF65-F5344CB8AC3E}">
        <p14:creationId xmlns:p14="http://schemas.microsoft.com/office/powerpoint/2010/main" val="222698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sz="1200" b="1" dirty="0">
                <a:latin typeface="Letter-join Print Plus 3" panose="02000805000000020003" pitchFamily="50" charset="0"/>
              </a:rPr>
              <a:t>More i</a:t>
            </a:r>
            <a:r>
              <a:rPr lang="en-US" sz="1200" b="1" i="0" dirty="0">
                <a:effectLst/>
                <a:latin typeface="Letter-join Print Plus 3" panose="02000805000000020003" pitchFamily="50" charset="0"/>
              </a:rPr>
              <a:t>nteresting facts about tigers:</a:t>
            </a:r>
            <a:endParaRPr lang="en-US" sz="1200" b="0" i="0" dirty="0">
              <a:effectLst/>
              <a:latin typeface="Letter-join Print Plus 3" panose="02000805000000020003" pitchFamily="50" charset="0"/>
            </a:endParaRP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They are the biggest cats in the world.</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They can live up to 25 years.</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A tiger’s pee smells like buttered popcorn!</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Tigers can't purr, but they can “chuff”.</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The stripes on a tiger’s fur are different for every tiger.</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The smallest species of tiger is the Sumatran tiger and the largest is the Siberian tiger.</a:t>
            </a:r>
          </a:p>
          <a:p>
            <a:pPr marL="457200" indent="-228600">
              <a:lnSpc>
                <a:spcPct val="90000"/>
              </a:lnSpc>
              <a:spcAft>
                <a:spcPts val="600"/>
              </a:spcAft>
              <a:buFont typeface="Arial" panose="020B0604020202020204" pitchFamily="34" charset="0"/>
              <a:buChar char="•"/>
            </a:pPr>
            <a:r>
              <a:rPr lang="en-US" sz="1200" dirty="0">
                <a:latin typeface="Letter-join Print Plus 3" panose="02000805000000020003" pitchFamily="50" charset="0"/>
              </a:rPr>
              <a:t>Tigers are carnivores. Their prey is deer, wild boar,, wild pigs, buffalo, porcupine They will also eat snakes and lizards.</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Tigers are solitary hunters and mostly hunt at night.</a:t>
            </a:r>
          </a:p>
          <a:p>
            <a:pPr marL="457200" indent="-228600">
              <a:lnSpc>
                <a:spcPct val="90000"/>
              </a:lnSpc>
              <a:spcAft>
                <a:spcPts val="600"/>
              </a:spcAft>
              <a:buFont typeface="Arial" panose="020B0604020202020204" pitchFamily="34" charset="0"/>
              <a:buChar char="•"/>
            </a:pPr>
            <a:r>
              <a:rPr lang="en-US" sz="1200" dirty="0">
                <a:latin typeface="Letter-join Print Plus 3" panose="02000805000000020003" pitchFamily="50" charset="0"/>
              </a:rPr>
              <a:t>Tigers are good swimmers.</a:t>
            </a:r>
          </a:p>
          <a:p>
            <a:pPr marL="457200" indent="-228600">
              <a:lnSpc>
                <a:spcPct val="90000"/>
              </a:lnSpc>
              <a:spcAft>
                <a:spcPts val="600"/>
              </a:spcAft>
              <a:buFont typeface="Arial" panose="020B0604020202020204" pitchFamily="34" charset="0"/>
              <a:buChar char="•"/>
            </a:pPr>
            <a:r>
              <a:rPr lang="en-US" sz="1200" b="0" i="0" dirty="0">
                <a:effectLst/>
                <a:latin typeface="Letter-join Print Plus 3" panose="02000805000000020003" pitchFamily="50" charset="0"/>
              </a:rPr>
              <a:t>No two tigers have the same stripes.</a:t>
            </a:r>
          </a:p>
          <a:p>
            <a:endParaRPr lang="en-GB" dirty="0"/>
          </a:p>
        </p:txBody>
      </p:sp>
      <p:sp>
        <p:nvSpPr>
          <p:cNvPr id="4" name="Slide Number Placeholder 3"/>
          <p:cNvSpPr>
            <a:spLocks noGrp="1"/>
          </p:cNvSpPr>
          <p:nvPr>
            <p:ph type="sldNum" sz="quarter" idx="5"/>
          </p:nvPr>
        </p:nvSpPr>
        <p:spPr/>
        <p:txBody>
          <a:bodyPr/>
          <a:lstStyle/>
          <a:p>
            <a:fld id="{028E3E1D-B02A-4BE3-A1C4-AA04FB1EFCCF}" type="slidenum">
              <a:rPr lang="en-GB" smtClean="0"/>
              <a:t>6</a:t>
            </a:fld>
            <a:endParaRPr lang="en-GB"/>
          </a:p>
        </p:txBody>
      </p:sp>
    </p:spTree>
    <p:extLst>
      <p:ext uri="{BB962C8B-B14F-4D97-AF65-F5344CB8AC3E}">
        <p14:creationId xmlns:p14="http://schemas.microsoft.com/office/powerpoint/2010/main" val="165845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8E3E1D-B02A-4BE3-A1C4-AA04FB1EFCCF}" type="slidenum">
              <a:rPr lang="en-GB" smtClean="0"/>
              <a:t>7</a:t>
            </a:fld>
            <a:endParaRPr lang="en-GB"/>
          </a:p>
        </p:txBody>
      </p:sp>
    </p:spTree>
    <p:extLst>
      <p:ext uri="{BB962C8B-B14F-4D97-AF65-F5344CB8AC3E}">
        <p14:creationId xmlns:p14="http://schemas.microsoft.com/office/powerpoint/2010/main" val="20682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1510-2123-4249-84C5-2C59C9434C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CB099F-4E77-4B5A-872E-9B1574591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3FAFD-3C71-47A6-A2AA-6D1432B236B9}"/>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4F911B4D-8EC8-4F2C-8BD2-8E61EC586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37BFDD-B1F3-4CDA-A066-F2B499159528}"/>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124200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B915-369D-421F-B99A-D3B482C40C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FB84F2-9FBB-41B6-AF7A-936898994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4FF94-6FAD-4033-A27E-2C5EC52BF08A}"/>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80D4ED83-FBFD-406F-8F68-FB2B367D7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1024E-8CCE-43B4-B652-538D2C6E2C91}"/>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301143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16623-6773-45BA-AB0B-2851F5B6ED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139690-4121-4AC0-88D1-2CC961DAC3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E61D-C17E-41A5-9315-240802C53133}"/>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D63FEF88-2EED-44F5-A3A0-445FDD8D3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49F53-A3CF-44BC-BAD5-298F8980EAD4}"/>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391584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1842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7047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8219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984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80219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60264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28276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7990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79F2-53BA-4E3F-B43F-86147EFF0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A12BAC-BC6D-44B7-A269-D502CF24DA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093402-EBD7-48DC-A09E-91D8C51FCD19}"/>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FFC2B722-B0E1-47DF-85AB-305CE5539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68A068-59DB-4A7D-84DB-D2C6DCD5C07F}"/>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107091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3395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E252-6DD5-4507-BA8D-F94E0B3CD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0E09EC-E4A3-4B55-B008-E9C910531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97BED1-F9A4-4591-9755-0B8CA838B20E}"/>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65A8E390-5AC1-4337-B711-85548B4BB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AD78F4-45D6-4CA0-90E0-4CD3FCE0C7FB}"/>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143986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0D6C-2926-45C6-AF6B-E66D5DE86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E883E8-5C88-41B4-9E9D-B0FE4F8034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305E6E-ACAE-4AD8-84E3-36D83DB2EB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4BFFF0-51F8-4774-B910-5E9949E70136}"/>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6" name="Footer Placeholder 5">
            <a:extLst>
              <a:ext uri="{FF2B5EF4-FFF2-40B4-BE49-F238E27FC236}">
                <a16:creationId xmlns:a16="http://schemas.microsoft.com/office/drawing/2014/main" id="{91486FF0-DB7E-4B83-BDEF-E092E628E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1E0952-AEFE-4330-B341-454080D1173F}"/>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69206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4D2A-A41D-47AE-B0B9-1FF54BDA65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6597FF-B1E2-4999-8A94-EC6E684FA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6F161F-8AB4-4E3C-B4E0-F0A64FDC18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85927B-7480-4DE0-93DC-DC7CCC303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2E69E4-9DC8-486F-8FF4-19336B7E50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8FB145-C3A4-42A3-9A13-5F70BACB3507}"/>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8" name="Footer Placeholder 7">
            <a:extLst>
              <a:ext uri="{FF2B5EF4-FFF2-40B4-BE49-F238E27FC236}">
                <a16:creationId xmlns:a16="http://schemas.microsoft.com/office/drawing/2014/main" id="{3460BD64-C928-482D-BC17-A28854E39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9DAD0E-E9CB-432F-8368-C4FCB5805277}"/>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244703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302B-B759-4F32-8415-01149B93D3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F64695-DA9A-4B0C-9ABB-6516225A19E0}"/>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4" name="Footer Placeholder 3">
            <a:extLst>
              <a:ext uri="{FF2B5EF4-FFF2-40B4-BE49-F238E27FC236}">
                <a16:creationId xmlns:a16="http://schemas.microsoft.com/office/drawing/2014/main" id="{8CBAC1C1-AAB0-4B37-AB46-D282209773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8D71D2-92E8-4D6D-80AB-C841E2E7C640}"/>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317104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F1E08-EC35-4F20-97FD-907ACD2F4742}"/>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3" name="Footer Placeholder 2">
            <a:extLst>
              <a:ext uri="{FF2B5EF4-FFF2-40B4-BE49-F238E27FC236}">
                <a16:creationId xmlns:a16="http://schemas.microsoft.com/office/drawing/2014/main" id="{CF4D51C7-5B13-4FF0-BCED-4C8792909B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F69D5A-6859-4B1B-9AFC-2F44B11C1996}"/>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250920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2507-EF23-45E4-B9D3-B500FB783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DDDFFF-366E-4428-80DC-694306A15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B39661-6107-4D23-B2B9-80FC22644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B58ADF-FA73-4CEE-A6BB-8E1D61F25F1E}"/>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6" name="Footer Placeholder 5">
            <a:extLst>
              <a:ext uri="{FF2B5EF4-FFF2-40B4-BE49-F238E27FC236}">
                <a16:creationId xmlns:a16="http://schemas.microsoft.com/office/drawing/2014/main" id="{8F309FF8-6854-433F-871C-183251BB8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CA5B7D-8FCC-4434-8A6F-27A9684A4189}"/>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385900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3328-0F2B-4516-AE2B-B1B143E41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25F2A3-A29C-4D6D-88C2-34E59DAFA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EFF13B-4C36-4866-A40F-C391C91C3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016648-AA8D-449F-9B71-17A7338415A1}"/>
              </a:ext>
            </a:extLst>
          </p:cNvPr>
          <p:cNvSpPr>
            <a:spLocks noGrp="1"/>
          </p:cNvSpPr>
          <p:nvPr>
            <p:ph type="dt" sz="half" idx="10"/>
          </p:nvPr>
        </p:nvSpPr>
        <p:spPr/>
        <p:txBody>
          <a:bodyPr/>
          <a:lstStyle/>
          <a:p>
            <a:fld id="{D163355B-F075-40C7-87DD-F809EA274FDA}" type="datetimeFigureOut">
              <a:rPr lang="en-GB" smtClean="0"/>
              <a:t>06/05/2022</a:t>
            </a:fld>
            <a:endParaRPr lang="en-GB"/>
          </a:p>
        </p:txBody>
      </p:sp>
      <p:sp>
        <p:nvSpPr>
          <p:cNvPr id="6" name="Footer Placeholder 5">
            <a:extLst>
              <a:ext uri="{FF2B5EF4-FFF2-40B4-BE49-F238E27FC236}">
                <a16:creationId xmlns:a16="http://schemas.microsoft.com/office/drawing/2014/main" id="{05728F66-C478-4D94-8526-2A92108F46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23210B-0861-4B45-95D0-A53ADA6ADBBD}"/>
              </a:ext>
            </a:extLst>
          </p:cNvPr>
          <p:cNvSpPr>
            <a:spLocks noGrp="1"/>
          </p:cNvSpPr>
          <p:nvPr>
            <p:ph type="sldNum" sz="quarter" idx="12"/>
          </p:nvPr>
        </p:nvSpPr>
        <p:spPr/>
        <p:txBody>
          <a:bodyPr/>
          <a:lstStyle/>
          <a:p>
            <a:fld id="{DC3D5354-7E78-4B93-B40B-3CF5B38B9A90}" type="slidenum">
              <a:rPr lang="en-GB" smtClean="0"/>
              <a:t>‹#›</a:t>
            </a:fld>
            <a:endParaRPr lang="en-GB"/>
          </a:p>
        </p:txBody>
      </p:sp>
    </p:spTree>
    <p:extLst>
      <p:ext uri="{BB962C8B-B14F-4D97-AF65-F5344CB8AC3E}">
        <p14:creationId xmlns:p14="http://schemas.microsoft.com/office/powerpoint/2010/main" val="357038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A8769-AFA8-4CA0-8309-B3D1BE5B3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9DC733-35A5-4086-AF10-990EC1B36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0A1E1-4D5A-4C40-8764-F14C31733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3355B-F075-40C7-87DD-F809EA274FDA}" type="datetimeFigureOut">
              <a:rPr lang="en-GB" smtClean="0"/>
              <a:t>06/05/2022</a:t>
            </a:fld>
            <a:endParaRPr lang="en-GB"/>
          </a:p>
        </p:txBody>
      </p:sp>
      <p:sp>
        <p:nvSpPr>
          <p:cNvPr id="5" name="Footer Placeholder 4">
            <a:extLst>
              <a:ext uri="{FF2B5EF4-FFF2-40B4-BE49-F238E27FC236}">
                <a16:creationId xmlns:a16="http://schemas.microsoft.com/office/drawing/2014/main" id="{83CA1B8D-1467-4828-8E84-8AFB9970B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F14437-6FE3-4657-8FE2-69F87CC2C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D5354-7E78-4B93-B40B-3CF5B38B9A90}" type="slidenum">
              <a:rPr lang="en-GB" smtClean="0"/>
              <a:t>‹#›</a:t>
            </a:fld>
            <a:endParaRPr lang="en-GB"/>
          </a:p>
        </p:txBody>
      </p:sp>
    </p:spTree>
    <p:extLst>
      <p:ext uri="{BB962C8B-B14F-4D97-AF65-F5344CB8AC3E}">
        <p14:creationId xmlns:p14="http://schemas.microsoft.com/office/powerpoint/2010/main" val="132097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www.youtube.com/watch?v=TqHQ-fg6jVo"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hyperlink" Target="https://www.youtube.com/watch?v=IbS5KHzC-Y0"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hyperlink" Target="https://www.youtube.com/watch?v=Tk0rj0-npTI"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bing.com/videos/search?q=you+tube+bee+and+me&amp;docid=608044125318747537&amp;mid=5295A07990D5A9EE83865295A07990D5A9EE8386&amp;view=detail&amp;FORM=VI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hyperlink" Target="https://www.flickr.com/photos/limowreck666/16834129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7.xml"/><Relationship Id="rId7"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94773" y="841375"/>
            <a:ext cx="3864940" cy="3336730"/>
          </a:xfrm>
        </p:spPr>
        <p:txBody>
          <a:bodyPr>
            <a:normAutofit/>
          </a:bodyPr>
          <a:lstStyle/>
          <a:p>
            <a:r>
              <a:rPr lang="en-GB" sz="3100" b="1" u="sng" dirty="0">
                <a:solidFill>
                  <a:schemeClr val="bg1"/>
                </a:solidFill>
                <a:latin typeface="Letterjoin-Air No-lead 33" panose="02000805000000020003" pitchFamily="50" charset="0"/>
              </a:rPr>
              <a:t>Week 1: </a:t>
            </a:r>
            <a:br>
              <a:rPr lang="en-GB" sz="3100" b="1" u="sng" dirty="0">
                <a:solidFill>
                  <a:schemeClr val="bg1"/>
                </a:solidFill>
                <a:latin typeface="Letterjoin-Air No-lead 33" panose="02000805000000020003" pitchFamily="50" charset="0"/>
              </a:rPr>
            </a:br>
            <a:r>
              <a:rPr lang="en-GB" sz="3100" b="1" u="sng" dirty="0">
                <a:solidFill>
                  <a:schemeClr val="bg1"/>
                </a:solidFill>
                <a:latin typeface="Letter-join Print Plus 3" panose="02000805000000020003" pitchFamily="50" charset="0"/>
              </a:rPr>
              <a:t>All about </a:t>
            </a:r>
            <a:r>
              <a:rPr lang="en-GB" sz="3100" b="1" u="sng" dirty="0">
                <a:solidFill>
                  <a:schemeClr val="bg1"/>
                </a:solidFill>
                <a:latin typeface="Letterjoin-Air No-lead 33" panose="02000805000000020003" pitchFamily="50" charset="0"/>
              </a:rPr>
              <a:t>Week 1: </a:t>
            </a:r>
            <a:br>
              <a:rPr lang="en-GB" sz="3100" b="1" u="sng" dirty="0">
                <a:solidFill>
                  <a:schemeClr val="bg1"/>
                </a:solidFill>
                <a:latin typeface="Letterjoin-Air No-lead 33" panose="02000805000000020003" pitchFamily="50" charset="0"/>
              </a:rPr>
            </a:br>
            <a:r>
              <a:rPr lang="en-GB" sz="3100" b="1" u="sng" dirty="0">
                <a:solidFill>
                  <a:schemeClr val="bg1"/>
                </a:solidFill>
                <a:latin typeface="Letter-join Print Plus 3" panose="02000805000000020003" pitchFamily="50" charset="0"/>
              </a:rPr>
              <a:t>All about bees:</a:t>
            </a:r>
            <a:br>
              <a:rPr lang="en-GB" sz="3100" b="1" u="sng" dirty="0">
                <a:solidFill>
                  <a:schemeClr val="bg1"/>
                </a:solidFill>
                <a:latin typeface="Letter-join Print Plus 3" panose="02000805000000020003" pitchFamily="50" charset="0"/>
              </a:rPr>
            </a:br>
            <a:br>
              <a:rPr lang="en-GB" sz="3100" b="1" u="sng" dirty="0">
                <a:solidFill>
                  <a:schemeClr val="bg1"/>
                </a:solidFill>
                <a:latin typeface="Letter-join Print Plus 3" panose="02000805000000020003" pitchFamily="50" charset="0"/>
              </a:rPr>
            </a:br>
            <a:br>
              <a:rPr lang="en-GB" sz="3100" b="1" u="sng" dirty="0">
                <a:solidFill>
                  <a:schemeClr val="bg1"/>
                </a:solidFill>
                <a:latin typeface="Letter-join Print Plus 3" panose="02000805000000020003" pitchFamily="50" charset="0"/>
              </a:rPr>
            </a:br>
            <a:r>
              <a:rPr lang="en-GB" sz="3100" b="1" u="sng" dirty="0">
                <a:solidFill>
                  <a:schemeClr val="bg1"/>
                </a:solidFill>
                <a:latin typeface="Letter-join Print Plus 3" panose="02000805000000020003" pitchFamily="50" charset="0"/>
              </a:rPr>
              <a:t>Bee and Me </a:t>
            </a:r>
          </a:p>
        </p:txBody>
      </p:sp>
      <p:grpSp>
        <p:nvGrpSpPr>
          <p:cNvPr id="73" name="Group 72">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74" name="Group 73">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78" name="Freeform: Shape 77">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76" name="Freeform: Shape 75">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026" name="Picture 2" descr="See the source image">
            <a:extLst>
              <a:ext uri="{FF2B5EF4-FFF2-40B4-BE49-F238E27FC236}">
                <a16:creationId xmlns:a16="http://schemas.microsoft.com/office/drawing/2014/main" id="{3305A370-2052-44B5-981C-A1905F8525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7038" y="1524001"/>
            <a:ext cx="257175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82" name="Group 81">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86" name="Freeform: Shape 85">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84" name="Freeform: Shape 83">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0" name="Picture 19">
            <a:extLst>
              <a:ext uri="{FF2B5EF4-FFF2-40B4-BE49-F238E27FC236}">
                <a16:creationId xmlns:a16="http://schemas.microsoft.com/office/drawing/2014/main" id="{76B899EC-60F6-45E5-A796-19D435C29EC4}"/>
              </a:ext>
            </a:extLst>
          </p:cNvPr>
          <p:cNvPicPr>
            <a:picLocks noChangeAspect="1"/>
          </p:cNvPicPr>
          <p:nvPr/>
        </p:nvPicPr>
        <p:blipFill rotWithShape="1">
          <a:blip r:embed="rId4"/>
          <a:srcRect r="2273" b="1"/>
          <a:stretch/>
        </p:blipFill>
        <p:spPr>
          <a:xfrm>
            <a:off x="9201944" y="2068031"/>
            <a:ext cx="2619375" cy="2721934"/>
          </a:xfrm>
          <a:prstGeom prst="rect">
            <a:avLst/>
          </a:prstGeom>
        </p:spPr>
      </p:pic>
    </p:spTree>
    <p:extLst>
      <p:ext uri="{BB962C8B-B14F-4D97-AF65-F5344CB8AC3E}">
        <p14:creationId xmlns:p14="http://schemas.microsoft.com/office/powerpoint/2010/main" val="33815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363750" y="3886201"/>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2279650" y="1568809"/>
            <a:ext cx="4572000" cy="1477328"/>
          </a:xfrm>
          <a:prstGeom prst="rect">
            <a:avLst/>
          </a:prstGeom>
        </p:spPr>
        <p:txBody>
          <a:bodyPr>
            <a:spAutoFit/>
          </a:bodyPr>
          <a:lstStyle/>
          <a:p>
            <a:r>
              <a:rPr lang="en-GB" dirty="0"/>
              <a:t>A honeybee has two antennae which are bent. They are very sensitive and con pick up the flow of air and temperature which helps the honeybee land safely. They can also taste and smell with the antennae.</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grpSp>
        <p:nvGrpSpPr>
          <p:cNvPr id="13" name="Group 12"/>
          <p:cNvGrpSpPr/>
          <p:nvPr/>
        </p:nvGrpSpPr>
        <p:grpSpPr>
          <a:xfrm>
            <a:off x="3761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2382919" y="4551967"/>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2373335" y="5373098"/>
            <a:ext cx="3416139" cy="646331"/>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4"/>
          </p:cNvPr>
          <p:cNvSpPr/>
          <p:nvPr/>
        </p:nvSpPr>
        <p:spPr>
          <a:xfrm>
            <a:off x="2324117" y="3832491"/>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5"/>
          <a:stretch>
            <a:fillRect/>
          </a:stretch>
        </p:blipFill>
        <p:spPr>
          <a:xfrm>
            <a:off x="6119783" y="1580725"/>
            <a:ext cx="3444539" cy="3731075"/>
          </a:xfrm>
          <a:prstGeom prst="rect">
            <a:avLst/>
          </a:prstGeom>
        </p:spPr>
      </p:pic>
      <p:cxnSp>
        <p:nvCxnSpPr>
          <p:cNvPr id="30" name="Straight Connector 29"/>
          <p:cNvCxnSpPr/>
          <p:nvPr/>
        </p:nvCxnSpPr>
        <p:spPr>
          <a:xfrm>
            <a:off x="8029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736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val="200606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2279650" y="1469750"/>
            <a:ext cx="3816350" cy="2031325"/>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6119783" y="1580725"/>
            <a:ext cx="3444539" cy="3731075"/>
          </a:xfrm>
          <a:prstGeom prst="rect">
            <a:avLst/>
          </a:prstGeom>
        </p:spPr>
      </p:pic>
      <p:cxnSp>
        <p:nvCxnSpPr>
          <p:cNvPr id="11" name="Straight Connector 10"/>
          <p:cNvCxnSpPr/>
          <p:nvPr/>
        </p:nvCxnSpPr>
        <p:spPr>
          <a:xfrm flipV="1">
            <a:off x="8814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464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val="4209991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2279650" y="1469750"/>
            <a:ext cx="3816350" cy="4247317"/>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stretch>
            <a:fillRect/>
          </a:stretch>
        </p:blipFill>
        <p:spPr>
          <a:xfrm>
            <a:off x="6119783" y="1580725"/>
            <a:ext cx="3444539" cy="3731075"/>
          </a:xfrm>
          <a:prstGeom prst="rect">
            <a:avLst/>
          </a:prstGeom>
        </p:spPr>
      </p:pic>
      <p:cxnSp>
        <p:nvCxnSpPr>
          <p:cNvPr id="24" name="Straight Connector 23"/>
          <p:cNvCxnSpPr/>
          <p:nvPr/>
        </p:nvCxnSpPr>
        <p:spPr>
          <a:xfrm flipH="1" flipV="1">
            <a:off x="7727389"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7519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val="59005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2279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6119783" y="1580725"/>
            <a:ext cx="3444539" cy="3731075"/>
          </a:xfrm>
          <a:prstGeom prst="rect">
            <a:avLst/>
          </a:prstGeom>
        </p:spPr>
      </p:pic>
      <p:sp>
        <p:nvSpPr>
          <p:cNvPr id="2" name="Rectangle 1"/>
          <p:cNvSpPr/>
          <p:nvPr/>
        </p:nvSpPr>
        <p:spPr>
          <a:xfrm>
            <a:off x="7402650" y="1469749"/>
            <a:ext cx="675185" cy="369332"/>
          </a:xfrm>
          <a:prstGeom prst="rect">
            <a:avLst/>
          </a:prstGeom>
        </p:spPr>
        <p:txBody>
          <a:bodyPr wrap="none">
            <a:spAutoFit/>
          </a:bodyPr>
          <a:lstStyle/>
          <a:p>
            <a:r>
              <a:rPr lang="en-GB" dirty="0"/>
              <a:t>head</a:t>
            </a:r>
          </a:p>
        </p:txBody>
      </p:sp>
      <p:sp>
        <p:nvSpPr>
          <p:cNvPr id="15" name="Rectangle 14"/>
          <p:cNvSpPr/>
          <p:nvPr/>
        </p:nvSpPr>
        <p:spPr>
          <a:xfrm>
            <a:off x="5457234" y="2522784"/>
            <a:ext cx="788549" cy="369332"/>
          </a:xfrm>
          <a:prstGeom prst="rect">
            <a:avLst/>
          </a:prstGeom>
        </p:spPr>
        <p:txBody>
          <a:bodyPr wrap="none">
            <a:spAutoFit/>
          </a:bodyPr>
          <a:lstStyle/>
          <a:p>
            <a:r>
              <a:rPr lang="en-GB" dirty="0"/>
              <a:t>thorax</a:t>
            </a:r>
          </a:p>
        </p:txBody>
      </p:sp>
      <p:sp>
        <p:nvSpPr>
          <p:cNvPr id="16" name="Rectangle 15"/>
          <p:cNvSpPr/>
          <p:nvPr/>
        </p:nvSpPr>
        <p:spPr>
          <a:xfrm>
            <a:off x="5101415"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7803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25980" y="2755969"/>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555854"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02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2279650" y="1469749"/>
            <a:ext cx="3816350" cy="1754326"/>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6119783" y="1580725"/>
            <a:ext cx="3444539" cy="3731075"/>
          </a:xfrm>
          <a:prstGeom prst="rect">
            <a:avLst/>
          </a:prstGeom>
        </p:spPr>
      </p:pic>
      <p:sp>
        <p:nvSpPr>
          <p:cNvPr id="10" name="Rounded Rectangle 9"/>
          <p:cNvSpPr/>
          <p:nvPr/>
        </p:nvSpPr>
        <p:spPr>
          <a:xfrm>
            <a:off x="2363750" y="3886201"/>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61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2382919" y="4551967"/>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2373335" y="5373098"/>
            <a:ext cx="3416139" cy="646331"/>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2344581" y="38467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6446697" y="3770388"/>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228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val="159354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2279650" y="1401256"/>
            <a:ext cx="4425950" cy="2092881"/>
          </a:xfrm>
          <a:prstGeom prst="rect">
            <a:avLst/>
          </a:prstGeom>
        </p:spPr>
        <p:txBody>
          <a:bodyPr wrap="square">
            <a:spAutoFit/>
          </a:bodyPr>
          <a:lstStyle/>
          <a:p>
            <a:pPr>
              <a:spcAft>
                <a:spcPts val="1200"/>
              </a:spcAft>
            </a:pPr>
            <a:r>
              <a:rPr lang="en-GB" sz="1500" dirty="0"/>
              <a:t>Honeybees have 6 legs that are attached to the thorax. The </a:t>
            </a:r>
            <a:r>
              <a:rPr lang="en-GB" sz="1500" dirty="0" err="1"/>
              <a:t>hindlegs</a:t>
            </a:r>
            <a:r>
              <a:rPr lang="en-GB" sz="1500" dirty="0"/>
              <a:t> have pollen baskets on them that the bees stuffs full of pollen to take back to the hive. The baskets are transparent (see 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6993178" y="5580846"/>
            <a:ext cx="1883336"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9000392" y="5083323"/>
            <a:ext cx="1127858" cy="1225402"/>
          </a:xfrm>
          <a:prstGeom prst="rect">
            <a:avLst/>
          </a:prstGeom>
        </p:spPr>
      </p:pic>
      <p:sp>
        <p:nvSpPr>
          <p:cNvPr id="26" name="Rectangle 25">
            <a:hlinkClick r:id="rId3"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6119783" y="1580725"/>
            <a:ext cx="3444539" cy="3731075"/>
          </a:xfrm>
          <a:prstGeom prst="rect">
            <a:avLst/>
          </a:prstGeom>
        </p:spPr>
      </p:pic>
      <p:sp>
        <p:nvSpPr>
          <p:cNvPr id="10" name="Rounded Rectangle 9"/>
          <p:cNvSpPr/>
          <p:nvPr/>
        </p:nvSpPr>
        <p:spPr>
          <a:xfrm>
            <a:off x="2363750" y="3886201"/>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61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2382919" y="4551967"/>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2373335" y="5373098"/>
            <a:ext cx="3416139" cy="646331"/>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2344581" y="3844248"/>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7278049" y="1508364"/>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15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val="194598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2279650" y="1401256"/>
            <a:ext cx="3686810" cy="3247043"/>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the venom sack, is left behind connected to the sting, which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2"/>
          <a:stretch>
            <a:fillRect/>
          </a:stretch>
        </p:blipFill>
        <p:spPr>
          <a:xfrm>
            <a:off x="6119783" y="1580725"/>
            <a:ext cx="3444539" cy="3731075"/>
          </a:xfrm>
          <a:prstGeom prst="rect">
            <a:avLst/>
          </a:prstGeom>
        </p:spPr>
      </p:pic>
      <p:sp>
        <p:nvSpPr>
          <p:cNvPr id="17" name="Rounded Rectangle 16"/>
          <p:cNvSpPr/>
          <p:nvPr/>
        </p:nvSpPr>
        <p:spPr>
          <a:xfrm>
            <a:off x="6974009" y="5605329"/>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993178" y="5580846"/>
            <a:ext cx="1883336"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3"/>
          <a:stretch>
            <a:fillRect/>
          </a:stretch>
        </p:blipFill>
        <p:spPr>
          <a:xfrm>
            <a:off x="9000392" y="5083323"/>
            <a:ext cx="1127858" cy="1225402"/>
          </a:xfrm>
          <a:prstGeom prst="rect">
            <a:avLst/>
          </a:prstGeom>
        </p:spPr>
      </p:pic>
      <p:sp>
        <p:nvSpPr>
          <p:cNvPr id="20" name="Rectangle 19">
            <a:hlinkClick r:id="rId4" action="ppaction://hlinksldjump"/>
          </p:cNvPr>
          <p:cNvSpPr/>
          <p:nvPr/>
        </p:nvSpPr>
        <p:spPr>
          <a:xfrm>
            <a:off x="6972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6473550"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196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val="3582935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2363750" y="3886201"/>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3761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2382919" y="4551967"/>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2373335" y="5373098"/>
            <a:ext cx="3416139" cy="646331"/>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2"/>
          </p:cNvPr>
          <p:cNvSpPr/>
          <p:nvPr/>
        </p:nvSpPr>
        <p:spPr>
          <a:xfrm>
            <a:off x="2334997" y="38467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2603421" y="1009521"/>
            <a:ext cx="2908044" cy="2725148"/>
          </a:xfrm>
          <a:prstGeom prst="rect">
            <a:avLst/>
          </a:prstGeom>
        </p:spPr>
      </p:pic>
      <p:pic>
        <p:nvPicPr>
          <p:cNvPr id="13" name="Picture 12"/>
          <p:cNvPicPr>
            <a:picLocks noChangeAspect="1"/>
          </p:cNvPicPr>
          <p:nvPr/>
        </p:nvPicPr>
        <p:blipFill>
          <a:blip r:embed="rId4"/>
          <a:stretch>
            <a:fillRect/>
          </a:stretch>
        </p:blipFill>
        <p:spPr>
          <a:xfrm>
            <a:off x="6755384" y="1383944"/>
            <a:ext cx="3127519" cy="2932430"/>
          </a:xfrm>
          <a:prstGeom prst="rect">
            <a:avLst/>
          </a:prstGeom>
        </p:spPr>
      </p:pic>
      <p:pic>
        <p:nvPicPr>
          <p:cNvPr id="14" name="Picture 13"/>
          <p:cNvPicPr>
            <a:picLocks noChangeAspect="1"/>
          </p:cNvPicPr>
          <p:nvPr/>
        </p:nvPicPr>
        <p:blipFill>
          <a:blip r:embed="rId5"/>
          <a:stretch>
            <a:fillRect/>
          </a:stretch>
        </p:blipFill>
        <p:spPr>
          <a:xfrm>
            <a:off x="6104395" y="3805000"/>
            <a:ext cx="2145978" cy="2286198"/>
          </a:xfrm>
          <a:prstGeom prst="rect">
            <a:avLst/>
          </a:prstGeom>
        </p:spPr>
      </p:pic>
    </p:spTree>
    <p:extLst>
      <p:ext uri="{BB962C8B-B14F-4D97-AF65-F5344CB8AC3E}">
        <p14:creationId xmlns:p14="http://schemas.microsoft.com/office/powerpoint/2010/main"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6C0E766-6B74-444D-8B6E-6CCB512CDD5D}"/>
              </a:ext>
            </a:extLst>
          </p:cNvPr>
          <p:cNvGraphicFramePr>
            <a:graphicFrameLocks noChangeAspect="1"/>
          </p:cNvGraphicFramePr>
          <p:nvPr>
            <p:extLst>
              <p:ext uri="{D42A27DB-BD31-4B8C-83A1-F6EECF244321}">
                <p14:modId xmlns:p14="http://schemas.microsoft.com/office/powerpoint/2010/main" val="3078388213"/>
              </p:ext>
            </p:extLst>
          </p:nvPr>
        </p:nvGraphicFramePr>
        <p:xfrm>
          <a:off x="92074" y="92075"/>
          <a:ext cx="11675856" cy="7045428"/>
        </p:xfrm>
        <a:graphic>
          <a:graphicData uri="http://schemas.openxmlformats.org/presentationml/2006/ole">
            <mc:AlternateContent xmlns:mc="http://schemas.openxmlformats.org/markup-compatibility/2006">
              <mc:Choice xmlns:v="urn:schemas-microsoft-com:vml" Requires="v">
                <p:oleObj spid="_x0000_s4131" name="Document" r:id="rId3" imgW="10563020" imgH="7350484" progId="Word.Document.12">
                  <p:embed/>
                </p:oleObj>
              </mc:Choice>
              <mc:Fallback>
                <p:oleObj name="Document" r:id="rId3" imgW="10563020" imgH="7350484" progId="Word.Document.12">
                  <p:embed/>
                  <p:pic>
                    <p:nvPicPr>
                      <p:cNvPr id="0" name=""/>
                      <p:cNvPicPr/>
                      <p:nvPr/>
                    </p:nvPicPr>
                    <p:blipFill>
                      <a:blip r:embed="rId4"/>
                      <a:stretch>
                        <a:fillRect/>
                      </a:stretch>
                    </p:blipFill>
                    <p:spPr>
                      <a:xfrm>
                        <a:off x="92074" y="92075"/>
                        <a:ext cx="11675856" cy="7045428"/>
                      </a:xfrm>
                      <a:prstGeom prst="rect">
                        <a:avLst/>
                      </a:prstGeom>
                    </p:spPr>
                  </p:pic>
                </p:oleObj>
              </mc:Fallback>
            </mc:AlternateContent>
          </a:graphicData>
        </a:graphic>
      </p:graphicFrame>
    </p:spTree>
    <p:extLst>
      <p:ext uri="{BB962C8B-B14F-4D97-AF65-F5344CB8AC3E}">
        <p14:creationId xmlns:p14="http://schemas.microsoft.com/office/powerpoint/2010/main" val="127367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BE5FFB6-23EE-4568-812C-F9013D18A0BD}"/>
              </a:ext>
            </a:extLst>
          </p:cNvPr>
          <p:cNvSpPr>
            <a:spLocks noChangeArrowheads="1"/>
          </p:cNvSpPr>
          <p:nvPr/>
        </p:nvSpPr>
        <p:spPr bwMode="auto">
          <a:xfrm>
            <a:off x="569844"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1">
            <a:extLst>
              <a:ext uri="{FF2B5EF4-FFF2-40B4-BE49-F238E27FC236}">
                <a16:creationId xmlns:a16="http://schemas.microsoft.com/office/drawing/2014/main" id="{7080028B-C6F3-46CB-A7A9-6F49CA9AF6F0}"/>
              </a:ext>
            </a:extLst>
          </p:cNvPr>
          <p:cNvGrpSpPr>
            <a:grpSpLocks/>
          </p:cNvGrpSpPr>
          <p:nvPr/>
        </p:nvGrpSpPr>
        <p:grpSpPr bwMode="auto">
          <a:xfrm>
            <a:off x="538098" y="92730"/>
            <a:ext cx="5057775" cy="3509963"/>
            <a:chOff x="0" y="0"/>
            <a:chExt cx="7966" cy="5528"/>
          </a:xfrm>
        </p:grpSpPr>
        <p:pic>
          <p:nvPicPr>
            <p:cNvPr id="3078" name="Picture 6">
              <a:extLst>
                <a:ext uri="{FF2B5EF4-FFF2-40B4-BE49-F238E27FC236}">
                  <a16:creationId xmlns:a16="http://schemas.microsoft.com/office/drawing/2014/main" id="{9B72B873-EFD9-4A24-8901-FDE42FFCD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8"/>
              <a:ext cx="7966" cy="220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5">
              <a:extLst>
                <a:ext uri="{FF2B5EF4-FFF2-40B4-BE49-F238E27FC236}">
                  <a16:creationId xmlns:a16="http://schemas.microsoft.com/office/drawing/2014/main" id="{2A5B012D-B907-47CD-93C5-CF25814DFB33}"/>
                </a:ext>
              </a:extLst>
            </p:cNvPr>
            <p:cNvSpPr>
              <a:spLocks/>
            </p:cNvSpPr>
            <p:nvPr/>
          </p:nvSpPr>
          <p:spPr bwMode="auto">
            <a:xfrm>
              <a:off x="50" y="50"/>
              <a:ext cx="7866" cy="5400"/>
            </a:xfrm>
            <a:custGeom>
              <a:avLst/>
              <a:gdLst>
                <a:gd name="T0" fmla="+- 0 397 50"/>
                <a:gd name="T1" fmla="*/ T0 w 7866"/>
                <a:gd name="T2" fmla="+- 0 50 50"/>
                <a:gd name="T3" fmla="*/ 50 h 5400"/>
                <a:gd name="T4" fmla="+- 0 301 50"/>
                <a:gd name="T5" fmla="*/ T4 w 7866"/>
                <a:gd name="T6" fmla="+- 0 64 50"/>
                <a:gd name="T7" fmla="*/ 64 h 5400"/>
                <a:gd name="T8" fmla="+- 0 190 50"/>
                <a:gd name="T9" fmla="*/ T8 w 7866"/>
                <a:gd name="T10" fmla="+- 0 112 50"/>
                <a:gd name="T11" fmla="*/ 112 h 5400"/>
                <a:gd name="T12" fmla="+- 0 137 50"/>
                <a:gd name="T13" fmla="*/ T12 w 7866"/>
                <a:gd name="T14" fmla="+- 0 155 50"/>
                <a:gd name="T15" fmla="*/ 155 h 5400"/>
                <a:gd name="T16" fmla="+- 0 92 50"/>
                <a:gd name="T17" fmla="*/ T16 w 7866"/>
                <a:gd name="T18" fmla="+- 0 216 50"/>
                <a:gd name="T19" fmla="*/ 216 h 5400"/>
                <a:gd name="T20" fmla="+- 0 61 50"/>
                <a:gd name="T21" fmla="*/ T20 w 7866"/>
                <a:gd name="T22" fmla="+- 0 295 50"/>
                <a:gd name="T23" fmla="*/ 295 h 5400"/>
                <a:gd name="T24" fmla="+- 0 50 50"/>
                <a:gd name="T25" fmla="*/ T24 w 7866"/>
                <a:gd name="T26" fmla="+- 0 397 50"/>
                <a:gd name="T27" fmla="*/ 397 h 5400"/>
                <a:gd name="T28" fmla="+- 0 50 50"/>
                <a:gd name="T29" fmla="*/ T28 w 7866"/>
                <a:gd name="T30" fmla="+- 0 5102 50"/>
                <a:gd name="T31" fmla="*/ 5102 h 5400"/>
                <a:gd name="T32" fmla="+- 0 64 50"/>
                <a:gd name="T33" fmla="*/ T32 w 7866"/>
                <a:gd name="T34" fmla="+- 0 5199 50"/>
                <a:gd name="T35" fmla="*/ 5199 h 5400"/>
                <a:gd name="T36" fmla="+- 0 112 50"/>
                <a:gd name="T37" fmla="*/ T36 w 7866"/>
                <a:gd name="T38" fmla="+- 0 5309 50"/>
                <a:gd name="T39" fmla="*/ 5309 h 5400"/>
                <a:gd name="T40" fmla="+- 0 155 50"/>
                <a:gd name="T41" fmla="*/ T40 w 7866"/>
                <a:gd name="T42" fmla="+- 0 5362 50"/>
                <a:gd name="T43" fmla="*/ 5362 h 5400"/>
                <a:gd name="T44" fmla="+- 0 216 50"/>
                <a:gd name="T45" fmla="*/ T44 w 7866"/>
                <a:gd name="T46" fmla="+- 0 5407 50"/>
                <a:gd name="T47" fmla="*/ 5407 h 5400"/>
                <a:gd name="T48" fmla="+- 0 295 50"/>
                <a:gd name="T49" fmla="*/ T48 w 7866"/>
                <a:gd name="T50" fmla="+- 0 5438 50"/>
                <a:gd name="T51" fmla="*/ 5438 h 5400"/>
                <a:gd name="T52" fmla="+- 0 397 50"/>
                <a:gd name="T53" fmla="*/ T52 w 7866"/>
                <a:gd name="T54" fmla="+- 0 5449 50"/>
                <a:gd name="T55" fmla="*/ 5449 h 5400"/>
                <a:gd name="T56" fmla="+- 0 7569 50"/>
                <a:gd name="T57" fmla="*/ T56 w 7866"/>
                <a:gd name="T58" fmla="+- 0 5449 50"/>
                <a:gd name="T59" fmla="*/ 5449 h 5400"/>
                <a:gd name="T60" fmla="+- 0 7665 50"/>
                <a:gd name="T61" fmla="*/ T60 w 7866"/>
                <a:gd name="T62" fmla="+- 0 5435 50"/>
                <a:gd name="T63" fmla="*/ 5435 h 5400"/>
                <a:gd name="T64" fmla="+- 0 7775 50"/>
                <a:gd name="T65" fmla="*/ T64 w 7866"/>
                <a:gd name="T66" fmla="+- 0 5387 50"/>
                <a:gd name="T67" fmla="*/ 5387 h 5400"/>
                <a:gd name="T68" fmla="+- 0 7829 50"/>
                <a:gd name="T69" fmla="*/ T68 w 7866"/>
                <a:gd name="T70" fmla="+- 0 5344 50"/>
                <a:gd name="T71" fmla="*/ 5344 h 5400"/>
                <a:gd name="T72" fmla="+- 0 7873 50"/>
                <a:gd name="T73" fmla="*/ T72 w 7866"/>
                <a:gd name="T74" fmla="+- 0 5284 50"/>
                <a:gd name="T75" fmla="*/ 5284 h 5400"/>
                <a:gd name="T76" fmla="+- 0 7904 50"/>
                <a:gd name="T77" fmla="*/ T76 w 7866"/>
                <a:gd name="T78" fmla="+- 0 5204 50"/>
                <a:gd name="T79" fmla="*/ 5204 h 5400"/>
                <a:gd name="T80" fmla="+- 0 7915 50"/>
                <a:gd name="T81" fmla="*/ T80 w 7866"/>
                <a:gd name="T82" fmla="+- 0 5102 50"/>
                <a:gd name="T83" fmla="*/ 5102 h 5400"/>
                <a:gd name="T84" fmla="+- 0 7915 50"/>
                <a:gd name="T85" fmla="*/ T84 w 7866"/>
                <a:gd name="T86" fmla="+- 0 397 50"/>
                <a:gd name="T87" fmla="*/ 397 h 5400"/>
                <a:gd name="T88" fmla="+- 0 7901 50"/>
                <a:gd name="T89" fmla="*/ T88 w 7866"/>
                <a:gd name="T90" fmla="+- 0 301 50"/>
                <a:gd name="T91" fmla="*/ 301 h 5400"/>
                <a:gd name="T92" fmla="+- 0 7853 50"/>
                <a:gd name="T93" fmla="*/ T92 w 7866"/>
                <a:gd name="T94" fmla="+- 0 190 50"/>
                <a:gd name="T95" fmla="*/ 190 h 5400"/>
                <a:gd name="T96" fmla="+- 0 7810 50"/>
                <a:gd name="T97" fmla="*/ T96 w 7866"/>
                <a:gd name="T98" fmla="+- 0 137 50"/>
                <a:gd name="T99" fmla="*/ 137 h 5400"/>
                <a:gd name="T100" fmla="+- 0 7750 50"/>
                <a:gd name="T101" fmla="*/ T100 w 7866"/>
                <a:gd name="T102" fmla="+- 0 92 50"/>
                <a:gd name="T103" fmla="*/ 92 h 5400"/>
                <a:gd name="T104" fmla="+- 0 7670 50"/>
                <a:gd name="T105" fmla="*/ T104 w 7866"/>
                <a:gd name="T106" fmla="+- 0 61 50"/>
                <a:gd name="T107" fmla="*/ 61 h 5400"/>
                <a:gd name="T108" fmla="+- 0 7569 50"/>
                <a:gd name="T109" fmla="*/ T108 w 7866"/>
                <a:gd name="T110" fmla="+- 0 50 50"/>
                <a:gd name="T111" fmla="*/ 50 h 5400"/>
                <a:gd name="T112" fmla="+- 0 397 50"/>
                <a:gd name="T113" fmla="*/ T112 w 7866"/>
                <a:gd name="T114" fmla="+- 0 50 50"/>
                <a:gd name="T115" fmla="*/ 50 h 54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866" h="5400">
                  <a:moveTo>
                    <a:pt x="347" y="0"/>
                  </a:moveTo>
                  <a:lnTo>
                    <a:pt x="251" y="14"/>
                  </a:lnTo>
                  <a:lnTo>
                    <a:pt x="140" y="62"/>
                  </a:lnTo>
                  <a:lnTo>
                    <a:pt x="87" y="105"/>
                  </a:lnTo>
                  <a:lnTo>
                    <a:pt x="42" y="166"/>
                  </a:lnTo>
                  <a:lnTo>
                    <a:pt x="11" y="245"/>
                  </a:lnTo>
                  <a:lnTo>
                    <a:pt x="0" y="347"/>
                  </a:lnTo>
                  <a:lnTo>
                    <a:pt x="0" y="5052"/>
                  </a:lnTo>
                  <a:lnTo>
                    <a:pt x="14" y="5149"/>
                  </a:lnTo>
                  <a:lnTo>
                    <a:pt x="62" y="5259"/>
                  </a:lnTo>
                  <a:lnTo>
                    <a:pt x="105" y="5312"/>
                  </a:lnTo>
                  <a:lnTo>
                    <a:pt x="166" y="5357"/>
                  </a:lnTo>
                  <a:lnTo>
                    <a:pt x="245" y="5388"/>
                  </a:lnTo>
                  <a:lnTo>
                    <a:pt x="347" y="5399"/>
                  </a:lnTo>
                  <a:lnTo>
                    <a:pt x="7519" y="5399"/>
                  </a:lnTo>
                  <a:lnTo>
                    <a:pt x="7615" y="5385"/>
                  </a:lnTo>
                  <a:lnTo>
                    <a:pt x="7725" y="5337"/>
                  </a:lnTo>
                  <a:lnTo>
                    <a:pt x="7779" y="5294"/>
                  </a:lnTo>
                  <a:lnTo>
                    <a:pt x="7823" y="5234"/>
                  </a:lnTo>
                  <a:lnTo>
                    <a:pt x="7854" y="5154"/>
                  </a:lnTo>
                  <a:lnTo>
                    <a:pt x="7865" y="5052"/>
                  </a:lnTo>
                  <a:lnTo>
                    <a:pt x="7865" y="347"/>
                  </a:lnTo>
                  <a:lnTo>
                    <a:pt x="7851" y="251"/>
                  </a:lnTo>
                  <a:lnTo>
                    <a:pt x="7803" y="140"/>
                  </a:lnTo>
                  <a:lnTo>
                    <a:pt x="7760" y="87"/>
                  </a:lnTo>
                  <a:lnTo>
                    <a:pt x="7700" y="42"/>
                  </a:lnTo>
                  <a:lnTo>
                    <a:pt x="7620" y="11"/>
                  </a:lnTo>
                  <a:lnTo>
                    <a:pt x="7519" y="0"/>
                  </a:lnTo>
                  <a:lnTo>
                    <a:pt x="347" y="0"/>
                  </a:lnTo>
                  <a:close/>
                </a:path>
              </a:pathLst>
            </a:custGeom>
            <a:noFill/>
            <a:ln w="63500">
              <a:solidFill>
                <a:srgbClr val="FCAF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a:extLst>
                <a:ext uri="{FF2B5EF4-FFF2-40B4-BE49-F238E27FC236}">
                  <a16:creationId xmlns:a16="http://schemas.microsoft.com/office/drawing/2014/main" id="{123C899F-1404-4BAA-A55F-090957808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 y="1290"/>
              <a:ext cx="5294" cy="3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423408BD-4584-4E64-8772-CC2BE8EF0038}"/>
                </a:ext>
              </a:extLst>
            </p:cNvPr>
            <p:cNvSpPr txBox="1">
              <a:spLocks noChangeArrowheads="1"/>
            </p:cNvSpPr>
            <p:nvPr/>
          </p:nvSpPr>
          <p:spPr bwMode="auto">
            <a:xfrm>
              <a:off x="385" y="462"/>
              <a:ext cx="6615"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92526"/>
                  </a:solidFill>
                  <a:effectLst/>
                  <a:latin typeface="Twinkl" panose="020B0604020202020204" charset="0"/>
                  <a:ea typeface="Times New Roman" panose="02020603050405020304" pitchFamily="18" charset="0"/>
                  <a:cs typeface="Twinkl" panose="020B0604020202020204" charset="0"/>
                </a:rPr>
                <a:t>Bee Fact Cards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92526"/>
                  </a:solidFill>
                  <a:effectLst/>
                  <a:latin typeface="Twinkl" panose="020B0604020202020204" charset="0"/>
                  <a:ea typeface="Times New Roman" panose="02020603050405020304" pitchFamily="18" charset="0"/>
                  <a:cs typeface="Twinkl" panose="020B0604020202020204" charset="0"/>
                </a:rPr>
                <a:t>Honey bees are amazing and  super-fast flyers!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9B8ABD3F-D0E8-4CE6-8537-0CD7DB70643C}"/>
                </a:ext>
              </a:extLst>
            </p:cNvPr>
            <p:cNvSpPr txBox="1">
              <a:spLocks noChangeArrowheads="1"/>
            </p:cNvSpPr>
            <p:nvPr/>
          </p:nvSpPr>
          <p:spPr bwMode="auto">
            <a:xfrm>
              <a:off x="7028" y="5349"/>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a:ln>
                    <a:noFill/>
                  </a:ln>
                  <a:solidFill>
                    <a:srgbClr val="D2D3D5"/>
                  </a:solidFill>
                  <a:effectLst/>
                  <a:latin typeface="Tuffy"/>
                  <a:ea typeface="Times New Roman" panose="02020603050405020304" pitchFamily="18" charset="0"/>
                </a:rPr>
                <a:t>twinkl.com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Group 10">
            <a:extLst>
              <a:ext uri="{FF2B5EF4-FFF2-40B4-BE49-F238E27FC236}">
                <a16:creationId xmlns:a16="http://schemas.microsoft.com/office/drawing/2014/main" id="{B01CFA1A-509C-4ABA-B1D1-18FDA0F7A183}"/>
              </a:ext>
            </a:extLst>
          </p:cNvPr>
          <p:cNvGrpSpPr>
            <a:grpSpLocks/>
          </p:cNvGrpSpPr>
          <p:nvPr/>
        </p:nvGrpSpPr>
        <p:grpSpPr bwMode="auto">
          <a:xfrm>
            <a:off x="6105525" y="135969"/>
            <a:ext cx="5057775" cy="3459802"/>
            <a:chOff x="8702" y="220"/>
            <a:chExt cx="7966" cy="5449"/>
          </a:xfrm>
        </p:grpSpPr>
        <p:pic>
          <p:nvPicPr>
            <p:cNvPr id="3083" name="Picture 11">
              <a:extLst>
                <a:ext uri="{FF2B5EF4-FFF2-40B4-BE49-F238E27FC236}">
                  <a16:creationId xmlns:a16="http://schemas.microsoft.com/office/drawing/2014/main" id="{1C15D0CB-8814-43AC-9A39-6BBE51FA2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 y="3468"/>
              <a:ext cx="7966" cy="2201"/>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
              <a:extLst>
                <a:ext uri="{FF2B5EF4-FFF2-40B4-BE49-F238E27FC236}">
                  <a16:creationId xmlns:a16="http://schemas.microsoft.com/office/drawing/2014/main" id="{EF340CAE-D7AF-4C4F-A987-0F75B8AC708C}"/>
                </a:ext>
              </a:extLst>
            </p:cNvPr>
            <p:cNvSpPr>
              <a:spLocks/>
            </p:cNvSpPr>
            <p:nvPr/>
          </p:nvSpPr>
          <p:spPr bwMode="auto">
            <a:xfrm>
              <a:off x="8752" y="220"/>
              <a:ext cx="7866" cy="5400"/>
            </a:xfrm>
            <a:custGeom>
              <a:avLst/>
              <a:gdLst>
                <a:gd name="T0" fmla="+- 0 9099 8752"/>
                <a:gd name="T1" fmla="*/ T0 w 7866"/>
                <a:gd name="T2" fmla="+- 0 220 220"/>
                <a:gd name="T3" fmla="*/ 220 h 5400"/>
                <a:gd name="T4" fmla="+- 0 9003 8752"/>
                <a:gd name="T5" fmla="*/ T4 w 7866"/>
                <a:gd name="T6" fmla="+- 0 234 220"/>
                <a:gd name="T7" fmla="*/ 234 h 5400"/>
                <a:gd name="T8" fmla="+- 0 8892 8752"/>
                <a:gd name="T9" fmla="*/ T8 w 7866"/>
                <a:gd name="T10" fmla="+- 0 282 220"/>
                <a:gd name="T11" fmla="*/ 282 h 5400"/>
                <a:gd name="T12" fmla="+- 0 8839 8752"/>
                <a:gd name="T13" fmla="*/ T12 w 7866"/>
                <a:gd name="T14" fmla="+- 0 325 220"/>
                <a:gd name="T15" fmla="*/ 325 h 5400"/>
                <a:gd name="T16" fmla="+- 0 8795 8752"/>
                <a:gd name="T17" fmla="*/ T16 w 7866"/>
                <a:gd name="T18" fmla="+- 0 386 220"/>
                <a:gd name="T19" fmla="*/ 386 h 5400"/>
                <a:gd name="T20" fmla="+- 0 8764 8752"/>
                <a:gd name="T21" fmla="*/ T20 w 7866"/>
                <a:gd name="T22" fmla="+- 0 465 220"/>
                <a:gd name="T23" fmla="*/ 465 h 5400"/>
                <a:gd name="T24" fmla="+- 0 8752 8752"/>
                <a:gd name="T25" fmla="*/ T24 w 7866"/>
                <a:gd name="T26" fmla="+- 0 567 220"/>
                <a:gd name="T27" fmla="*/ 567 h 5400"/>
                <a:gd name="T28" fmla="+- 0 8752 8752"/>
                <a:gd name="T29" fmla="*/ T28 w 7866"/>
                <a:gd name="T30" fmla="+- 0 5272 220"/>
                <a:gd name="T31" fmla="*/ 5272 h 5400"/>
                <a:gd name="T32" fmla="+- 0 8767 8752"/>
                <a:gd name="T33" fmla="*/ T32 w 7866"/>
                <a:gd name="T34" fmla="+- 0 5369 220"/>
                <a:gd name="T35" fmla="*/ 5369 h 5400"/>
                <a:gd name="T36" fmla="+- 0 8814 8752"/>
                <a:gd name="T37" fmla="*/ T36 w 7866"/>
                <a:gd name="T38" fmla="+- 0 5479 220"/>
                <a:gd name="T39" fmla="*/ 5479 h 5400"/>
                <a:gd name="T40" fmla="+- 0 8858 8752"/>
                <a:gd name="T41" fmla="*/ T40 w 7866"/>
                <a:gd name="T42" fmla="+- 0 5533 220"/>
                <a:gd name="T43" fmla="*/ 5533 h 5400"/>
                <a:gd name="T44" fmla="+- 0 8918 8752"/>
                <a:gd name="T45" fmla="*/ T44 w 7866"/>
                <a:gd name="T46" fmla="+- 0 5577 220"/>
                <a:gd name="T47" fmla="*/ 5577 h 5400"/>
                <a:gd name="T48" fmla="+- 0 8998 8752"/>
                <a:gd name="T49" fmla="*/ T48 w 7866"/>
                <a:gd name="T50" fmla="+- 0 5608 220"/>
                <a:gd name="T51" fmla="*/ 5608 h 5400"/>
                <a:gd name="T52" fmla="+- 0 9099 8752"/>
                <a:gd name="T53" fmla="*/ T52 w 7866"/>
                <a:gd name="T54" fmla="+- 0 5619 220"/>
                <a:gd name="T55" fmla="*/ 5619 h 5400"/>
                <a:gd name="T56" fmla="+- 0 16271 8752"/>
                <a:gd name="T57" fmla="*/ T56 w 7866"/>
                <a:gd name="T58" fmla="+- 0 5619 220"/>
                <a:gd name="T59" fmla="*/ 5619 h 5400"/>
                <a:gd name="T60" fmla="+- 0 16367 8752"/>
                <a:gd name="T61" fmla="*/ T60 w 7866"/>
                <a:gd name="T62" fmla="+- 0 5605 220"/>
                <a:gd name="T63" fmla="*/ 5605 h 5400"/>
                <a:gd name="T64" fmla="+- 0 16478 8752"/>
                <a:gd name="T65" fmla="*/ T64 w 7866"/>
                <a:gd name="T66" fmla="+- 0 5557 220"/>
                <a:gd name="T67" fmla="*/ 5557 h 5400"/>
                <a:gd name="T68" fmla="+- 0 16531 8752"/>
                <a:gd name="T69" fmla="*/ T68 w 7866"/>
                <a:gd name="T70" fmla="+- 0 5514 220"/>
                <a:gd name="T71" fmla="*/ 5514 h 5400"/>
                <a:gd name="T72" fmla="+- 0 16576 8752"/>
                <a:gd name="T73" fmla="*/ T72 w 7866"/>
                <a:gd name="T74" fmla="+- 0 5454 220"/>
                <a:gd name="T75" fmla="*/ 5454 h 5400"/>
                <a:gd name="T76" fmla="+- 0 16606 8752"/>
                <a:gd name="T77" fmla="*/ T76 w 7866"/>
                <a:gd name="T78" fmla="+- 0 5374 220"/>
                <a:gd name="T79" fmla="*/ 5374 h 5400"/>
                <a:gd name="T80" fmla="+- 0 16618 8752"/>
                <a:gd name="T81" fmla="*/ T80 w 7866"/>
                <a:gd name="T82" fmla="+- 0 5272 220"/>
                <a:gd name="T83" fmla="*/ 5272 h 5400"/>
                <a:gd name="T84" fmla="+- 0 16618 8752"/>
                <a:gd name="T85" fmla="*/ T84 w 7866"/>
                <a:gd name="T86" fmla="+- 0 567 220"/>
                <a:gd name="T87" fmla="*/ 567 h 5400"/>
                <a:gd name="T88" fmla="+- 0 16604 8752"/>
                <a:gd name="T89" fmla="*/ T88 w 7866"/>
                <a:gd name="T90" fmla="+- 0 471 220"/>
                <a:gd name="T91" fmla="*/ 471 h 5400"/>
                <a:gd name="T92" fmla="+- 0 16556 8752"/>
                <a:gd name="T93" fmla="*/ T92 w 7866"/>
                <a:gd name="T94" fmla="+- 0 360 220"/>
                <a:gd name="T95" fmla="*/ 360 h 5400"/>
                <a:gd name="T96" fmla="+- 0 16512 8752"/>
                <a:gd name="T97" fmla="*/ T96 w 7866"/>
                <a:gd name="T98" fmla="+- 0 307 220"/>
                <a:gd name="T99" fmla="*/ 307 h 5400"/>
                <a:gd name="T100" fmla="+- 0 16452 8752"/>
                <a:gd name="T101" fmla="*/ T100 w 7866"/>
                <a:gd name="T102" fmla="+- 0 262 220"/>
                <a:gd name="T103" fmla="*/ 262 h 5400"/>
                <a:gd name="T104" fmla="+- 0 16373 8752"/>
                <a:gd name="T105" fmla="*/ T104 w 7866"/>
                <a:gd name="T106" fmla="+- 0 232 220"/>
                <a:gd name="T107" fmla="*/ 232 h 5400"/>
                <a:gd name="T108" fmla="+- 0 16271 8752"/>
                <a:gd name="T109" fmla="*/ T108 w 7866"/>
                <a:gd name="T110" fmla="+- 0 220 220"/>
                <a:gd name="T111" fmla="*/ 220 h 5400"/>
                <a:gd name="T112" fmla="+- 0 9099 8752"/>
                <a:gd name="T113" fmla="*/ T112 w 7866"/>
                <a:gd name="T114" fmla="+- 0 220 220"/>
                <a:gd name="T115" fmla="*/ 220 h 54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866" h="5400">
                  <a:moveTo>
                    <a:pt x="347" y="0"/>
                  </a:moveTo>
                  <a:lnTo>
                    <a:pt x="251" y="14"/>
                  </a:lnTo>
                  <a:lnTo>
                    <a:pt x="140" y="62"/>
                  </a:lnTo>
                  <a:lnTo>
                    <a:pt x="87" y="105"/>
                  </a:lnTo>
                  <a:lnTo>
                    <a:pt x="43" y="166"/>
                  </a:lnTo>
                  <a:lnTo>
                    <a:pt x="12" y="245"/>
                  </a:lnTo>
                  <a:lnTo>
                    <a:pt x="0" y="347"/>
                  </a:lnTo>
                  <a:lnTo>
                    <a:pt x="0" y="5052"/>
                  </a:lnTo>
                  <a:lnTo>
                    <a:pt x="15" y="5149"/>
                  </a:lnTo>
                  <a:lnTo>
                    <a:pt x="62" y="5259"/>
                  </a:lnTo>
                  <a:lnTo>
                    <a:pt x="106" y="5313"/>
                  </a:lnTo>
                  <a:lnTo>
                    <a:pt x="166" y="5357"/>
                  </a:lnTo>
                  <a:lnTo>
                    <a:pt x="246" y="5388"/>
                  </a:lnTo>
                  <a:lnTo>
                    <a:pt x="347" y="5399"/>
                  </a:lnTo>
                  <a:lnTo>
                    <a:pt x="7519" y="5399"/>
                  </a:lnTo>
                  <a:lnTo>
                    <a:pt x="7615" y="5385"/>
                  </a:lnTo>
                  <a:lnTo>
                    <a:pt x="7726" y="5337"/>
                  </a:lnTo>
                  <a:lnTo>
                    <a:pt x="7779" y="5294"/>
                  </a:lnTo>
                  <a:lnTo>
                    <a:pt x="7824" y="5234"/>
                  </a:lnTo>
                  <a:lnTo>
                    <a:pt x="7854" y="5154"/>
                  </a:lnTo>
                  <a:lnTo>
                    <a:pt x="7866" y="5052"/>
                  </a:lnTo>
                  <a:lnTo>
                    <a:pt x="7866" y="347"/>
                  </a:lnTo>
                  <a:lnTo>
                    <a:pt x="7852" y="251"/>
                  </a:lnTo>
                  <a:lnTo>
                    <a:pt x="7804" y="140"/>
                  </a:lnTo>
                  <a:lnTo>
                    <a:pt x="7760" y="87"/>
                  </a:lnTo>
                  <a:lnTo>
                    <a:pt x="7700" y="42"/>
                  </a:lnTo>
                  <a:lnTo>
                    <a:pt x="7621" y="12"/>
                  </a:lnTo>
                  <a:lnTo>
                    <a:pt x="7519" y="0"/>
                  </a:lnTo>
                  <a:lnTo>
                    <a:pt x="347" y="0"/>
                  </a:lnTo>
                  <a:close/>
                </a:path>
              </a:pathLst>
            </a:custGeom>
            <a:noFill/>
            <a:ln w="63500">
              <a:solidFill>
                <a:srgbClr val="FCAF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5" name="Picture 13">
              <a:extLst>
                <a:ext uri="{FF2B5EF4-FFF2-40B4-BE49-F238E27FC236}">
                  <a16:creationId xmlns:a16="http://schemas.microsoft.com/office/drawing/2014/main" id="{CEB7A995-529E-4725-9937-D56ABC100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1" y="2298"/>
              <a:ext cx="4547" cy="2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CEFC933A-FA2F-4A12-ADC6-B73AA051C367}"/>
                </a:ext>
              </a:extLst>
            </p:cNvPr>
            <p:cNvSpPr txBox="1">
              <a:spLocks noChangeArrowheads="1"/>
            </p:cNvSpPr>
            <p:nvPr/>
          </p:nvSpPr>
          <p:spPr bwMode="auto">
            <a:xfrm>
              <a:off x="9087" y="632"/>
              <a:ext cx="7190"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1" i="0" u="none" strike="noStrike" cap="none" normalizeH="0" baseline="0" dirty="0">
                  <a:ln>
                    <a:noFill/>
                  </a:ln>
                  <a:solidFill>
                    <a:srgbClr val="292526"/>
                  </a:solidFill>
                  <a:effectLst/>
                  <a:latin typeface="Twinkl" panose="020B0604020202020204" charset="0"/>
                </a:rPr>
                <a:t>Bee Fact Cards</a:t>
              </a:r>
              <a:endParaRPr kumimoji="0" lang="en-GB" altLang="en-US" sz="1000" b="1" i="0" u="none" strike="noStrike" cap="none" normalizeH="0" baseline="0" dirty="0">
                <a:ln>
                  <a:noFill/>
                </a:ln>
                <a:solidFill>
                  <a:schemeClr val="tx1"/>
                </a:solidFill>
                <a:effectLst/>
                <a:latin typeface="Twinkl" panose="020B0604020202020204" charset="0"/>
              </a:endParaRPr>
            </a:p>
            <a:p>
              <a:pPr marL="0" marR="28575" lvl="0" indent="0" algn="ctr" defTabSz="914400" rtl="0" eaLnBrk="0" fontAlgn="base" latinLnBrk="0" hangingPunct="0">
                <a:lnSpc>
                  <a:spcPct val="100000"/>
                </a:lnSpc>
                <a:spcBef>
                  <a:spcPts val="225"/>
                </a:spcBef>
                <a:spcAft>
                  <a:spcPts val="800"/>
                </a:spcAft>
                <a:buClrTx/>
                <a:buSzTx/>
                <a:buFontTx/>
                <a:buNone/>
                <a:tabLst/>
              </a:pPr>
              <a:r>
                <a:rPr kumimoji="0" lang="en-GB" altLang="en-US" sz="1600" b="0" i="0" u="none" strike="noStrike" cap="none" normalizeH="0" baseline="0" dirty="0">
                  <a:ln>
                    <a:noFill/>
                  </a:ln>
                  <a:solidFill>
                    <a:srgbClr val="292526"/>
                  </a:solidFill>
                  <a:effectLst/>
                  <a:latin typeface="Twinkl" panose="020B0604020202020204" charset="0"/>
                </a:rPr>
                <a:t>When the worker bees come home to their hive, they dance to show the other workers where to find food!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 name="Group 15">
            <a:extLst>
              <a:ext uri="{FF2B5EF4-FFF2-40B4-BE49-F238E27FC236}">
                <a16:creationId xmlns:a16="http://schemas.microsoft.com/office/drawing/2014/main" id="{F368F86F-5205-411C-BEFD-AB46EDC42446}"/>
              </a:ext>
            </a:extLst>
          </p:cNvPr>
          <p:cNvGrpSpPr>
            <a:grpSpLocks/>
          </p:cNvGrpSpPr>
          <p:nvPr/>
        </p:nvGrpSpPr>
        <p:grpSpPr bwMode="auto">
          <a:xfrm>
            <a:off x="538098" y="3764602"/>
            <a:ext cx="5057775" cy="3460437"/>
            <a:chOff x="170" y="340"/>
            <a:chExt cx="7966" cy="5450"/>
          </a:xfrm>
        </p:grpSpPr>
        <p:pic>
          <p:nvPicPr>
            <p:cNvPr id="3088" name="Picture 16">
              <a:extLst>
                <a:ext uri="{FF2B5EF4-FFF2-40B4-BE49-F238E27FC236}">
                  <a16:creationId xmlns:a16="http://schemas.microsoft.com/office/drawing/2014/main" id="{DB8F26AE-46F5-499D-8039-C54A0961C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 y="3589"/>
              <a:ext cx="7966" cy="220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7">
              <a:extLst>
                <a:ext uri="{FF2B5EF4-FFF2-40B4-BE49-F238E27FC236}">
                  <a16:creationId xmlns:a16="http://schemas.microsoft.com/office/drawing/2014/main" id="{8904FDA6-CB75-4928-8B4C-1380F34AE7FE}"/>
                </a:ext>
              </a:extLst>
            </p:cNvPr>
            <p:cNvSpPr>
              <a:spLocks/>
            </p:cNvSpPr>
            <p:nvPr/>
          </p:nvSpPr>
          <p:spPr bwMode="auto">
            <a:xfrm>
              <a:off x="220" y="340"/>
              <a:ext cx="7866" cy="5400"/>
            </a:xfrm>
            <a:custGeom>
              <a:avLst/>
              <a:gdLst>
                <a:gd name="T0" fmla="+- 0 567 220"/>
                <a:gd name="T1" fmla="*/ T0 w 7866"/>
                <a:gd name="T2" fmla="+- 0 341 341"/>
                <a:gd name="T3" fmla="*/ 341 h 5400"/>
                <a:gd name="T4" fmla="+- 0 471 220"/>
                <a:gd name="T5" fmla="*/ T4 w 7866"/>
                <a:gd name="T6" fmla="+- 0 355 341"/>
                <a:gd name="T7" fmla="*/ 355 h 5400"/>
                <a:gd name="T8" fmla="+- 0 360 220"/>
                <a:gd name="T9" fmla="*/ T8 w 7866"/>
                <a:gd name="T10" fmla="+- 0 403 341"/>
                <a:gd name="T11" fmla="*/ 403 h 5400"/>
                <a:gd name="T12" fmla="+- 0 307 220"/>
                <a:gd name="T13" fmla="*/ T12 w 7866"/>
                <a:gd name="T14" fmla="+- 0 446 341"/>
                <a:gd name="T15" fmla="*/ 446 h 5400"/>
                <a:gd name="T16" fmla="+- 0 262 220"/>
                <a:gd name="T17" fmla="*/ T16 w 7866"/>
                <a:gd name="T18" fmla="+- 0 506 341"/>
                <a:gd name="T19" fmla="*/ 506 h 5400"/>
                <a:gd name="T20" fmla="+- 0 232 220"/>
                <a:gd name="T21" fmla="*/ T20 w 7866"/>
                <a:gd name="T22" fmla="+- 0 586 341"/>
                <a:gd name="T23" fmla="*/ 586 h 5400"/>
                <a:gd name="T24" fmla="+- 0 220 220"/>
                <a:gd name="T25" fmla="*/ T24 w 7866"/>
                <a:gd name="T26" fmla="+- 0 688 341"/>
                <a:gd name="T27" fmla="*/ 688 h 5400"/>
                <a:gd name="T28" fmla="+- 0 220 220"/>
                <a:gd name="T29" fmla="*/ T28 w 7866"/>
                <a:gd name="T30" fmla="+- 0 5393 341"/>
                <a:gd name="T31" fmla="*/ 5393 h 5400"/>
                <a:gd name="T32" fmla="+- 0 234 220"/>
                <a:gd name="T33" fmla="*/ T32 w 7866"/>
                <a:gd name="T34" fmla="+- 0 5489 341"/>
                <a:gd name="T35" fmla="*/ 5489 h 5400"/>
                <a:gd name="T36" fmla="+- 0 282 220"/>
                <a:gd name="T37" fmla="*/ T36 w 7866"/>
                <a:gd name="T38" fmla="+- 0 5600 341"/>
                <a:gd name="T39" fmla="*/ 5600 h 5400"/>
                <a:gd name="T40" fmla="+- 0 325 220"/>
                <a:gd name="T41" fmla="*/ T40 w 7866"/>
                <a:gd name="T42" fmla="+- 0 5653 341"/>
                <a:gd name="T43" fmla="*/ 5653 h 5400"/>
                <a:gd name="T44" fmla="+- 0 386 220"/>
                <a:gd name="T45" fmla="*/ T44 w 7866"/>
                <a:gd name="T46" fmla="+- 0 5698 341"/>
                <a:gd name="T47" fmla="*/ 5698 h 5400"/>
                <a:gd name="T48" fmla="+- 0 465 220"/>
                <a:gd name="T49" fmla="*/ T48 w 7866"/>
                <a:gd name="T50" fmla="+- 0 5729 341"/>
                <a:gd name="T51" fmla="*/ 5729 h 5400"/>
                <a:gd name="T52" fmla="+- 0 567 220"/>
                <a:gd name="T53" fmla="*/ T52 w 7866"/>
                <a:gd name="T54" fmla="+- 0 5740 341"/>
                <a:gd name="T55" fmla="*/ 5740 h 5400"/>
                <a:gd name="T56" fmla="+- 0 7739 220"/>
                <a:gd name="T57" fmla="*/ T56 w 7866"/>
                <a:gd name="T58" fmla="+- 0 5740 341"/>
                <a:gd name="T59" fmla="*/ 5740 h 5400"/>
                <a:gd name="T60" fmla="+- 0 7835 220"/>
                <a:gd name="T61" fmla="*/ T60 w 7866"/>
                <a:gd name="T62" fmla="+- 0 5726 341"/>
                <a:gd name="T63" fmla="*/ 5726 h 5400"/>
                <a:gd name="T64" fmla="+- 0 7945 220"/>
                <a:gd name="T65" fmla="*/ T64 w 7866"/>
                <a:gd name="T66" fmla="+- 0 5678 341"/>
                <a:gd name="T67" fmla="*/ 5678 h 5400"/>
                <a:gd name="T68" fmla="+- 0 7999 220"/>
                <a:gd name="T69" fmla="*/ T68 w 7866"/>
                <a:gd name="T70" fmla="+- 0 5635 341"/>
                <a:gd name="T71" fmla="*/ 5635 h 5400"/>
                <a:gd name="T72" fmla="+- 0 8043 220"/>
                <a:gd name="T73" fmla="*/ T72 w 7866"/>
                <a:gd name="T74" fmla="+- 0 5574 341"/>
                <a:gd name="T75" fmla="*/ 5574 h 5400"/>
                <a:gd name="T76" fmla="+- 0 8074 220"/>
                <a:gd name="T77" fmla="*/ T76 w 7866"/>
                <a:gd name="T78" fmla="+- 0 5495 341"/>
                <a:gd name="T79" fmla="*/ 5495 h 5400"/>
                <a:gd name="T80" fmla="+- 0 8085 220"/>
                <a:gd name="T81" fmla="*/ T80 w 7866"/>
                <a:gd name="T82" fmla="+- 0 5393 341"/>
                <a:gd name="T83" fmla="*/ 5393 h 5400"/>
                <a:gd name="T84" fmla="+- 0 8085 220"/>
                <a:gd name="T85" fmla="*/ T84 w 7866"/>
                <a:gd name="T86" fmla="+- 0 688 341"/>
                <a:gd name="T87" fmla="*/ 688 h 5400"/>
                <a:gd name="T88" fmla="+- 0 8071 220"/>
                <a:gd name="T89" fmla="*/ T88 w 7866"/>
                <a:gd name="T90" fmla="+- 0 591 341"/>
                <a:gd name="T91" fmla="*/ 591 h 5400"/>
                <a:gd name="T92" fmla="+- 0 8024 220"/>
                <a:gd name="T93" fmla="*/ T92 w 7866"/>
                <a:gd name="T94" fmla="+- 0 481 341"/>
                <a:gd name="T95" fmla="*/ 481 h 5400"/>
                <a:gd name="T96" fmla="+- 0 7980 220"/>
                <a:gd name="T97" fmla="*/ T96 w 7866"/>
                <a:gd name="T98" fmla="+- 0 428 341"/>
                <a:gd name="T99" fmla="*/ 428 h 5400"/>
                <a:gd name="T100" fmla="+- 0 7920 220"/>
                <a:gd name="T101" fmla="*/ T100 w 7866"/>
                <a:gd name="T102" fmla="+- 0 383 341"/>
                <a:gd name="T103" fmla="*/ 383 h 5400"/>
                <a:gd name="T104" fmla="+- 0 7840 220"/>
                <a:gd name="T105" fmla="*/ T104 w 7866"/>
                <a:gd name="T106" fmla="+- 0 352 341"/>
                <a:gd name="T107" fmla="*/ 352 h 5400"/>
                <a:gd name="T108" fmla="+- 0 7739 220"/>
                <a:gd name="T109" fmla="*/ T108 w 7866"/>
                <a:gd name="T110" fmla="+- 0 341 341"/>
                <a:gd name="T111" fmla="*/ 341 h 5400"/>
                <a:gd name="T112" fmla="+- 0 567 220"/>
                <a:gd name="T113" fmla="*/ T112 w 7866"/>
                <a:gd name="T114" fmla="+- 0 341 341"/>
                <a:gd name="T115" fmla="*/ 341 h 54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866" h="5400">
                  <a:moveTo>
                    <a:pt x="347" y="0"/>
                  </a:moveTo>
                  <a:lnTo>
                    <a:pt x="251" y="14"/>
                  </a:lnTo>
                  <a:lnTo>
                    <a:pt x="140" y="62"/>
                  </a:lnTo>
                  <a:lnTo>
                    <a:pt x="87" y="105"/>
                  </a:lnTo>
                  <a:lnTo>
                    <a:pt x="42" y="165"/>
                  </a:lnTo>
                  <a:lnTo>
                    <a:pt x="12" y="245"/>
                  </a:lnTo>
                  <a:lnTo>
                    <a:pt x="0" y="347"/>
                  </a:lnTo>
                  <a:lnTo>
                    <a:pt x="0" y="5052"/>
                  </a:lnTo>
                  <a:lnTo>
                    <a:pt x="14" y="5148"/>
                  </a:lnTo>
                  <a:lnTo>
                    <a:pt x="62" y="5259"/>
                  </a:lnTo>
                  <a:lnTo>
                    <a:pt x="105" y="5312"/>
                  </a:lnTo>
                  <a:lnTo>
                    <a:pt x="166" y="5357"/>
                  </a:lnTo>
                  <a:lnTo>
                    <a:pt x="245" y="5388"/>
                  </a:lnTo>
                  <a:lnTo>
                    <a:pt x="347" y="5399"/>
                  </a:lnTo>
                  <a:lnTo>
                    <a:pt x="7519" y="5399"/>
                  </a:lnTo>
                  <a:lnTo>
                    <a:pt x="7615" y="5385"/>
                  </a:lnTo>
                  <a:lnTo>
                    <a:pt x="7725" y="5337"/>
                  </a:lnTo>
                  <a:lnTo>
                    <a:pt x="7779" y="5294"/>
                  </a:lnTo>
                  <a:lnTo>
                    <a:pt x="7823" y="5233"/>
                  </a:lnTo>
                  <a:lnTo>
                    <a:pt x="7854" y="5154"/>
                  </a:lnTo>
                  <a:lnTo>
                    <a:pt x="7865" y="5052"/>
                  </a:lnTo>
                  <a:lnTo>
                    <a:pt x="7865" y="347"/>
                  </a:lnTo>
                  <a:lnTo>
                    <a:pt x="7851" y="250"/>
                  </a:lnTo>
                  <a:lnTo>
                    <a:pt x="7804" y="140"/>
                  </a:lnTo>
                  <a:lnTo>
                    <a:pt x="7760" y="87"/>
                  </a:lnTo>
                  <a:lnTo>
                    <a:pt x="7700" y="42"/>
                  </a:lnTo>
                  <a:lnTo>
                    <a:pt x="7620" y="11"/>
                  </a:lnTo>
                  <a:lnTo>
                    <a:pt x="7519" y="0"/>
                  </a:lnTo>
                  <a:lnTo>
                    <a:pt x="347" y="0"/>
                  </a:lnTo>
                  <a:close/>
                </a:path>
              </a:pathLst>
            </a:custGeom>
            <a:noFill/>
            <a:ln w="63500">
              <a:solidFill>
                <a:srgbClr val="FCAF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0" name="Picture 18">
              <a:extLst>
                <a:ext uri="{FF2B5EF4-FFF2-40B4-BE49-F238E27FC236}">
                  <a16:creationId xmlns:a16="http://schemas.microsoft.com/office/drawing/2014/main" id="{E2880310-A2A0-4F9A-9D50-A0B516651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2403"/>
              <a:ext cx="3815" cy="29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9">
              <a:extLst>
                <a:ext uri="{FF2B5EF4-FFF2-40B4-BE49-F238E27FC236}">
                  <a16:creationId xmlns:a16="http://schemas.microsoft.com/office/drawing/2014/main" id="{C6AE472C-66F7-4EF9-959C-1C3163DD4D7A}"/>
                </a:ext>
              </a:extLst>
            </p:cNvPr>
            <p:cNvSpPr txBox="1">
              <a:spLocks noChangeArrowheads="1"/>
            </p:cNvSpPr>
            <p:nvPr/>
          </p:nvSpPr>
          <p:spPr bwMode="auto">
            <a:xfrm>
              <a:off x="555" y="752"/>
              <a:ext cx="6089"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1" i="0" u="none" strike="noStrike" cap="none" normalizeH="0" baseline="0">
                  <a:ln>
                    <a:noFill/>
                  </a:ln>
                  <a:solidFill>
                    <a:srgbClr val="292526"/>
                  </a:solidFill>
                  <a:effectLst/>
                  <a:latin typeface="Twinkl" panose="020B0604020202020204" charset="0"/>
                </a:rPr>
                <a:t>Bee Fact Cards</a:t>
              </a:r>
              <a:endParaRPr kumimoji="0" lang="en-GB" altLang="en-US" sz="1000" b="1" i="0" u="none" strike="noStrike" cap="none" normalizeH="0" baseline="0">
                <a:ln>
                  <a:noFill/>
                </a:ln>
                <a:solidFill>
                  <a:schemeClr val="tx1"/>
                </a:solidFill>
                <a:effectLst/>
                <a:latin typeface="Twinkl" panose="020B0604020202020204" charset="0"/>
              </a:endParaRPr>
            </a:p>
            <a:p>
              <a:pPr marL="0" marR="0" lvl="0" indent="0" algn="ctr" defTabSz="914400" rtl="0" eaLnBrk="0" fontAlgn="base" latinLnBrk="0" hangingPunct="0">
                <a:lnSpc>
                  <a:spcPct val="100000"/>
                </a:lnSpc>
                <a:spcBef>
                  <a:spcPts val="400"/>
                </a:spcBef>
                <a:spcAft>
                  <a:spcPts val="800"/>
                </a:spcAft>
                <a:buClrTx/>
                <a:buSzTx/>
                <a:buFontTx/>
                <a:buNone/>
                <a:tabLst/>
              </a:pPr>
              <a:r>
                <a:rPr kumimoji="0" lang="en-GB" altLang="en-US" sz="1600" b="0" i="0" u="none" strike="noStrike" cap="none" normalizeH="0" baseline="0">
                  <a:ln>
                    <a:noFill/>
                  </a:ln>
                  <a:solidFill>
                    <a:srgbClr val="292526"/>
                  </a:solidFill>
                  <a:effectLst/>
                  <a:latin typeface="Twinkl" panose="020B0604020202020204" charset="0"/>
                </a:rPr>
                <a:t>In a hive there is a queen bee, who</a:t>
              </a:r>
              <a:endParaRPr kumimoji="0" lang="en-GB" altLang="en-US" sz="1600" b="0" i="0" u="none" strike="noStrike" cap="none" normalizeH="0" baseline="0">
                <a:ln>
                  <a:noFill/>
                </a:ln>
                <a:solidFill>
                  <a:schemeClr val="tx1"/>
                </a:solidFill>
                <a:effectLst/>
                <a:latin typeface="Twinkl" panose="020B0604020202020204" charset="0"/>
              </a:endParaRPr>
            </a:p>
            <a:p>
              <a:pPr marL="0" marR="0" lvl="0" indent="0" algn="ctr" defTabSz="914400" rtl="0" eaLnBrk="0" fontAlgn="base" latinLnBrk="0" hangingPunct="0">
                <a:lnSpc>
                  <a:spcPct val="100000"/>
                </a:lnSpc>
                <a:spcBef>
                  <a:spcPts val="175"/>
                </a:spcBef>
                <a:spcAft>
                  <a:spcPts val="800"/>
                </a:spcAft>
                <a:buClrTx/>
                <a:buSzTx/>
                <a:buFontTx/>
                <a:buNone/>
                <a:tabLst/>
              </a:pPr>
              <a:r>
                <a:rPr kumimoji="0" lang="en-GB" altLang="en-US" sz="1600" b="0" i="0" u="none" strike="noStrike" cap="none" normalizeH="0" baseline="0">
                  <a:ln>
                    <a:noFill/>
                  </a:ln>
                  <a:solidFill>
                    <a:srgbClr val="292526"/>
                  </a:solidFill>
                  <a:effectLst/>
                  <a:latin typeface="Twinkl" panose="020B0604020202020204" charset="0"/>
                </a:rPr>
                <a:t>lives until she is 5 or 6 years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4" name="Picture 13">
            <a:extLst>
              <a:ext uri="{FF2B5EF4-FFF2-40B4-BE49-F238E27FC236}">
                <a16:creationId xmlns:a16="http://schemas.microsoft.com/office/drawing/2014/main" id="{399D53F1-9CC1-47D9-AE0C-86B618B54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110" y="3764602"/>
            <a:ext cx="5076190" cy="3523809"/>
          </a:xfrm>
          <a:prstGeom prst="rect">
            <a:avLst/>
          </a:prstGeom>
        </p:spPr>
      </p:pic>
      <p:sp>
        <p:nvSpPr>
          <p:cNvPr id="13" name="TextBox 12">
            <a:extLst>
              <a:ext uri="{FF2B5EF4-FFF2-40B4-BE49-F238E27FC236}">
                <a16:creationId xmlns:a16="http://schemas.microsoft.com/office/drawing/2014/main" id="{9CCC99CC-3F91-4749-BC5B-EEEF65D342C6}"/>
              </a:ext>
            </a:extLst>
          </p:cNvPr>
          <p:cNvSpPr txBox="1"/>
          <p:nvPr/>
        </p:nvSpPr>
        <p:spPr>
          <a:xfrm>
            <a:off x="9157253" y="4198434"/>
            <a:ext cx="1192694" cy="369332"/>
          </a:xfrm>
          <a:prstGeom prst="rect">
            <a:avLst/>
          </a:prstGeom>
          <a:noFill/>
        </p:spPr>
        <p:txBody>
          <a:bodyPr wrap="square" rtlCol="0">
            <a:spAutoFit/>
          </a:bodyPr>
          <a:lstStyle/>
          <a:p>
            <a:r>
              <a:rPr lang="en-GB" dirty="0"/>
              <a:t>or nest.</a:t>
            </a:r>
          </a:p>
        </p:txBody>
      </p:sp>
    </p:spTree>
    <p:extLst>
      <p:ext uri="{BB962C8B-B14F-4D97-AF65-F5344CB8AC3E}">
        <p14:creationId xmlns:p14="http://schemas.microsoft.com/office/powerpoint/2010/main" val="378051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A1DEC5-E4EA-434C-8E8E-07942FCA7FF4}"/>
              </a:ext>
            </a:extLst>
          </p:cNvPr>
          <p:cNvPicPr>
            <a:picLocks noChangeAspect="1"/>
          </p:cNvPicPr>
          <p:nvPr/>
        </p:nvPicPr>
        <p:blipFill rotWithShape="1">
          <a:blip r:embed="rId2"/>
          <a:srcRect t="2901" r="-1" b="-1"/>
          <a:stretch/>
        </p:blipFill>
        <p:spPr>
          <a:xfrm>
            <a:off x="5182104" y="-2"/>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0" name="Freeform: Shape 16">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29D51D-5CFD-4547-B599-88A256E5149E}"/>
              </a:ext>
            </a:extLst>
          </p:cNvPr>
          <p:cNvSpPr>
            <a:spLocks noGrp="1"/>
          </p:cNvSpPr>
          <p:nvPr>
            <p:ph type="title"/>
          </p:nvPr>
        </p:nvSpPr>
        <p:spPr>
          <a:xfrm>
            <a:off x="463826" y="283107"/>
            <a:ext cx="4782458" cy="1325563"/>
          </a:xfrm>
        </p:spPr>
        <p:txBody>
          <a:bodyPr>
            <a:normAutofit/>
          </a:bodyPr>
          <a:lstStyle/>
          <a:p>
            <a:r>
              <a:rPr lang="en-GB" sz="2800" b="1" dirty="0">
                <a:latin typeface="Letter-join Print Plus 3" panose="02000805000000020003" pitchFamily="50" charset="0"/>
              </a:rPr>
              <a:t>What are we exploring and working towards for this unit of writing? </a:t>
            </a:r>
          </a:p>
        </p:txBody>
      </p:sp>
      <p:sp>
        <p:nvSpPr>
          <p:cNvPr id="3" name="Content Placeholder 2">
            <a:extLst>
              <a:ext uri="{FF2B5EF4-FFF2-40B4-BE49-F238E27FC236}">
                <a16:creationId xmlns:a16="http://schemas.microsoft.com/office/drawing/2014/main" id="{364F43EE-6542-4CC1-9922-D0211820DA61}"/>
              </a:ext>
            </a:extLst>
          </p:cNvPr>
          <p:cNvSpPr>
            <a:spLocks noGrp="1"/>
          </p:cNvSpPr>
          <p:nvPr>
            <p:ph idx="1"/>
          </p:nvPr>
        </p:nvSpPr>
        <p:spPr>
          <a:xfrm>
            <a:off x="231913" y="1798555"/>
            <a:ext cx="5785390" cy="4854036"/>
          </a:xfrm>
        </p:spPr>
        <p:txBody>
          <a:bodyPr anchor="t">
            <a:noAutofit/>
          </a:bodyPr>
          <a:lstStyle/>
          <a:p>
            <a:r>
              <a:rPr lang="en-GB" sz="2400" dirty="0">
                <a:solidFill>
                  <a:schemeClr val="bg1"/>
                </a:solidFill>
                <a:highlight>
                  <a:srgbClr val="FFFF00"/>
                </a:highlight>
                <a:latin typeface="Letter-join Print Plus 3" panose="02000805000000020003" pitchFamily="50" charset="0"/>
              </a:rPr>
              <a:t>For this unit of writing</a:t>
            </a:r>
            <a:r>
              <a:rPr lang="en-GB" sz="2400" dirty="0">
                <a:latin typeface="Letter-join Print Plus 3" panose="02000805000000020003" pitchFamily="50" charset="0"/>
              </a:rPr>
              <a:t>, you</a:t>
            </a:r>
          </a:p>
          <a:p>
            <a:pPr marL="0" indent="0">
              <a:buNone/>
            </a:pPr>
            <a:r>
              <a:rPr lang="en-GB" sz="2400" dirty="0">
                <a:latin typeface="Letter-join Print Plus 3" panose="02000805000000020003" pitchFamily="50" charset="0"/>
              </a:rPr>
              <a:t>  will be introduced to non fiction writing</a:t>
            </a:r>
          </a:p>
          <a:p>
            <a:endParaRPr lang="en-GB" sz="2400" dirty="0">
              <a:latin typeface="Letter-join Print Plus 3" panose="02000805000000020003" pitchFamily="50" charset="0"/>
            </a:endParaRPr>
          </a:p>
          <a:p>
            <a:r>
              <a:rPr lang="en-GB" sz="2400" dirty="0">
                <a:solidFill>
                  <a:schemeClr val="bg1"/>
                </a:solidFill>
                <a:highlight>
                  <a:srgbClr val="FFFF00"/>
                </a:highlight>
                <a:latin typeface="Letter-join Print Plus 3" panose="02000805000000020003" pitchFamily="50" charset="0"/>
              </a:rPr>
              <a:t>You will explore the features </a:t>
            </a:r>
          </a:p>
          <a:p>
            <a:pPr marL="0" indent="0">
              <a:buNone/>
            </a:pPr>
            <a:r>
              <a:rPr lang="en-GB" sz="2400" dirty="0">
                <a:solidFill>
                  <a:schemeClr val="bg1"/>
                </a:solidFill>
                <a:latin typeface="Letter-join Print Plus 3" panose="02000805000000020003" pitchFamily="50" charset="0"/>
              </a:rPr>
              <a:t>  </a:t>
            </a:r>
            <a:r>
              <a:rPr lang="en-GB" sz="2400" dirty="0">
                <a:latin typeface="Letter-join Print Plus 3" panose="02000805000000020003" pitchFamily="50" charset="0"/>
              </a:rPr>
              <a:t>of non fiction.</a:t>
            </a:r>
          </a:p>
          <a:p>
            <a:endParaRPr lang="en-GB" sz="2400" dirty="0">
              <a:latin typeface="Letter-join Print Plus 3" panose="02000805000000020003" pitchFamily="50" charset="0"/>
            </a:endParaRPr>
          </a:p>
          <a:p>
            <a:r>
              <a:rPr lang="en-GB" sz="2400" dirty="0">
                <a:solidFill>
                  <a:schemeClr val="bg1"/>
                </a:solidFill>
                <a:highlight>
                  <a:srgbClr val="FFFF00"/>
                </a:highlight>
                <a:latin typeface="Letter-join Print Plus 3" panose="02000805000000020003" pitchFamily="50" charset="0"/>
              </a:rPr>
              <a:t>Your end goal-</a:t>
            </a:r>
            <a:r>
              <a:rPr lang="en-GB" sz="2400" dirty="0">
                <a:solidFill>
                  <a:schemeClr val="bg1"/>
                </a:solidFill>
                <a:latin typeface="Letter-join Print Plus 3" panose="02000805000000020003" pitchFamily="50" charset="0"/>
              </a:rPr>
              <a:t>  </a:t>
            </a:r>
            <a:r>
              <a:rPr lang="en-GB" sz="2400" dirty="0">
                <a:latin typeface="Letter-join Print Plus 3" panose="02000805000000020003" pitchFamily="50" charset="0"/>
              </a:rPr>
              <a:t>By the end of this</a:t>
            </a:r>
          </a:p>
          <a:p>
            <a:pPr marL="0" indent="0">
              <a:buNone/>
            </a:pPr>
            <a:r>
              <a:rPr lang="en-GB" sz="2400" dirty="0">
                <a:latin typeface="Letter-join Print Plus 3" panose="02000805000000020003" pitchFamily="50" charset="0"/>
              </a:rPr>
              <a:t> unit of writing, you will be able to write some facts about bees to help you write a non chronological report.</a:t>
            </a:r>
          </a:p>
        </p:txBody>
      </p:sp>
    </p:spTree>
    <p:extLst>
      <p:ext uri="{BB962C8B-B14F-4D97-AF65-F5344CB8AC3E}">
        <p14:creationId xmlns:p14="http://schemas.microsoft.com/office/powerpoint/2010/main" val="20793626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C5AF6F-6254-4DE2-A5EF-785830490230}"/>
              </a:ext>
            </a:extLst>
          </p:cNvPr>
          <p:cNvSpPr>
            <a:spLocks noGrp="1"/>
          </p:cNvSpPr>
          <p:nvPr>
            <p:ph type="title"/>
          </p:nvPr>
        </p:nvSpPr>
        <p:spPr>
          <a:xfrm>
            <a:off x="572493" y="238539"/>
            <a:ext cx="11018520" cy="1434415"/>
          </a:xfrm>
        </p:spPr>
        <p:txBody>
          <a:bodyPr anchor="b">
            <a:normAutofit/>
          </a:bodyPr>
          <a:lstStyle/>
          <a:p>
            <a:r>
              <a:rPr lang="en-GB" sz="2400" b="1" dirty="0">
                <a:highlight>
                  <a:srgbClr val="FF00FF"/>
                </a:highlight>
                <a:latin typeface="Letter-join Print Plus 3" panose="02000805000000020003" pitchFamily="50" charset="0"/>
              </a:rPr>
              <a:t>Lesson 3- Make your own fact file </a:t>
            </a:r>
            <a:endParaRPr lang="en-GB" sz="2400" b="1" dirty="0">
              <a:latin typeface="Letter-join Print Plus 3" panose="02000805000000020003" pitchFamily="50" charset="0"/>
            </a:endParaRPr>
          </a:p>
        </p:txBody>
      </p:sp>
      <p:sp>
        <p:nvSpPr>
          <p:cNvPr id="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EE6468-1421-42A1-8869-BD7D1F2C1883}"/>
              </a:ext>
            </a:extLst>
          </p:cNvPr>
          <p:cNvSpPr txBox="1"/>
          <p:nvPr/>
        </p:nvSpPr>
        <p:spPr>
          <a:xfrm>
            <a:off x="10124661" y="2637183"/>
            <a:ext cx="1908313" cy="3139321"/>
          </a:xfrm>
          <a:prstGeom prst="rect">
            <a:avLst/>
          </a:prstGeom>
          <a:noFill/>
        </p:spPr>
        <p:txBody>
          <a:bodyPr wrap="square" rtlCol="0">
            <a:spAutoFit/>
          </a:bodyPr>
          <a:lstStyle/>
          <a:p>
            <a:r>
              <a:rPr lang="en-GB" dirty="0">
                <a:latin typeface="Letter-join Print Plus 3" panose="02000805000000020003" pitchFamily="50" charset="0"/>
              </a:rPr>
              <a:t>Now you have a go. Draw 2 diagrams to match the captions in the first 2 boxes.</a:t>
            </a:r>
          </a:p>
          <a:p>
            <a:r>
              <a:rPr lang="en-GB" dirty="0">
                <a:latin typeface="Letter-join Print Plus 3" panose="02000805000000020003" pitchFamily="50" charset="0"/>
              </a:rPr>
              <a:t>Write 2 captions to match the photographs in the second 2 boxes.</a:t>
            </a:r>
          </a:p>
        </p:txBody>
      </p:sp>
      <p:pic>
        <p:nvPicPr>
          <p:cNvPr id="4" name="Picture 3">
            <a:extLst>
              <a:ext uri="{FF2B5EF4-FFF2-40B4-BE49-F238E27FC236}">
                <a16:creationId xmlns:a16="http://schemas.microsoft.com/office/drawing/2014/main" id="{0770E72F-0C9B-4D8D-AFD9-3B9751409F13}"/>
              </a:ext>
            </a:extLst>
          </p:cNvPr>
          <p:cNvPicPr>
            <a:picLocks noChangeAspect="1"/>
          </p:cNvPicPr>
          <p:nvPr/>
        </p:nvPicPr>
        <p:blipFill>
          <a:blip r:embed="rId2"/>
          <a:stretch>
            <a:fillRect/>
          </a:stretch>
        </p:blipFill>
        <p:spPr>
          <a:xfrm>
            <a:off x="418859" y="1689385"/>
            <a:ext cx="8916093" cy="4930075"/>
          </a:xfrm>
          <a:prstGeom prst="rect">
            <a:avLst/>
          </a:prstGeom>
        </p:spPr>
      </p:pic>
    </p:spTree>
    <p:extLst>
      <p:ext uri="{BB962C8B-B14F-4D97-AF65-F5344CB8AC3E}">
        <p14:creationId xmlns:p14="http://schemas.microsoft.com/office/powerpoint/2010/main" val="380126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AE6EA-EAD7-4809-8FBB-972E2F0D1FC9}"/>
              </a:ext>
            </a:extLst>
          </p:cNvPr>
          <p:cNvSpPr>
            <a:spLocks noGrp="1"/>
          </p:cNvSpPr>
          <p:nvPr>
            <p:ph type="title"/>
          </p:nvPr>
        </p:nvSpPr>
        <p:spPr>
          <a:xfrm>
            <a:off x="878471" y="307417"/>
            <a:ext cx="10066122" cy="1298448"/>
          </a:xfrm>
        </p:spPr>
        <p:txBody>
          <a:bodyPr vert="horz" lIns="91440" tIns="45720" rIns="91440" bIns="45720" rtlCol="0" anchor="b">
            <a:normAutofit/>
          </a:bodyPr>
          <a:lstStyle/>
          <a:p>
            <a:r>
              <a:rPr lang="en-US" sz="2400" dirty="0">
                <a:latin typeface="Letter-join Print Plus 3" panose="02000805000000020003" pitchFamily="50" charset="0"/>
              </a:rPr>
              <a:t>Lesson 4</a:t>
            </a:r>
            <a:br>
              <a:rPr lang="en-US" sz="2400" dirty="0">
                <a:highlight>
                  <a:srgbClr val="FF00FF"/>
                </a:highlight>
                <a:latin typeface="Letter-join Print Plus 3" panose="02000805000000020003" pitchFamily="50" charset="0"/>
              </a:rPr>
            </a:br>
            <a:r>
              <a:rPr lang="en-US" sz="2400" dirty="0">
                <a:latin typeface="Letter-join Print Plus 3" panose="02000805000000020003" pitchFamily="50" charset="0"/>
              </a:rPr>
              <a:t>To </a:t>
            </a:r>
            <a:r>
              <a:rPr lang="en-GB" sz="2400" dirty="0">
                <a:latin typeface="Letter-join Print Plus 3" panose="02000805000000020003" pitchFamily="50" charset="0"/>
              </a:rPr>
              <a:t>use relevant words about a topic. </a:t>
            </a:r>
            <a:r>
              <a:rPr lang="en-US" sz="2400" dirty="0">
                <a:latin typeface="Letter-join Print Plus 3" panose="02000805000000020003" pitchFamily="50" charset="0"/>
              </a:rPr>
              <a:t>To </a:t>
            </a:r>
            <a:r>
              <a:rPr lang="en-GB" sz="2400" dirty="0">
                <a:latin typeface="Letter-join Print Plus 3" panose="02000805000000020003" pitchFamily="50" charset="0"/>
              </a:rPr>
              <a:t>label a diagram of a bee</a:t>
            </a:r>
            <a:endParaRPr lang="en-US" sz="2400" dirty="0">
              <a:latin typeface="Letter-join Print Plus 3" panose="02000805000000020003" pitchFamily="50" charset="0"/>
            </a:endParaRPr>
          </a:p>
        </p:txBody>
      </p:sp>
      <p:sp>
        <p:nvSpPr>
          <p:cNvPr id="28"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05F817-965C-45AF-B994-50C7347086FA}"/>
              </a:ext>
            </a:extLst>
          </p:cNvPr>
          <p:cNvSpPr txBox="1"/>
          <p:nvPr/>
        </p:nvSpPr>
        <p:spPr>
          <a:xfrm>
            <a:off x="6568682" y="2459186"/>
            <a:ext cx="4280452" cy="2677656"/>
          </a:xfrm>
          <a:prstGeom prst="rect">
            <a:avLst/>
          </a:prstGeom>
          <a:noFill/>
        </p:spPr>
        <p:txBody>
          <a:bodyPr wrap="square" rtlCol="0">
            <a:spAutoFit/>
          </a:bodyPr>
          <a:lstStyle/>
          <a:p>
            <a:r>
              <a:rPr lang="en-GB" sz="2400" dirty="0">
                <a:latin typeface="Letter-join Print Plus 3" panose="02000805000000020003" pitchFamily="50" charset="0"/>
              </a:rPr>
              <a:t>Today we will watch last week’s information PP about bees again and use the information to help us to label the honeybee. We will then write a caption, that matches, in the box below.</a:t>
            </a:r>
          </a:p>
        </p:txBody>
      </p:sp>
      <p:pic>
        <p:nvPicPr>
          <p:cNvPr id="13" name="Content Placeholder 12">
            <a:extLst>
              <a:ext uri="{FF2B5EF4-FFF2-40B4-BE49-F238E27FC236}">
                <a16:creationId xmlns:a16="http://schemas.microsoft.com/office/drawing/2014/main" id="{E5B23E04-4637-4A1A-BE78-6B8CFADA5330}"/>
              </a:ext>
            </a:extLst>
          </p:cNvPr>
          <p:cNvPicPr>
            <a:picLocks noGrp="1" noChangeAspect="1"/>
          </p:cNvPicPr>
          <p:nvPr>
            <p:ph idx="1"/>
          </p:nvPr>
        </p:nvPicPr>
        <p:blipFill>
          <a:blip r:embed="rId2"/>
          <a:stretch>
            <a:fillRect/>
          </a:stretch>
        </p:blipFill>
        <p:spPr>
          <a:xfrm>
            <a:off x="402708" y="2119732"/>
            <a:ext cx="5560516" cy="4351338"/>
          </a:xfrm>
          <a:prstGeom prst="rect">
            <a:avLst/>
          </a:prstGeom>
        </p:spPr>
      </p:pic>
    </p:spTree>
    <p:extLst>
      <p:ext uri="{BB962C8B-B14F-4D97-AF65-F5344CB8AC3E}">
        <p14:creationId xmlns:p14="http://schemas.microsoft.com/office/powerpoint/2010/main" val="229705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AE6EA-EAD7-4809-8FBB-972E2F0D1FC9}"/>
              </a:ext>
            </a:extLst>
          </p:cNvPr>
          <p:cNvSpPr>
            <a:spLocks noGrp="1"/>
          </p:cNvSpPr>
          <p:nvPr>
            <p:ph type="title"/>
          </p:nvPr>
        </p:nvSpPr>
        <p:spPr>
          <a:xfrm>
            <a:off x="836268" y="273252"/>
            <a:ext cx="10066122" cy="1298448"/>
          </a:xfrm>
        </p:spPr>
        <p:txBody>
          <a:bodyPr vert="horz" lIns="91440" tIns="45720" rIns="91440" bIns="45720" rtlCol="0" anchor="b">
            <a:normAutofit/>
          </a:bodyPr>
          <a:lstStyle/>
          <a:p>
            <a:r>
              <a:rPr lang="en-US" sz="2400" dirty="0">
                <a:latin typeface="Letter-join Print Plus 3" panose="02000805000000020003" pitchFamily="50" charset="0"/>
              </a:rPr>
              <a:t>Lesson 4</a:t>
            </a:r>
            <a:br>
              <a:rPr lang="en-US" sz="2400" dirty="0">
                <a:highlight>
                  <a:srgbClr val="FF00FF"/>
                </a:highlight>
                <a:latin typeface="Letter-join Print Plus 3" panose="02000805000000020003" pitchFamily="50" charset="0"/>
              </a:rPr>
            </a:br>
            <a:r>
              <a:rPr lang="en-US" sz="2400" dirty="0">
                <a:latin typeface="Letter-join Print Plus 3" panose="02000805000000020003" pitchFamily="50" charset="0"/>
              </a:rPr>
              <a:t>To </a:t>
            </a:r>
            <a:r>
              <a:rPr lang="en-GB" sz="2400" dirty="0">
                <a:latin typeface="Letter-join Print Plus 3" panose="02000805000000020003" pitchFamily="50" charset="0"/>
              </a:rPr>
              <a:t>use relevant words about a topic. </a:t>
            </a:r>
            <a:r>
              <a:rPr lang="en-US" sz="2400" dirty="0">
                <a:latin typeface="Letter-join Print Plus 3" panose="02000805000000020003" pitchFamily="50" charset="0"/>
              </a:rPr>
              <a:t>To </a:t>
            </a:r>
            <a:r>
              <a:rPr lang="en-GB" sz="2400" dirty="0">
                <a:latin typeface="Letter-join Print Plus 3" panose="02000805000000020003" pitchFamily="50" charset="0"/>
              </a:rPr>
              <a:t>label a diagram of a bee</a:t>
            </a:r>
            <a:endParaRPr lang="en-US" sz="2400" dirty="0">
              <a:latin typeface="Letter-join Print Plus 3" panose="02000805000000020003" pitchFamily="50" charset="0"/>
            </a:endParaRPr>
          </a:p>
        </p:txBody>
      </p:sp>
      <p:sp>
        <p:nvSpPr>
          <p:cNvPr id="28"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A5D9A3B-B6DC-41F7-ACFF-6F3B7499BFD5}"/>
              </a:ext>
            </a:extLst>
          </p:cNvPr>
          <p:cNvGraphicFramePr>
            <a:graphicFrameLocks noGrp="1" noChangeAspect="1"/>
          </p:cNvGraphicFramePr>
          <p:nvPr>
            <p:ph idx="1"/>
          </p:nvPr>
        </p:nvGraphicFramePr>
        <p:xfrm>
          <a:off x="148534" y="2233410"/>
          <a:ext cx="6223000" cy="4351338"/>
        </p:xfrm>
        <a:graphic>
          <a:graphicData uri="http://schemas.openxmlformats.org/presentationml/2006/ole">
            <mc:AlternateContent xmlns:mc="http://schemas.openxmlformats.org/markup-compatibility/2006">
              <mc:Choice xmlns:v="urn:schemas-microsoft-com:vml" Requires="v">
                <p:oleObj spid="_x0000_s9241" name="Document" r:id="rId3" imgW="9864588" imgH="6898351" progId="Word.Document.12">
                  <p:embed/>
                </p:oleObj>
              </mc:Choice>
              <mc:Fallback>
                <p:oleObj name="Document" r:id="rId3" imgW="9864588" imgH="6898351" progId="Word.Document.12">
                  <p:embed/>
                  <p:pic>
                    <p:nvPicPr>
                      <p:cNvPr id="6" name="Content Placeholder 5">
                        <a:extLst>
                          <a:ext uri="{FF2B5EF4-FFF2-40B4-BE49-F238E27FC236}">
                            <a16:creationId xmlns:a16="http://schemas.microsoft.com/office/drawing/2014/main" id="{0A5D9A3B-B6DC-41F7-ACFF-6F3B7499BFD5}"/>
                          </a:ext>
                        </a:extLst>
                      </p:cNvPr>
                      <p:cNvPicPr/>
                      <p:nvPr/>
                    </p:nvPicPr>
                    <p:blipFill>
                      <a:blip r:embed="rId4"/>
                      <a:stretch>
                        <a:fillRect/>
                      </a:stretch>
                    </p:blipFill>
                    <p:spPr>
                      <a:xfrm>
                        <a:off x="148534" y="2233410"/>
                        <a:ext cx="6223000" cy="435133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B05F817-965C-45AF-B994-50C7347086FA}"/>
              </a:ext>
            </a:extLst>
          </p:cNvPr>
          <p:cNvSpPr txBox="1"/>
          <p:nvPr/>
        </p:nvSpPr>
        <p:spPr>
          <a:xfrm>
            <a:off x="6621938" y="2389218"/>
            <a:ext cx="4280452" cy="3046988"/>
          </a:xfrm>
          <a:prstGeom prst="rect">
            <a:avLst/>
          </a:prstGeom>
          <a:noFill/>
        </p:spPr>
        <p:txBody>
          <a:bodyPr wrap="square" rtlCol="0">
            <a:spAutoFit/>
          </a:bodyPr>
          <a:lstStyle/>
          <a:p>
            <a:r>
              <a:rPr lang="en-GB" sz="2400" dirty="0">
                <a:latin typeface="Letter-join Print Plus 3" panose="02000805000000020003" pitchFamily="50" charset="0"/>
              </a:rPr>
              <a:t>Let’s read the labels together starting at the top. </a:t>
            </a:r>
          </a:p>
          <a:p>
            <a:r>
              <a:rPr lang="en-GB" sz="2400" dirty="0">
                <a:latin typeface="Letter-join Print Plus 3" panose="02000805000000020003" pitchFamily="50" charset="0"/>
              </a:rPr>
              <a:t>Now you can copy them into the boxes in your best handwriting. Once you’ve finished, think of a good caption and write it in the box below the bee.</a:t>
            </a:r>
          </a:p>
        </p:txBody>
      </p:sp>
    </p:spTree>
    <p:extLst>
      <p:ext uri="{BB962C8B-B14F-4D97-AF65-F5344CB8AC3E}">
        <p14:creationId xmlns:p14="http://schemas.microsoft.com/office/powerpoint/2010/main" val="120951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36FDE-5F66-46E4-837D-8CBBEF90348D}"/>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4300" dirty="0">
                <a:solidFill>
                  <a:schemeClr val="bg1"/>
                </a:solidFill>
              </a:rPr>
              <a:t>Week 2</a:t>
            </a:r>
            <a:br>
              <a:rPr lang="en-US" sz="4300" dirty="0">
                <a:solidFill>
                  <a:schemeClr val="bg1"/>
                </a:solidFill>
              </a:rPr>
            </a:br>
            <a:r>
              <a:rPr lang="en-US" sz="4300" dirty="0">
                <a:solidFill>
                  <a:schemeClr val="bg1"/>
                </a:solidFill>
              </a:rPr>
              <a:t>Lesson 1, 2, 3</a:t>
            </a:r>
            <a:br>
              <a:rPr lang="en-US" sz="4300" dirty="0">
                <a:solidFill>
                  <a:schemeClr val="bg1"/>
                </a:solidFill>
              </a:rPr>
            </a:br>
            <a:r>
              <a:rPr lang="en-US" sz="4300" dirty="0">
                <a:solidFill>
                  <a:schemeClr val="bg1"/>
                </a:solidFill>
              </a:rPr>
              <a:t>stackers</a:t>
            </a:r>
            <a:br>
              <a:rPr lang="en-US" sz="4300" dirty="0">
                <a:solidFill>
                  <a:schemeClr val="bg1"/>
                </a:solidFill>
              </a:rPr>
            </a:br>
            <a:br>
              <a:rPr lang="en-US" sz="4300" dirty="0">
                <a:solidFill>
                  <a:schemeClr val="bg1"/>
                </a:solidFill>
              </a:rPr>
            </a:br>
            <a:endParaRPr lang="en-US" sz="4300" dirty="0">
              <a:solidFill>
                <a:schemeClr val="bg1"/>
              </a:solidFill>
            </a:endParaRPr>
          </a:p>
        </p:txBody>
      </p:sp>
      <p:grpSp>
        <p:nvGrpSpPr>
          <p:cNvPr id="38" name="Group 37">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39" name="Group 38">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43" name="Freeform: Shape 42">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41" name="Freeform: Shape 40">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6" name="Group 45">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47" name="Group 46">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51" name="Freeform: Shape 50">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49" name="Freeform: Shape 48">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0" name="TextBox 9">
            <a:extLst>
              <a:ext uri="{FF2B5EF4-FFF2-40B4-BE49-F238E27FC236}">
                <a16:creationId xmlns:a16="http://schemas.microsoft.com/office/drawing/2014/main" id="{BA89CAA1-D09E-4461-8E9F-AF5F5DB2AA74}"/>
              </a:ext>
            </a:extLst>
          </p:cNvPr>
          <p:cNvSpPr txBox="1"/>
          <p:nvPr/>
        </p:nvSpPr>
        <p:spPr>
          <a:xfrm>
            <a:off x="648931" y="2438400"/>
            <a:ext cx="3505494"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1600" dirty="0">
              <a:latin typeface="Letter-join Print Plus 3" panose="02000805000000020003" pitchFamily="50" charset="0"/>
            </a:endParaRPr>
          </a:p>
        </p:txBody>
      </p:sp>
      <p:pic>
        <p:nvPicPr>
          <p:cNvPr id="32" name="Picture 31">
            <a:extLst>
              <a:ext uri="{FF2B5EF4-FFF2-40B4-BE49-F238E27FC236}">
                <a16:creationId xmlns:a16="http://schemas.microsoft.com/office/drawing/2014/main" id="{6D3A17E9-329F-47F9-A8D1-BF83E63333DB}"/>
              </a:ext>
            </a:extLst>
          </p:cNvPr>
          <p:cNvPicPr>
            <a:picLocks noChangeAspect="1"/>
          </p:cNvPicPr>
          <p:nvPr/>
        </p:nvPicPr>
        <p:blipFill>
          <a:blip r:embed="rId3"/>
          <a:stretch>
            <a:fillRect/>
          </a:stretch>
        </p:blipFill>
        <p:spPr>
          <a:xfrm>
            <a:off x="280902" y="1445937"/>
            <a:ext cx="3824079" cy="4677772"/>
          </a:xfrm>
          <a:prstGeom prst="rect">
            <a:avLst/>
          </a:prstGeom>
        </p:spPr>
      </p:pic>
      <p:pic>
        <p:nvPicPr>
          <p:cNvPr id="33" name="Picture 32">
            <a:extLst>
              <a:ext uri="{FF2B5EF4-FFF2-40B4-BE49-F238E27FC236}">
                <a16:creationId xmlns:a16="http://schemas.microsoft.com/office/drawing/2014/main" id="{C6E3B72C-F769-4ED7-B8D9-E9527B8B2A43}"/>
              </a:ext>
            </a:extLst>
          </p:cNvPr>
          <p:cNvPicPr>
            <a:picLocks noChangeAspect="1"/>
          </p:cNvPicPr>
          <p:nvPr/>
        </p:nvPicPr>
        <p:blipFill>
          <a:blip r:embed="rId4"/>
          <a:stretch>
            <a:fillRect/>
          </a:stretch>
        </p:blipFill>
        <p:spPr>
          <a:xfrm>
            <a:off x="8138922" y="1143001"/>
            <a:ext cx="3404147" cy="5080818"/>
          </a:xfrm>
          <a:prstGeom prst="rect">
            <a:avLst/>
          </a:prstGeom>
        </p:spPr>
      </p:pic>
    </p:spTree>
    <p:extLst>
      <p:ext uri="{BB962C8B-B14F-4D97-AF65-F5344CB8AC3E}">
        <p14:creationId xmlns:p14="http://schemas.microsoft.com/office/powerpoint/2010/main" val="222237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DFE5-75EC-4A15-9BC6-EFCF9E89244A}"/>
              </a:ext>
            </a:extLst>
          </p:cNvPr>
          <p:cNvSpPr>
            <a:spLocks noGrp="1"/>
          </p:cNvSpPr>
          <p:nvPr>
            <p:ph type="title"/>
          </p:nvPr>
        </p:nvSpPr>
        <p:spPr>
          <a:xfrm>
            <a:off x="648929" y="629266"/>
            <a:ext cx="4944152" cy="1919970"/>
          </a:xfrm>
        </p:spPr>
        <p:txBody>
          <a:bodyPr vert="horz" lIns="91440" tIns="45720" rIns="91440" bIns="45720" rtlCol="0" anchor="ctr">
            <a:normAutofit fontScale="90000"/>
          </a:bodyPr>
          <a:lstStyle/>
          <a:p>
            <a:r>
              <a:rPr lang="en-US" sz="1600" kern="1200" dirty="0">
                <a:solidFill>
                  <a:schemeClr val="tx1"/>
                </a:solidFill>
                <a:highlight>
                  <a:srgbClr val="00FFFF"/>
                </a:highlight>
                <a:latin typeface="+mj-lt"/>
                <a:ea typeface="+mj-ea"/>
                <a:cs typeface="+mj-cs"/>
              </a:rPr>
              <a:t>Week 2 </a:t>
            </a:r>
            <a:r>
              <a:rPr lang="en-US" sz="1600" kern="1200" dirty="0">
                <a:solidFill>
                  <a:schemeClr val="tx1"/>
                </a:solidFill>
                <a:highlight>
                  <a:srgbClr val="FF00FF"/>
                </a:highlight>
                <a:latin typeface="+mj-lt"/>
                <a:ea typeface="+mj-ea"/>
                <a:cs typeface="+mj-cs"/>
              </a:rPr>
              <a:t>lesson 4 and 5</a:t>
            </a:r>
            <a:br>
              <a:rPr lang="en-US" sz="1100" kern="1200" dirty="0">
                <a:solidFill>
                  <a:schemeClr val="tx1"/>
                </a:solidFill>
                <a:highlight>
                  <a:srgbClr val="FF00FF"/>
                </a:highlight>
                <a:latin typeface="+mj-lt"/>
                <a:ea typeface="+mj-ea"/>
                <a:cs typeface="+mj-cs"/>
              </a:rPr>
            </a:br>
            <a:br>
              <a:rPr lang="en-US" sz="1400" kern="1200" dirty="0">
                <a:solidFill>
                  <a:schemeClr val="tx1"/>
                </a:solidFill>
                <a:highlight>
                  <a:srgbClr val="FF00FF"/>
                </a:highlight>
                <a:latin typeface="Letter-join Print Plus 3" panose="02000805000000020003" pitchFamily="50" charset="0"/>
              </a:rPr>
            </a:br>
            <a:r>
              <a:rPr lang="en-US" sz="1800" kern="1200" dirty="0">
                <a:solidFill>
                  <a:schemeClr val="tx1"/>
                </a:solidFill>
                <a:latin typeface="Letter-join Print Plus 3" panose="02000805000000020003" pitchFamily="50" charset="0"/>
              </a:rPr>
              <a:t>It is now time for you to complete your report over the next 2 days.</a:t>
            </a:r>
            <a:br>
              <a:rPr lang="en-US" sz="1800" kern="1200" dirty="0">
                <a:solidFill>
                  <a:schemeClr val="tx1"/>
                </a:solidFill>
                <a:latin typeface="Letter-join Print Plus 3" panose="02000805000000020003" pitchFamily="50" charset="0"/>
              </a:rPr>
            </a:br>
            <a:br>
              <a:rPr lang="en-US" sz="1800" kern="1200" dirty="0">
                <a:solidFill>
                  <a:schemeClr val="tx1"/>
                </a:solidFill>
                <a:latin typeface="Letter-join Print Plus 3" panose="02000805000000020003" pitchFamily="50" charset="0"/>
              </a:rPr>
            </a:br>
            <a:r>
              <a:rPr lang="en-US" sz="1800" kern="1200" dirty="0">
                <a:solidFill>
                  <a:schemeClr val="tx1"/>
                </a:solidFill>
                <a:latin typeface="Letter-join Print Plus 3" panose="02000805000000020003" pitchFamily="50" charset="0"/>
              </a:rPr>
              <a:t>We will do each section together </a:t>
            </a:r>
            <a:br>
              <a:rPr lang="en-US" sz="1800" kern="1200" dirty="0">
                <a:solidFill>
                  <a:schemeClr val="tx1"/>
                </a:solidFill>
                <a:latin typeface="Letter-join Print Plus 3" panose="02000805000000020003" pitchFamily="50" charset="0"/>
              </a:rPr>
            </a:br>
            <a:br>
              <a:rPr lang="en-US" sz="1800" kern="1200" dirty="0">
                <a:solidFill>
                  <a:schemeClr val="tx1"/>
                </a:solidFill>
                <a:latin typeface="Letter-join Print Plus 3" panose="02000805000000020003" pitchFamily="50" charset="0"/>
              </a:rPr>
            </a:br>
            <a:r>
              <a:rPr lang="en-US" sz="1800" kern="1200" dirty="0">
                <a:solidFill>
                  <a:schemeClr val="tx1"/>
                </a:solidFill>
                <a:latin typeface="Letter-join Print Plus 3" panose="02000805000000020003" pitchFamily="50" charset="0"/>
              </a:rPr>
              <a:t>Don’t forget to use all the information needed for a non- chronological report</a:t>
            </a:r>
            <a:br>
              <a:rPr lang="en-US" sz="1800" kern="1200" dirty="0">
                <a:solidFill>
                  <a:schemeClr val="tx1"/>
                </a:solidFill>
                <a:latin typeface="Letter-join Print Plus 3" panose="02000805000000020003" pitchFamily="50" charset="0"/>
              </a:rPr>
            </a:br>
            <a:r>
              <a:rPr lang="en-US" sz="1800" kern="1200" dirty="0">
                <a:solidFill>
                  <a:schemeClr val="tx1"/>
                </a:solidFill>
                <a:latin typeface="Letter-join Print Plus 3" panose="02000805000000020003" pitchFamily="50" charset="0"/>
              </a:rPr>
              <a:t>This one will be all about CATS11</a:t>
            </a: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endParaRPr lang="en-US" sz="1100" kern="1200" dirty="0">
              <a:solidFill>
                <a:schemeClr val="tx1"/>
              </a:solidFill>
              <a:latin typeface="+mj-lt"/>
              <a:ea typeface="+mj-ea"/>
              <a:cs typeface="+mj-cs"/>
            </a:endParaRPr>
          </a:p>
        </p:txBody>
      </p:sp>
      <p:sp>
        <p:nvSpPr>
          <p:cNvPr id="12" name="TextBox 11">
            <a:extLst>
              <a:ext uri="{FF2B5EF4-FFF2-40B4-BE49-F238E27FC236}">
                <a16:creationId xmlns:a16="http://schemas.microsoft.com/office/drawing/2014/main" id="{9284A9AE-20F7-4418-A62E-F6CB9CA7C32E}"/>
              </a:ext>
            </a:extLst>
          </p:cNvPr>
          <p:cNvSpPr txBox="1"/>
          <p:nvPr/>
        </p:nvSpPr>
        <p:spPr>
          <a:xfrm>
            <a:off x="648929" y="3427376"/>
            <a:ext cx="4944151"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u="sng" dirty="0">
                <a:latin typeface="Letter-join Print Plus 3" panose="02000805000000020003" pitchFamily="50" charset="0"/>
              </a:rPr>
              <a:t>Just a reminder-</a:t>
            </a:r>
          </a:p>
          <a:p>
            <a:pPr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You still need to use</a:t>
            </a:r>
          </a:p>
          <a:p>
            <a:pPr marL="285750"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Capital letters</a:t>
            </a:r>
          </a:p>
          <a:p>
            <a:pPr marL="285750"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Full stops</a:t>
            </a:r>
          </a:p>
          <a:p>
            <a:pPr marL="285750"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Question marks</a:t>
            </a:r>
          </a:p>
          <a:p>
            <a:pPr marL="285750"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Finger spaces </a:t>
            </a:r>
          </a:p>
          <a:p>
            <a:pPr marL="285750" indent="-228600">
              <a:lnSpc>
                <a:spcPct val="90000"/>
              </a:lnSpc>
              <a:spcAft>
                <a:spcPts val="600"/>
              </a:spcAft>
              <a:buFont typeface="Arial" panose="020B0604020202020204" pitchFamily="34" charset="0"/>
              <a:buChar char="•"/>
            </a:pPr>
            <a:r>
              <a:rPr lang="en-US" sz="2400" dirty="0">
                <a:latin typeface="Letter-join Print Plus 3" panose="02000805000000020003" pitchFamily="50" charset="0"/>
              </a:rPr>
              <a:t>Best handwriting</a:t>
            </a:r>
          </a:p>
        </p:txBody>
      </p:sp>
      <p:sp>
        <p:nvSpPr>
          <p:cNvPr id="18" name="Rectangle 17">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A77EDE-E21F-44B2-86B8-8E688D08BC51}"/>
              </a:ext>
            </a:extLst>
          </p:cNvPr>
          <p:cNvPicPr>
            <a:picLocks noChangeAspect="1"/>
          </p:cNvPicPr>
          <p:nvPr/>
        </p:nvPicPr>
        <p:blipFill>
          <a:blip r:embed="rId2"/>
          <a:stretch>
            <a:fillRect/>
          </a:stretch>
        </p:blipFill>
        <p:spPr>
          <a:xfrm>
            <a:off x="7339673" y="833418"/>
            <a:ext cx="3605602" cy="5187917"/>
          </a:xfrm>
          <a:prstGeom prst="rect">
            <a:avLst/>
          </a:prstGeom>
          <a:effectLst/>
        </p:spPr>
      </p:pic>
    </p:spTree>
    <p:extLst>
      <p:ext uri="{BB962C8B-B14F-4D97-AF65-F5344CB8AC3E}">
        <p14:creationId xmlns:p14="http://schemas.microsoft.com/office/powerpoint/2010/main" val="381962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8F06F-F8A4-4A00-9A63-ADEA5A1397B4}"/>
              </a:ext>
            </a:extLst>
          </p:cNvPr>
          <p:cNvSpPr txBox="1"/>
          <p:nvPr/>
        </p:nvSpPr>
        <p:spPr>
          <a:xfrm>
            <a:off x="6234330" y="803325"/>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sng" dirty="0">
                <a:latin typeface="Letter-join Print Plus 3" panose="02000805000000020003" pitchFamily="50" charset="0"/>
                <a:ea typeface="+mj-ea"/>
                <a:cs typeface="+mj-cs"/>
              </a:rPr>
              <a:t>Lesson 1 -</a:t>
            </a:r>
          </a:p>
        </p:txBody>
      </p:sp>
      <p:pic>
        <p:nvPicPr>
          <p:cNvPr id="5" name="Picture 4">
            <a:extLst>
              <a:ext uri="{FF2B5EF4-FFF2-40B4-BE49-F238E27FC236}">
                <a16:creationId xmlns:a16="http://schemas.microsoft.com/office/drawing/2014/main" id="{E527B777-49BA-4AE6-BDBB-AE4CE1683CF0}"/>
              </a:ext>
            </a:extLst>
          </p:cNvPr>
          <p:cNvPicPr>
            <a:picLocks noChangeAspect="1"/>
          </p:cNvPicPr>
          <p:nvPr/>
        </p:nvPicPr>
        <p:blipFill rotWithShape="1">
          <a:blip r:embed="rId3"/>
          <a:srcRect r="2273"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TextBox 2">
            <a:extLst>
              <a:ext uri="{FF2B5EF4-FFF2-40B4-BE49-F238E27FC236}">
                <a16:creationId xmlns:a16="http://schemas.microsoft.com/office/drawing/2014/main" id="{B7540D74-7381-4398-9C12-AE1464D84537}"/>
              </a:ext>
            </a:extLst>
          </p:cNvPr>
          <p:cNvSpPr txBox="1"/>
          <p:nvPr/>
        </p:nvSpPr>
        <p:spPr>
          <a:xfrm>
            <a:off x="6234329"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latin typeface="Letter-join Print Plus 3" panose="02000805000000020003" pitchFamily="50" charset="0"/>
              </a:rPr>
              <a:t>Re-read the text.</a:t>
            </a:r>
          </a:p>
          <a:p>
            <a:pPr indent="-228600">
              <a:lnSpc>
                <a:spcPct val="90000"/>
              </a:lnSpc>
              <a:spcAft>
                <a:spcPts val="600"/>
              </a:spcAft>
              <a:buFont typeface="Arial" panose="020B0604020202020204" pitchFamily="34" charset="0"/>
              <a:buChar char="•"/>
            </a:pPr>
            <a:endParaRPr lang="en-US" sz="2000" dirty="0">
              <a:latin typeface="Letter-join Print Plus 3" panose="02000805000000020003" pitchFamily="50" charset="0"/>
            </a:endParaRPr>
          </a:p>
          <a:p>
            <a:pPr indent="-228600">
              <a:lnSpc>
                <a:spcPct val="90000"/>
              </a:lnSpc>
              <a:spcAft>
                <a:spcPts val="600"/>
              </a:spcAft>
              <a:buFont typeface="Arial" panose="020B0604020202020204" pitchFamily="34" charset="0"/>
              <a:buChar char="•"/>
            </a:pPr>
            <a:r>
              <a:rPr lang="en-US" sz="2000" dirty="0">
                <a:solidFill>
                  <a:schemeClr val="bg1"/>
                </a:solidFill>
                <a:latin typeface="Letter-join Print Plus 3" panose="02000805000000020003" pitchFamily="50" charset="0"/>
                <a:hlinkClick r:id="rId4"/>
              </a:rPr>
              <a:t>Bee and Me by Allison Jay - Bing video</a:t>
            </a:r>
            <a:endParaRPr lang="en-US" sz="2000" dirty="0">
              <a:latin typeface="Letter-join Print Plus 3" panose="02000805000000020003" pitchFamily="50" charset="0"/>
            </a:endParaRPr>
          </a:p>
          <a:p>
            <a:pPr indent="-228600">
              <a:lnSpc>
                <a:spcPct val="90000"/>
              </a:lnSpc>
              <a:spcAft>
                <a:spcPts val="600"/>
              </a:spcAft>
              <a:buFont typeface="Arial" panose="020B0604020202020204" pitchFamily="34" charset="0"/>
              <a:buChar char="•"/>
            </a:pPr>
            <a:endParaRPr lang="en-US" sz="2000" dirty="0">
              <a:latin typeface="Letter-join Print Plus 3" panose="02000805000000020003" pitchFamily="50" charset="0"/>
            </a:endParaRPr>
          </a:p>
          <a:p>
            <a:pPr indent="-228600">
              <a:lnSpc>
                <a:spcPct val="90000"/>
              </a:lnSpc>
              <a:spcAft>
                <a:spcPts val="600"/>
              </a:spcAft>
              <a:buFont typeface="Arial" panose="020B0604020202020204" pitchFamily="34" charset="0"/>
              <a:buChar char="•"/>
            </a:pPr>
            <a:endParaRPr lang="en-US" sz="2000" dirty="0">
              <a:latin typeface="Letter-join Print Plus 3" panose="02000805000000020003" pitchFamily="50" charset="0"/>
            </a:endParaRPr>
          </a:p>
          <a:p>
            <a:pPr indent="-228600">
              <a:lnSpc>
                <a:spcPct val="90000"/>
              </a:lnSpc>
              <a:spcAft>
                <a:spcPts val="600"/>
              </a:spcAft>
              <a:buFont typeface="Arial" panose="020B0604020202020204" pitchFamily="34" charset="0"/>
              <a:buChar char="•"/>
            </a:pPr>
            <a:r>
              <a:rPr lang="en-US" sz="2000" b="1" dirty="0">
                <a:latin typeface="Letter-join Print Plus 3" panose="02000805000000020003" pitchFamily="50" charset="0"/>
              </a:rPr>
              <a:t>Task-</a:t>
            </a:r>
            <a:r>
              <a:rPr lang="en-US" sz="2000" dirty="0">
                <a:latin typeface="Letter-join Print Plus 3" panose="02000805000000020003" pitchFamily="50" charset="0"/>
              </a:rPr>
              <a:t> WAGOLL – dog report</a:t>
            </a:r>
          </a:p>
          <a:p>
            <a:pPr marL="342900" indent="-342900">
              <a:lnSpc>
                <a:spcPct val="90000"/>
              </a:lnSpc>
              <a:spcAft>
                <a:spcPts val="600"/>
              </a:spcAft>
              <a:buFont typeface="Arial" panose="020B0604020202020204" pitchFamily="34" charset="0"/>
              <a:buChar char="•"/>
            </a:pPr>
            <a:r>
              <a:rPr lang="en-US" sz="2000" dirty="0">
                <a:latin typeface="Letter-join Print Plus 3" panose="02000805000000020003" pitchFamily="50" charset="0"/>
              </a:rPr>
              <a:t>Highlight the title, subheadings, caption,</a:t>
            </a:r>
          </a:p>
          <a:p>
            <a:pPr marL="342900" indent="-342900">
              <a:lnSpc>
                <a:spcPct val="90000"/>
              </a:lnSpc>
              <a:spcAft>
                <a:spcPts val="600"/>
              </a:spcAft>
              <a:buFont typeface="Arial" panose="020B0604020202020204" pitchFamily="34" charset="0"/>
              <a:buChar char="•"/>
            </a:pPr>
            <a:r>
              <a:rPr lang="en-US" sz="2000" dirty="0">
                <a:latin typeface="Letter-join Print Plus 3" panose="02000805000000020003" pitchFamily="50" charset="0"/>
              </a:rPr>
              <a:t> Circle the map and photograph.</a:t>
            </a:r>
          </a:p>
          <a:p>
            <a:pPr marL="342900" indent="-342900">
              <a:lnSpc>
                <a:spcPct val="90000"/>
              </a:lnSpc>
              <a:spcAft>
                <a:spcPts val="600"/>
              </a:spcAft>
              <a:buFont typeface="Arial" panose="020B0604020202020204" pitchFamily="34" charset="0"/>
              <a:buChar char="•"/>
            </a:pPr>
            <a:r>
              <a:rPr lang="en-US" sz="2000" dirty="0">
                <a:latin typeface="Letter-join Print Plus 3" panose="02000805000000020003" pitchFamily="50" charset="0"/>
              </a:rPr>
              <a:t>Find 2 adjectives split with a comma</a:t>
            </a:r>
          </a:p>
        </p:txBody>
      </p:sp>
    </p:spTree>
    <p:extLst>
      <p:ext uri="{BB962C8B-B14F-4D97-AF65-F5344CB8AC3E}">
        <p14:creationId xmlns:p14="http://schemas.microsoft.com/office/powerpoint/2010/main" val="55727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14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6BE9D-2D29-465D-A37A-A0F315BC22F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Letter-join Print Plus 3" panose="02000805000000020003" pitchFamily="50" charset="0"/>
              </a:rPr>
              <a:t>All About Dogs</a:t>
            </a:r>
            <a:br>
              <a:rPr lang="en-US" sz="2700" kern="1200" dirty="0">
                <a:solidFill>
                  <a:srgbClr val="FFFFFF"/>
                </a:solidFill>
                <a:latin typeface="Letter-join Print Plus 3" panose="02000805000000020003" pitchFamily="50" charset="0"/>
              </a:rPr>
            </a:br>
            <a:br>
              <a:rPr lang="en-US" sz="2700" kern="1200" dirty="0">
                <a:solidFill>
                  <a:srgbClr val="FFFFFF"/>
                </a:solidFill>
                <a:latin typeface="Letter-join Print Plus 3" panose="02000805000000020003" pitchFamily="50" charset="0"/>
              </a:rPr>
            </a:br>
            <a:r>
              <a:rPr lang="en-US" sz="2700" kern="1200" dirty="0">
                <a:solidFill>
                  <a:srgbClr val="FFFFFF"/>
                </a:solidFill>
                <a:latin typeface="Letter-join Print Plus 3" panose="02000805000000020003" pitchFamily="50" charset="0"/>
              </a:rPr>
              <a:t>Non chronological report</a:t>
            </a:r>
            <a:br>
              <a:rPr lang="en-US" sz="2700" kern="1200" dirty="0">
                <a:solidFill>
                  <a:srgbClr val="FFFFFF"/>
                </a:solidFill>
                <a:latin typeface="Letter-join Print Plus 3" panose="02000805000000020003" pitchFamily="50" charset="0"/>
              </a:rPr>
            </a:br>
            <a:r>
              <a:rPr lang="en-US" sz="2700" kern="1200" dirty="0">
                <a:solidFill>
                  <a:srgbClr val="FFFFFF"/>
                </a:solidFill>
                <a:latin typeface="Letter-join Print Plus 3" panose="02000805000000020003" pitchFamily="50" charset="0"/>
              </a:rPr>
              <a:t>WAGOLL</a:t>
            </a:r>
          </a:p>
        </p:txBody>
      </p:sp>
      <p:pic>
        <p:nvPicPr>
          <p:cNvPr id="4" name="Picture 3">
            <a:extLst>
              <a:ext uri="{FF2B5EF4-FFF2-40B4-BE49-F238E27FC236}">
                <a16:creationId xmlns:a16="http://schemas.microsoft.com/office/drawing/2014/main" id="{D2720141-7AFA-4ED4-9041-E9846D705F25}"/>
              </a:ext>
            </a:extLst>
          </p:cNvPr>
          <p:cNvPicPr>
            <a:picLocks noChangeAspect="1"/>
          </p:cNvPicPr>
          <p:nvPr/>
        </p:nvPicPr>
        <p:blipFill>
          <a:blip r:embed="rId2"/>
          <a:stretch>
            <a:fillRect/>
          </a:stretch>
        </p:blipFill>
        <p:spPr>
          <a:xfrm>
            <a:off x="5541743" y="0"/>
            <a:ext cx="4680583" cy="6858000"/>
          </a:xfrm>
          <a:prstGeom prst="rect">
            <a:avLst/>
          </a:prstGeom>
        </p:spPr>
      </p:pic>
    </p:spTree>
    <p:extLst>
      <p:ext uri="{BB962C8B-B14F-4D97-AF65-F5344CB8AC3E}">
        <p14:creationId xmlns:p14="http://schemas.microsoft.com/office/powerpoint/2010/main" val="334748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6BCAD-2515-4A49-8D78-1B797F26DD41}"/>
              </a:ext>
            </a:extLst>
          </p:cNvPr>
          <p:cNvPicPr>
            <a:picLocks noChangeAspect="1"/>
          </p:cNvPicPr>
          <p:nvPr/>
        </p:nvPicPr>
        <p:blipFill rotWithShape="1">
          <a:blip r:embed="rId2">
            <a:alphaModFix/>
          </a:blip>
          <a:srcRect t="1133" r="1" b="715"/>
          <a:stretch/>
        </p:blipFill>
        <p:spPr>
          <a:xfrm>
            <a:off x="5797543" y="10"/>
            <a:ext cx="6394152" cy="6857990"/>
          </a:xfrm>
          <a:prstGeom prst="rect">
            <a:avLst/>
          </a:prstGeom>
        </p:spPr>
      </p:pic>
      <p:pic>
        <p:nvPicPr>
          <p:cNvPr id="24"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B6FBCD0-BD00-4D2C-8C22-CAFAE4687308}"/>
              </a:ext>
            </a:extLst>
          </p:cNvPr>
          <p:cNvSpPr>
            <a:spLocks noGrp="1"/>
          </p:cNvSpPr>
          <p:nvPr>
            <p:ph type="title"/>
          </p:nvPr>
        </p:nvSpPr>
        <p:spPr>
          <a:xfrm>
            <a:off x="167670" y="746864"/>
            <a:ext cx="4803636" cy="1311664"/>
          </a:xfrm>
        </p:spPr>
        <p:txBody>
          <a:bodyPr>
            <a:noAutofit/>
          </a:bodyPr>
          <a:lstStyle/>
          <a:p>
            <a:r>
              <a:rPr lang="en-GB" sz="2400" b="1" dirty="0">
                <a:solidFill>
                  <a:srgbClr val="000000"/>
                </a:solidFill>
                <a:highlight>
                  <a:srgbClr val="FF00FF"/>
                </a:highlight>
                <a:latin typeface="Letter-join Print Plus 3" panose="02000805000000020003" pitchFamily="50" charset="0"/>
              </a:rPr>
              <a:t>Lesson 2: </a:t>
            </a:r>
            <a:br>
              <a:rPr lang="en-GB" sz="2400" b="1" dirty="0">
                <a:solidFill>
                  <a:srgbClr val="000000"/>
                </a:solidFill>
                <a:latin typeface="Letter-join Print Plus 3" panose="02000805000000020003" pitchFamily="50" charset="0"/>
              </a:rPr>
            </a:br>
            <a:r>
              <a:rPr lang="en-GB" sz="2400" b="1" dirty="0">
                <a:solidFill>
                  <a:srgbClr val="000000"/>
                </a:solidFill>
                <a:latin typeface="Letter-join Print Plus 3" panose="02000805000000020003" pitchFamily="50" charset="0"/>
              </a:rPr>
              <a:t>Introducing non- fiction writing</a:t>
            </a:r>
            <a:br>
              <a:rPr lang="en-GB" sz="2400" b="1" dirty="0">
                <a:solidFill>
                  <a:srgbClr val="000000"/>
                </a:solidFill>
                <a:latin typeface="Letter-join Print Plus 3" panose="02000805000000020003" pitchFamily="50" charset="0"/>
              </a:rPr>
            </a:br>
            <a:br>
              <a:rPr lang="en-GB" sz="2400" b="1" dirty="0">
                <a:solidFill>
                  <a:srgbClr val="000000"/>
                </a:solidFill>
                <a:latin typeface="Letter-join Print Plus 3" panose="02000805000000020003" pitchFamily="50" charset="0"/>
              </a:rPr>
            </a:br>
            <a:r>
              <a:rPr lang="en-GB" sz="2400" b="1" dirty="0">
                <a:solidFill>
                  <a:srgbClr val="000000"/>
                </a:solidFill>
                <a:latin typeface="Letter-join Print Plus 3" panose="02000805000000020003" pitchFamily="50" charset="0"/>
              </a:rPr>
              <a:t>Understand the purpose and form of some simple information writing</a:t>
            </a:r>
          </a:p>
        </p:txBody>
      </p:sp>
      <p:sp>
        <p:nvSpPr>
          <p:cNvPr id="3" name="Content Placeholder 2">
            <a:extLst>
              <a:ext uri="{FF2B5EF4-FFF2-40B4-BE49-F238E27FC236}">
                <a16:creationId xmlns:a16="http://schemas.microsoft.com/office/drawing/2014/main" id="{AD044530-DC0A-49F6-B752-DB4B0CBDBFAB}"/>
              </a:ext>
            </a:extLst>
          </p:cNvPr>
          <p:cNvSpPr>
            <a:spLocks noGrp="1"/>
          </p:cNvSpPr>
          <p:nvPr>
            <p:ph idx="1"/>
          </p:nvPr>
        </p:nvSpPr>
        <p:spPr>
          <a:xfrm>
            <a:off x="264503" y="2573788"/>
            <a:ext cx="4706803" cy="3788830"/>
          </a:xfrm>
        </p:spPr>
        <p:txBody>
          <a:bodyPr anchor="ctr">
            <a:normAutofit/>
          </a:bodyPr>
          <a:lstStyle/>
          <a:p>
            <a:endParaRPr lang="en-GB" sz="2000" dirty="0">
              <a:solidFill>
                <a:srgbClr val="000000"/>
              </a:solidFill>
              <a:latin typeface="HfW precursive" panose="00000500000000000000" pitchFamily="2" charset="0"/>
            </a:endParaRPr>
          </a:p>
          <a:p>
            <a:pPr marL="0" indent="0">
              <a:buNone/>
            </a:pPr>
            <a:r>
              <a:rPr lang="en-GB" sz="2000" dirty="0">
                <a:solidFill>
                  <a:srgbClr val="000000"/>
                </a:solidFill>
                <a:highlight>
                  <a:srgbClr val="FF00FF"/>
                </a:highlight>
                <a:latin typeface="Letter-join Print Plus 3" panose="02000805000000020003" pitchFamily="50" charset="0"/>
              </a:rPr>
              <a:t>My turn</a:t>
            </a:r>
          </a:p>
          <a:p>
            <a:pPr marL="0" indent="0">
              <a:buNone/>
            </a:pPr>
            <a:r>
              <a:rPr lang="en-GB" sz="2000" b="1" dirty="0">
                <a:solidFill>
                  <a:srgbClr val="000000"/>
                </a:solidFill>
                <a:latin typeface="Letter-join Print Plus 3" panose="02000805000000020003" pitchFamily="50" charset="0"/>
              </a:rPr>
              <a:t>What do we already know about bees?</a:t>
            </a:r>
          </a:p>
          <a:p>
            <a:r>
              <a:rPr lang="en-GB" sz="2000" dirty="0">
                <a:solidFill>
                  <a:srgbClr val="000000"/>
                </a:solidFill>
                <a:latin typeface="Letter-join Print Plus 3" panose="02000805000000020003" pitchFamily="50" charset="0"/>
              </a:rPr>
              <a:t>What do they look like?</a:t>
            </a:r>
          </a:p>
          <a:p>
            <a:r>
              <a:rPr lang="en-GB" sz="2000" dirty="0">
                <a:solidFill>
                  <a:srgbClr val="000000"/>
                </a:solidFill>
                <a:latin typeface="Letter-join Print Plus 3" panose="02000805000000020003" pitchFamily="50" charset="0"/>
              </a:rPr>
              <a:t>What do they eat?</a:t>
            </a:r>
          </a:p>
          <a:p>
            <a:r>
              <a:rPr lang="en-GB" sz="2000" dirty="0">
                <a:solidFill>
                  <a:srgbClr val="000000"/>
                </a:solidFill>
                <a:latin typeface="Letter-join Print Plus 3" panose="02000805000000020003" pitchFamily="50" charset="0"/>
              </a:rPr>
              <a:t>What are their body parts like?</a:t>
            </a:r>
          </a:p>
          <a:p>
            <a:r>
              <a:rPr lang="en-GB" sz="2000" dirty="0">
                <a:solidFill>
                  <a:srgbClr val="000000"/>
                </a:solidFill>
                <a:latin typeface="Letter-join Print Plus 3" panose="02000805000000020003" pitchFamily="50" charset="0"/>
              </a:rPr>
              <a:t>How do they produce honey?</a:t>
            </a:r>
          </a:p>
          <a:p>
            <a:endParaRPr lang="en-GB" sz="2000" dirty="0">
              <a:solidFill>
                <a:srgbClr val="000000"/>
              </a:solidFill>
            </a:endParaRPr>
          </a:p>
        </p:txBody>
      </p:sp>
    </p:spTree>
    <p:extLst>
      <p:ext uri="{BB962C8B-B14F-4D97-AF65-F5344CB8AC3E}">
        <p14:creationId xmlns:p14="http://schemas.microsoft.com/office/powerpoint/2010/main" val="227734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AE86C2-BC1C-47EC-A34D-B4989D044A7A}"/>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u="sng" kern="1200" dirty="0">
                <a:solidFill>
                  <a:schemeClr val="tx1"/>
                </a:solidFill>
                <a:latin typeface="Letter-join Print Plus 3" panose="02000805000000020003" pitchFamily="50" charset="0"/>
                <a:ea typeface="+mj-ea"/>
                <a:cs typeface="+mj-cs"/>
              </a:rPr>
              <a:t>Lesson 2:</a:t>
            </a:r>
            <a:endParaRPr lang="en-US" sz="5400" kern="1200" dirty="0">
              <a:solidFill>
                <a:schemeClr val="tx1"/>
              </a:solidFill>
              <a:latin typeface="Letter-join Print Plus 3" panose="02000805000000020003" pitchFamily="50" charset="0"/>
              <a:ea typeface="+mj-ea"/>
              <a:cs typeface="+mj-cs"/>
            </a:endParaRPr>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E5A353-15F0-42AD-91EF-8AF9CA5F23CD}"/>
              </a:ext>
            </a:extLst>
          </p:cNvPr>
          <p:cNvSpPr txBox="1"/>
          <p:nvPr/>
        </p:nvSpPr>
        <p:spPr>
          <a:xfrm>
            <a:off x="469373" y="2794053"/>
            <a:ext cx="4074492" cy="3972506"/>
          </a:xfrm>
          <a:prstGeom prst="rect">
            <a:avLst/>
          </a:prstGeom>
        </p:spPr>
        <p:txBody>
          <a:bodyPr vert="horz" lIns="91440" tIns="45720" rIns="91440" bIns="45720" rtlCol="0" anchor="t">
            <a:normAutofit fontScale="70000" lnSpcReduction="20000"/>
          </a:bodyPr>
          <a:lstStyle/>
          <a:p>
            <a:pPr indent="-228600">
              <a:lnSpc>
                <a:spcPct val="90000"/>
              </a:lnSpc>
              <a:spcAft>
                <a:spcPts val="600"/>
              </a:spcAft>
              <a:buFont typeface="Arial" panose="020B0604020202020204" pitchFamily="34" charset="0"/>
              <a:buChar char="•"/>
            </a:pPr>
            <a:r>
              <a:rPr lang="en-US" sz="3200" u="sng" dirty="0">
                <a:latin typeface="Letter-join Print Plus 3" panose="02000805000000020003" pitchFamily="50" charset="0"/>
              </a:rPr>
              <a:t>Non fiction texts</a:t>
            </a:r>
          </a:p>
          <a:p>
            <a:pPr indent="-228600">
              <a:lnSpc>
                <a:spcPct val="90000"/>
              </a:lnSpc>
              <a:spcAft>
                <a:spcPts val="600"/>
              </a:spcAft>
              <a:buFont typeface="Arial" panose="020B0604020202020204" pitchFamily="34" charset="0"/>
              <a:buChar char="•"/>
            </a:pPr>
            <a:r>
              <a:rPr lang="en-US" sz="3200" b="1" u="sng" dirty="0">
                <a:latin typeface="Letter-join Print Plus 3" panose="02000805000000020003" pitchFamily="50" charset="0"/>
              </a:rPr>
              <a:t>Let’s have a treasure hunt!</a:t>
            </a:r>
          </a:p>
          <a:p>
            <a:pPr indent="-228600">
              <a:lnSpc>
                <a:spcPct val="90000"/>
              </a:lnSpc>
              <a:spcAft>
                <a:spcPts val="600"/>
              </a:spcAft>
              <a:buFont typeface="Arial" panose="020B0604020202020204" pitchFamily="34" charset="0"/>
              <a:buChar char="•"/>
            </a:pPr>
            <a:r>
              <a:rPr lang="en-US" sz="3200" b="1" u="sng" dirty="0">
                <a:latin typeface="Letter-join Print Plus 3" panose="02000805000000020003" pitchFamily="50" charset="0"/>
              </a:rPr>
              <a:t>We are looking for information around the classroom about bees</a:t>
            </a:r>
          </a:p>
          <a:p>
            <a:pPr indent="-228600">
              <a:lnSpc>
                <a:spcPct val="90000"/>
              </a:lnSpc>
              <a:spcAft>
                <a:spcPts val="600"/>
              </a:spcAft>
              <a:buFont typeface="Arial" panose="020B0604020202020204" pitchFamily="34" charset="0"/>
              <a:buChar char="•"/>
            </a:pPr>
            <a:endParaRPr lang="en-US" sz="3200" b="1" u="sng" dirty="0">
              <a:latin typeface="Letter-join Print Plus 3" panose="02000805000000020003" pitchFamily="50" charset="0"/>
            </a:endParaRPr>
          </a:p>
          <a:p>
            <a:pPr marL="457200" indent="-228600">
              <a:lnSpc>
                <a:spcPct val="90000"/>
              </a:lnSpc>
              <a:spcAft>
                <a:spcPts val="600"/>
              </a:spcAft>
              <a:buFont typeface="Arial" panose="020B0604020202020204" pitchFamily="34" charset="0"/>
              <a:buChar char="•"/>
            </a:pPr>
            <a:r>
              <a:rPr lang="en-US" sz="3200" b="1" dirty="0">
                <a:latin typeface="Letter-join Print Plus 3" panose="02000805000000020003" pitchFamily="50" charset="0"/>
              </a:rPr>
              <a:t>What do they look like?</a:t>
            </a:r>
          </a:p>
          <a:p>
            <a:pPr marL="457200" indent="-228600">
              <a:lnSpc>
                <a:spcPct val="90000"/>
              </a:lnSpc>
              <a:spcAft>
                <a:spcPts val="600"/>
              </a:spcAft>
              <a:buFont typeface="Arial" panose="020B0604020202020204" pitchFamily="34" charset="0"/>
              <a:buChar char="•"/>
            </a:pPr>
            <a:r>
              <a:rPr lang="en-US" sz="3200" b="1" dirty="0">
                <a:latin typeface="Letter-join Print Plus 3" panose="02000805000000020003" pitchFamily="50" charset="0"/>
              </a:rPr>
              <a:t>What do they eat? </a:t>
            </a:r>
          </a:p>
          <a:p>
            <a:pPr marL="457200" indent="-228600">
              <a:lnSpc>
                <a:spcPct val="90000"/>
              </a:lnSpc>
              <a:spcAft>
                <a:spcPts val="600"/>
              </a:spcAft>
              <a:buFont typeface="Arial" panose="020B0604020202020204" pitchFamily="34" charset="0"/>
              <a:buChar char="•"/>
            </a:pPr>
            <a:r>
              <a:rPr lang="en-US" sz="3200" b="1" dirty="0">
                <a:latin typeface="Letter-join Print Plus 3" panose="02000805000000020003" pitchFamily="50" charset="0"/>
              </a:rPr>
              <a:t>Where do they live?</a:t>
            </a:r>
          </a:p>
          <a:p>
            <a:pPr marL="457200" indent="-228600">
              <a:lnSpc>
                <a:spcPct val="90000"/>
              </a:lnSpc>
              <a:spcAft>
                <a:spcPts val="600"/>
              </a:spcAft>
              <a:buFont typeface="Arial" panose="020B0604020202020204" pitchFamily="34" charset="0"/>
              <a:buChar char="•"/>
            </a:pPr>
            <a:endParaRPr lang="en-US" sz="3200" b="1" dirty="0">
              <a:latin typeface="Letter-join Print Plus 3" panose="02000805000000020003" pitchFamily="50" charset="0"/>
            </a:endParaRPr>
          </a:p>
          <a:p>
            <a:pPr marL="457200" indent="-228600">
              <a:lnSpc>
                <a:spcPct val="90000"/>
              </a:lnSpc>
              <a:spcAft>
                <a:spcPts val="600"/>
              </a:spcAft>
              <a:buFont typeface="Arial" panose="020B0604020202020204" pitchFamily="34" charset="0"/>
              <a:buChar char="•"/>
            </a:pPr>
            <a:r>
              <a:rPr lang="en-US" sz="3200" b="1" dirty="0">
                <a:latin typeface="Letter-join Print Plus 3" panose="02000805000000020003" pitchFamily="50" charset="0"/>
              </a:rPr>
              <a:t>Place the treasure finds in the correct box on the sheet</a:t>
            </a:r>
          </a:p>
          <a:p>
            <a:pPr marL="457200" indent="-228600">
              <a:lnSpc>
                <a:spcPct val="90000"/>
              </a:lnSpc>
              <a:spcAft>
                <a:spcPts val="600"/>
              </a:spcAft>
              <a:buFont typeface="Arial" panose="020B0604020202020204" pitchFamily="34" charset="0"/>
              <a:buChar char="•"/>
            </a:pPr>
            <a:endParaRPr lang="en-US" sz="1700" b="1" u="sng" dirty="0"/>
          </a:p>
          <a:p>
            <a:pPr marL="457200"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endParaRPr lang="en-US" sz="1700" dirty="0">
              <a:highlight>
                <a:srgbClr val="00FFFF"/>
              </a:highlight>
            </a:endParaRPr>
          </a:p>
        </p:txBody>
      </p:sp>
      <p:pic>
        <p:nvPicPr>
          <p:cNvPr id="7" name="Picture 6" descr="A close up of a bee&#10;&#10;Description automatically generated with medium confidence">
            <a:extLst>
              <a:ext uri="{FF2B5EF4-FFF2-40B4-BE49-F238E27FC236}">
                <a16:creationId xmlns:a16="http://schemas.microsoft.com/office/drawing/2014/main" id="{4F8D1D9F-FEAD-4C5B-8444-83319174CF31}"/>
              </a:ext>
            </a:extLst>
          </p:cNvPr>
          <p:cNvPicPr>
            <a:picLocks noChangeAspect="1"/>
          </p:cNvPicPr>
          <p:nvPr/>
        </p:nvPicPr>
        <p:blipFill>
          <a:blip r:embed="rId3"/>
          <a:stretch>
            <a:fillRect/>
          </a:stretch>
        </p:blipFill>
        <p:spPr>
          <a:xfrm>
            <a:off x="4654296" y="762824"/>
            <a:ext cx="6903720" cy="5332351"/>
          </a:xfrm>
          <a:prstGeom prst="rect">
            <a:avLst/>
          </a:prstGeom>
        </p:spPr>
      </p:pic>
      <p:sp>
        <p:nvSpPr>
          <p:cNvPr id="6" name="TextBox 5">
            <a:extLst>
              <a:ext uri="{FF2B5EF4-FFF2-40B4-BE49-F238E27FC236}">
                <a16:creationId xmlns:a16="http://schemas.microsoft.com/office/drawing/2014/main" id="{C364A2B6-E70E-45BB-912B-10054D9243DC}"/>
              </a:ext>
            </a:extLst>
          </p:cNvPr>
          <p:cNvSpPr txBox="1"/>
          <p:nvPr/>
        </p:nvSpPr>
        <p:spPr>
          <a:xfrm>
            <a:off x="4654296" y="3889513"/>
            <a:ext cx="2027858" cy="208201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315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2AE86C2-BC1C-47EC-A34D-B4989D044A7A}"/>
              </a:ext>
            </a:extLst>
          </p:cNvPr>
          <p:cNvSpPr txBox="1"/>
          <p:nvPr/>
        </p:nvSpPr>
        <p:spPr>
          <a:xfrm>
            <a:off x="37490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u="sng" dirty="0">
                <a:latin typeface="Letter-join Print Plus 3" panose="02000805000000020003" pitchFamily="50" charset="0"/>
                <a:ea typeface="+mj-ea"/>
                <a:cs typeface="+mj-cs"/>
              </a:rPr>
              <a:t>Lesson 2:</a:t>
            </a:r>
            <a:endParaRPr lang="en-US" sz="3600" dirty="0">
              <a:latin typeface="Letter-join Print Plus 3" panose="02000805000000020003" pitchFamily="50" charset="0"/>
              <a:ea typeface="+mj-ea"/>
              <a:cs typeface="+mj-cs"/>
            </a:endParaRPr>
          </a:p>
        </p:txBody>
      </p:sp>
      <p:sp>
        <p:nvSpPr>
          <p:cNvPr id="4" name="TextBox 3">
            <a:extLst>
              <a:ext uri="{FF2B5EF4-FFF2-40B4-BE49-F238E27FC236}">
                <a16:creationId xmlns:a16="http://schemas.microsoft.com/office/drawing/2014/main" id="{12E5A353-15F0-42AD-91EF-8AF9CA5F23CD}"/>
              </a:ext>
            </a:extLst>
          </p:cNvPr>
          <p:cNvSpPr txBox="1"/>
          <p:nvPr/>
        </p:nvSpPr>
        <p:spPr>
          <a:xfrm>
            <a:off x="374904" y="2715768"/>
            <a:ext cx="3438144" cy="32095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u="sng" dirty="0">
                <a:latin typeface="Letter-join Print Plus 3" panose="02000805000000020003" pitchFamily="50" charset="0"/>
              </a:rPr>
              <a:t>Non fiction texts</a:t>
            </a:r>
          </a:p>
          <a:p>
            <a:pPr indent="-228600">
              <a:lnSpc>
                <a:spcPct val="90000"/>
              </a:lnSpc>
              <a:spcAft>
                <a:spcPts val="600"/>
              </a:spcAft>
              <a:buFont typeface="Arial" panose="020B0604020202020204" pitchFamily="34" charset="0"/>
              <a:buChar char="•"/>
            </a:pPr>
            <a:endParaRPr lang="en-US" sz="2800" u="sng" dirty="0">
              <a:latin typeface="Letter-join Print Plus 3" panose="02000805000000020003" pitchFamily="50" charset="0"/>
            </a:endParaRPr>
          </a:p>
          <a:p>
            <a:pPr indent="-228600">
              <a:lnSpc>
                <a:spcPct val="90000"/>
              </a:lnSpc>
              <a:spcAft>
                <a:spcPts val="600"/>
              </a:spcAft>
              <a:buFont typeface="Arial" panose="020B0604020202020204" pitchFamily="34" charset="0"/>
              <a:buChar char="•"/>
            </a:pPr>
            <a:r>
              <a:rPr lang="en-US" sz="2800" u="sng" dirty="0">
                <a:latin typeface="Letter-join Print Plus 3" panose="02000805000000020003" pitchFamily="50" charset="0"/>
              </a:rPr>
              <a:t>In pairs-</a:t>
            </a:r>
          </a:p>
          <a:p>
            <a:pPr>
              <a:lnSpc>
                <a:spcPct val="90000"/>
              </a:lnSpc>
              <a:spcAft>
                <a:spcPts val="600"/>
              </a:spcAft>
            </a:pPr>
            <a:r>
              <a:rPr lang="en-US" sz="2800" u="sng" dirty="0">
                <a:latin typeface="Letter-join Print Plus 3" panose="02000805000000020003" pitchFamily="50" charset="0"/>
              </a:rPr>
              <a:t>Look at copies of p6-11 National Geographic Kids- Bees</a:t>
            </a:r>
          </a:p>
          <a:p>
            <a:pPr marL="228600" indent="-228600">
              <a:lnSpc>
                <a:spcPct val="90000"/>
              </a:lnSpc>
              <a:spcAft>
                <a:spcPts val="600"/>
              </a:spcAft>
              <a:buFont typeface="Arial" panose="020B0604020202020204" pitchFamily="34" charset="0"/>
              <a:buChar char="•"/>
            </a:pPr>
            <a:endParaRPr lang="en-US" sz="1700" b="1" u="sng" dirty="0"/>
          </a:p>
          <a:p>
            <a:pPr marL="457200"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endParaRPr lang="en-US" sz="1700" dirty="0">
              <a:highlight>
                <a:srgbClr val="00FFFF"/>
              </a:highlight>
            </a:endParaRPr>
          </a:p>
        </p:txBody>
      </p:sp>
      <p:graphicFrame>
        <p:nvGraphicFramePr>
          <p:cNvPr id="2" name="Table 4">
            <a:extLst>
              <a:ext uri="{FF2B5EF4-FFF2-40B4-BE49-F238E27FC236}">
                <a16:creationId xmlns:a16="http://schemas.microsoft.com/office/drawing/2014/main" id="{10FC1883-7F05-4B25-8465-23BD2F837D01}"/>
              </a:ext>
            </a:extLst>
          </p:cNvPr>
          <p:cNvGraphicFramePr>
            <a:graphicFrameLocks noGrp="1"/>
          </p:cNvGraphicFramePr>
          <p:nvPr>
            <p:extLst>
              <p:ext uri="{D42A27DB-BD31-4B8C-83A1-F6EECF244321}">
                <p14:modId xmlns:p14="http://schemas.microsoft.com/office/powerpoint/2010/main" val="386097790"/>
              </p:ext>
            </p:extLst>
          </p:nvPr>
        </p:nvGraphicFramePr>
        <p:xfrm>
          <a:off x="4265335" y="2989483"/>
          <a:ext cx="6823342" cy="3172196"/>
        </p:xfrm>
        <a:graphic>
          <a:graphicData uri="http://schemas.openxmlformats.org/drawingml/2006/table">
            <a:tbl>
              <a:tblPr firstRow="1" bandRow="1">
                <a:tableStyleId>{5940675A-B579-460E-94D1-54222C63F5DA}</a:tableStyleId>
              </a:tblPr>
              <a:tblGrid>
                <a:gridCol w="3564426">
                  <a:extLst>
                    <a:ext uri="{9D8B030D-6E8A-4147-A177-3AD203B41FA5}">
                      <a16:colId xmlns:a16="http://schemas.microsoft.com/office/drawing/2014/main" val="1555224702"/>
                    </a:ext>
                  </a:extLst>
                </a:gridCol>
                <a:gridCol w="3258916">
                  <a:extLst>
                    <a:ext uri="{9D8B030D-6E8A-4147-A177-3AD203B41FA5}">
                      <a16:colId xmlns:a16="http://schemas.microsoft.com/office/drawing/2014/main" val="733183845"/>
                    </a:ext>
                  </a:extLst>
                </a:gridCol>
              </a:tblGrid>
              <a:tr h="508607">
                <a:tc>
                  <a:txBody>
                    <a:bodyPr/>
                    <a:lstStyle/>
                    <a:p>
                      <a:pPr algn="ctr"/>
                      <a:r>
                        <a:rPr lang="en-GB" sz="2400" dirty="0">
                          <a:highlight>
                            <a:srgbClr val="FFFF00"/>
                          </a:highlight>
                          <a:latin typeface="Letter-join Print Plus 3" panose="02000805000000020003" pitchFamily="50" charset="0"/>
                        </a:rPr>
                        <a:t>ALL ABOUT Bees</a:t>
                      </a:r>
                    </a:p>
                    <a:p>
                      <a:pPr algn="ctr"/>
                      <a:r>
                        <a:rPr lang="en-GB" sz="2400" dirty="0">
                          <a:highlight>
                            <a:srgbClr val="FFFF00"/>
                          </a:highlight>
                          <a:latin typeface="Letter-join Print Plus 3" panose="02000805000000020003" pitchFamily="50" charset="0"/>
                        </a:rPr>
                        <a:t>Find the pictures and place them in the correct section</a:t>
                      </a:r>
                    </a:p>
                  </a:txBody>
                  <a:tcPr marL="123059" marR="123059" marT="61529" marB="61529"/>
                </a:tc>
                <a:tc>
                  <a:txBody>
                    <a:bodyPr/>
                    <a:lstStyle/>
                    <a:p>
                      <a:r>
                        <a:rPr lang="en-GB" sz="3200" u="sng" dirty="0">
                          <a:latin typeface="Letter-join Print Plus 3" panose="02000805000000020003" pitchFamily="50" charset="0"/>
                        </a:rPr>
                        <a:t>What bees eat</a:t>
                      </a:r>
                    </a:p>
                  </a:txBody>
                  <a:tcPr marL="123059" marR="123059" marT="61529" marB="61529"/>
                </a:tc>
                <a:extLst>
                  <a:ext uri="{0D108BD9-81ED-4DB2-BD59-A6C34878D82A}">
                    <a16:rowId xmlns:a16="http://schemas.microsoft.com/office/drawing/2014/main" val="560517649"/>
                  </a:ext>
                </a:extLst>
              </a:tr>
              <a:tr h="1156751">
                <a:tc>
                  <a:txBody>
                    <a:bodyPr/>
                    <a:lstStyle/>
                    <a:p>
                      <a:r>
                        <a:rPr lang="en-GB" sz="3200" u="sng" dirty="0">
                          <a:latin typeface="Letter-join Print Plus 3" panose="02000805000000020003" pitchFamily="50" charset="0"/>
                        </a:rPr>
                        <a:t>What bees look like</a:t>
                      </a:r>
                    </a:p>
                    <a:p>
                      <a:endParaRPr lang="en-GB" sz="3200" u="sng" dirty="0">
                        <a:latin typeface="Letter-join Print Plus 3" panose="02000805000000020003" pitchFamily="50" charset="0"/>
                      </a:endParaRPr>
                    </a:p>
                  </a:txBody>
                  <a:tcPr marL="123059" marR="123059" marT="61529" marB="61529"/>
                </a:tc>
                <a:tc>
                  <a:txBody>
                    <a:bodyPr/>
                    <a:lstStyle/>
                    <a:p>
                      <a:r>
                        <a:rPr lang="en-GB" sz="3200" u="sng" dirty="0">
                          <a:latin typeface="Letter-join Print Plus 3" panose="02000805000000020003" pitchFamily="50" charset="0"/>
                        </a:rPr>
                        <a:t>Where bees live</a:t>
                      </a:r>
                    </a:p>
                  </a:txBody>
                  <a:tcPr marL="123059" marR="123059" marT="61529" marB="61529"/>
                </a:tc>
                <a:extLst>
                  <a:ext uri="{0D108BD9-81ED-4DB2-BD59-A6C34878D82A}">
                    <a16:rowId xmlns:a16="http://schemas.microsoft.com/office/drawing/2014/main" val="370330372"/>
                  </a:ext>
                </a:extLst>
              </a:tr>
            </a:tbl>
          </a:graphicData>
        </a:graphic>
      </p:graphicFrame>
      <p:pic>
        <p:nvPicPr>
          <p:cNvPr id="5" name="Picture 4" descr="A bee on a white flower&#10;&#10;Description automatically generated">
            <a:extLst>
              <a:ext uri="{FF2B5EF4-FFF2-40B4-BE49-F238E27FC236}">
                <a16:creationId xmlns:a16="http://schemas.microsoft.com/office/drawing/2014/main" id="{5F0851C3-6581-4AC7-8084-32621C6B8B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5335" y="580643"/>
            <a:ext cx="2604857" cy="1953643"/>
          </a:xfrm>
          <a:prstGeom prst="rect">
            <a:avLst/>
          </a:prstGeom>
        </p:spPr>
      </p:pic>
      <p:pic>
        <p:nvPicPr>
          <p:cNvPr id="9" name="Picture 8">
            <a:extLst>
              <a:ext uri="{FF2B5EF4-FFF2-40B4-BE49-F238E27FC236}">
                <a16:creationId xmlns:a16="http://schemas.microsoft.com/office/drawing/2014/main" id="{2944FB24-C15D-4A7B-945C-BCDF4D9EE3C1}"/>
              </a:ext>
            </a:extLst>
          </p:cNvPr>
          <p:cNvPicPr>
            <a:picLocks noChangeAspect="1"/>
          </p:cNvPicPr>
          <p:nvPr/>
        </p:nvPicPr>
        <p:blipFill>
          <a:blip r:embed="rId5"/>
          <a:stretch>
            <a:fillRect/>
          </a:stretch>
        </p:blipFill>
        <p:spPr>
          <a:xfrm>
            <a:off x="6963535" y="615880"/>
            <a:ext cx="2006522" cy="1876603"/>
          </a:xfrm>
          <a:prstGeom prst="rect">
            <a:avLst/>
          </a:prstGeom>
        </p:spPr>
      </p:pic>
      <p:pic>
        <p:nvPicPr>
          <p:cNvPr id="19" name="Picture 18" descr="A close up of a bee&#10;&#10;Description automatically generated with medium confidence">
            <a:extLst>
              <a:ext uri="{FF2B5EF4-FFF2-40B4-BE49-F238E27FC236}">
                <a16:creationId xmlns:a16="http://schemas.microsoft.com/office/drawing/2014/main" id="{BA839EC8-D984-414C-8ADC-6E8BFA03FE0B}"/>
              </a:ext>
            </a:extLst>
          </p:cNvPr>
          <p:cNvPicPr>
            <a:picLocks noChangeAspect="1"/>
          </p:cNvPicPr>
          <p:nvPr/>
        </p:nvPicPr>
        <p:blipFill>
          <a:blip r:embed="rId6"/>
          <a:stretch>
            <a:fillRect/>
          </a:stretch>
        </p:blipFill>
        <p:spPr>
          <a:xfrm>
            <a:off x="9063400" y="615880"/>
            <a:ext cx="2429905" cy="1876603"/>
          </a:xfrm>
          <a:prstGeom prst="rect">
            <a:avLst/>
          </a:prstGeom>
        </p:spPr>
      </p:pic>
      <p:sp>
        <p:nvSpPr>
          <p:cNvPr id="14" name="TextBox 13">
            <a:extLst>
              <a:ext uri="{FF2B5EF4-FFF2-40B4-BE49-F238E27FC236}">
                <a16:creationId xmlns:a16="http://schemas.microsoft.com/office/drawing/2014/main" id="{5D77EC73-FDEA-4EAB-8F2F-7BD2552ED041}"/>
              </a:ext>
            </a:extLst>
          </p:cNvPr>
          <p:cNvSpPr txBox="1"/>
          <p:nvPr/>
        </p:nvSpPr>
        <p:spPr>
          <a:xfrm>
            <a:off x="8970057" y="1709530"/>
            <a:ext cx="863056" cy="78295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8461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9EC5B-EFC2-40FF-92ED-DF1300C0F08F}"/>
              </a:ext>
            </a:extLst>
          </p:cNvPr>
          <p:cNvSpPr>
            <a:spLocks noGrp="1"/>
          </p:cNvSpPr>
          <p:nvPr>
            <p:ph type="title"/>
          </p:nvPr>
        </p:nvSpPr>
        <p:spPr>
          <a:xfrm>
            <a:off x="503822" y="2253468"/>
            <a:ext cx="5181510" cy="1671569"/>
          </a:xfrm>
        </p:spPr>
        <p:txBody>
          <a:bodyPr>
            <a:normAutofit fontScale="90000"/>
          </a:bodyPr>
          <a:lstStyle/>
          <a:p>
            <a:r>
              <a:rPr lang="en-GB" sz="3700" b="1" dirty="0">
                <a:highlight>
                  <a:srgbClr val="FF00FF"/>
                </a:highlight>
                <a:latin typeface="Letter-join Print Plus 3" panose="02000805000000020003" pitchFamily="50" charset="0"/>
              </a:rPr>
              <a:t>Lesson 3</a:t>
            </a:r>
            <a:r>
              <a:rPr lang="en-GB" sz="3700" b="1" dirty="0">
                <a:latin typeface="Letter-join Print Plus 3" panose="02000805000000020003" pitchFamily="50" charset="0"/>
              </a:rPr>
              <a:t>. To understand the purpose and form of </a:t>
            </a:r>
            <a:br>
              <a:rPr lang="en-GB" sz="3700" b="1" dirty="0">
                <a:latin typeface="Letter-join Print Plus 3" panose="02000805000000020003" pitchFamily="50" charset="0"/>
              </a:rPr>
            </a:br>
            <a:r>
              <a:rPr lang="en-GB" sz="3700" b="1" dirty="0">
                <a:latin typeface="Letter-join Print Plus 3" panose="02000805000000020003" pitchFamily="50" charset="0"/>
              </a:rPr>
              <a:t>some simple writing</a:t>
            </a:r>
            <a:br>
              <a:rPr lang="en-GB" sz="3700" b="1" dirty="0">
                <a:latin typeface="Letter-join Print Plus 3" panose="02000805000000020003" pitchFamily="50" charset="0"/>
              </a:rPr>
            </a:br>
            <a:br>
              <a:rPr lang="en-GB" sz="3700" b="1" dirty="0">
                <a:latin typeface="Letter-join Print Plus 3" panose="02000805000000020003" pitchFamily="50" charset="0"/>
              </a:rPr>
            </a:br>
            <a:r>
              <a:rPr lang="en-GB" sz="3700" b="1" dirty="0">
                <a:latin typeface="Letter-join Print Plus 3" panose="02000805000000020003" pitchFamily="50" charset="0"/>
              </a:rPr>
              <a:t>Let’s read then write some simple facts about bees, using capital letters and full stops.</a:t>
            </a:r>
            <a:br>
              <a:rPr lang="en-GB" sz="3700" b="1" dirty="0">
                <a:latin typeface="Letter-join Print Plus 3" panose="02000805000000020003" pitchFamily="50" charset="0"/>
              </a:rPr>
            </a:br>
            <a:br>
              <a:rPr lang="en-GB" sz="3700" b="1" dirty="0">
                <a:latin typeface="Letter-join Print Plus 3" panose="02000805000000020003" pitchFamily="50" charset="0"/>
              </a:rPr>
            </a:br>
            <a:endParaRPr lang="en-GB" sz="3700" b="1" dirty="0">
              <a:latin typeface="Letter-join Print Plus 3" panose="02000805000000020003" pitchFamily="50" charset="0"/>
            </a:endParaRPr>
          </a:p>
        </p:txBody>
      </p:sp>
      <p:sp>
        <p:nvSpPr>
          <p:cNvPr id="3" name="Content Placeholder 2">
            <a:extLst>
              <a:ext uri="{FF2B5EF4-FFF2-40B4-BE49-F238E27FC236}">
                <a16:creationId xmlns:a16="http://schemas.microsoft.com/office/drawing/2014/main" id="{DDC9E0FA-7EB4-4F98-9238-638129C0037F}"/>
              </a:ext>
            </a:extLst>
          </p:cNvPr>
          <p:cNvSpPr>
            <a:spLocks noGrp="1"/>
          </p:cNvSpPr>
          <p:nvPr>
            <p:ph idx="1"/>
          </p:nvPr>
        </p:nvSpPr>
        <p:spPr>
          <a:xfrm>
            <a:off x="648930" y="2406650"/>
            <a:ext cx="5181508" cy="4166428"/>
          </a:xfrm>
        </p:spPr>
        <p:txBody>
          <a:bodyPr>
            <a:noAutofit/>
          </a:bodyPr>
          <a:lstStyle/>
          <a:p>
            <a:pPr marL="0" indent="0">
              <a:buNone/>
            </a:pPr>
            <a:endParaRPr lang="en-GB" sz="1800" dirty="0">
              <a:highlight>
                <a:srgbClr val="FF00FF"/>
              </a:highlight>
              <a:latin typeface="HfW precursive" panose="00000500000000000000" pitchFamily="2" charset="0"/>
            </a:endParaRPr>
          </a:p>
          <a:p>
            <a:pPr marL="0" indent="0">
              <a:buNone/>
            </a:pPr>
            <a:endParaRPr lang="en-GB" sz="1800" dirty="0">
              <a:highlight>
                <a:srgbClr val="FF00FF"/>
              </a:highlight>
              <a:latin typeface="HfW precursive" panose="00000500000000000000" pitchFamily="2" charset="0"/>
            </a:endParaRPr>
          </a:p>
          <a:p>
            <a:pPr marL="0" indent="0">
              <a:buNone/>
            </a:pPr>
            <a:endParaRPr lang="en-GB" sz="1800" dirty="0">
              <a:highlight>
                <a:srgbClr val="FF00FF"/>
              </a:highlight>
              <a:latin typeface="HfW precursive" panose="00000500000000000000" pitchFamily="2" charset="0"/>
            </a:endParaRPr>
          </a:p>
          <a:p>
            <a:pPr marL="0" indent="0">
              <a:buNone/>
            </a:pPr>
            <a:endParaRPr lang="en-GB" sz="1800" dirty="0">
              <a:highlight>
                <a:srgbClr val="FF00FF"/>
              </a:highlight>
              <a:latin typeface="HfW precursive" panose="00000500000000000000" pitchFamily="2" charset="0"/>
            </a:endParaRPr>
          </a:p>
          <a:p>
            <a:endParaRPr lang="en-GB" sz="1800" dirty="0"/>
          </a:p>
        </p:txBody>
      </p:sp>
      <p:pic>
        <p:nvPicPr>
          <p:cNvPr id="15" name="Picture 14">
            <a:extLst>
              <a:ext uri="{FF2B5EF4-FFF2-40B4-BE49-F238E27FC236}">
                <a16:creationId xmlns:a16="http://schemas.microsoft.com/office/drawing/2014/main" id="{B08769A1-C59F-40A3-9472-9AF3C43F6C49}"/>
              </a:ext>
            </a:extLst>
          </p:cNvPr>
          <p:cNvPicPr>
            <a:picLocks noChangeAspect="1"/>
          </p:cNvPicPr>
          <p:nvPr/>
        </p:nvPicPr>
        <p:blipFill rotWithShape="1">
          <a:blip r:embed="rId2"/>
          <a:srcRect l="4354" r="1" b="1"/>
          <a:stretch/>
        </p:blipFill>
        <p:spPr>
          <a:xfrm>
            <a:off x="6189155" y="10"/>
            <a:ext cx="6002844" cy="6857990"/>
          </a:xfrm>
          <a:prstGeom prst="rect">
            <a:avLst/>
          </a:prstGeom>
          <a:effectLst/>
        </p:spPr>
      </p:pic>
    </p:spTree>
    <p:extLst>
      <p:ext uri="{BB962C8B-B14F-4D97-AF65-F5344CB8AC3E}">
        <p14:creationId xmlns:p14="http://schemas.microsoft.com/office/powerpoint/2010/main" val="28755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4197243" y="2822135"/>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2279651"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413" y="1268059"/>
            <a:ext cx="4546859" cy="4921617"/>
          </a:xfrm>
          <a:prstGeom prst="rect">
            <a:avLst/>
          </a:prstGeom>
        </p:spPr>
      </p:pic>
      <p:cxnSp>
        <p:nvCxnSpPr>
          <p:cNvPr id="10" name="Straight Connector 9"/>
          <p:cNvCxnSpPr/>
          <p:nvPr/>
        </p:nvCxnSpPr>
        <p:spPr>
          <a:xfrm>
            <a:off x="6487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071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3934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7216141"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206089" y="1666737"/>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244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6687737" y="3510817"/>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256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3769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553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6194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8645245" y="5599550"/>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703734" y="5580846"/>
            <a:ext cx="1108445" cy="369332"/>
          </a:xfrm>
          <a:prstGeom prst="rect">
            <a:avLst/>
          </a:prstGeom>
        </p:spPr>
        <p:txBody>
          <a:bodyPr wrap="none">
            <a:spAutoFit/>
          </a:bodyPr>
          <a:lstStyle/>
          <a:p>
            <a:r>
              <a:rPr lang="en-GB" dirty="0"/>
              <a:t>Next slide</a:t>
            </a:r>
          </a:p>
        </p:txBody>
      </p:sp>
      <p:sp>
        <p:nvSpPr>
          <p:cNvPr id="57" name="Rectangle 56">
            <a:hlinkClick r:id="rId3" action="ppaction://hlinksldjump"/>
          </p:cNvPr>
          <p:cNvSpPr/>
          <p:nvPr/>
        </p:nvSpPr>
        <p:spPr>
          <a:xfrm>
            <a:off x="8521350"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4586027"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309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4" action="ppaction://hlinksldjump"/>
          </p:cNvPr>
          <p:cNvSpPr/>
          <p:nvPr/>
        </p:nvSpPr>
        <p:spPr>
          <a:xfrm>
            <a:off x="6191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5" action="ppaction://hlinksldjump"/>
          </p:cNvPr>
          <p:cNvSpPr/>
          <p:nvPr/>
        </p:nvSpPr>
        <p:spPr>
          <a:xfrm>
            <a:off x="8235368" y="1448892"/>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p:cNvPr>
          <p:cNvSpPr/>
          <p:nvPr/>
        </p:nvSpPr>
        <p:spPr>
          <a:xfrm>
            <a:off x="8042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p:cNvPr>
          <p:cNvSpPr/>
          <p:nvPr/>
        </p:nvSpPr>
        <p:spPr>
          <a:xfrm>
            <a:off x="8236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p:cNvPr>
          <p:cNvSpPr/>
          <p:nvPr/>
        </p:nvSpPr>
        <p:spPr>
          <a:xfrm>
            <a:off x="3502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p:cNvPr>
          <p:cNvSpPr/>
          <p:nvPr/>
        </p:nvSpPr>
        <p:spPr>
          <a:xfrm>
            <a:off x="3901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p:cNvPr>
          <p:cNvSpPr/>
          <p:nvPr/>
        </p:nvSpPr>
        <p:spPr>
          <a:xfrm>
            <a:off x="4281183" y="5674976"/>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6455</TotalTime>
  <Words>1498</Words>
  <Application>Microsoft Office PowerPoint</Application>
  <PresentationFormat>Widescreen</PresentationFormat>
  <Paragraphs>149</Paragraphs>
  <Slides>24</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HfW precursive</vt:lpstr>
      <vt:lpstr>Letter-join Print Plus 3</vt:lpstr>
      <vt:lpstr>Letterjoin-Air No-lead 33</vt:lpstr>
      <vt:lpstr>Tuffy</vt:lpstr>
      <vt:lpstr>Twinkl</vt:lpstr>
      <vt:lpstr>Office Theme</vt:lpstr>
      <vt:lpstr>Document</vt:lpstr>
      <vt:lpstr>Week 1:  All about Week 1:  All about bees:   Bee and Me </vt:lpstr>
      <vt:lpstr>What are we exploring and working towards for this unit of writing? </vt:lpstr>
      <vt:lpstr>PowerPoint Presentation</vt:lpstr>
      <vt:lpstr>All About Dogs  Non chronological report WAGOLL</vt:lpstr>
      <vt:lpstr>Lesson 2:  Introducing non- fiction writing  Understand the purpose and form of some simple information writing</vt:lpstr>
      <vt:lpstr>PowerPoint Presentation</vt:lpstr>
      <vt:lpstr>PowerPoint Presentation</vt:lpstr>
      <vt:lpstr>Lesson 3. To understand the purpose and form of  some simple writing  Let’s read then write some simple facts about bees, using capital letters and full stops.  </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PowerPoint Presentation</vt:lpstr>
      <vt:lpstr>PowerPoint Presentation</vt:lpstr>
      <vt:lpstr>Lesson 3- Make your own fact file </vt:lpstr>
      <vt:lpstr>Lesson 4 To use relevant words about a topic. To label a diagram of a bee</vt:lpstr>
      <vt:lpstr>Lesson 4 To use relevant words about a topic. To label a diagram of a bee</vt:lpstr>
      <vt:lpstr>Week 2 Lesson 1, 2, 3 stackers  </vt:lpstr>
      <vt:lpstr>Week 2 lesson 4 and 5  It is now time for you to complete your report over the next 2 days.  We will do each section together   Don’t forget to use all the information needed for a non- chronological report This one will be all about CATS11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Tear Thief   Year 4 English Text</dc:title>
  <dc:creator>Stephanie Marshall</dc:creator>
  <cp:lastModifiedBy>Julie Rothwell</cp:lastModifiedBy>
  <cp:revision>143</cp:revision>
  <cp:lastPrinted>2020-09-16T08:29:13Z</cp:lastPrinted>
  <dcterms:created xsi:type="dcterms:W3CDTF">2020-07-14T10:36:42Z</dcterms:created>
  <dcterms:modified xsi:type="dcterms:W3CDTF">2022-05-06T12:48:47Z</dcterms:modified>
</cp:coreProperties>
</file>