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45"/>
  </p:notesMasterIdLst>
  <p:sldIdLst>
    <p:sldId id="256" r:id="rId2"/>
    <p:sldId id="759" r:id="rId3"/>
    <p:sldId id="635" r:id="rId4"/>
    <p:sldId id="684" r:id="rId5"/>
    <p:sldId id="837" r:id="rId6"/>
    <p:sldId id="838" r:id="rId7"/>
    <p:sldId id="813" r:id="rId8"/>
    <p:sldId id="814" r:id="rId9"/>
    <p:sldId id="810" r:id="rId10"/>
    <p:sldId id="827" r:id="rId11"/>
    <p:sldId id="829" r:id="rId12"/>
    <p:sldId id="830" r:id="rId13"/>
    <p:sldId id="831" r:id="rId14"/>
    <p:sldId id="832" r:id="rId15"/>
    <p:sldId id="834" r:id="rId16"/>
    <p:sldId id="835" r:id="rId17"/>
    <p:sldId id="742" r:id="rId18"/>
    <p:sldId id="836" r:id="rId19"/>
    <p:sldId id="839" r:id="rId20"/>
    <p:sldId id="647" r:id="rId21"/>
    <p:sldId id="844" r:id="rId22"/>
    <p:sldId id="841" r:id="rId23"/>
    <p:sldId id="842" r:id="rId24"/>
    <p:sldId id="843" r:id="rId25"/>
    <p:sldId id="845" r:id="rId26"/>
    <p:sldId id="846" r:id="rId27"/>
    <p:sldId id="847" r:id="rId28"/>
    <p:sldId id="848" r:id="rId29"/>
    <p:sldId id="849" r:id="rId30"/>
    <p:sldId id="736" r:id="rId31"/>
    <p:sldId id="851" r:id="rId32"/>
    <p:sldId id="815" r:id="rId33"/>
    <p:sldId id="852" r:id="rId34"/>
    <p:sldId id="858" r:id="rId35"/>
    <p:sldId id="818" r:id="rId36"/>
    <p:sldId id="819" r:id="rId37"/>
    <p:sldId id="820" r:id="rId38"/>
    <p:sldId id="853" r:id="rId39"/>
    <p:sldId id="855" r:id="rId40"/>
    <p:sldId id="856" r:id="rId41"/>
    <p:sldId id="857" r:id="rId42"/>
    <p:sldId id="859" r:id="rId43"/>
    <p:sldId id="82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DE"/>
    <a:srgbClr val="00FF00"/>
    <a:srgbClr val="F83008"/>
    <a:srgbClr val="FFFFFF"/>
    <a:srgbClr val="FFCCFF"/>
    <a:srgbClr val="66FF66"/>
    <a:srgbClr val="FF33CC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1" autoAdjust="0"/>
    <p:restoredTop sz="94343" autoAdjust="0"/>
  </p:normalViewPr>
  <p:slideViewPr>
    <p:cSldViewPr snapToGrid="0">
      <p:cViewPr varScale="1">
        <p:scale>
          <a:sx n="68" d="100"/>
          <a:sy n="68" d="100"/>
        </p:scale>
        <p:origin x="654" y="60"/>
      </p:cViewPr>
      <p:guideLst/>
    </p:cSldViewPr>
  </p:slideViewPr>
  <p:outlineViewPr>
    <p:cViewPr>
      <p:scale>
        <a:sx n="33" d="100"/>
        <a:sy n="33" d="100"/>
      </p:scale>
      <p:origin x="0" y="-51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A426C-41BE-4027-8C2C-5DD5E66EB2F7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61AB6-F307-417C-9F1F-140FAFFD0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77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61AB6-F307-417C-9F1F-140FAFFD0E4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877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61AB6-F307-417C-9F1F-140FAFFD0E45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465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PATTERNS</a:t>
            </a:r>
            <a:r>
              <a:rPr lang="en-GB" baseline="0" dirty="0"/>
              <a:t> CH CAN FIND, LOOL AT TENS AND ONES DIGITS IN ROWS AND COLUMNS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61AB6-F307-417C-9F1F-140FAFFD0E45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10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PATTERNS</a:t>
            </a:r>
            <a:r>
              <a:rPr lang="en-GB" baseline="0" dirty="0"/>
              <a:t> CH CAN FIND, LOOL AT TENS AND ONES DIGITS IN ROWS AND COLUMNS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61AB6-F307-417C-9F1F-140FAFFD0E45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705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61AB6-F307-417C-9F1F-140FAFFD0E45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0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PATTERNS</a:t>
            </a:r>
            <a:r>
              <a:rPr lang="en-GB" baseline="0" dirty="0"/>
              <a:t> CH CAN FIND, LOOL AT TENS AND ONES DIGITS IN ROWS AND COLUMNS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61AB6-F307-417C-9F1F-140FAFFD0E45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7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7FDB-9163-46A1-80E3-D2725FF4006D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FE4B-6B56-4802-A687-1B3D1B9BF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70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7FDB-9163-46A1-80E3-D2725FF4006D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FE4B-6B56-4802-A687-1B3D1B9BF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89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7FDB-9163-46A1-80E3-D2725FF4006D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FE4B-6B56-4802-A687-1B3D1B9BF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37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7FDB-9163-46A1-80E3-D2725FF4006D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FE4B-6B56-4802-A687-1B3D1B9BF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44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7FDB-9163-46A1-80E3-D2725FF4006D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FE4B-6B56-4802-A687-1B3D1B9BF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69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7FDB-9163-46A1-80E3-D2725FF4006D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FE4B-6B56-4802-A687-1B3D1B9BF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2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7FDB-9163-46A1-80E3-D2725FF4006D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FE4B-6B56-4802-A687-1B3D1B9BF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83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7FDB-9163-46A1-80E3-D2725FF4006D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FE4B-6B56-4802-A687-1B3D1B9BF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61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7FDB-9163-46A1-80E3-D2725FF4006D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FE4B-6B56-4802-A687-1B3D1B9BF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67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7FDB-9163-46A1-80E3-D2725FF4006D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FE4B-6B56-4802-A687-1B3D1B9BF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67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7FDB-9163-46A1-80E3-D2725FF4006D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FE4B-6B56-4802-A687-1B3D1B9BF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4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07FDB-9163-46A1-80E3-D2725FF4006D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AFE4B-6B56-4802-A687-1B3D1B9BF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66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50" y="3396374"/>
            <a:ext cx="9403064" cy="26568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Letter-join Print Plus 3" panose="02000805000000020003" pitchFamily="50" charset="0"/>
              </a:rPr>
              <a:t>Summer 1- Week 6</a:t>
            </a:r>
            <a:br>
              <a:rPr lang="en-GB" dirty="0">
                <a:latin typeface="Letter-join Print Plus 3" panose="02000805000000020003" pitchFamily="50" charset="0"/>
              </a:rPr>
            </a:br>
            <a:r>
              <a:rPr lang="en-GB" dirty="0">
                <a:latin typeface="Letter-join Print Plus 3" panose="02000805000000020003" pitchFamily="50" charset="0"/>
              </a:rPr>
              <a:t>WB: 23.5.22</a:t>
            </a:r>
            <a:br>
              <a:rPr lang="en-GB" dirty="0">
                <a:latin typeface="Letter-join Print Plus 3" panose="02000805000000020003" pitchFamily="50" charset="0"/>
              </a:rPr>
            </a:br>
            <a:br>
              <a:rPr lang="en-GB" dirty="0">
                <a:latin typeface="Letter-join Print Plus 3" panose="02000805000000020003" pitchFamily="50" charset="0"/>
              </a:rPr>
            </a:br>
            <a:r>
              <a:rPr lang="en-GB" dirty="0">
                <a:latin typeface="Letter-join Print Plus 3" panose="02000805000000020003" pitchFamily="50" charset="0"/>
              </a:rPr>
              <a:t>Place Value</a:t>
            </a:r>
            <a:br>
              <a:rPr lang="en-GB" dirty="0">
                <a:latin typeface="Letter-join Print Plus 3" panose="02000805000000020003" pitchFamily="50" charset="0"/>
              </a:rPr>
            </a:br>
            <a:r>
              <a:rPr lang="en-GB" dirty="0">
                <a:latin typeface="Letter-join Print Plus 3" panose="02000805000000020003" pitchFamily="50" charset="0"/>
              </a:rPr>
              <a:t>(Numbers to 100)</a:t>
            </a:r>
            <a:br>
              <a:rPr lang="en-GB" dirty="0">
                <a:latin typeface="Letter-join Print Plus 3" panose="02000805000000020003" pitchFamily="50" charset="0"/>
              </a:rPr>
            </a:br>
            <a:br>
              <a:rPr lang="en-GB" dirty="0">
                <a:latin typeface="Letter-join Print Plus 3" panose="02000805000000020003" pitchFamily="50" charset="0"/>
              </a:rPr>
            </a:br>
            <a:endParaRPr lang="en-GB" dirty="0">
              <a:latin typeface="Letter-join Print Plus 3" panose="020008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463" y="99676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4906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45" y="1212411"/>
            <a:ext cx="10840135" cy="163634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83008"/>
                </a:solidFill>
                <a:latin typeface="Letter-join Print Plus 3" panose="02000805000000020003" pitchFamily="50" charset="0"/>
              </a:rPr>
              <a:t>Task 3: </a:t>
            </a:r>
            <a:r>
              <a:rPr lang="en-GB" b="1" dirty="0">
                <a:solidFill>
                  <a:schemeClr val="accent6"/>
                </a:solidFill>
                <a:latin typeface="Letter-join Print Plus 3" panose="02000805000000020003" pitchFamily="50" charset="0"/>
              </a:rPr>
              <a:t>Answer</a:t>
            </a:r>
            <a:br>
              <a:rPr lang="en-GB" sz="4000" b="1" dirty="0">
                <a:solidFill>
                  <a:srgbClr val="F83008"/>
                </a:solidFill>
                <a:latin typeface="Letter-join Print Plus 3" panose="02000805000000020003" pitchFamily="50" charset="0"/>
              </a:rPr>
            </a:br>
            <a:br>
              <a:rPr lang="en-GB" sz="4000" b="1" dirty="0">
                <a:solidFill>
                  <a:srgbClr val="F83008"/>
                </a:solidFill>
                <a:latin typeface="HfW cursive" panose="00000500000000000000" pitchFamily="2" charset="0"/>
              </a:rPr>
            </a:br>
            <a:br>
              <a:rPr lang="en-GB" dirty="0">
                <a:solidFill>
                  <a:srgbClr val="F83008"/>
                </a:solidFill>
              </a:rPr>
            </a:br>
            <a:r>
              <a:rPr lang="en-GB" dirty="0">
                <a:solidFill>
                  <a:srgbClr val="F83008"/>
                </a:solidFill>
              </a:rPr>
              <a:t> </a:t>
            </a:r>
            <a:br>
              <a:rPr lang="en-GB" dirty="0"/>
            </a:br>
            <a:br>
              <a:rPr lang="en-GB" dirty="0"/>
            </a:br>
            <a:endParaRPr lang="en-GB" sz="4000" b="1" dirty="0">
              <a:solidFill>
                <a:srgbClr val="FF0000"/>
              </a:solidFill>
              <a:latin typeface="HfW 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36" y="99677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53360" y="3099727"/>
            <a:ext cx="11143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34C81B-80B6-4FB8-9BF6-D39F022A59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8" t="72269" r="27298" b="17663"/>
          <a:stretch/>
        </p:blipFill>
        <p:spPr>
          <a:xfrm>
            <a:off x="1669257" y="1723669"/>
            <a:ext cx="9081087" cy="1501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9C1902-90D7-4B0E-AC4F-F3379FB4F46A}"/>
              </a:ext>
            </a:extLst>
          </p:cNvPr>
          <p:cNvSpPr txBox="1"/>
          <p:nvPr/>
        </p:nvSpPr>
        <p:spPr>
          <a:xfrm>
            <a:off x="2102892" y="2106993"/>
            <a:ext cx="90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etter-join Print Plus 3" panose="02000805000000020003" pitchFamily="50" charset="0"/>
              </a:rPr>
              <a:t>52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C72264-5190-43C2-AD55-174B991372C2}"/>
              </a:ext>
            </a:extLst>
          </p:cNvPr>
          <p:cNvSpPr txBox="1"/>
          <p:nvPr/>
        </p:nvSpPr>
        <p:spPr>
          <a:xfrm>
            <a:off x="4499997" y="2106992"/>
            <a:ext cx="90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etter-join Print Plus 3" panose="02000805000000020003" pitchFamily="50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55B217-8292-41FD-8A78-AE852B05B53F}"/>
              </a:ext>
            </a:extLst>
          </p:cNvPr>
          <p:cNvSpPr txBox="1"/>
          <p:nvPr/>
        </p:nvSpPr>
        <p:spPr>
          <a:xfrm>
            <a:off x="8135588" y="2151275"/>
            <a:ext cx="90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etter-join Print Plus 3" panose="02000805000000020003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93677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45" y="1212411"/>
            <a:ext cx="10840135" cy="163634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83008"/>
                </a:solidFill>
                <a:latin typeface="Letter-join Print Plus 3" panose="02000805000000020003" pitchFamily="50" charset="0"/>
              </a:rPr>
              <a:t>Task 3: Complete the statements </a:t>
            </a:r>
            <a:br>
              <a:rPr lang="en-GB" sz="4000" b="1" dirty="0">
                <a:solidFill>
                  <a:srgbClr val="F83008"/>
                </a:solidFill>
                <a:latin typeface="Letter-join Print Plus 3" panose="02000805000000020003" pitchFamily="50" charset="0"/>
              </a:rPr>
            </a:br>
            <a:br>
              <a:rPr lang="en-GB" sz="4000" b="1" dirty="0">
                <a:solidFill>
                  <a:srgbClr val="F83008"/>
                </a:solidFill>
                <a:latin typeface="HfW cursive" panose="00000500000000000000" pitchFamily="2" charset="0"/>
              </a:rPr>
            </a:br>
            <a:br>
              <a:rPr lang="en-GB" dirty="0">
                <a:solidFill>
                  <a:srgbClr val="F83008"/>
                </a:solidFill>
              </a:rPr>
            </a:br>
            <a:r>
              <a:rPr lang="en-GB" dirty="0">
                <a:solidFill>
                  <a:srgbClr val="F83008"/>
                </a:solidFill>
              </a:rPr>
              <a:t> </a:t>
            </a:r>
            <a:br>
              <a:rPr lang="en-GB" dirty="0"/>
            </a:br>
            <a:br>
              <a:rPr lang="en-GB" dirty="0"/>
            </a:br>
            <a:endParaRPr lang="en-GB" sz="4000" b="1" dirty="0">
              <a:solidFill>
                <a:srgbClr val="FF0000"/>
              </a:solidFill>
              <a:latin typeface="HfW 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36" y="99677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53360" y="3099727"/>
            <a:ext cx="11143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34C81B-80B6-4FB8-9BF6-D39F022A59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8" t="72269" r="27298" b="17663"/>
          <a:stretch/>
        </p:blipFill>
        <p:spPr>
          <a:xfrm>
            <a:off x="1669257" y="1723669"/>
            <a:ext cx="9081087" cy="1501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9C1902-90D7-4B0E-AC4F-F3379FB4F46A}"/>
              </a:ext>
            </a:extLst>
          </p:cNvPr>
          <p:cNvSpPr txBox="1"/>
          <p:nvPr/>
        </p:nvSpPr>
        <p:spPr>
          <a:xfrm>
            <a:off x="2102892" y="2106993"/>
            <a:ext cx="90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etter-join Print Plus 3" panose="02000805000000020003" pitchFamily="50" charset="0"/>
              </a:rPr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3549419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45" y="1212411"/>
            <a:ext cx="10840135" cy="163634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83008"/>
                </a:solidFill>
                <a:latin typeface="Letter-join Print Plus 3" panose="02000805000000020003" pitchFamily="50" charset="0"/>
              </a:rPr>
              <a:t>Task 3: </a:t>
            </a:r>
            <a:r>
              <a:rPr lang="en-GB" b="1" dirty="0">
                <a:solidFill>
                  <a:schemeClr val="accent6"/>
                </a:solidFill>
                <a:latin typeface="Letter-join Print Plus 3" panose="02000805000000020003" pitchFamily="50" charset="0"/>
              </a:rPr>
              <a:t>Answer</a:t>
            </a:r>
            <a:br>
              <a:rPr lang="en-GB" sz="4000" b="1" dirty="0">
                <a:solidFill>
                  <a:srgbClr val="F83008"/>
                </a:solidFill>
                <a:latin typeface="Letter-join Print Plus 3" panose="02000805000000020003" pitchFamily="50" charset="0"/>
              </a:rPr>
            </a:br>
            <a:br>
              <a:rPr lang="en-GB" sz="4000" b="1" dirty="0">
                <a:solidFill>
                  <a:srgbClr val="F83008"/>
                </a:solidFill>
                <a:latin typeface="HfW cursive" panose="00000500000000000000" pitchFamily="2" charset="0"/>
              </a:rPr>
            </a:br>
            <a:br>
              <a:rPr lang="en-GB" dirty="0">
                <a:solidFill>
                  <a:srgbClr val="F83008"/>
                </a:solidFill>
              </a:rPr>
            </a:br>
            <a:r>
              <a:rPr lang="en-GB" dirty="0">
                <a:solidFill>
                  <a:srgbClr val="F83008"/>
                </a:solidFill>
              </a:rPr>
              <a:t> </a:t>
            </a:r>
            <a:br>
              <a:rPr lang="en-GB" dirty="0"/>
            </a:br>
            <a:br>
              <a:rPr lang="en-GB" dirty="0"/>
            </a:br>
            <a:endParaRPr lang="en-GB" sz="4000" b="1" dirty="0">
              <a:solidFill>
                <a:srgbClr val="FF0000"/>
              </a:solidFill>
              <a:latin typeface="HfW 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36" y="99677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53360" y="3099727"/>
            <a:ext cx="11143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34C81B-80B6-4FB8-9BF6-D39F022A59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8" t="72269" r="27298" b="17663"/>
          <a:stretch/>
        </p:blipFill>
        <p:spPr>
          <a:xfrm>
            <a:off x="1669257" y="1723669"/>
            <a:ext cx="9081087" cy="1501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9C1902-90D7-4B0E-AC4F-F3379FB4F46A}"/>
              </a:ext>
            </a:extLst>
          </p:cNvPr>
          <p:cNvSpPr txBox="1"/>
          <p:nvPr/>
        </p:nvSpPr>
        <p:spPr>
          <a:xfrm>
            <a:off x="2102892" y="2106993"/>
            <a:ext cx="90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etter-join Print Plus 3" panose="02000805000000020003" pitchFamily="50" charset="0"/>
              </a:rPr>
              <a:t>58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C72264-5190-43C2-AD55-174B991372C2}"/>
              </a:ext>
            </a:extLst>
          </p:cNvPr>
          <p:cNvSpPr txBox="1"/>
          <p:nvPr/>
        </p:nvSpPr>
        <p:spPr>
          <a:xfrm>
            <a:off x="4499997" y="2106992"/>
            <a:ext cx="90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etter-join Print Plus 3" panose="02000805000000020003" pitchFamily="50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55B217-8292-41FD-8A78-AE852B05B53F}"/>
              </a:ext>
            </a:extLst>
          </p:cNvPr>
          <p:cNvSpPr txBox="1"/>
          <p:nvPr/>
        </p:nvSpPr>
        <p:spPr>
          <a:xfrm>
            <a:off x="8135588" y="2151275"/>
            <a:ext cx="90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etter-join Print Plus 3" panose="02000805000000020003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63991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45" y="1212411"/>
            <a:ext cx="10840135" cy="163634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83008"/>
                </a:solidFill>
                <a:latin typeface="Letter-join Print Plus 3" panose="02000805000000020003" pitchFamily="50" charset="0"/>
              </a:rPr>
              <a:t>Task 3: Complete the statements </a:t>
            </a:r>
            <a:br>
              <a:rPr lang="en-GB" sz="4000" b="1" dirty="0">
                <a:solidFill>
                  <a:srgbClr val="F83008"/>
                </a:solidFill>
                <a:latin typeface="Letter-join Print Plus 3" panose="02000805000000020003" pitchFamily="50" charset="0"/>
              </a:rPr>
            </a:br>
            <a:br>
              <a:rPr lang="en-GB" sz="4000" b="1" dirty="0">
                <a:solidFill>
                  <a:srgbClr val="F83008"/>
                </a:solidFill>
                <a:latin typeface="HfW cursive" panose="00000500000000000000" pitchFamily="2" charset="0"/>
              </a:rPr>
            </a:br>
            <a:br>
              <a:rPr lang="en-GB" dirty="0">
                <a:solidFill>
                  <a:srgbClr val="F83008"/>
                </a:solidFill>
              </a:rPr>
            </a:br>
            <a:r>
              <a:rPr lang="en-GB" dirty="0">
                <a:solidFill>
                  <a:srgbClr val="F83008"/>
                </a:solidFill>
              </a:rPr>
              <a:t> </a:t>
            </a:r>
            <a:br>
              <a:rPr lang="en-GB" dirty="0"/>
            </a:br>
            <a:br>
              <a:rPr lang="en-GB" dirty="0"/>
            </a:br>
            <a:endParaRPr lang="en-GB" sz="4000" b="1" dirty="0">
              <a:solidFill>
                <a:srgbClr val="FF0000"/>
              </a:solidFill>
              <a:latin typeface="HfW 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36" y="99677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53360" y="3099727"/>
            <a:ext cx="11143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34C81B-80B6-4FB8-9BF6-D39F022A59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8" t="72269" r="27298" b="17663"/>
          <a:stretch/>
        </p:blipFill>
        <p:spPr>
          <a:xfrm>
            <a:off x="1669257" y="1723669"/>
            <a:ext cx="9081087" cy="1501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9C1902-90D7-4B0E-AC4F-F3379FB4F46A}"/>
              </a:ext>
            </a:extLst>
          </p:cNvPr>
          <p:cNvSpPr txBox="1"/>
          <p:nvPr/>
        </p:nvSpPr>
        <p:spPr>
          <a:xfrm>
            <a:off x="2102892" y="2106993"/>
            <a:ext cx="90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etter-join Print Plus 3" panose="02000805000000020003" pitchFamily="50" charset="0"/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804533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45" y="1212411"/>
            <a:ext cx="10840135" cy="163634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83008"/>
                </a:solidFill>
                <a:latin typeface="Letter-join Print Plus 3" panose="02000805000000020003" pitchFamily="50" charset="0"/>
              </a:rPr>
              <a:t>Task 3: </a:t>
            </a:r>
            <a:r>
              <a:rPr lang="en-GB" b="1" dirty="0">
                <a:solidFill>
                  <a:schemeClr val="accent6"/>
                </a:solidFill>
                <a:latin typeface="Letter-join Print Plus 3" panose="02000805000000020003" pitchFamily="50" charset="0"/>
              </a:rPr>
              <a:t>Answer</a:t>
            </a:r>
            <a:br>
              <a:rPr lang="en-GB" sz="4000" b="1" dirty="0">
                <a:solidFill>
                  <a:srgbClr val="F83008"/>
                </a:solidFill>
                <a:latin typeface="Letter-join Print Plus 3" panose="02000805000000020003" pitchFamily="50" charset="0"/>
              </a:rPr>
            </a:br>
            <a:br>
              <a:rPr lang="en-GB" sz="4000" b="1" dirty="0">
                <a:solidFill>
                  <a:srgbClr val="F83008"/>
                </a:solidFill>
                <a:latin typeface="HfW cursive" panose="00000500000000000000" pitchFamily="2" charset="0"/>
              </a:rPr>
            </a:br>
            <a:br>
              <a:rPr lang="en-GB" dirty="0">
                <a:solidFill>
                  <a:srgbClr val="F83008"/>
                </a:solidFill>
              </a:rPr>
            </a:br>
            <a:r>
              <a:rPr lang="en-GB" dirty="0">
                <a:solidFill>
                  <a:srgbClr val="F83008"/>
                </a:solidFill>
              </a:rPr>
              <a:t> </a:t>
            </a:r>
            <a:br>
              <a:rPr lang="en-GB" dirty="0"/>
            </a:br>
            <a:br>
              <a:rPr lang="en-GB" dirty="0"/>
            </a:br>
            <a:endParaRPr lang="en-GB" sz="4000" b="1" dirty="0">
              <a:solidFill>
                <a:srgbClr val="FF0000"/>
              </a:solidFill>
              <a:latin typeface="HfW 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36" y="99677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53360" y="3099727"/>
            <a:ext cx="11143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34C81B-80B6-4FB8-9BF6-D39F022A59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8" t="72269" r="27298" b="17663"/>
          <a:stretch/>
        </p:blipFill>
        <p:spPr>
          <a:xfrm>
            <a:off x="1669257" y="1723669"/>
            <a:ext cx="9081087" cy="1501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9C1902-90D7-4B0E-AC4F-F3379FB4F46A}"/>
              </a:ext>
            </a:extLst>
          </p:cNvPr>
          <p:cNvSpPr txBox="1"/>
          <p:nvPr/>
        </p:nvSpPr>
        <p:spPr>
          <a:xfrm>
            <a:off x="2102892" y="2106993"/>
            <a:ext cx="90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etter-join Print Plus 3" panose="02000805000000020003" pitchFamily="50" charset="0"/>
              </a:rPr>
              <a:t>63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C72264-5190-43C2-AD55-174B991372C2}"/>
              </a:ext>
            </a:extLst>
          </p:cNvPr>
          <p:cNvSpPr txBox="1"/>
          <p:nvPr/>
        </p:nvSpPr>
        <p:spPr>
          <a:xfrm>
            <a:off x="4499997" y="2106992"/>
            <a:ext cx="90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etter-join Print Plus 3" panose="02000805000000020003" pitchFamily="50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55B217-8292-41FD-8A78-AE852B05B53F}"/>
              </a:ext>
            </a:extLst>
          </p:cNvPr>
          <p:cNvSpPr txBox="1"/>
          <p:nvPr/>
        </p:nvSpPr>
        <p:spPr>
          <a:xfrm>
            <a:off x="8135588" y="2151275"/>
            <a:ext cx="90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etter-join Print Plus 3" panose="02000805000000020003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95190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45" y="1212411"/>
            <a:ext cx="10840135" cy="163634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83008"/>
                </a:solidFill>
                <a:latin typeface="Letter-join Print Plus 3" panose="02000805000000020003" pitchFamily="50" charset="0"/>
              </a:rPr>
              <a:t>Task 3: </a:t>
            </a:r>
            <a:r>
              <a:rPr lang="en-GB" b="1" dirty="0">
                <a:solidFill>
                  <a:schemeClr val="accent6"/>
                </a:solidFill>
                <a:latin typeface="Letter-join Print Plus 3" panose="02000805000000020003" pitchFamily="50" charset="0"/>
              </a:rPr>
              <a:t>Answer</a:t>
            </a:r>
            <a:br>
              <a:rPr lang="en-GB" sz="4000" b="1" dirty="0">
                <a:solidFill>
                  <a:srgbClr val="F83008"/>
                </a:solidFill>
                <a:latin typeface="Letter-join Print Plus 3" panose="02000805000000020003" pitchFamily="50" charset="0"/>
              </a:rPr>
            </a:br>
            <a:br>
              <a:rPr lang="en-GB" sz="4000" b="1" dirty="0">
                <a:solidFill>
                  <a:srgbClr val="F83008"/>
                </a:solidFill>
                <a:latin typeface="HfW cursive" panose="00000500000000000000" pitchFamily="2" charset="0"/>
              </a:rPr>
            </a:br>
            <a:br>
              <a:rPr lang="en-GB" dirty="0">
                <a:solidFill>
                  <a:srgbClr val="F83008"/>
                </a:solidFill>
              </a:rPr>
            </a:br>
            <a:r>
              <a:rPr lang="en-GB" dirty="0">
                <a:solidFill>
                  <a:srgbClr val="F83008"/>
                </a:solidFill>
              </a:rPr>
              <a:t> </a:t>
            </a:r>
            <a:br>
              <a:rPr lang="en-GB" dirty="0"/>
            </a:br>
            <a:br>
              <a:rPr lang="en-GB" dirty="0"/>
            </a:br>
            <a:endParaRPr lang="en-GB" sz="4000" b="1" dirty="0">
              <a:solidFill>
                <a:srgbClr val="FF0000"/>
              </a:solidFill>
              <a:latin typeface="HfW 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36" y="99677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53360" y="3099727"/>
            <a:ext cx="11143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34C81B-80B6-4FB8-9BF6-D39F022A59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8" t="72269" r="27298" b="17663"/>
          <a:stretch/>
        </p:blipFill>
        <p:spPr>
          <a:xfrm>
            <a:off x="1669257" y="1723669"/>
            <a:ext cx="9081087" cy="1501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9C1902-90D7-4B0E-AC4F-F3379FB4F46A}"/>
              </a:ext>
            </a:extLst>
          </p:cNvPr>
          <p:cNvSpPr txBox="1"/>
          <p:nvPr/>
        </p:nvSpPr>
        <p:spPr>
          <a:xfrm>
            <a:off x="2102892" y="2106993"/>
            <a:ext cx="90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etter-join Print Plus 3" panose="02000805000000020003" pitchFamily="50" charset="0"/>
              </a:rPr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1652206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45" y="1212411"/>
            <a:ext cx="10840135" cy="163634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83008"/>
                </a:solidFill>
                <a:latin typeface="Letter-join Print Plus 3" panose="02000805000000020003" pitchFamily="50" charset="0"/>
              </a:rPr>
              <a:t>Task 3: </a:t>
            </a:r>
            <a:r>
              <a:rPr lang="en-GB" b="1" dirty="0">
                <a:solidFill>
                  <a:schemeClr val="accent6"/>
                </a:solidFill>
                <a:latin typeface="Letter-join Print Plus 3" panose="02000805000000020003" pitchFamily="50" charset="0"/>
              </a:rPr>
              <a:t>Answer</a:t>
            </a:r>
            <a:br>
              <a:rPr lang="en-GB" sz="4000" b="1" dirty="0">
                <a:solidFill>
                  <a:srgbClr val="F83008"/>
                </a:solidFill>
                <a:latin typeface="Letter-join Print Plus 3" panose="02000805000000020003" pitchFamily="50" charset="0"/>
              </a:rPr>
            </a:br>
            <a:br>
              <a:rPr lang="en-GB" sz="4000" b="1" dirty="0">
                <a:solidFill>
                  <a:srgbClr val="F83008"/>
                </a:solidFill>
                <a:latin typeface="HfW cursive" panose="00000500000000000000" pitchFamily="2" charset="0"/>
              </a:rPr>
            </a:br>
            <a:br>
              <a:rPr lang="en-GB" dirty="0">
                <a:solidFill>
                  <a:srgbClr val="F83008"/>
                </a:solidFill>
              </a:rPr>
            </a:br>
            <a:r>
              <a:rPr lang="en-GB" dirty="0">
                <a:solidFill>
                  <a:srgbClr val="F83008"/>
                </a:solidFill>
              </a:rPr>
              <a:t> </a:t>
            </a:r>
            <a:br>
              <a:rPr lang="en-GB" dirty="0"/>
            </a:br>
            <a:br>
              <a:rPr lang="en-GB" dirty="0"/>
            </a:br>
            <a:endParaRPr lang="en-GB" sz="4000" b="1" dirty="0">
              <a:solidFill>
                <a:srgbClr val="FF0000"/>
              </a:solidFill>
              <a:latin typeface="HfW 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36" y="99677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53360" y="3099727"/>
            <a:ext cx="11143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34C81B-80B6-4FB8-9BF6-D39F022A59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8" t="72269" r="27298" b="17663"/>
          <a:stretch/>
        </p:blipFill>
        <p:spPr>
          <a:xfrm>
            <a:off x="1669257" y="1723669"/>
            <a:ext cx="9081087" cy="1501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9C1902-90D7-4B0E-AC4F-F3379FB4F46A}"/>
              </a:ext>
            </a:extLst>
          </p:cNvPr>
          <p:cNvSpPr txBox="1"/>
          <p:nvPr/>
        </p:nvSpPr>
        <p:spPr>
          <a:xfrm>
            <a:off x="2102892" y="2106993"/>
            <a:ext cx="90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etter-join Print Plus 3" panose="02000805000000020003" pitchFamily="50" charset="0"/>
              </a:rPr>
              <a:t>68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C72264-5190-43C2-AD55-174B991372C2}"/>
              </a:ext>
            </a:extLst>
          </p:cNvPr>
          <p:cNvSpPr txBox="1"/>
          <p:nvPr/>
        </p:nvSpPr>
        <p:spPr>
          <a:xfrm>
            <a:off x="4499997" y="2106992"/>
            <a:ext cx="90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etter-join Print Plus 3" panose="02000805000000020003" pitchFamily="50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55B217-8292-41FD-8A78-AE852B05B53F}"/>
              </a:ext>
            </a:extLst>
          </p:cNvPr>
          <p:cNvSpPr txBox="1"/>
          <p:nvPr/>
        </p:nvSpPr>
        <p:spPr>
          <a:xfrm>
            <a:off x="8135588" y="2151275"/>
            <a:ext cx="90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etter-join Print Plus 3" panose="02000805000000020003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03280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1B178B-A8EE-41D1-AFAF-389CAA9D7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111" y="-133922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134816" y="5226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Over to you...</a:t>
            </a:r>
            <a:br>
              <a:rPr lang="en-GB" sz="40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</a:br>
            <a:br>
              <a:rPr lang="en-GB" sz="4000" b="1" dirty="0">
                <a:latin typeface="Letter-join Print Plus 3" panose="02000805000000020003" pitchFamily="50" charset="0"/>
              </a:rPr>
            </a:br>
            <a:endParaRPr lang="en-GB" sz="4000" b="1" dirty="0">
              <a:solidFill>
                <a:srgbClr val="FF0000"/>
              </a:solidFill>
              <a:latin typeface="Letter-join Print Plus 3" panose="02000805000000020003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B3DF40-835B-4259-A4BB-A9D3FE631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42" t="29022" r="29838" b="26938"/>
          <a:stretch/>
        </p:blipFill>
        <p:spPr>
          <a:xfrm>
            <a:off x="2743200" y="1134796"/>
            <a:ext cx="7300452" cy="557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96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1B178B-A8EE-41D1-AFAF-389CAA9D7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111" y="-133922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1456592" y="522633"/>
            <a:ext cx="9278816" cy="1325563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Chilli Challenge</a:t>
            </a:r>
            <a:br>
              <a:rPr lang="en-GB" sz="40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</a:br>
            <a:br>
              <a:rPr lang="en-GB" sz="4000" b="1" dirty="0">
                <a:latin typeface="Letter-join Print Plus 3" panose="02000805000000020003" pitchFamily="50" charset="0"/>
              </a:rPr>
            </a:br>
            <a:endParaRPr lang="en-GB" sz="4000" b="1" dirty="0">
              <a:solidFill>
                <a:srgbClr val="FF0000"/>
              </a:solidFill>
              <a:latin typeface="Letter-join Print Plus 3" panose="02000805000000020003" pitchFamily="50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C7F4A34-74D5-483B-8E6F-37CC470CFA5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89593" y="-261186"/>
            <a:ext cx="4612813" cy="7813217"/>
          </a:xfrm>
          <a:prstGeom prst="rect">
            <a:avLst/>
          </a:prstGeom>
          <a:solidFill>
            <a:srgbClr val="FFFFFF"/>
          </a:solidFill>
          <a:ln w="317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994B277-F80F-4C8E-95E1-113FD332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607" y="1369445"/>
            <a:ext cx="655071" cy="45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A597CC78-EA6D-434B-AF9A-023F4745C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1781" y="4537109"/>
            <a:ext cx="819338" cy="255418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C9946CC9-635E-4A82-B15B-27B059A6A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218" y="1483456"/>
            <a:ext cx="7420618" cy="437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fW precursive" panose="00000500000000000000" pitchFamily="2" charset="0"/>
              </a:rPr>
              <a:t>Complete the statements so that they are correct.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fW precursive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fW precursive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fW precursive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fW precursive" panose="00000500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fW precursive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F3F26FF3-AB84-43AE-985E-53DB55107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5" t="44557" r="15425" b="48727"/>
          <a:stretch>
            <a:fillRect/>
          </a:stretch>
        </p:blipFill>
        <p:spPr bwMode="auto">
          <a:xfrm>
            <a:off x="4630389" y="1881623"/>
            <a:ext cx="3106120" cy="56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54ACDD1-BD21-4E43-A300-8669D5A88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3" t="41820" r="15178" b="47411"/>
          <a:stretch>
            <a:fillRect/>
          </a:stretch>
        </p:blipFill>
        <p:spPr bwMode="auto">
          <a:xfrm>
            <a:off x="3285971" y="2378639"/>
            <a:ext cx="5617382" cy="126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623FC07A-8961-49D3-B6D0-BDF45096B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3" t="41820" r="15178" b="47411"/>
          <a:stretch>
            <a:fillRect/>
          </a:stretch>
        </p:blipFill>
        <p:spPr bwMode="auto">
          <a:xfrm>
            <a:off x="3285971" y="3554164"/>
            <a:ext cx="5617382" cy="126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EF2C63D-A9DD-4019-B405-D18423A24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3" t="41820" r="15178" b="48158"/>
          <a:stretch>
            <a:fillRect/>
          </a:stretch>
        </p:blipFill>
        <p:spPr bwMode="auto">
          <a:xfrm>
            <a:off x="3285971" y="4723667"/>
            <a:ext cx="5617382" cy="117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37642933-AEBA-434A-AD3F-C3D72BEE2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184" y="2834684"/>
            <a:ext cx="613049" cy="526453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E2C8FD94-65B3-4F83-8537-16925484F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184" y="4010656"/>
            <a:ext cx="613049" cy="526453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F59DD9F2-33A3-46DD-91F9-FEBD6ACC2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8390" y="5162271"/>
            <a:ext cx="613049" cy="526453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649C6EAC-155E-474C-9316-52CD191C8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837" y="5366270"/>
            <a:ext cx="531308" cy="357549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8CA5710E-9398-44EF-9046-EAE83171B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837" y="4179560"/>
            <a:ext cx="531308" cy="357549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564CB026-3437-4D37-A82D-61616B06B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837" y="3003588"/>
            <a:ext cx="531308" cy="357549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24BDEA10-6EE2-4E35-86F7-9AC9A0B28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127" y="4179560"/>
            <a:ext cx="531308" cy="357549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D60F45FA-70FA-4478-AB0B-2DC5474A7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127" y="5366270"/>
            <a:ext cx="531308" cy="357549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8AEDAC25-BF10-4C20-8A81-BEF1D7AFB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98" y="4070422"/>
            <a:ext cx="718553" cy="43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164A49A8-04A7-4B50-88AE-F98C5CFBB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4225" y="4179560"/>
            <a:ext cx="653920" cy="50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B156681D-ADBC-4D0F-8932-19A8F734E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5245" y="5296074"/>
            <a:ext cx="653920" cy="50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6147791D-47E1-44DE-B95C-5CC5DB700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5245" y="2938005"/>
            <a:ext cx="653920" cy="50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03D7A4A8-B884-4CC2-A3B4-C3FD58F36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30" y="530255"/>
            <a:ext cx="655071" cy="45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87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17" y="2281556"/>
            <a:ext cx="10840135" cy="163634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83008"/>
                </a:solidFill>
                <a:latin typeface="Letter-join Print Plus 3" panose="02000805000000020003" pitchFamily="50" charset="0"/>
              </a:rPr>
              <a:t>Session 2</a:t>
            </a:r>
            <a:br>
              <a:rPr lang="en-GB" sz="4000" b="1" dirty="0">
                <a:solidFill>
                  <a:srgbClr val="F83008"/>
                </a:solidFill>
                <a:latin typeface="Letter-join Print Plus 3" panose="02000805000000020003" pitchFamily="50" charset="0"/>
              </a:rPr>
            </a:br>
            <a:r>
              <a:rPr lang="en-GB" sz="4000" b="1" dirty="0">
                <a:solidFill>
                  <a:srgbClr val="F83008"/>
                </a:solidFill>
                <a:latin typeface="Letter-join Print Plus 3" panose="02000805000000020003" pitchFamily="50" charset="0"/>
              </a:rPr>
              <a:t>Identify and represent numbers up to 100 using objects and pictorial representations including the number line, and use the language of: equal to, more than, less than (fewer), most, least</a:t>
            </a:r>
            <a:br>
              <a:rPr lang="en-GB" sz="4000" b="1" dirty="0">
                <a:solidFill>
                  <a:srgbClr val="F83008"/>
                </a:solidFill>
                <a:latin typeface="HfW cursive" panose="00000500000000000000" pitchFamily="2" charset="0"/>
              </a:rPr>
            </a:br>
            <a:br>
              <a:rPr lang="en-GB" dirty="0">
                <a:solidFill>
                  <a:srgbClr val="F83008"/>
                </a:solidFill>
              </a:rPr>
            </a:br>
            <a:r>
              <a:rPr lang="en-GB" dirty="0">
                <a:solidFill>
                  <a:srgbClr val="F83008"/>
                </a:solidFill>
              </a:rPr>
              <a:t> </a:t>
            </a:r>
            <a:br>
              <a:rPr lang="en-GB" dirty="0"/>
            </a:br>
            <a:br>
              <a:rPr lang="en-GB" dirty="0"/>
            </a:br>
            <a:endParaRPr lang="en-GB" sz="4000" b="1" dirty="0">
              <a:solidFill>
                <a:srgbClr val="FF0000"/>
              </a:solidFill>
              <a:latin typeface="HfW 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36" y="99677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53360" y="3099727"/>
            <a:ext cx="11143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8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79" y="-47455"/>
            <a:ext cx="9780673" cy="2373795"/>
          </a:xfrm>
        </p:spPr>
        <p:txBody>
          <a:bodyPr>
            <a:normAutofit/>
          </a:bodyPr>
          <a:lstStyle/>
          <a:p>
            <a:endParaRPr lang="en-GB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48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Vocabulary for the unit...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736" y="99677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421943" y="2168730"/>
            <a:ext cx="428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GB" b="0" i="0" u="none" strike="noStrike" dirty="0">
              <a:solidFill>
                <a:srgbClr val="323130"/>
              </a:solidFill>
              <a:effectLst/>
              <a:latin typeface="HfW precursive" panose="000005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1344" y="164568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en-GB" dirty="0">
              <a:solidFill>
                <a:srgbClr val="323130"/>
              </a:solidFill>
              <a:latin typeface="HfW precursive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F974D0-E82D-42E1-8198-007BD3AA4D23}"/>
              </a:ext>
            </a:extLst>
          </p:cNvPr>
          <p:cNvSpPr txBox="1"/>
          <p:nvPr/>
        </p:nvSpPr>
        <p:spPr>
          <a:xfrm>
            <a:off x="600075" y="1760589"/>
            <a:ext cx="4169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>
              <a:latin typeface="HfW precursive" panose="00000500000000000000" pitchFamily="2" charset="0"/>
            </a:endParaRPr>
          </a:p>
          <a:p>
            <a:r>
              <a:rPr lang="en-GB" dirty="0">
                <a:latin typeface="HfW precursive" panose="00000500000000000000" pitchFamily="2" charset="0"/>
              </a:rPr>
              <a:t> 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79" y="1645683"/>
            <a:ext cx="5182049" cy="54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35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95" y="392336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Vocabulary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736" y="99677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421943" y="2168730"/>
            <a:ext cx="428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GB" b="0" i="0" u="none" strike="noStrike" dirty="0">
              <a:solidFill>
                <a:srgbClr val="323130"/>
              </a:solidFill>
              <a:effectLst/>
              <a:latin typeface="HfW precursive" panose="000005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01344" y="164568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en-GB" dirty="0">
              <a:solidFill>
                <a:srgbClr val="323130"/>
              </a:solidFill>
              <a:latin typeface="HfW precursive" panose="00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00" y="2015015"/>
            <a:ext cx="430354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Letter-join Print Plus 3" panose="02000805000000020003" pitchFamily="50" charset="0"/>
              </a:rPr>
              <a:t>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Letter-join Print Plus 3" panose="02000805000000020003" pitchFamily="50" charset="0"/>
              </a:rPr>
              <a:t>Numeral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Letter-join Print Plus 3" panose="02000805000000020003" pitchFamily="50" charset="0"/>
              </a:rPr>
              <a:t>Digit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Letter-join Print Plus 3" panose="02000805000000020003" pitchFamily="50" charset="0"/>
              </a:rPr>
              <a:t>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Letter-join Print Plus 3" panose="02000805000000020003" pitchFamily="50" charset="0"/>
              </a:rPr>
              <a:t>Forwards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Letter-join Print Plus 3" panose="02000805000000020003" pitchFamily="50" charset="0"/>
              </a:rPr>
              <a:t>Backwards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Letter-join Print Plus 3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64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366125"/>
            <a:ext cx="8596668" cy="1346675"/>
          </a:xfrm>
        </p:spPr>
        <p:txBody>
          <a:bodyPr>
            <a:normAutofit fontScale="92500" lnSpcReduction="20000"/>
          </a:bodyPr>
          <a:lstStyle/>
          <a:p>
            <a:endParaRPr lang="en-GB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52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Multiplication Wheel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36" y="99677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Multiplication Wheels - Superstar Worksheets">
            <a:extLst>
              <a:ext uri="{FF2B5EF4-FFF2-40B4-BE49-F238E27FC236}">
                <a16:creationId xmlns:a16="http://schemas.microsoft.com/office/drawing/2014/main" id="{114D50CC-3DB4-43B4-AECD-FB79AA4F2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19726" r="9226" b="16615"/>
          <a:stretch/>
        </p:blipFill>
        <p:spPr bwMode="auto">
          <a:xfrm>
            <a:off x="3008672" y="752168"/>
            <a:ext cx="7477432" cy="579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D6DE17-0C43-4615-BA88-A55A76994037}"/>
              </a:ext>
            </a:extLst>
          </p:cNvPr>
          <p:cNvSpPr txBox="1"/>
          <p:nvPr/>
        </p:nvSpPr>
        <p:spPr>
          <a:xfrm>
            <a:off x="5913116" y="3048000"/>
            <a:ext cx="1866314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Letter-join Print Plus 3" panose="02000805000000020003" pitchFamily="50" charset="0"/>
              </a:rPr>
              <a:t>2 x</a:t>
            </a:r>
          </a:p>
        </p:txBody>
      </p:sp>
    </p:spTree>
    <p:extLst>
      <p:ext uri="{BB962C8B-B14F-4D97-AF65-F5344CB8AC3E}">
        <p14:creationId xmlns:p14="http://schemas.microsoft.com/office/powerpoint/2010/main" val="955258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45" y="-670341"/>
            <a:ext cx="11310425" cy="57677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800" b="1" dirty="0">
              <a:solidFill>
                <a:srgbClr val="FF0000"/>
              </a:solidFill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r>
              <a:rPr lang="en-GB" sz="48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Hook:</a:t>
            </a:r>
          </a:p>
          <a:p>
            <a:pPr marL="0" indent="0" algn="ctr">
              <a:buNone/>
            </a:pPr>
            <a:r>
              <a:rPr lang="en-GB" sz="3200" b="1" u="sng" dirty="0">
                <a:latin typeface="Letter-join Print Plus 3" panose="02000805000000020003" pitchFamily="50" charset="0"/>
              </a:rPr>
              <a:t>Which representation shows the greatest amount?</a:t>
            </a:r>
            <a:endParaRPr lang="en-GB" sz="3600" dirty="0"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endParaRPr lang="en-GB" sz="5200" b="1" dirty="0">
              <a:solidFill>
                <a:srgbClr val="FF0000"/>
              </a:solidFill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endParaRPr lang="en-GB" sz="2400" b="1" dirty="0">
              <a:solidFill>
                <a:schemeClr val="accent4"/>
              </a:solidFill>
              <a:latin typeface="Letter-join Print Plus 3" panose="020008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36" y="99677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AC2CFB-D05F-40D2-A31F-6364E6C81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81" y="1970468"/>
            <a:ext cx="735237" cy="1306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884FA0-5E5F-4D50-BB61-68EC440611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81" y="3294586"/>
            <a:ext cx="735237" cy="1306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9B9DF9-3094-4C51-9916-D0BDEA46B9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88" y="1970468"/>
            <a:ext cx="735237" cy="1306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AC4861-E917-4CB7-B46F-38D13EA9F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76" y="1970468"/>
            <a:ext cx="735237" cy="1306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DA1181-30C4-4166-BD7D-F89CE38A1C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88" y="3294586"/>
            <a:ext cx="735237" cy="1306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592CD5-7D7A-48EE-9703-44555CCC4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353" y="3284058"/>
            <a:ext cx="735237" cy="13061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2649AC-636F-46B9-A4EE-8525756AF8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80" y="4590190"/>
            <a:ext cx="735237" cy="13061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DF2D9A-A387-424A-9F5E-3A06FA6203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25" y="4701621"/>
            <a:ext cx="611495" cy="8716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BBC992-402A-4DDE-9FD7-0A0BF52C4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05" y="1977926"/>
            <a:ext cx="735237" cy="13061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AA75F1-8B52-4DED-86E3-55E6A1ABA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05" y="3302044"/>
            <a:ext cx="735237" cy="13061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41DEB8-B42B-4635-BE95-9436075CC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12" y="1977926"/>
            <a:ext cx="735237" cy="13061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F5C7F9-3FE5-44B6-952C-8E27C78FE0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77926"/>
            <a:ext cx="735237" cy="13061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F8E602-DFB9-4BD3-959F-EEC369E169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12" y="3302044"/>
            <a:ext cx="735237" cy="13061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A319D4-3BDE-41F9-A3AE-211B095FBB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077" y="3291516"/>
            <a:ext cx="735237" cy="1306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E18235-BD4B-408D-B91F-4C18002ADA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04" y="4597648"/>
            <a:ext cx="735237" cy="13061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1F71402-DB1E-4BB3-961E-9A61C4E27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19" y="1970468"/>
            <a:ext cx="735237" cy="13061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0480C0-7971-45D9-AD74-A1444501CA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19" y="3294586"/>
            <a:ext cx="735237" cy="13061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8C1648-C89A-48D5-A8E0-F010E48568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826" y="1970468"/>
            <a:ext cx="735237" cy="13061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C3F637-F560-46D4-8F7D-B55DDA135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114" y="1970468"/>
            <a:ext cx="735237" cy="13061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841F366-12B3-415C-AACD-F335851357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826" y="3294586"/>
            <a:ext cx="735237" cy="13061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680BBA6-4B41-4F63-8A26-8316E99149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91" y="3284058"/>
            <a:ext cx="735237" cy="13061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9A8B4B-E2F4-4A58-B9FF-920DB7218E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18" y="4590190"/>
            <a:ext cx="735237" cy="13061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0C8CC46-9AE8-4EF4-B9E1-F7B11F4F52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91" y="5397471"/>
            <a:ext cx="659771" cy="49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90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45" y="-670341"/>
            <a:ext cx="11310425" cy="57677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800" b="1" dirty="0">
              <a:solidFill>
                <a:srgbClr val="FF0000"/>
              </a:solidFill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r>
              <a:rPr lang="en-GB" sz="4800" b="1" dirty="0" err="1">
                <a:solidFill>
                  <a:srgbClr val="FF0000"/>
                </a:solidFill>
                <a:latin typeface="Letter-join Print Plus 3" panose="02000805000000020003" pitchFamily="50" charset="0"/>
              </a:rPr>
              <a:t>Hook:</a:t>
            </a:r>
            <a:r>
              <a:rPr lang="en-GB" sz="4800" b="1" dirty="0" err="1">
                <a:solidFill>
                  <a:schemeClr val="accent6"/>
                </a:solidFill>
                <a:latin typeface="Letter-join Print Plus 3" panose="02000805000000020003" pitchFamily="50" charset="0"/>
              </a:rPr>
              <a:t>ANSWER</a:t>
            </a:r>
            <a:endParaRPr lang="en-GB" sz="4800" b="1" dirty="0">
              <a:solidFill>
                <a:schemeClr val="accent6"/>
              </a:solidFill>
              <a:latin typeface="Letter-join Print Plus 3" panose="02000805000000020003" pitchFamily="50" charset="0"/>
            </a:endParaRPr>
          </a:p>
          <a:p>
            <a:pPr marL="0" indent="0" algn="ctr">
              <a:buNone/>
            </a:pPr>
            <a:r>
              <a:rPr lang="en-GB" sz="3200" b="1" u="sng" dirty="0">
                <a:latin typeface="Letter-join Print Plus 3" panose="02000805000000020003" pitchFamily="50" charset="0"/>
              </a:rPr>
              <a:t>Which representation shows the greatest amount?</a:t>
            </a:r>
            <a:endParaRPr lang="en-GB" sz="3600" dirty="0"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endParaRPr lang="en-GB" sz="5200" b="1" dirty="0">
              <a:solidFill>
                <a:srgbClr val="FF0000"/>
              </a:solidFill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endParaRPr lang="en-GB" sz="2400" b="1" dirty="0">
              <a:solidFill>
                <a:schemeClr val="accent4"/>
              </a:solidFill>
              <a:latin typeface="Letter-join Print Plus 3" panose="020008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36" y="99677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AC2CFB-D05F-40D2-A31F-6364E6C81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81" y="1970468"/>
            <a:ext cx="735237" cy="1306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884FA0-5E5F-4D50-BB61-68EC440611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81" y="3294586"/>
            <a:ext cx="735237" cy="1306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9B9DF9-3094-4C51-9916-D0BDEA46B9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88" y="1970468"/>
            <a:ext cx="735237" cy="1306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AC4861-E917-4CB7-B46F-38D13EA9F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76" y="1970468"/>
            <a:ext cx="735237" cy="1306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DA1181-30C4-4166-BD7D-F89CE38A1C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88" y="3294586"/>
            <a:ext cx="735237" cy="1306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592CD5-7D7A-48EE-9703-44555CCC4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353" y="3284058"/>
            <a:ext cx="735237" cy="13061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2649AC-636F-46B9-A4EE-8525756AF8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80" y="4590190"/>
            <a:ext cx="735237" cy="13061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DF2D9A-A387-424A-9F5E-3A06FA6203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25" y="4701621"/>
            <a:ext cx="611495" cy="8716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BBC992-402A-4DDE-9FD7-0A0BF52C4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05" y="1977926"/>
            <a:ext cx="735237" cy="13061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AA75F1-8B52-4DED-86E3-55E6A1ABA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05" y="3302044"/>
            <a:ext cx="735237" cy="13061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41DEB8-B42B-4635-BE95-9436075CC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12" y="1977926"/>
            <a:ext cx="735237" cy="13061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F5C7F9-3FE5-44B6-952C-8E27C78FE0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77926"/>
            <a:ext cx="735237" cy="13061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F8E602-DFB9-4BD3-959F-EEC369E169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12" y="3302044"/>
            <a:ext cx="735237" cy="13061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A319D4-3BDE-41F9-A3AE-211B095FBB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077" y="3291516"/>
            <a:ext cx="735237" cy="1306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E18235-BD4B-408D-B91F-4C18002ADA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04" y="4597648"/>
            <a:ext cx="735237" cy="13061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1F71402-DB1E-4BB3-961E-9A61C4E27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19" y="1970468"/>
            <a:ext cx="735237" cy="13061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0480C0-7971-45D9-AD74-A1444501CA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19" y="3294586"/>
            <a:ext cx="735237" cy="13061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8C1648-C89A-48D5-A8E0-F010E48568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826" y="1970468"/>
            <a:ext cx="735237" cy="13061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C3F637-F560-46D4-8F7D-B55DDA135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114" y="1970468"/>
            <a:ext cx="735237" cy="13061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841F366-12B3-415C-AACD-F335851357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826" y="3294586"/>
            <a:ext cx="735237" cy="13061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680BBA6-4B41-4F63-8A26-8316E99149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91" y="3284058"/>
            <a:ext cx="735237" cy="13061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9A8B4B-E2F4-4A58-B9FF-920DB7218E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18" y="4590190"/>
            <a:ext cx="735237" cy="13061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0C8CC46-9AE8-4EF4-B9E1-F7B11F4F52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91" y="5397471"/>
            <a:ext cx="659771" cy="49885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F9D4B9-B9C1-471B-8761-59146D6B7289}"/>
              </a:ext>
            </a:extLst>
          </p:cNvPr>
          <p:cNvSpPr/>
          <p:nvPr/>
        </p:nvSpPr>
        <p:spPr>
          <a:xfrm>
            <a:off x="560439" y="1592826"/>
            <a:ext cx="2841523" cy="4601497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66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62" y="0"/>
            <a:ext cx="11310425" cy="6471138"/>
          </a:xfrm>
        </p:spPr>
        <p:txBody>
          <a:bodyPr>
            <a:normAutofit/>
          </a:bodyPr>
          <a:lstStyle/>
          <a:p>
            <a:endParaRPr lang="en-GB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52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Task 1: </a:t>
            </a:r>
            <a:r>
              <a:rPr lang="en-GB" sz="5200" b="1" dirty="0">
                <a:latin typeface="Letter-join Print Plus 3" panose="02000805000000020003" pitchFamily="50" charset="0"/>
              </a:rPr>
              <a:t>Order the Numicon cards from greatest to smallest.</a:t>
            </a:r>
          </a:p>
          <a:p>
            <a:pPr marL="0" indent="0">
              <a:buNone/>
            </a:pPr>
            <a:endParaRPr lang="en-GB" sz="5200" b="1" dirty="0"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r>
              <a:rPr lang="en-GB" sz="4000" dirty="0">
                <a:solidFill>
                  <a:schemeClr val="accent5"/>
                </a:solidFill>
                <a:latin typeface="Letter-join Print Plus 3" panose="02000805000000020003" pitchFamily="50" charset="0"/>
              </a:rPr>
              <a:t>Discussion: What do you observe about the tens and ones?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accent5"/>
                </a:solidFill>
                <a:latin typeface="Letter-join Print Plus 3" panose="02000805000000020003" pitchFamily="50" charset="0"/>
              </a:rPr>
              <a:t>What is the same? What is different?</a:t>
            </a:r>
          </a:p>
          <a:p>
            <a:pPr marL="0" indent="0">
              <a:buNone/>
            </a:pPr>
            <a:endParaRPr lang="en-GB" sz="5200" b="1" dirty="0">
              <a:solidFill>
                <a:schemeClr val="accent5"/>
              </a:solidFill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endParaRPr lang="en-GB" sz="5200" b="1" dirty="0">
              <a:solidFill>
                <a:srgbClr val="FF0000"/>
              </a:solidFill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endParaRPr lang="en-GB" sz="5200" b="1" dirty="0">
              <a:solidFill>
                <a:srgbClr val="FF0000"/>
              </a:solidFill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endParaRPr lang="en-GB" sz="5200" b="1" dirty="0">
              <a:solidFill>
                <a:srgbClr val="FF0000"/>
              </a:solidFill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endParaRPr lang="en-GB" sz="5200" b="1" dirty="0">
              <a:solidFill>
                <a:srgbClr val="FF0000"/>
              </a:solidFill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endParaRPr lang="en-GB" sz="5200" b="1" dirty="0">
              <a:solidFill>
                <a:srgbClr val="FF0000"/>
              </a:solidFill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endParaRPr lang="en-GB" sz="2400" b="1" dirty="0">
              <a:solidFill>
                <a:schemeClr val="accent4"/>
              </a:solidFill>
              <a:latin typeface="Letter-join Print Plus 3" panose="020008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36" y="99677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3915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62" y="0"/>
            <a:ext cx="11310425" cy="6471138"/>
          </a:xfrm>
        </p:spPr>
        <p:txBody>
          <a:bodyPr>
            <a:normAutofit/>
          </a:bodyPr>
          <a:lstStyle/>
          <a:p>
            <a:endParaRPr lang="en-GB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52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Task 2:</a:t>
            </a:r>
          </a:p>
          <a:p>
            <a:pPr marL="0" indent="0">
              <a:buNone/>
            </a:pPr>
            <a:r>
              <a:rPr lang="en-GB" sz="5200" b="1" dirty="0">
                <a:latin typeface="Letter-join Print Plus 3" panose="02000805000000020003" pitchFamily="50" charset="0"/>
              </a:rPr>
              <a:t>-Choose 2 of the Numicon cards.</a:t>
            </a:r>
          </a:p>
          <a:p>
            <a:pPr marL="0" indent="0">
              <a:buNone/>
            </a:pPr>
            <a:endParaRPr lang="en-GB" sz="5200" b="1" dirty="0"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r>
              <a:rPr lang="en-GB" sz="5200" b="1" dirty="0">
                <a:latin typeface="Letter-join Print Plus 3" panose="02000805000000020003" pitchFamily="50" charset="0"/>
              </a:rPr>
              <a:t>-Now use the </a:t>
            </a:r>
            <a:r>
              <a:rPr lang="en-GB" sz="5200" b="1" dirty="0">
                <a:solidFill>
                  <a:schemeClr val="accent5"/>
                </a:solidFill>
                <a:latin typeface="Letter-join Print Plus 3" panose="02000805000000020003" pitchFamily="50" charset="0"/>
              </a:rPr>
              <a:t>&lt; &gt; = </a:t>
            </a:r>
            <a:r>
              <a:rPr lang="en-GB" sz="5200" b="1" dirty="0">
                <a:latin typeface="Letter-join Print Plus 3" panose="02000805000000020003" pitchFamily="50" charset="0"/>
              </a:rPr>
              <a:t>symbols to make a correct statement about the two Numicon cards</a:t>
            </a:r>
          </a:p>
          <a:p>
            <a:pPr marL="0" indent="0">
              <a:buNone/>
            </a:pPr>
            <a:endParaRPr lang="en-GB" sz="5200" b="1" dirty="0"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endParaRPr lang="en-GB" sz="5200" b="1" dirty="0">
              <a:solidFill>
                <a:srgbClr val="FF0000"/>
              </a:solidFill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endParaRPr lang="en-GB" sz="5200" b="1" dirty="0">
              <a:solidFill>
                <a:srgbClr val="FF0000"/>
              </a:solidFill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endParaRPr lang="en-GB" sz="2400" b="1" dirty="0">
              <a:solidFill>
                <a:schemeClr val="accent4"/>
              </a:solidFill>
              <a:latin typeface="Letter-join Print Plus 3" panose="020008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36" y="99677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4741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1B178B-A8EE-41D1-AFAF-389CAA9D7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111" y="-133922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134816" y="5226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Over to you...</a:t>
            </a:r>
            <a:br>
              <a:rPr lang="en-GB" sz="40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</a:br>
            <a:br>
              <a:rPr lang="en-GB" sz="4000" b="1" dirty="0">
                <a:latin typeface="Letter-join Print Plus 3" panose="02000805000000020003" pitchFamily="50" charset="0"/>
              </a:rPr>
            </a:br>
            <a:endParaRPr lang="en-GB" sz="4000" b="1" dirty="0">
              <a:solidFill>
                <a:srgbClr val="FF0000"/>
              </a:solidFill>
              <a:latin typeface="Letter-join Print Plus 3" panose="02000805000000020003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41FBE0-019E-4125-B188-4707D01831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09" t="24934" r="21734" b="15251"/>
          <a:stretch/>
        </p:blipFill>
        <p:spPr>
          <a:xfrm>
            <a:off x="1061156" y="1526990"/>
            <a:ext cx="10353367" cy="512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47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1B178B-A8EE-41D1-AFAF-389CAA9D7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81" y="0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1456592" y="522633"/>
            <a:ext cx="9278816" cy="1325563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Chilli Challenge</a:t>
            </a:r>
            <a:br>
              <a:rPr lang="en-GB" sz="40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</a:br>
            <a:br>
              <a:rPr lang="en-GB" sz="4000" b="1" dirty="0">
                <a:latin typeface="Letter-join Print Plus 3" panose="02000805000000020003" pitchFamily="50" charset="0"/>
              </a:rPr>
            </a:br>
            <a:endParaRPr lang="en-GB" sz="4000" b="1" dirty="0">
              <a:solidFill>
                <a:srgbClr val="FF0000"/>
              </a:solidFill>
              <a:latin typeface="Letter-join Print Plus 3" panose="02000805000000020003" pitchFamily="50" charset="0"/>
            </a:endParaRP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03D7A4A8-B884-4CC2-A3B4-C3FD58F36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30" y="530255"/>
            <a:ext cx="655071" cy="45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087BBF-40BC-4390-9E12-CAC1B9D189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275" t="32895" r="44959" b="34401"/>
          <a:stretch/>
        </p:blipFill>
        <p:spPr>
          <a:xfrm>
            <a:off x="3377381" y="1441394"/>
            <a:ext cx="6858000" cy="489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21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17" y="2281556"/>
            <a:ext cx="10840135" cy="163634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83008"/>
                </a:solidFill>
                <a:latin typeface="Letter-join Print Plus 3" panose="02000805000000020003" pitchFamily="50" charset="0"/>
              </a:rPr>
              <a:t>Session 3</a:t>
            </a:r>
            <a:br>
              <a:rPr lang="en-GB" sz="4000" b="1" dirty="0">
                <a:solidFill>
                  <a:srgbClr val="F83008"/>
                </a:solidFill>
                <a:latin typeface="Letter-join Print Plus 3" panose="02000805000000020003" pitchFamily="50" charset="0"/>
              </a:rPr>
            </a:br>
            <a:r>
              <a:rPr lang="en-GB" sz="4000" b="1" dirty="0">
                <a:solidFill>
                  <a:srgbClr val="F83008"/>
                </a:solidFill>
                <a:latin typeface="Letter-join Print Plus 3" panose="02000805000000020003" pitchFamily="50" charset="0"/>
              </a:rPr>
              <a:t>Identify and represent numbers up to 100 using objects and pictorial representations including the number line, and use the language of: equal to, more than, less than (fewer), most, least</a:t>
            </a:r>
            <a:br>
              <a:rPr lang="en-GB" sz="4000" b="1" dirty="0">
                <a:solidFill>
                  <a:srgbClr val="F83008"/>
                </a:solidFill>
                <a:latin typeface="HfW cursive" panose="00000500000000000000" pitchFamily="2" charset="0"/>
              </a:rPr>
            </a:br>
            <a:br>
              <a:rPr lang="en-GB" dirty="0">
                <a:solidFill>
                  <a:srgbClr val="F83008"/>
                </a:solidFill>
              </a:rPr>
            </a:br>
            <a:r>
              <a:rPr lang="en-GB" dirty="0">
                <a:solidFill>
                  <a:srgbClr val="F83008"/>
                </a:solidFill>
              </a:rPr>
              <a:t> </a:t>
            </a:r>
            <a:br>
              <a:rPr lang="en-GB" dirty="0"/>
            </a:br>
            <a:br>
              <a:rPr lang="en-GB" dirty="0"/>
            </a:br>
            <a:endParaRPr lang="en-GB" sz="4000" b="1" dirty="0">
              <a:solidFill>
                <a:srgbClr val="FF0000"/>
              </a:solidFill>
              <a:latin typeface="HfW 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36" y="99677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53360" y="3099727"/>
            <a:ext cx="11143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024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366125"/>
            <a:ext cx="8596668" cy="1346675"/>
          </a:xfrm>
        </p:spPr>
        <p:txBody>
          <a:bodyPr>
            <a:normAutofit fontScale="92500" lnSpcReduction="20000"/>
          </a:bodyPr>
          <a:lstStyle/>
          <a:p>
            <a:endParaRPr lang="en-GB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52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Multiplication Wheel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36" y="99677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Multiplication Wheels - Superstar Worksheets">
            <a:extLst>
              <a:ext uri="{FF2B5EF4-FFF2-40B4-BE49-F238E27FC236}">
                <a16:creationId xmlns:a16="http://schemas.microsoft.com/office/drawing/2014/main" id="{114D50CC-3DB4-43B4-AECD-FB79AA4F2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19726" r="9226" b="16615"/>
          <a:stretch/>
        </p:blipFill>
        <p:spPr bwMode="auto">
          <a:xfrm>
            <a:off x="3008672" y="752168"/>
            <a:ext cx="7477432" cy="579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D6DE17-0C43-4615-BA88-A55A76994037}"/>
              </a:ext>
            </a:extLst>
          </p:cNvPr>
          <p:cNvSpPr txBox="1"/>
          <p:nvPr/>
        </p:nvSpPr>
        <p:spPr>
          <a:xfrm>
            <a:off x="5913116" y="3048000"/>
            <a:ext cx="1866314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Letter-join Print Plus 3" panose="02000805000000020003" pitchFamily="50" charset="0"/>
              </a:rPr>
              <a:t>2 x</a:t>
            </a:r>
          </a:p>
        </p:txBody>
      </p:sp>
    </p:spTree>
    <p:extLst>
      <p:ext uri="{BB962C8B-B14F-4D97-AF65-F5344CB8AC3E}">
        <p14:creationId xmlns:p14="http://schemas.microsoft.com/office/powerpoint/2010/main" val="303245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17" y="2281556"/>
            <a:ext cx="10840135" cy="163634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83008"/>
                </a:solidFill>
                <a:latin typeface="Letter-join Print Plus 3" panose="02000805000000020003" pitchFamily="50" charset="0"/>
              </a:rPr>
              <a:t>Session 1</a:t>
            </a:r>
            <a:br>
              <a:rPr lang="en-GB" sz="4000" b="1" dirty="0">
                <a:solidFill>
                  <a:srgbClr val="F83008"/>
                </a:solidFill>
                <a:latin typeface="Letter-join Print Plus 3" panose="02000805000000020003" pitchFamily="50" charset="0"/>
              </a:rPr>
            </a:br>
            <a:r>
              <a:rPr lang="en-GB" sz="4000" b="1" dirty="0">
                <a:solidFill>
                  <a:srgbClr val="F83008"/>
                </a:solidFill>
                <a:latin typeface="Letter-join Print Plus 3" panose="02000805000000020003" pitchFamily="50" charset="0"/>
              </a:rPr>
              <a:t>Identify and represent numbers up to 100 using objects and pictorial representations including the number line, and use the language of: equal to, more than, less than (fewer), most, least</a:t>
            </a:r>
            <a:br>
              <a:rPr lang="en-GB" sz="4000" b="1" dirty="0">
                <a:solidFill>
                  <a:srgbClr val="F83008"/>
                </a:solidFill>
                <a:latin typeface="HfW cursive" panose="00000500000000000000" pitchFamily="2" charset="0"/>
              </a:rPr>
            </a:br>
            <a:br>
              <a:rPr lang="en-GB" dirty="0">
                <a:solidFill>
                  <a:srgbClr val="F83008"/>
                </a:solidFill>
              </a:rPr>
            </a:br>
            <a:r>
              <a:rPr lang="en-GB" dirty="0">
                <a:solidFill>
                  <a:srgbClr val="F83008"/>
                </a:solidFill>
              </a:rPr>
              <a:t> </a:t>
            </a:r>
            <a:br>
              <a:rPr lang="en-GB" dirty="0"/>
            </a:br>
            <a:br>
              <a:rPr lang="en-GB" dirty="0"/>
            </a:br>
            <a:endParaRPr lang="en-GB" sz="4000" b="1" dirty="0">
              <a:solidFill>
                <a:srgbClr val="FF0000"/>
              </a:solidFill>
              <a:latin typeface="HfW 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36" y="99677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53360" y="3099727"/>
            <a:ext cx="11143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95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FE130-C001-446A-8F82-9E18CB4B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1" y="-13970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Hook..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AF2A8-5A12-452D-8E42-5DB985FAB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644" y="1310756"/>
            <a:ext cx="10515600" cy="4486275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HfW cursive" panose="00000500000000000000" pitchFamily="2" charset="0"/>
            </a:endParaRPr>
          </a:p>
          <a:p>
            <a:pPr marL="0" indent="0">
              <a:buNone/>
            </a:pPr>
            <a:endParaRPr lang="en-GB" dirty="0">
              <a:latin typeface="HfW cursive" panose="00000500000000000000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C4D2D-20FF-4EE5-B2F0-5995BE734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040" y="-1494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2CCE89-8628-48CF-BD24-186B26D04C11}"/>
              </a:ext>
            </a:extLst>
          </p:cNvPr>
          <p:cNvSpPr txBox="1"/>
          <p:nvPr/>
        </p:nvSpPr>
        <p:spPr>
          <a:xfrm>
            <a:off x="2852720" y="136464"/>
            <a:ext cx="59583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Letter-join Print Plus 3" panose="02000805000000020003" pitchFamily="50" charset="0"/>
              </a:rPr>
              <a:t>True or False?</a:t>
            </a:r>
          </a:p>
          <a:p>
            <a:pPr algn="ctr"/>
            <a:r>
              <a:rPr lang="en-GB" sz="2800" dirty="0">
                <a:solidFill>
                  <a:schemeClr val="accent5"/>
                </a:solidFill>
                <a:latin typeface="Letter-join Print Plus 3" panose="02000805000000020003" pitchFamily="50" charset="0"/>
              </a:rPr>
              <a:t>The number represented is 81</a:t>
            </a:r>
          </a:p>
          <a:p>
            <a:pPr algn="ctr"/>
            <a:endParaRPr lang="en-GB" sz="2800" u="sng" dirty="0">
              <a:latin typeface="Letter-join Print Plus 3" panose="02000805000000020003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CEF507-EE6B-4AFB-A641-96CDC96C3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40" t="30958" r="53911" b="15453"/>
          <a:stretch/>
        </p:blipFill>
        <p:spPr>
          <a:xfrm>
            <a:off x="4542503" y="1060969"/>
            <a:ext cx="2338039" cy="560031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520B23D-76C9-45DA-A91C-3B812D2B17EE}"/>
              </a:ext>
            </a:extLst>
          </p:cNvPr>
          <p:cNvSpPr/>
          <p:nvPr/>
        </p:nvSpPr>
        <p:spPr>
          <a:xfrm>
            <a:off x="4881716" y="5547244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189489-4BD3-4077-B4B8-D8BB1E6D9A27}"/>
              </a:ext>
            </a:extLst>
          </p:cNvPr>
          <p:cNvSpPr/>
          <p:nvPr/>
        </p:nvSpPr>
        <p:spPr>
          <a:xfrm>
            <a:off x="4867987" y="5153568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500F2A7-DBED-4BFC-9329-A4C816427CC9}"/>
              </a:ext>
            </a:extLst>
          </p:cNvPr>
          <p:cNvSpPr/>
          <p:nvPr/>
        </p:nvSpPr>
        <p:spPr>
          <a:xfrm>
            <a:off x="4883244" y="4763260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C0A4DA-23EC-440F-82C6-5C89D008EBEB}"/>
              </a:ext>
            </a:extLst>
          </p:cNvPr>
          <p:cNvSpPr/>
          <p:nvPr/>
        </p:nvSpPr>
        <p:spPr>
          <a:xfrm>
            <a:off x="4869515" y="4369584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A3CEA5C-D259-4B1C-86D9-0ECDE2B2206E}"/>
              </a:ext>
            </a:extLst>
          </p:cNvPr>
          <p:cNvSpPr/>
          <p:nvPr/>
        </p:nvSpPr>
        <p:spPr>
          <a:xfrm>
            <a:off x="4895445" y="4039528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F37B65A-A5C3-4B78-AC1E-F1FA0C5B8C84}"/>
              </a:ext>
            </a:extLst>
          </p:cNvPr>
          <p:cNvSpPr/>
          <p:nvPr/>
        </p:nvSpPr>
        <p:spPr>
          <a:xfrm>
            <a:off x="4881716" y="3645852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8793BF7-7ED0-44B3-986D-3116C9193A0F}"/>
              </a:ext>
            </a:extLst>
          </p:cNvPr>
          <p:cNvSpPr/>
          <p:nvPr/>
        </p:nvSpPr>
        <p:spPr>
          <a:xfrm>
            <a:off x="4896973" y="3255544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2AF3A7-7148-4A2E-8315-D730735606A4}"/>
              </a:ext>
            </a:extLst>
          </p:cNvPr>
          <p:cNvSpPr/>
          <p:nvPr/>
        </p:nvSpPr>
        <p:spPr>
          <a:xfrm>
            <a:off x="4883244" y="2861868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65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FE130-C001-446A-8F82-9E18CB4B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1" y="-139701"/>
            <a:ext cx="10515600" cy="1325563"/>
          </a:xfrm>
        </p:spPr>
        <p:txBody>
          <a:bodyPr/>
          <a:lstStyle/>
          <a:p>
            <a:r>
              <a:rPr lang="en-GB" dirty="0" err="1">
                <a:solidFill>
                  <a:srgbClr val="FF0000"/>
                </a:solidFill>
                <a:latin typeface="Letter-join Print Plus 3" panose="02000805000000020003" pitchFamily="50" charset="0"/>
              </a:rPr>
              <a:t>Hook..</a:t>
            </a:r>
            <a:r>
              <a:rPr lang="en-GB" dirty="0" err="1">
                <a:solidFill>
                  <a:schemeClr val="accent6"/>
                </a:solidFill>
                <a:latin typeface="Letter-join Print Plus 3" panose="02000805000000020003" pitchFamily="50" charset="0"/>
              </a:rPr>
              <a:t>ANSWER</a:t>
            </a:r>
            <a:r>
              <a:rPr lang="en-GB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AF2A8-5A12-452D-8E42-5DB985FAB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644" y="1310756"/>
            <a:ext cx="10515600" cy="4486275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HfW cursive" panose="00000500000000000000" pitchFamily="2" charset="0"/>
            </a:endParaRPr>
          </a:p>
          <a:p>
            <a:pPr marL="0" indent="0">
              <a:buNone/>
            </a:pPr>
            <a:endParaRPr lang="en-GB" dirty="0">
              <a:latin typeface="HfW cursive" panose="00000500000000000000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C4D2D-20FF-4EE5-B2F0-5995BE734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040" y="-1494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2CCE89-8628-48CF-BD24-186B26D04C11}"/>
              </a:ext>
            </a:extLst>
          </p:cNvPr>
          <p:cNvSpPr txBox="1"/>
          <p:nvPr/>
        </p:nvSpPr>
        <p:spPr>
          <a:xfrm>
            <a:off x="2852720" y="136464"/>
            <a:ext cx="59583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Letter-join Print Plus 3" panose="02000805000000020003" pitchFamily="50" charset="0"/>
              </a:rPr>
              <a:t>True or False?</a:t>
            </a:r>
          </a:p>
          <a:p>
            <a:pPr algn="ctr"/>
            <a:r>
              <a:rPr lang="en-GB" sz="2800" dirty="0">
                <a:solidFill>
                  <a:schemeClr val="accent5"/>
                </a:solidFill>
                <a:latin typeface="Letter-join Print Plus 3" panose="02000805000000020003" pitchFamily="50" charset="0"/>
              </a:rPr>
              <a:t>The number represented is 81</a:t>
            </a:r>
          </a:p>
          <a:p>
            <a:pPr algn="ctr"/>
            <a:endParaRPr lang="en-GB" sz="2800" u="sng" dirty="0">
              <a:latin typeface="Letter-join Print Plus 3" panose="02000805000000020003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CEF507-EE6B-4AFB-A641-96CDC96C3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40" t="30958" r="53911" b="15453"/>
          <a:stretch/>
        </p:blipFill>
        <p:spPr>
          <a:xfrm>
            <a:off x="4542503" y="1060969"/>
            <a:ext cx="2338039" cy="560031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520B23D-76C9-45DA-A91C-3B812D2B17EE}"/>
              </a:ext>
            </a:extLst>
          </p:cNvPr>
          <p:cNvSpPr/>
          <p:nvPr/>
        </p:nvSpPr>
        <p:spPr>
          <a:xfrm>
            <a:off x="4881716" y="5547244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189489-4BD3-4077-B4B8-D8BB1E6D9A27}"/>
              </a:ext>
            </a:extLst>
          </p:cNvPr>
          <p:cNvSpPr/>
          <p:nvPr/>
        </p:nvSpPr>
        <p:spPr>
          <a:xfrm>
            <a:off x="4867987" y="5153568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500F2A7-DBED-4BFC-9329-A4C816427CC9}"/>
              </a:ext>
            </a:extLst>
          </p:cNvPr>
          <p:cNvSpPr/>
          <p:nvPr/>
        </p:nvSpPr>
        <p:spPr>
          <a:xfrm>
            <a:off x="4883244" y="4763260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C0A4DA-23EC-440F-82C6-5C89D008EBEB}"/>
              </a:ext>
            </a:extLst>
          </p:cNvPr>
          <p:cNvSpPr/>
          <p:nvPr/>
        </p:nvSpPr>
        <p:spPr>
          <a:xfrm>
            <a:off x="4869515" y="4369584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A3CEA5C-D259-4B1C-86D9-0ECDE2B2206E}"/>
              </a:ext>
            </a:extLst>
          </p:cNvPr>
          <p:cNvSpPr/>
          <p:nvPr/>
        </p:nvSpPr>
        <p:spPr>
          <a:xfrm>
            <a:off x="4895445" y="4039528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F37B65A-A5C3-4B78-AC1E-F1FA0C5B8C84}"/>
              </a:ext>
            </a:extLst>
          </p:cNvPr>
          <p:cNvSpPr/>
          <p:nvPr/>
        </p:nvSpPr>
        <p:spPr>
          <a:xfrm>
            <a:off x="4881716" y="3645852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8793BF7-7ED0-44B3-986D-3116C9193A0F}"/>
              </a:ext>
            </a:extLst>
          </p:cNvPr>
          <p:cNvSpPr/>
          <p:nvPr/>
        </p:nvSpPr>
        <p:spPr>
          <a:xfrm>
            <a:off x="4896973" y="3255544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2AF3A7-7148-4A2E-8315-D730735606A4}"/>
              </a:ext>
            </a:extLst>
          </p:cNvPr>
          <p:cNvSpPr/>
          <p:nvPr/>
        </p:nvSpPr>
        <p:spPr>
          <a:xfrm>
            <a:off x="4883244" y="2861868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17E657-9940-4C76-97CE-1426885A1AA1}"/>
              </a:ext>
            </a:extLst>
          </p:cNvPr>
          <p:cNvSpPr txBox="1"/>
          <p:nvPr/>
        </p:nvSpPr>
        <p:spPr>
          <a:xfrm>
            <a:off x="7190769" y="2861868"/>
            <a:ext cx="47554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6"/>
                </a:solidFill>
                <a:latin typeface="Letter-join Print Plus 3" panose="02000805000000020003" pitchFamily="50" charset="0"/>
                <a:cs typeface="Leelawadee" panose="020B0502040204020203" pitchFamily="34" charset="-34"/>
              </a:rPr>
              <a:t>FALSE</a:t>
            </a:r>
          </a:p>
          <a:p>
            <a:endParaRPr lang="en-GB" sz="3200" dirty="0">
              <a:solidFill>
                <a:schemeClr val="accent6"/>
              </a:solidFill>
              <a:latin typeface="Letter-join Print Plus 3" panose="02000805000000020003" pitchFamily="50" charset="0"/>
              <a:cs typeface="Leelawadee" panose="020B0502040204020203" pitchFamily="34" charset="-34"/>
            </a:endParaRPr>
          </a:p>
          <a:p>
            <a:r>
              <a:rPr lang="en-GB" sz="3200" dirty="0">
                <a:solidFill>
                  <a:schemeClr val="accent6"/>
                </a:solidFill>
                <a:latin typeface="Letter-join Print Plus 3" panose="02000805000000020003" pitchFamily="50" charset="0"/>
                <a:cs typeface="Leelawadee" panose="020B0502040204020203" pitchFamily="34" charset="-34"/>
              </a:rPr>
              <a:t>The number represented is 80 .</a:t>
            </a:r>
          </a:p>
          <a:p>
            <a:endParaRPr lang="en-GB" sz="3200" dirty="0">
              <a:solidFill>
                <a:schemeClr val="accent6"/>
              </a:solidFill>
              <a:latin typeface="Letter-join Print Plus 3" panose="02000805000000020003" pitchFamily="50" charset="0"/>
              <a:cs typeface="Leelawadee" panose="020B0502040204020203" pitchFamily="34" charset="-34"/>
            </a:endParaRPr>
          </a:p>
          <a:p>
            <a:r>
              <a:rPr lang="en-GB" sz="3200" dirty="0">
                <a:solidFill>
                  <a:schemeClr val="accent6"/>
                </a:solidFill>
                <a:latin typeface="Letter-join Print Plus 3" panose="02000805000000020003" pitchFamily="50" charset="0"/>
                <a:cs typeface="Leelawadee" panose="020B0502040204020203" pitchFamily="34" charset="-34"/>
              </a:rPr>
              <a:t>Discuss</a:t>
            </a:r>
          </a:p>
        </p:txBody>
      </p:sp>
    </p:spTree>
    <p:extLst>
      <p:ext uri="{BB962C8B-B14F-4D97-AF65-F5344CB8AC3E}">
        <p14:creationId xmlns:p14="http://schemas.microsoft.com/office/powerpoint/2010/main" val="2094993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FE130-C001-446A-8F82-9E18CB4B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39" y="947350"/>
            <a:ext cx="10515600" cy="501735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Practical Task 2:</a:t>
            </a:r>
            <a:br>
              <a:rPr lang="en-GB" dirty="0">
                <a:solidFill>
                  <a:srgbClr val="FF0000"/>
                </a:solidFill>
                <a:latin typeface="Letter-join Print Plus 3" panose="02000805000000020003" pitchFamily="50" charset="0"/>
              </a:rPr>
            </a:br>
            <a:br>
              <a:rPr lang="en-GB" dirty="0">
                <a:solidFill>
                  <a:srgbClr val="FF0000"/>
                </a:solidFill>
                <a:latin typeface="Letter-join Print Plus 3" panose="02000805000000020003" pitchFamily="50" charset="0"/>
              </a:rPr>
            </a:br>
            <a:r>
              <a:rPr lang="en-GB" dirty="0">
                <a:latin typeface="Letter-join Print Plus 3" panose="02000805000000020003" pitchFamily="50" charset="0"/>
              </a:rPr>
              <a:t>‘I am thinking of a number’ game.</a:t>
            </a:r>
            <a:br>
              <a:rPr lang="en-GB" dirty="0">
                <a:latin typeface="Letter-join Print Plus 3" panose="02000805000000020003" pitchFamily="50" charset="0"/>
              </a:rPr>
            </a:br>
            <a:br>
              <a:rPr lang="en-GB" dirty="0">
                <a:solidFill>
                  <a:srgbClr val="FF0000"/>
                </a:solidFill>
                <a:latin typeface="Letter-join Print Plus 3" panose="02000805000000020003" pitchFamily="50" charset="0"/>
              </a:rPr>
            </a:br>
            <a:endParaRPr lang="en-GB" dirty="0">
              <a:latin typeface="Letter-join Print Plus 3" panose="02000805000000020003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C4D2D-20FF-4EE5-B2F0-5995BE734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040" y="-1494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7524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FE130-C001-446A-8F82-9E18CB4B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39" y="947350"/>
            <a:ext cx="10515600" cy="501735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Practical Task 3:</a:t>
            </a:r>
            <a:br>
              <a:rPr lang="en-GB" dirty="0">
                <a:solidFill>
                  <a:srgbClr val="FF0000"/>
                </a:solidFill>
                <a:latin typeface="Letter-join Print Plus 3" panose="02000805000000020003" pitchFamily="50" charset="0"/>
              </a:rPr>
            </a:br>
            <a:br>
              <a:rPr lang="en-GB" dirty="0">
                <a:solidFill>
                  <a:srgbClr val="FF0000"/>
                </a:solidFill>
                <a:latin typeface="Letter-join Print Plus 3" panose="02000805000000020003" pitchFamily="50" charset="0"/>
              </a:rPr>
            </a:br>
            <a:r>
              <a:rPr lang="en-GB" dirty="0">
                <a:latin typeface="Letter-join Print Plus 3" panose="02000805000000020003" pitchFamily="50" charset="0"/>
              </a:rPr>
              <a:t>‘I am thinking of a number’ game with a partner.</a:t>
            </a:r>
            <a:br>
              <a:rPr lang="en-GB" dirty="0">
                <a:latin typeface="Letter-join Print Plus 3" panose="02000805000000020003" pitchFamily="50" charset="0"/>
              </a:rPr>
            </a:br>
            <a:br>
              <a:rPr lang="en-GB" dirty="0">
                <a:solidFill>
                  <a:srgbClr val="FF0000"/>
                </a:solidFill>
                <a:latin typeface="Letter-join Print Plus 3" panose="02000805000000020003" pitchFamily="50" charset="0"/>
              </a:rPr>
            </a:br>
            <a:endParaRPr lang="en-GB" dirty="0">
              <a:latin typeface="Letter-join Print Plus 3" panose="02000805000000020003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C4D2D-20FF-4EE5-B2F0-5995BE734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040" y="-1494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1721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1B178B-A8EE-41D1-AFAF-389CAA9D7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81" y="0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1456592" y="522633"/>
            <a:ext cx="9278816" cy="1325563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Chilli Challenge</a:t>
            </a:r>
            <a:br>
              <a:rPr lang="en-GB" sz="40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</a:br>
            <a:br>
              <a:rPr lang="en-GB" sz="4000" b="1" dirty="0">
                <a:latin typeface="Letter-join Print Plus 3" panose="02000805000000020003" pitchFamily="50" charset="0"/>
              </a:rPr>
            </a:br>
            <a:endParaRPr lang="en-GB" sz="4000" b="1" dirty="0">
              <a:solidFill>
                <a:srgbClr val="FF0000"/>
              </a:solidFill>
              <a:latin typeface="Letter-join Print Plus 3" panose="02000805000000020003" pitchFamily="50" charset="0"/>
            </a:endParaRP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03D7A4A8-B884-4CC2-A3B4-C3FD58F36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30" y="530255"/>
            <a:ext cx="655071" cy="45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59CFBC-C4F6-471F-9292-CC94161F80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62" t="30965" r="45077" b="36814"/>
          <a:stretch/>
        </p:blipFill>
        <p:spPr>
          <a:xfrm>
            <a:off x="2982350" y="1185414"/>
            <a:ext cx="6808764" cy="475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72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17" y="2650888"/>
            <a:ext cx="10840135" cy="163634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83008"/>
                </a:solidFill>
                <a:latin typeface="Letter-join Print Plus 3" panose="02000805000000020003" pitchFamily="50" charset="0"/>
              </a:rPr>
              <a:t>Session 4</a:t>
            </a:r>
            <a:br>
              <a:rPr lang="en-GB" sz="4000" b="1" dirty="0">
                <a:solidFill>
                  <a:srgbClr val="F83008"/>
                </a:solidFill>
                <a:latin typeface="Letter-join Print Plus 3" panose="02000805000000020003" pitchFamily="50" charset="0"/>
              </a:rPr>
            </a:br>
            <a:r>
              <a:rPr lang="en-GB" sz="4000" b="1" dirty="0" err="1">
                <a:solidFill>
                  <a:srgbClr val="F83008"/>
                </a:solidFill>
                <a:latin typeface="Letter-join Print Plus 3" panose="02000805000000020003" pitchFamily="50" charset="0"/>
              </a:rPr>
              <a:t>LC:Identify</a:t>
            </a:r>
            <a:r>
              <a:rPr lang="en-GB" sz="4000" b="1" dirty="0">
                <a:solidFill>
                  <a:srgbClr val="F83008"/>
                </a:solidFill>
                <a:latin typeface="Letter-join Print Plus 3" panose="02000805000000020003" pitchFamily="50" charset="0"/>
              </a:rPr>
              <a:t> and represent numbers up to 100 using objects and pictorial representations including the number line, and use the language of: equal to, more than, less than (fewer), most, least</a:t>
            </a:r>
            <a:br>
              <a:rPr lang="en-GB" sz="4000" b="1" dirty="0">
                <a:solidFill>
                  <a:srgbClr val="F83008"/>
                </a:solidFill>
                <a:latin typeface="HfW cursive" panose="00000500000000000000" pitchFamily="2" charset="0"/>
              </a:rPr>
            </a:br>
            <a:br>
              <a:rPr lang="en-GB" dirty="0">
                <a:solidFill>
                  <a:srgbClr val="F83008"/>
                </a:solidFill>
              </a:rPr>
            </a:br>
            <a:r>
              <a:rPr lang="en-GB" dirty="0">
                <a:solidFill>
                  <a:srgbClr val="F83008"/>
                </a:solidFill>
              </a:rPr>
              <a:t> </a:t>
            </a:r>
            <a:br>
              <a:rPr lang="en-GB" dirty="0"/>
            </a:br>
            <a:br>
              <a:rPr lang="en-GB" dirty="0"/>
            </a:br>
            <a:endParaRPr lang="en-GB" sz="4000" b="1" dirty="0">
              <a:solidFill>
                <a:srgbClr val="FF0000"/>
              </a:solidFill>
              <a:latin typeface="HfW 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36" y="99677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53360" y="3099727"/>
            <a:ext cx="11143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85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366125"/>
            <a:ext cx="8596668" cy="1346675"/>
          </a:xfrm>
        </p:spPr>
        <p:txBody>
          <a:bodyPr>
            <a:normAutofit fontScale="92500" lnSpcReduction="20000"/>
          </a:bodyPr>
          <a:lstStyle/>
          <a:p>
            <a:endParaRPr lang="en-GB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52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Multiplication Wheel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36" y="99677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Multiplication Wheels - Superstar Worksheets">
            <a:extLst>
              <a:ext uri="{FF2B5EF4-FFF2-40B4-BE49-F238E27FC236}">
                <a16:creationId xmlns:a16="http://schemas.microsoft.com/office/drawing/2014/main" id="{114D50CC-3DB4-43B4-AECD-FB79AA4F2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19726" r="9226" b="16615"/>
          <a:stretch/>
        </p:blipFill>
        <p:spPr bwMode="auto">
          <a:xfrm>
            <a:off x="3008672" y="752168"/>
            <a:ext cx="7477432" cy="579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D6DE17-0C43-4615-BA88-A55A76994037}"/>
              </a:ext>
            </a:extLst>
          </p:cNvPr>
          <p:cNvSpPr txBox="1"/>
          <p:nvPr/>
        </p:nvSpPr>
        <p:spPr>
          <a:xfrm>
            <a:off x="5913116" y="3048000"/>
            <a:ext cx="1866314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Letter-join Print Plus 3" panose="02000805000000020003" pitchFamily="50" charset="0"/>
              </a:rPr>
              <a:t>10 x</a:t>
            </a:r>
          </a:p>
        </p:txBody>
      </p:sp>
    </p:spTree>
    <p:extLst>
      <p:ext uri="{BB962C8B-B14F-4D97-AF65-F5344CB8AC3E}">
        <p14:creationId xmlns:p14="http://schemas.microsoft.com/office/powerpoint/2010/main" val="3302508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95" y="392336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Vocabulary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736" y="99677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421943" y="2168730"/>
            <a:ext cx="428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GB" b="0" i="0" u="none" strike="noStrike" dirty="0">
              <a:solidFill>
                <a:srgbClr val="323130"/>
              </a:solidFill>
              <a:effectLst/>
              <a:latin typeface="HfW precursive" panose="000005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01344" y="164568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en-GB" dirty="0">
              <a:solidFill>
                <a:srgbClr val="323130"/>
              </a:solidFill>
              <a:latin typeface="HfW precursive" panose="00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00" y="2015015"/>
            <a:ext cx="430354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Letter-join Print Plus 3" panose="02000805000000020003" pitchFamily="50" charset="0"/>
              </a:rPr>
              <a:t>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Letter-join Print Plus 3" panose="02000805000000020003" pitchFamily="50" charset="0"/>
              </a:rPr>
              <a:t>Numeral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Letter-join Print Plus 3" panose="02000805000000020003" pitchFamily="50" charset="0"/>
              </a:rPr>
              <a:t>Digit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Letter-join Print Plus 3" panose="02000805000000020003" pitchFamily="50" charset="0"/>
              </a:rPr>
              <a:t>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Letter-join Print Plus 3" panose="02000805000000020003" pitchFamily="50" charset="0"/>
              </a:rPr>
              <a:t>Forwards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Letter-join Print Plus 3" panose="02000805000000020003" pitchFamily="50" charset="0"/>
              </a:rPr>
              <a:t>Backwards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Letter-join Print Plus 3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241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FE130-C001-446A-8F82-9E18CB4B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1" y="-13970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Hook..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AF2A8-5A12-452D-8E42-5DB985FAB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644" y="1310756"/>
            <a:ext cx="10515600" cy="4486275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HfW cursive" panose="00000500000000000000" pitchFamily="2" charset="0"/>
            </a:endParaRPr>
          </a:p>
          <a:p>
            <a:pPr marL="0" indent="0">
              <a:buNone/>
            </a:pPr>
            <a:endParaRPr lang="en-GB" dirty="0">
              <a:latin typeface="HfW cursive" panose="00000500000000000000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C4D2D-20FF-4EE5-B2F0-5995BE734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040" y="-1494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2CCE89-8628-48CF-BD24-186B26D04C11}"/>
              </a:ext>
            </a:extLst>
          </p:cNvPr>
          <p:cNvSpPr txBox="1"/>
          <p:nvPr/>
        </p:nvSpPr>
        <p:spPr>
          <a:xfrm>
            <a:off x="1358890" y="355573"/>
            <a:ext cx="947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Letter-join Print Plus 3" panose="02000805000000020003" pitchFamily="50" charset="0"/>
              </a:rPr>
              <a:t>What is one more and one less for the number represented? </a:t>
            </a:r>
          </a:p>
          <a:p>
            <a:pPr algn="ctr"/>
            <a:endParaRPr lang="en-GB" sz="2800" u="sng" dirty="0">
              <a:latin typeface="Letter-join Print Plus 3" panose="02000805000000020003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CEF507-EE6B-4AFB-A641-96CDC96C3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40" t="30958" r="53911" b="15453"/>
          <a:stretch/>
        </p:blipFill>
        <p:spPr>
          <a:xfrm>
            <a:off x="4542503" y="1060969"/>
            <a:ext cx="2338039" cy="560031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520B23D-76C9-45DA-A91C-3B812D2B17EE}"/>
              </a:ext>
            </a:extLst>
          </p:cNvPr>
          <p:cNvSpPr/>
          <p:nvPr/>
        </p:nvSpPr>
        <p:spPr>
          <a:xfrm>
            <a:off x="4881716" y="5547244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189489-4BD3-4077-B4B8-D8BB1E6D9A27}"/>
              </a:ext>
            </a:extLst>
          </p:cNvPr>
          <p:cNvSpPr/>
          <p:nvPr/>
        </p:nvSpPr>
        <p:spPr>
          <a:xfrm>
            <a:off x="4867987" y="5153568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500F2A7-DBED-4BFC-9329-A4C816427CC9}"/>
              </a:ext>
            </a:extLst>
          </p:cNvPr>
          <p:cNvSpPr/>
          <p:nvPr/>
        </p:nvSpPr>
        <p:spPr>
          <a:xfrm>
            <a:off x="4883244" y="4763260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C0A4DA-23EC-440F-82C6-5C89D008EBEB}"/>
              </a:ext>
            </a:extLst>
          </p:cNvPr>
          <p:cNvSpPr/>
          <p:nvPr/>
        </p:nvSpPr>
        <p:spPr>
          <a:xfrm>
            <a:off x="4869515" y="4369584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A3CEA5C-D259-4B1C-86D9-0ECDE2B2206E}"/>
              </a:ext>
            </a:extLst>
          </p:cNvPr>
          <p:cNvSpPr/>
          <p:nvPr/>
        </p:nvSpPr>
        <p:spPr>
          <a:xfrm>
            <a:off x="4895445" y="4039528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F37B65A-A5C3-4B78-AC1E-F1FA0C5B8C84}"/>
              </a:ext>
            </a:extLst>
          </p:cNvPr>
          <p:cNvSpPr/>
          <p:nvPr/>
        </p:nvSpPr>
        <p:spPr>
          <a:xfrm>
            <a:off x="4881716" y="3645852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8793BF7-7ED0-44B3-986D-3116C9193A0F}"/>
              </a:ext>
            </a:extLst>
          </p:cNvPr>
          <p:cNvSpPr/>
          <p:nvPr/>
        </p:nvSpPr>
        <p:spPr>
          <a:xfrm>
            <a:off x="4896973" y="3255544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2AF3A7-7148-4A2E-8315-D730735606A4}"/>
              </a:ext>
            </a:extLst>
          </p:cNvPr>
          <p:cNvSpPr/>
          <p:nvPr/>
        </p:nvSpPr>
        <p:spPr>
          <a:xfrm>
            <a:off x="4883244" y="2861868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E4ED8EE-8873-4D8D-BF1A-0F87C0FB1185}"/>
              </a:ext>
            </a:extLst>
          </p:cNvPr>
          <p:cNvSpPr/>
          <p:nvPr/>
        </p:nvSpPr>
        <p:spPr>
          <a:xfrm>
            <a:off x="4867987" y="2512976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D569996-3008-4F0D-8524-50FC0989B85C}"/>
              </a:ext>
            </a:extLst>
          </p:cNvPr>
          <p:cNvSpPr/>
          <p:nvPr/>
        </p:nvSpPr>
        <p:spPr>
          <a:xfrm>
            <a:off x="5995130" y="5531304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4F8818-8946-46DE-9A54-64A78CEDE287}"/>
              </a:ext>
            </a:extLst>
          </p:cNvPr>
          <p:cNvSpPr/>
          <p:nvPr/>
        </p:nvSpPr>
        <p:spPr>
          <a:xfrm>
            <a:off x="5981401" y="5137628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5B34BD2-4F44-4513-9A15-3A9EF26F85C0}"/>
              </a:ext>
            </a:extLst>
          </p:cNvPr>
          <p:cNvSpPr/>
          <p:nvPr/>
        </p:nvSpPr>
        <p:spPr>
          <a:xfrm>
            <a:off x="5996658" y="4747320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99A8D01-A082-43EF-BAAE-2DA3FD588EEA}"/>
              </a:ext>
            </a:extLst>
          </p:cNvPr>
          <p:cNvSpPr/>
          <p:nvPr/>
        </p:nvSpPr>
        <p:spPr>
          <a:xfrm>
            <a:off x="5982929" y="4353644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EE36332-B523-4D52-8A9E-F85FC79CD37B}"/>
              </a:ext>
            </a:extLst>
          </p:cNvPr>
          <p:cNvSpPr/>
          <p:nvPr/>
        </p:nvSpPr>
        <p:spPr>
          <a:xfrm>
            <a:off x="6008859" y="4023588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B6D56E7-F9F2-4835-9330-FAA57A481391}"/>
              </a:ext>
            </a:extLst>
          </p:cNvPr>
          <p:cNvSpPr/>
          <p:nvPr/>
        </p:nvSpPr>
        <p:spPr>
          <a:xfrm>
            <a:off x="5995130" y="3629912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C0B5E1E-8C3E-48A3-B288-1DC9031DEC17}"/>
              </a:ext>
            </a:extLst>
          </p:cNvPr>
          <p:cNvSpPr/>
          <p:nvPr/>
        </p:nvSpPr>
        <p:spPr>
          <a:xfrm>
            <a:off x="6010387" y="3239604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2C4C75C-E28D-4D91-A8B2-2619D84BC5BC}"/>
              </a:ext>
            </a:extLst>
          </p:cNvPr>
          <p:cNvSpPr/>
          <p:nvPr/>
        </p:nvSpPr>
        <p:spPr>
          <a:xfrm>
            <a:off x="5996658" y="2845928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5B9D14C-9657-408D-8226-5A98EC96B91A}"/>
              </a:ext>
            </a:extLst>
          </p:cNvPr>
          <p:cNvSpPr/>
          <p:nvPr/>
        </p:nvSpPr>
        <p:spPr>
          <a:xfrm>
            <a:off x="5981401" y="2497036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131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FE130-C001-446A-8F82-9E18CB4B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1" y="-13970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Hook..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AF2A8-5A12-452D-8E42-5DB985FAB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644" y="1310756"/>
            <a:ext cx="10515600" cy="4486275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HfW cursive" panose="00000500000000000000" pitchFamily="2" charset="0"/>
            </a:endParaRPr>
          </a:p>
          <a:p>
            <a:pPr marL="0" indent="0">
              <a:buNone/>
            </a:pPr>
            <a:endParaRPr lang="en-GB" dirty="0">
              <a:latin typeface="HfW cursive" panose="00000500000000000000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C4D2D-20FF-4EE5-B2F0-5995BE734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040" y="-1494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2CCE89-8628-48CF-BD24-186B26D04C11}"/>
              </a:ext>
            </a:extLst>
          </p:cNvPr>
          <p:cNvSpPr txBox="1"/>
          <p:nvPr/>
        </p:nvSpPr>
        <p:spPr>
          <a:xfrm>
            <a:off x="1272535" y="253389"/>
            <a:ext cx="947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Letter-join Print Plus 3" panose="02000805000000020003" pitchFamily="50" charset="0"/>
              </a:rPr>
              <a:t>What is one more and one less for the number represented?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CEF507-EE6B-4AFB-A641-96CDC96C3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40" t="30958" r="53911" b="15453"/>
          <a:stretch/>
        </p:blipFill>
        <p:spPr>
          <a:xfrm>
            <a:off x="4542503" y="1060969"/>
            <a:ext cx="2338039" cy="560031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520B23D-76C9-45DA-A91C-3B812D2B17EE}"/>
              </a:ext>
            </a:extLst>
          </p:cNvPr>
          <p:cNvSpPr/>
          <p:nvPr/>
        </p:nvSpPr>
        <p:spPr>
          <a:xfrm>
            <a:off x="4881716" y="5547244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189489-4BD3-4077-B4B8-D8BB1E6D9A27}"/>
              </a:ext>
            </a:extLst>
          </p:cNvPr>
          <p:cNvSpPr/>
          <p:nvPr/>
        </p:nvSpPr>
        <p:spPr>
          <a:xfrm>
            <a:off x="4867987" y="5153568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500F2A7-DBED-4BFC-9329-A4C816427CC9}"/>
              </a:ext>
            </a:extLst>
          </p:cNvPr>
          <p:cNvSpPr/>
          <p:nvPr/>
        </p:nvSpPr>
        <p:spPr>
          <a:xfrm>
            <a:off x="4883244" y="4763260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C0A4DA-23EC-440F-82C6-5C89D008EBEB}"/>
              </a:ext>
            </a:extLst>
          </p:cNvPr>
          <p:cNvSpPr/>
          <p:nvPr/>
        </p:nvSpPr>
        <p:spPr>
          <a:xfrm>
            <a:off x="4869515" y="4369584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A3CEA5C-D259-4B1C-86D9-0ECDE2B2206E}"/>
              </a:ext>
            </a:extLst>
          </p:cNvPr>
          <p:cNvSpPr/>
          <p:nvPr/>
        </p:nvSpPr>
        <p:spPr>
          <a:xfrm>
            <a:off x="4895445" y="4039528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F37B65A-A5C3-4B78-AC1E-F1FA0C5B8C84}"/>
              </a:ext>
            </a:extLst>
          </p:cNvPr>
          <p:cNvSpPr/>
          <p:nvPr/>
        </p:nvSpPr>
        <p:spPr>
          <a:xfrm>
            <a:off x="4881716" y="3645852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8793BF7-7ED0-44B3-986D-3116C9193A0F}"/>
              </a:ext>
            </a:extLst>
          </p:cNvPr>
          <p:cNvSpPr/>
          <p:nvPr/>
        </p:nvSpPr>
        <p:spPr>
          <a:xfrm>
            <a:off x="4896973" y="3255544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2AF3A7-7148-4A2E-8315-D730735606A4}"/>
              </a:ext>
            </a:extLst>
          </p:cNvPr>
          <p:cNvSpPr/>
          <p:nvPr/>
        </p:nvSpPr>
        <p:spPr>
          <a:xfrm>
            <a:off x="4883244" y="2861868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E4ED8EE-8873-4D8D-BF1A-0F87C0FB1185}"/>
              </a:ext>
            </a:extLst>
          </p:cNvPr>
          <p:cNvSpPr/>
          <p:nvPr/>
        </p:nvSpPr>
        <p:spPr>
          <a:xfrm>
            <a:off x="4867987" y="2512976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D569996-3008-4F0D-8524-50FC0989B85C}"/>
              </a:ext>
            </a:extLst>
          </p:cNvPr>
          <p:cNvSpPr/>
          <p:nvPr/>
        </p:nvSpPr>
        <p:spPr>
          <a:xfrm>
            <a:off x="5995130" y="5531304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4F8818-8946-46DE-9A54-64A78CEDE287}"/>
              </a:ext>
            </a:extLst>
          </p:cNvPr>
          <p:cNvSpPr/>
          <p:nvPr/>
        </p:nvSpPr>
        <p:spPr>
          <a:xfrm>
            <a:off x="5981401" y="5137628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5B34BD2-4F44-4513-9A15-3A9EF26F85C0}"/>
              </a:ext>
            </a:extLst>
          </p:cNvPr>
          <p:cNvSpPr/>
          <p:nvPr/>
        </p:nvSpPr>
        <p:spPr>
          <a:xfrm>
            <a:off x="5996658" y="4747320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99A8D01-A082-43EF-BAAE-2DA3FD588EEA}"/>
              </a:ext>
            </a:extLst>
          </p:cNvPr>
          <p:cNvSpPr/>
          <p:nvPr/>
        </p:nvSpPr>
        <p:spPr>
          <a:xfrm>
            <a:off x="5982929" y="4353644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EE36332-B523-4D52-8A9E-F85FC79CD37B}"/>
              </a:ext>
            </a:extLst>
          </p:cNvPr>
          <p:cNvSpPr/>
          <p:nvPr/>
        </p:nvSpPr>
        <p:spPr>
          <a:xfrm>
            <a:off x="6008859" y="4023588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B6D56E7-F9F2-4835-9330-FAA57A481391}"/>
              </a:ext>
            </a:extLst>
          </p:cNvPr>
          <p:cNvSpPr/>
          <p:nvPr/>
        </p:nvSpPr>
        <p:spPr>
          <a:xfrm>
            <a:off x="5995130" y="3629912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C0B5E1E-8C3E-48A3-B288-1DC9031DEC17}"/>
              </a:ext>
            </a:extLst>
          </p:cNvPr>
          <p:cNvSpPr/>
          <p:nvPr/>
        </p:nvSpPr>
        <p:spPr>
          <a:xfrm>
            <a:off x="6010387" y="3239604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2C4C75C-E28D-4D91-A8B2-2619D84BC5BC}"/>
              </a:ext>
            </a:extLst>
          </p:cNvPr>
          <p:cNvSpPr/>
          <p:nvPr/>
        </p:nvSpPr>
        <p:spPr>
          <a:xfrm>
            <a:off x="5996658" y="2845928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5B9D14C-9657-408D-8226-5A98EC96B91A}"/>
              </a:ext>
            </a:extLst>
          </p:cNvPr>
          <p:cNvSpPr/>
          <p:nvPr/>
        </p:nvSpPr>
        <p:spPr>
          <a:xfrm>
            <a:off x="5981401" y="2497036"/>
            <a:ext cx="693174" cy="24978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0B1D06-A167-4983-A097-229C10284524}"/>
              </a:ext>
            </a:extLst>
          </p:cNvPr>
          <p:cNvSpPr txBox="1"/>
          <p:nvPr/>
        </p:nvSpPr>
        <p:spPr>
          <a:xfrm>
            <a:off x="5353665" y="776609"/>
            <a:ext cx="95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Letter-join Print Plus 3" panose="02000805000000020003" pitchFamily="50" charset="0"/>
              </a:rPr>
              <a:t>99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934A3B-E476-4CA6-B887-E51E2BE34957}"/>
              </a:ext>
            </a:extLst>
          </p:cNvPr>
          <p:cNvSpPr txBox="1"/>
          <p:nvPr/>
        </p:nvSpPr>
        <p:spPr>
          <a:xfrm>
            <a:off x="1047831" y="2169247"/>
            <a:ext cx="2822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5"/>
                </a:solidFill>
                <a:latin typeface="Letter-join Print Plus 3" panose="02000805000000020003" pitchFamily="50" charset="0"/>
              </a:rPr>
              <a:t>One less </a:t>
            </a:r>
            <a:r>
              <a:rPr lang="en-GB" sz="3600" dirty="0">
                <a:latin typeface="Letter-join Print Plus 3" panose="02000805000000020003" pitchFamily="50" charset="0"/>
              </a:rPr>
              <a:t>than 99 is 98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2E59B1-1618-422B-A9E9-D89231C0763F}"/>
              </a:ext>
            </a:extLst>
          </p:cNvPr>
          <p:cNvSpPr txBox="1"/>
          <p:nvPr/>
        </p:nvSpPr>
        <p:spPr>
          <a:xfrm>
            <a:off x="7922582" y="2193565"/>
            <a:ext cx="2822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2"/>
                </a:solidFill>
                <a:latin typeface="Letter-join Print Plus 3" panose="02000805000000020003" pitchFamily="50" charset="0"/>
              </a:rPr>
              <a:t>One more </a:t>
            </a:r>
            <a:r>
              <a:rPr lang="en-GB" sz="3600" dirty="0">
                <a:latin typeface="Letter-join Print Plus 3" panose="02000805000000020003" pitchFamily="50" charset="0"/>
              </a:rPr>
              <a:t>than 99 is 100</a:t>
            </a:r>
          </a:p>
        </p:txBody>
      </p:sp>
    </p:spTree>
    <p:extLst>
      <p:ext uri="{BB962C8B-B14F-4D97-AF65-F5344CB8AC3E}">
        <p14:creationId xmlns:p14="http://schemas.microsoft.com/office/powerpoint/2010/main" val="1446787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366125"/>
            <a:ext cx="8596668" cy="1346675"/>
          </a:xfrm>
        </p:spPr>
        <p:txBody>
          <a:bodyPr>
            <a:normAutofit fontScale="92500" lnSpcReduction="20000"/>
          </a:bodyPr>
          <a:lstStyle/>
          <a:p>
            <a:endParaRPr lang="en-GB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52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Multiplication Wheel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36" y="99677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Multiplication Wheels - Superstar Worksheets">
            <a:extLst>
              <a:ext uri="{FF2B5EF4-FFF2-40B4-BE49-F238E27FC236}">
                <a16:creationId xmlns:a16="http://schemas.microsoft.com/office/drawing/2014/main" id="{114D50CC-3DB4-43B4-AECD-FB79AA4F2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19726" r="9226" b="16615"/>
          <a:stretch/>
        </p:blipFill>
        <p:spPr bwMode="auto">
          <a:xfrm>
            <a:off x="3008672" y="752168"/>
            <a:ext cx="7477432" cy="579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D6DE17-0C43-4615-BA88-A55A76994037}"/>
              </a:ext>
            </a:extLst>
          </p:cNvPr>
          <p:cNvSpPr txBox="1"/>
          <p:nvPr/>
        </p:nvSpPr>
        <p:spPr>
          <a:xfrm>
            <a:off x="5913116" y="3048000"/>
            <a:ext cx="1866314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Letter-join Print Plus 3" panose="02000805000000020003" pitchFamily="50" charset="0"/>
              </a:rPr>
              <a:t>2 x</a:t>
            </a:r>
          </a:p>
        </p:txBody>
      </p:sp>
    </p:spTree>
    <p:extLst>
      <p:ext uri="{BB962C8B-B14F-4D97-AF65-F5344CB8AC3E}">
        <p14:creationId xmlns:p14="http://schemas.microsoft.com/office/powerpoint/2010/main" val="19801192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FE130-C001-446A-8F82-9E18CB4B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69" y="828962"/>
            <a:ext cx="10515600" cy="321668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Practical Task 1: </a:t>
            </a:r>
            <a:r>
              <a:rPr lang="en-GB" dirty="0">
                <a:latin typeface="Letter-join Print Plus 3" panose="02000805000000020003" pitchFamily="50" charset="0"/>
              </a:rPr>
              <a:t>Match the arrow card value to the abacus representation.</a:t>
            </a:r>
            <a:br>
              <a:rPr lang="en-GB" dirty="0">
                <a:latin typeface="Letter-join Print Plus 3" panose="02000805000000020003" pitchFamily="50" charset="0"/>
              </a:rPr>
            </a:br>
            <a:br>
              <a:rPr lang="en-GB" dirty="0">
                <a:latin typeface="Letter-join Print Plus 3" panose="02000805000000020003" pitchFamily="50" charset="0"/>
              </a:rPr>
            </a:br>
            <a:br>
              <a:rPr lang="en-GB" dirty="0">
                <a:solidFill>
                  <a:srgbClr val="FF0000"/>
                </a:solidFill>
                <a:latin typeface="Letter-join Print Plus 3" panose="02000805000000020003" pitchFamily="50" charset="0"/>
              </a:rPr>
            </a:br>
            <a:endParaRPr lang="en-GB" dirty="0">
              <a:latin typeface="Letter-join Print Plus 3" panose="02000805000000020003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C4D2D-20FF-4EE5-B2F0-5995BE734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040" y="-1494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98543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1B178B-A8EE-41D1-AFAF-389CAA9D7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111" y="-133922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134816" y="5226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Over to you...</a:t>
            </a:r>
            <a:br>
              <a:rPr lang="en-GB" sz="40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</a:br>
            <a:br>
              <a:rPr lang="en-GB" sz="4000" b="1" dirty="0">
                <a:latin typeface="Letter-join Print Plus 3" panose="02000805000000020003" pitchFamily="50" charset="0"/>
              </a:rPr>
            </a:br>
            <a:endParaRPr lang="en-GB" sz="4000" b="1" dirty="0">
              <a:solidFill>
                <a:srgbClr val="FF0000"/>
              </a:solidFill>
              <a:latin typeface="Letter-join Print Plus 3" panose="02000805000000020003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1EF0AB-5E15-4192-9D5E-4C2F3BB490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92" t="34041" r="32137" b="11164"/>
          <a:stretch/>
        </p:blipFill>
        <p:spPr>
          <a:xfrm>
            <a:off x="3303640" y="560439"/>
            <a:ext cx="6430296" cy="592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30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1B178B-A8EE-41D1-AFAF-389CAA9D7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81" y="0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1456592" y="522633"/>
            <a:ext cx="9278816" cy="1325563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Chilli Challenge</a:t>
            </a:r>
            <a:br>
              <a:rPr lang="en-GB" sz="40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</a:br>
            <a:br>
              <a:rPr lang="en-GB" sz="4000" b="1" dirty="0">
                <a:latin typeface="Letter-join Print Plus 3" panose="02000805000000020003" pitchFamily="50" charset="0"/>
              </a:rPr>
            </a:br>
            <a:endParaRPr lang="en-GB" sz="4000" b="1" dirty="0">
              <a:solidFill>
                <a:srgbClr val="FF0000"/>
              </a:solidFill>
              <a:latin typeface="Letter-join Print Plus 3" panose="02000805000000020003" pitchFamily="50" charset="0"/>
            </a:endParaRP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03D7A4A8-B884-4CC2-A3B4-C3FD58F36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30" y="530255"/>
            <a:ext cx="655071" cy="45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DEB06F-C137-4209-B645-624AE457BB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32" t="30958" r="44839" b="36768"/>
          <a:stretch/>
        </p:blipFill>
        <p:spPr>
          <a:xfrm>
            <a:off x="2964796" y="1185414"/>
            <a:ext cx="7403690" cy="514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308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360" y="2281556"/>
            <a:ext cx="10840135" cy="1636341"/>
          </a:xfrm>
        </p:spPr>
        <p:txBody>
          <a:bodyPr>
            <a:normAutofit fontScale="90000"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Session 5</a:t>
            </a:r>
            <a:br>
              <a:rPr lang="en-GB" sz="60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</a:br>
            <a:r>
              <a:rPr lang="en-GB" sz="53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Arithmetic</a:t>
            </a:r>
            <a:br>
              <a:rPr lang="en-GB" sz="53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</a:br>
            <a:br>
              <a:rPr lang="en-GB" sz="53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</a:br>
            <a:r>
              <a:rPr lang="en-GB" sz="4000" b="1" dirty="0">
                <a:latin typeface="Letter-join Print Plus 3" panose="02000805000000020003" pitchFamily="50" charset="0"/>
              </a:rPr>
              <a:t>Recalling Number bonds to 20 </a:t>
            </a:r>
            <a:br>
              <a:rPr lang="en-GB" dirty="0">
                <a:latin typeface="Letter-join Print Plus 3" panose="02000805000000020003" pitchFamily="50" charset="0"/>
              </a:rPr>
            </a:br>
            <a:br>
              <a:rPr lang="en-GB" dirty="0">
                <a:latin typeface="Letter-join Print Plus 3" panose="02000805000000020003" pitchFamily="50" charset="0"/>
              </a:rPr>
            </a:br>
            <a:r>
              <a:rPr lang="en-GB" dirty="0">
                <a:solidFill>
                  <a:srgbClr val="F83008"/>
                </a:solidFill>
              </a:rPr>
              <a:t> </a:t>
            </a:r>
            <a:br>
              <a:rPr lang="en-GB" dirty="0"/>
            </a:br>
            <a:br>
              <a:rPr lang="en-GB" dirty="0"/>
            </a:br>
            <a:endParaRPr lang="en-GB" sz="4000" b="1" dirty="0">
              <a:solidFill>
                <a:srgbClr val="FF0000"/>
              </a:solidFill>
              <a:latin typeface="HfW 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36" y="99677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53360" y="3099727"/>
            <a:ext cx="11143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794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62" y="0"/>
            <a:ext cx="11310425" cy="64711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800" b="1" dirty="0">
              <a:solidFill>
                <a:srgbClr val="FF0000"/>
              </a:solidFill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r>
              <a:rPr lang="en-GB" sz="48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Hook:</a:t>
            </a:r>
          </a:p>
          <a:p>
            <a:pPr marL="0" indent="0">
              <a:buNone/>
            </a:pPr>
            <a:endParaRPr lang="en-GB" sz="4800" b="1" dirty="0">
              <a:solidFill>
                <a:srgbClr val="FF0000"/>
              </a:solidFill>
              <a:latin typeface="Letter-join Print Plus 3" panose="02000805000000020003" pitchFamily="50" charset="0"/>
            </a:endParaRPr>
          </a:p>
          <a:p>
            <a:pPr marL="0" indent="0" algn="ctr">
              <a:buNone/>
            </a:pPr>
            <a:r>
              <a:rPr lang="en-GB" sz="4800" b="1" u="sng" dirty="0">
                <a:latin typeface="Letter-join Print Plus 3" panose="02000805000000020003" pitchFamily="50" charset="0"/>
              </a:rPr>
              <a:t>True of false</a:t>
            </a:r>
          </a:p>
          <a:p>
            <a:pPr marL="0" indent="0" algn="ctr">
              <a:buNone/>
            </a:pPr>
            <a:r>
              <a:rPr lang="en-GB" sz="4800" dirty="0">
                <a:latin typeface="Letter-join Print Plus 3" panose="02000805000000020003" pitchFamily="50" charset="0"/>
              </a:rPr>
              <a:t>‘The number 62 is made up of 6 tens and 2 ones.’</a:t>
            </a:r>
            <a:endParaRPr lang="en-GB" sz="5200" dirty="0"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endParaRPr lang="en-GB" sz="5200" b="1" dirty="0">
              <a:solidFill>
                <a:srgbClr val="FF0000"/>
              </a:solidFill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endParaRPr lang="en-GB" sz="2400" b="1" dirty="0">
              <a:solidFill>
                <a:schemeClr val="accent4"/>
              </a:solidFill>
              <a:latin typeface="Letter-join Print Plus 3" panose="020008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36" y="99677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785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62" y="0"/>
            <a:ext cx="11310425" cy="64711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800" b="1" dirty="0">
              <a:solidFill>
                <a:srgbClr val="FF0000"/>
              </a:solidFill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r>
              <a:rPr lang="en-GB" sz="4800" b="1" dirty="0" err="1">
                <a:solidFill>
                  <a:srgbClr val="FF0000"/>
                </a:solidFill>
                <a:latin typeface="Letter-join Print Plus 3" panose="02000805000000020003" pitchFamily="50" charset="0"/>
              </a:rPr>
              <a:t>Hook:</a:t>
            </a:r>
            <a:r>
              <a:rPr lang="en-GB" sz="4800" b="1" dirty="0" err="1">
                <a:solidFill>
                  <a:schemeClr val="accent6"/>
                </a:solidFill>
                <a:latin typeface="Letter-join Print Plus 3" panose="02000805000000020003" pitchFamily="50" charset="0"/>
              </a:rPr>
              <a:t>ANSWER</a:t>
            </a:r>
            <a:endParaRPr lang="en-GB" sz="4800" b="1" dirty="0">
              <a:solidFill>
                <a:schemeClr val="accent6"/>
              </a:solidFill>
              <a:latin typeface="Letter-join Print Plus 3" panose="02000805000000020003" pitchFamily="50" charset="0"/>
            </a:endParaRPr>
          </a:p>
          <a:p>
            <a:pPr marL="0" indent="0" algn="ctr">
              <a:buNone/>
            </a:pPr>
            <a:r>
              <a:rPr lang="en-GB" sz="4800" b="1" u="sng" dirty="0">
                <a:solidFill>
                  <a:schemeClr val="accent6"/>
                </a:solidFill>
                <a:latin typeface="Letter-join Print Plus 3" panose="02000805000000020003" pitchFamily="50" charset="0"/>
              </a:rPr>
              <a:t>True</a:t>
            </a:r>
          </a:p>
          <a:p>
            <a:pPr marL="0" indent="0" algn="ctr">
              <a:buNone/>
            </a:pPr>
            <a:r>
              <a:rPr lang="en-GB" sz="4000" dirty="0">
                <a:latin typeface="Letter-join Print Plus 3" panose="02000805000000020003" pitchFamily="50" charset="0"/>
              </a:rPr>
              <a:t>‘The number 62 is made up of 6 tens and 2 ones.’</a:t>
            </a:r>
            <a:endParaRPr lang="en-GB" sz="4400" dirty="0"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endParaRPr lang="en-GB" sz="5200" b="1" dirty="0"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accent4"/>
              </a:solidFill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accent4"/>
              </a:solidFill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accent4"/>
              </a:solidFill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accent4"/>
              </a:solidFill>
              <a:latin typeface="Letter-join Print Plus 3" panose="020008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36" y="99677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EE381-F0C4-488B-BFCA-45A6B8FF72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51" t="42147" r="28145" b="47525"/>
          <a:stretch/>
        </p:blipFill>
        <p:spPr>
          <a:xfrm>
            <a:off x="4630993" y="3834579"/>
            <a:ext cx="3355874" cy="1873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7DD79F-1F7B-4FB2-BE90-1BABA812A39D}"/>
              </a:ext>
            </a:extLst>
          </p:cNvPr>
          <p:cNvSpPr txBox="1"/>
          <p:nvPr/>
        </p:nvSpPr>
        <p:spPr>
          <a:xfrm>
            <a:off x="5235677" y="4771101"/>
            <a:ext cx="6784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6"/>
                </a:solidFill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87073-9D3E-4A71-A466-8B3D4753A23B}"/>
              </a:ext>
            </a:extLst>
          </p:cNvPr>
          <p:cNvSpPr txBox="1"/>
          <p:nvPr/>
        </p:nvSpPr>
        <p:spPr>
          <a:xfrm>
            <a:off x="6893169" y="4771101"/>
            <a:ext cx="516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6C78C-40AD-4687-A3D8-7B3BFF5B8D73}"/>
              </a:ext>
            </a:extLst>
          </p:cNvPr>
          <p:cNvSpPr txBox="1"/>
          <p:nvPr/>
        </p:nvSpPr>
        <p:spPr>
          <a:xfrm>
            <a:off x="4797083" y="5668054"/>
            <a:ext cx="524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Letter-join Print Plus 3" panose="02000805000000020003" pitchFamily="50" charset="0"/>
              </a:rPr>
              <a:t>60    +     2    = 62   </a:t>
            </a:r>
          </a:p>
        </p:txBody>
      </p:sp>
    </p:spTree>
    <p:extLst>
      <p:ext uri="{BB962C8B-B14F-4D97-AF65-F5344CB8AC3E}">
        <p14:creationId xmlns:p14="http://schemas.microsoft.com/office/powerpoint/2010/main" val="3655858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62" y="0"/>
            <a:ext cx="11310425" cy="6471138"/>
          </a:xfrm>
        </p:spPr>
        <p:txBody>
          <a:bodyPr>
            <a:normAutofit/>
          </a:bodyPr>
          <a:lstStyle/>
          <a:p>
            <a:endParaRPr lang="en-GB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52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Task 1: Order the Numicon cards from greatest to smallest</a:t>
            </a:r>
          </a:p>
          <a:p>
            <a:pPr marL="0" indent="0">
              <a:buNone/>
            </a:pPr>
            <a:endParaRPr lang="en-GB" sz="5200" b="1" dirty="0">
              <a:solidFill>
                <a:srgbClr val="FF0000"/>
              </a:solidFill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endParaRPr lang="en-GB" sz="5200" b="1" dirty="0">
              <a:solidFill>
                <a:srgbClr val="FF0000"/>
              </a:solidFill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endParaRPr lang="en-GB" sz="5200" b="1" dirty="0">
              <a:solidFill>
                <a:srgbClr val="FF0000"/>
              </a:solidFill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endParaRPr lang="en-GB" sz="5200" b="1" dirty="0">
              <a:solidFill>
                <a:srgbClr val="FF0000"/>
              </a:solidFill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endParaRPr lang="en-GB" sz="5200" b="1" dirty="0">
              <a:solidFill>
                <a:srgbClr val="FF0000"/>
              </a:solidFill>
              <a:latin typeface="Letter-join Print Plus 3" panose="02000805000000020003" pitchFamily="50" charset="0"/>
            </a:endParaRPr>
          </a:p>
          <a:p>
            <a:pPr marL="0" indent="0">
              <a:buNone/>
            </a:pPr>
            <a:endParaRPr lang="en-GB" sz="2400" b="1" dirty="0">
              <a:solidFill>
                <a:schemeClr val="accent4"/>
              </a:solidFill>
              <a:latin typeface="Letter-join Print Plus 3" panose="020008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36" y="99677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3262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62" y="0"/>
            <a:ext cx="11310425" cy="6471138"/>
          </a:xfrm>
        </p:spPr>
        <p:txBody>
          <a:bodyPr>
            <a:normAutofit/>
          </a:bodyPr>
          <a:lstStyle/>
          <a:p>
            <a:endParaRPr lang="en-GB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5200" b="1" dirty="0">
                <a:solidFill>
                  <a:srgbClr val="FF0000"/>
                </a:solidFill>
                <a:latin typeface="Letter-join Print Plus 3" panose="02000805000000020003" pitchFamily="50" charset="0"/>
              </a:rPr>
              <a:t>Task 2:Order the numbers 50 to 70 70 in order from smallest to greatest.</a:t>
            </a:r>
          </a:p>
          <a:p>
            <a:pPr marL="0" indent="0">
              <a:buNone/>
            </a:pPr>
            <a:endParaRPr lang="en-GB" sz="2400" b="1" dirty="0">
              <a:solidFill>
                <a:schemeClr val="accent4"/>
              </a:solidFill>
              <a:latin typeface="Letter-join Print Plus 3" panose="020008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36" y="99677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654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45" y="1212411"/>
            <a:ext cx="10840135" cy="163634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83008"/>
                </a:solidFill>
                <a:latin typeface="Letter-join Print Plus 3" panose="02000805000000020003" pitchFamily="50" charset="0"/>
              </a:rPr>
              <a:t>Task 3: Complete the statements </a:t>
            </a:r>
            <a:br>
              <a:rPr lang="en-GB" sz="4000" b="1" dirty="0">
                <a:solidFill>
                  <a:srgbClr val="F83008"/>
                </a:solidFill>
                <a:latin typeface="Letter-join Print Plus 3" panose="02000805000000020003" pitchFamily="50" charset="0"/>
              </a:rPr>
            </a:br>
            <a:br>
              <a:rPr lang="en-GB" sz="4000" b="1" dirty="0">
                <a:solidFill>
                  <a:srgbClr val="F83008"/>
                </a:solidFill>
                <a:latin typeface="HfW cursive" panose="00000500000000000000" pitchFamily="2" charset="0"/>
              </a:rPr>
            </a:br>
            <a:br>
              <a:rPr lang="en-GB" dirty="0">
                <a:solidFill>
                  <a:srgbClr val="F83008"/>
                </a:solidFill>
              </a:rPr>
            </a:br>
            <a:r>
              <a:rPr lang="en-GB" dirty="0">
                <a:solidFill>
                  <a:srgbClr val="F83008"/>
                </a:solidFill>
              </a:rPr>
              <a:t> </a:t>
            </a:r>
            <a:br>
              <a:rPr lang="en-GB" dirty="0"/>
            </a:br>
            <a:br>
              <a:rPr lang="en-GB" dirty="0"/>
            </a:br>
            <a:endParaRPr lang="en-GB" sz="4000" b="1" dirty="0">
              <a:solidFill>
                <a:srgbClr val="FF0000"/>
              </a:solidFill>
              <a:latin typeface="HfW 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36" y="99677"/>
            <a:ext cx="1637519" cy="1660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53360" y="3099727"/>
            <a:ext cx="11143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34C81B-80B6-4FB8-9BF6-D39F022A59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8" t="72269" r="27298" b="17663"/>
          <a:stretch/>
        </p:blipFill>
        <p:spPr>
          <a:xfrm>
            <a:off x="1669257" y="1723669"/>
            <a:ext cx="9081087" cy="1501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9C1902-90D7-4B0E-AC4F-F3379FB4F46A}"/>
              </a:ext>
            </a:extLst>
          </p:cNvPr>
          <p:cNvSpPr txBox="1"/>
          <p:nvPr/>
        </p:nvSpPr>
        <p:spPr>
          <a:xfrm>
            <a:off x="2102892" y="2106993"/>
            <a:ext cx="90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etter-join Print Plus 3" panose="02000805000000020003" pitchFamily="50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3836231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7335</TotalTime>
  <Words>738</Words>
  <Application>Microsoft Office PowerPoint</Application>
  <PresentationFormat>Widescreen</PresentationFormat>
  <Paragraphs>156</Paragraphs>
  <Slides>43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HfW cursive</vt:lpstr>
      <vt:lpstr>HfW precursive</vt:lpstr>
      <vt:lpstr>Letter-join Print Plus 3</vt:lpstr>
      <vt:lpstr>Office Theme</vt:lpstr>
      <vt:lpstr>Summer 1- Week 6 WB: 23.5.22  Place Value (Numbers to 100)  </vt:lpstr>
      <vt:lpstr>PowerPoint Presentation</vt:lpstr>
      <vt:lpstr>Session 1 Identify and represent numbers up to 100 using objects and pictorial representations including the number line, and use the language of: equal to, more than, less than (fewer), most, least   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3: Complete the statements       </vt:lpstr>
      <vt:lpstr>Task 3: Answer      </vt:lpstr>
      <vt:lpstr>Task 3: Complete the statements       </vt:lpstr>
      <vt:lpstr>Task 3: Answer      </vt:lpstr>
      <vt:lpstr>Task 3: Complete the statements       </vt:lpstr>
      <vt:lpstr>Task 3: Answer      </vt:lpstr>
      <vt:lpstr>Task 3: Answer      </vt:lpstr>
      <vt:lpstr>Task 3: Answer      </vt:lpstr>
      <vt:lpstr>Over to you...  </vt:lpstr>
      <vt:lpstr>Chilli Challenge  </vt:lpstr>
      <vt:lpstr>Session 2 Identify and represent numbers up to 100 using objects and pictorial representations including the number line, and use the language of: equal to, more than, less than (fewer), most, least     </vt:lpstr>
      <vt:lpstr>Vocabulary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 to you...  </vt:lpstr>
      <vt:lpstr>Chilli Challenge  </vt:lpstr>
      <vt:lpstr>Session 3 Identify and represent numbers up to 100 using objects and pictorial representations including the number line, and use the language of: equal to, more than, less than (fewer), most, least     </vt:lpstr>
      <vt:lpstr>PowerPoint Presentation</vt:lpstr>
      <vt:lpstr>Hook.. </vt:lpstr>
      <vt:lpstr>Hook..ANSWER </vt:lpstr>
      <vt:lpstr>Practical Task 2:  ‘I am thinking of a number’ game.  </vt:lpstr>
      <vt:lpstr>Practical Task 3:  ‘I am thinking of a number’ game with a partner.  </vt:lpstr>
      <vt:lpstr>Chilli Challenge  </vt:lpstr>
      <vt:lpstr>Session 4 LC:Identify and represent numbers up to 100 using objects and pictorial representations including the number line, and use the language of: equal to, more than, less than (fewer), most, least     </vt:lpstr>
      <vt:lpstr>PowerPoint Presentation</vt:lpstr>
      <vt:lpstr>Vocabulary </vt:lpstr>
      <vt:lpstr>Hook.. </vt:lpstr>
      <vt:lpstr>Hook.. </vt:lpstr>
      <vt:lpstr>Practical Task 1: Match the arrow card value to the abacus representation.   </vt:lpstr>
      <vt:lpstr>Over to you...  </vt:lpstr>
      <vt:lpstr>Chilli Challenge  </vt:lpstr>
      <vt:lpstr>Session 5 Arithmetic  Recalling Number bonds to 20    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2- Measurement</dc:title>
  <dc:creator>Rebekah Ashworth</dc:creator>
  <cp:lastModifiedBy>Shaun Roberts</cp:lastModifiedBy>
  <cp:revision>278</cp:revision>
  <dcterms:created xsi:type="dcterms:W3CDTF">2021-03-15T23:47:41Z</dcterms:created>
  <dcterms:modified xsi:type="dcterms:W3CDTF">2022-05-20T09:34:19Z</dcterms:modified>
</cp:coreProperties>
</file>