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75" r:id="rId3"/>
    <p:sldId id="274" r:id="rId4"/>
    <p:sldId id="277" r:id="rId5"/>
    <p:sldId id="278" r:id="rId6"/>
    <p:sldId id="279" r:id="rId7"/>
    <p:sldId id="259" r:id="rId8"/>
    <p:sldId id="263" r:id="rId9"/>
    <p:sldId id="265" r:id="rId10"/>
    <p:sldId id="276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316" autoAdjust="0"/>
  </p:normalViewPr>
  <p:slideViewPr>
    <p:cSldViewPr>
      <p:cViewPr varScale="1">
        <p:scale>
          <a:sx n="68" d="100"/>
          <a:sy n="68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987D9-5007-476F-A527-E9F95A1FA658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84B29-0707-442D-A34A-33F1341BF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881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84B29-0707-442D-A34A-33F1341BF03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99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98A27EC-22F1-4C58-BD6D-7B6C5FBC7F2B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02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27EC-22F1-4C58-BD6D-7B6C5FBC7F2B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81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27EC-22F1-4C58-BD6D-7B6C5FBC7F2B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489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27EC-22F1-4C58-BD6D-7B6C5FBC7F2B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979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27EC-22F1-4C58-BD6D-7B6C5FBC7F2B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924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27EC-22F1-4C58-BD6D-7B6C5FBC7F2B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432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27EC-22F1-4C58-BD6D-7B6C5FBC7F2B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864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27EC-22F1-4C58-BD6D-7B6C5FBC7F2B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126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27EC-22F1-4C58-BD6D-7B6C5FBC7F2B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96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27EC-22F1-4C58-BD6D-7B6C5FBC7F2B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7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27EC-22F1-4C58-BD6D-7B6C5FBC7F2B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08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27EC-22F1-4C58-BD6D-7B6C5FBC7F2B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62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27EC-22F1-4C58-BD6D-7B6C5FBC7F2B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0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27EC-22F1-4C58-BD6D-7B6C5FBC7F2B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83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27EC-22F1-4C58-BD6D-7B6C5FBC7F2B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50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27EC-22F1-4C58-BD6D-7B6C5FBC7F2B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66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27EC-22F1-4C58-BD6D-7B6C5FBC7F2B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1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8A27EC-22F1-4C58-BD6D-7B6C5FBC7F2B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2C8DDC-D752-4391-98AE-A1DCDB5EB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10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403648" y="2708920"/>
            <a:ext cx="6408712" cy="3600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>
                <a:latin typeface="HfW precursive" panose="00000500000000000000" pitchFamily="2" charset="0"/>
              </a:rPr>
              <a:t>The Magic of the Brain</a:t>
            </a:r>
          </a:p>
          <a:p>
            <a:pPr algn="ctr"/>
            <a:endParaRPr lang="en-GB" sz="2800" u="sng" dirty="0">
              <a:latin typeface="HfW precursive" panose="00000500000000000000" pitchFamily="2" charset="0"/>
            </a:endParaRPr>
          </a:p>
          <a:p>
            <a:pPr algn="ctr"/>
            <a:r>
              <a:rPr lang="en-GB" sz="2800" u="sng" dirty="0">
                <a:latin typeface="HfW precursive" panose="00000500000000000000" pitchFamily="2" charset="0"/>
              </a:rPr>
              <a:t>LC:</a:t>
            </a:r>
            <a:r>
              <a:rPr lang="en-GB" sz="2800" dirty="0">
                <a:latin typeface="HfW precursive" panose="00000500000000000000" pitchFamily="2" charset="0"/>
              </a:rPr>
              <a:t> Can I retrieve and record information / identify key details from fiction? </a:t>
            </a:r>
          </a:p>
          <a:p>
            <a:pPr algn="ctr"/>
            <a:r>
              <a:rPr lang="en-GB" sz="2800" dirty="0">
                <a:latin typeface="HfW precursive" panose="00000500000000000000" pitchFamily="2" charset="0"/>
              </a:rPr>
              <a:t>(Content Domain 2b) </a:t>
            </a:r>
          </a:p>
          <a:p>
            <a:pPr algn="ctr"/>
            <a:endParaRPr lang="en-GB" sz="28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17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188640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u="sng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pPr algn="ctr"/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  <a:latin typeface="HfW precursive" panose="00000500000000000000" pitchFamily="2" charset="0"/>
              </a:rPr>
              <a:t>Independent questions</a:t>
            </a:r>
          </a:p>
          <a:p>
            <a:pPr algn="ctr"/>
            <a:endParaRPr lang="en-GB" sz="2800" b="1" u="sng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2708920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GB" dirty="0">
              <a:latin typeface="HfW precursive" panose="00000500000000000000" pitchFamily="2" charset="0"/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dirty="0">
                <a:latin typeface="HfW precursive" panose="00000500000000000000" pitchFamily="2" charset="0"/>
              </a:rPr>
              <a:t>Remember to skim and scan.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GB" dirty="0">
              <a:latin typeface="HfW precursive" panose="00000500000000000000" pitchFamily="2" charset="0"/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dirty="0">
                <a:latin typeface="HfW precursive" panose="00000500000000000000" pitchFamily="2" charset="0"/>
              </a:rPr>
              <a:t>Underline the answer in the text.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GB" dirty="0">
              <a:latin typeface="HfW precursive" panose="00000500000000000000" pitchFamily="2" charset="0"/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dirty="0">
                <a:latin typeface="HfW precursive" panose="00000500000000000000" pitchFamily="2" charset="0"/>
              </a:rPr>
              <a:t>Copy exactly.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GB" dirty="0">
              <a:latin typeface="HfW precursive" panose="000005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921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188640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u="sng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pPr algn="ctr"/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  <a:latin typeface="HfW precursive" panose="00000500000000000000" pitchFamily="2" charset="0"/>
              </a:rPr>
              <a:t>Independent questions</a:t>
            </a:r>
          </a:p>
          <a:p>
            <a:pPr algn="ctr"/>
            <a:endParaRPr lang="en-GB" sz="2800" b="1" u="sng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5D8D10-3209-4096-9939-F3D2A70DC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850" y="1174855"/>
            <a:ext cx="5010299" cy="568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2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188640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endParaRPr lang="en-GB" sz="2800" b="1" u="sng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pPr marL="514350" indent="-514350" algn="ctr">
              <a:buAutoNum type="arabicPeriod"/>
            </a:pPr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  <a:latin typeface="HfW precursive" panose="00000500000000000000" pitchFamily="2" charset="0"/>
              </a:rPr>
              <a:t>Text to be presented to children</a:t>
            </a:r>
          </a:p>
          <a:p>
            <a:pPr algn="ctr"/>
            <a:endParaRPr lang="en-GB" sz="2800" b="1" u="sng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</p:txBody>
      </p:sp>
      <p:pic>
        <p:nvPicPr>
          <p:cNvPr id="1028" name="Picture 4" descr="Image result for stop clock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68812B-BDED-4AE8-860F-0B5CB0691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45" y="1124744"/>
            <a:ext cx="3910174" cy="508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9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AA58523-E1F0-4A5F-A298-6EC36B48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18875"/>
            <a:ext cx="8784976" cy="1656184"/>
          </a:xfrm>
        </p:spPr>
        <p:txBody>
          <a:bodyPr>
            <a:noAutofit/>
          </a:bodyPr>
          <a:lstStyle/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fW cursive" panose="00000500000000000000" pitchFamily="2" charset="0"/>
              </a:rPr>
              <a:t>Skim and Scan.</a:t>
            </a:r>
            <a:br>
              <a:rPr lang="en-GB" sz="2000" dirty="0">
                <a:latin typeface="HfW cursive" panose="00000500000000000000" pitchFamily="2" charset="0"/>
              </a:rPr>
            </a:br>
            <a:r>
              <a:rPr lang="en-GB" sz="2000" dirty="0">
                <a:latin typeface="HfW cursive" panose="00000500000000000000" pitchFamily="2" charset="0"/>
              </a:rPr>
              <a:t>Can you find and highlight the following words in the text?</a:t>
            </a:r>
            <a:br>
              <a:rPr lang="en-GB" sz="2000" dirty="0">
                <a:latin typeface="HfW cursive" panose="00000500000000000000" pitchFamily="2" charset="0"/>
              </a:rPr>
            </a:br>
            <a:r>
              <a:rPr lang="en-GB" sz="2000" dirty="0">
                <a:latin typeface="HfW cursive" panose="00000500000000000000" pitchFamily="2" charset="0"/>
              </a:rPr>
              <a:t>Who will be the quickest?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A87C0-DA65-412C-836C-8976FB47C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750" y="1700808"/>
            <a:ext cx="3963006" cy="51571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2954D60-5C79-4A98-9215-840ECA1F16BD}"/>
              </a:ext>
            </a:extLst>
          </p:cNvPr>
          <p:cNvSpPr txBox="1">
            <a:spLocks/>
          </p:cNvSpPr>
          <p:nvPr/>
        </p:nvSpPr>
        <p:spPr>
          <a:xfrm>
            <a:off x="971600" y="3255559"/>
            <a:ext cx="3853810" cy="325476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GB" sz="2800" dirty="0">
                <a:latin typeface="HfW cursive" panose="00000500000000000000" pitchFamily="2" charset="0"/>
              </a:rPr>
              <a:t>fragrance</a:t>
            </a:r>
          </a:p>
          <a:p>
            <a:pPr>
              <a:lnSpc>
                <a:spcPct val="200000"/>
              </a:lnSpc>
            </a:pPr>
            <a:r>
              <a:rPr lang="en-GB" sz="2800" dirty="0">
                <a:latin typeface="HfW cursive" panose="00000500000000000000" pitchFamily="2" charset="0"/>
              </a:rPr>
              <a:t>surging</a:t>
            </a:r>
          </a:p>
          <a:p>
            <a:pPr>
              <a:lnSpc>
                <a:spcPct val="200000"/>
              </a:lnSpc>
            </a:pPr>
            <a:r>
              <a:rPr lang="en-GB" sz="2800" dirty="0">
                <a:latin typeface="HfW cursive" panose="00000500000000000000" pitchFamily="2" charset="0"/>
              </a:rPr>
              <a:t>soothing</a:t>
            </a:r>
          </a:p>
          <a:p>
            <a:pPr>
              <a:lnSpc>
                <a:spcPct val="200000"/>
              </a:lnSpc>
            </a:pPr>
            <a:r>
              <a:rPr lang="en-GB" sz="2800" dirty="0">
                <a:latin typeface="HfW cursive" panose="00000500000000000000" pitchFamily="2" charset="0"/>
              </a:rPr>
              <a:t>palate </a:t>
            </a:r>
          </a:p>
          <a:p>
            <a:pPr>
              <a:lnSpc>
                <a:spcPct val="200000"/>
              </a:lnSpc>
            </a:pPr>
            <a:r>
              <a:rPr lang="en-GB" sz="2800" dirty="0">
                <a:latin typeface="HfW cursive" panose="00000500000000000000" pitchFamily="2" charset="0"/>
              </a:rPr>
              <a:t> </a:t>
            </a:r>
          </a:p>
          <a:p>
            <a:pPr>
              <a:lnSpc>
                <a:spcPct val="200000"/>
              </a:lnSpc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4527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AA58523-E1F0-4A5F-A298-6EC36B48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18875"/>
            <a:ext cx="8784976" cy="1656184"/>
          </a:xfrm>
        </p:spPr>
        <p:txBody>
          <a:bodyPr>
            <a:noAutofit/>
          </a:bodyPr>
          <a:lstStyle/>
          <a:p>
            <a:r>
              <a:rPr lang="en-GB" sz="2400" dirty="0">
                <a:latin typeface="HfW cursive" panose="00000500000000000000" pitchFamily="2" charset="0"/>
              </a:rPr>
              <a:t>Do we know the meaning of all of these words?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A87C0-DA65-412C-836C-8976FB47C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339" y="1700808"/>
            <a:ext cx="3963006" cy="51571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2954D60-5C79-4A98-9215-840ECA1F16BD}"/>
              </a:ext>
            </a:extLst>
          </p:cNvPr>
          <p:cNvSpPr txBox="1">
            <a:spLocks/>
          </p:cNvSpPr>
          <p:nvPr/>
        </p:nvSpPr>
        <p:spPr>
          <a:xfrm>
            <a:off x="971600" y="3255559"/>
            <a:ext cx="3853810" cy="325476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GB" sz="2800" dirty="0">
                <a:latin typeface="HfW cursive" panose="00000500000000000000" pitchFamily="2" charset="0"/>
              </a:rPr>
              <a:t>fragrance</a:t>
            </a:r>
          </a:p>
          <a:p>
            <a:pPr>
              <a:lnSpc>
                <a:spcPct val="200000"/>
              </a:lnSpc>
            </a:pPr>
            <a:r>
              <a:rPr lang="en-GB" sz="2800" dirty="0">
                <a:latin typeface="HfW cursive" panose="00000500000000000000" pitchFamily="2" charset="0"/>
              </a:rPr>
              <a:t>surging</a:t>
            </a:r>
          </a:p>
          <a:p>
            <a:pPr>
              <a:lnSpc>
                <a:spcPct val="200000"/>
              </a:lnSpc>
            </a:pPr>
            <a:r>
              <a:rPr lang="en-GB" sz="2800" dirty="0">
                <a:latin typeface="HfW cursive" panose="00000500000000000000" pitchFamily="2" charset="0"/>
              </a:rPr>
              <a:t>soothing</a:t>
            </a:r>
          </a:p>
          <a:p>
            <a:pPr>
              <a:lnSpc>
                <a:spcPct val="200000"/>
              </a:lnSpc>
            </a:pPr>
            <a:r>
              <a:rPr lang="en-GB" sz="2800" dirty="0">
                <a:latin typeface="HfW cursive" panose="00000500000000000000" pitchFamily="2" charset="0"/>
              </a:rPr>
              <a:t>palate </a:t>
            </a:r>
          </a:p>
          <a:p>
            <a:pPr>
              <a:lnSpc>
                <a:spcPct val="200000"/>
              </a:lnSpc>
            </a:pPr>
            <a:r>
              <a:rPr lang="en-GB" sz="2800" dirty="0">
                <a:latin typeface="HfW cursive" panose="00000500000000000000" pitchFamily="2" charset="0"/>
              </a:rPr>
              <a:t> </a:t>
            </a:r>
          </a:p>
          <a:p>
            <a:pPr>
              <a:lnSpc>
                <a:spcPct val="200000"/>
              </a:lnSpc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7920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7467600" cy="5688632"/>
          </a:xfrm>
        </p:spPr>
        <p:txBody>
          <a:bodyPr>
            <a:noAutofit/>
          </a:bodyPr>
          <a:lstStyle/>
          <a:p>
            <a:pPr algn="ctr">
              <a:buFontTx/>
              <a:buChar char="-"/>
            </a:pPr>
            <a:endParaRPr lang="en-GB" sz="1800" dirty="0">
              <a:latin typeface="HfW precursive" panose="00000500000000000000" pitchFamily="2" charset="0"/>
            </a:endParaRPr>
          </a:p>
          <a:p>
            <a:pPr algn="ctr">
              <a:buFontTx/>
              <a:buChar char="-"/>
            </a:pPr>
            <a:endParaRPr lang="en-GB" sz="1800" dirty="0">
              <a:latin typeface="HfW precursive" panose="000005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544" y="511595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  <a:latin typeface="HfW precursive" panose="00000500000000000000" pitchFamily="2" charset="0"/>
              </a:rPr>
              <a:t>Star vocabulary!</a:t>
            </a:r>
          </a:p>
          <a:p>
            <a:pPr algn="ctr"/>
            <a:endParaRPr lang="en-GB" sz="2800" b="1" u="sng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pPr algn="ctr"/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  <a:latin typeface="HfW precursive" panose="00000500000000000000" pitchFamily="2" charset="0"/>
              </a:rPr>
              <a:t>What would the dictionary say?</a:t>
            </a:r>
          </a:p>
          <a:p>
            <a:pPr algn="ctr"/>
            <a:endParaRPr lang="en-GB" sz="2800" b="1" u="sng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HfW precursive" panose="00000500000000000000" pitchFamily="2" charset="0"/>
              </a:rPr>
              <a:t>				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467544" y="260648"/>
            <a:ext cx="79208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7661074" y="261077"/>
            <a:ext cx="79208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59024" y="1820267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  <a:latin typeface="HfW cursive" panose="00000500000000000000" pitchFamily="2" charset="0"/>
              </a:rPr>
              <a:t>Fragrance </a:t>
            </a:r>
            <a:r>
              <a:rPr lang="en-GB" b="1" u="sng" dirty="0">
                <a:solidFill>
                  <a:srgbClr val="FF0000"/>
                </a:solidFill>
                <a:latin typeface="HfW cursive" panose="00000500000000000000" pitchFamily="2" charset="0"/>
              </a:rPr>
              <a:t> </a:t>
            </a:r>
            <a:r>
              <a:rPr lang="en-GB" dirty="0">
                <a:latin typeface="HfW cursive" panose="00000500000000000000" pitchFamily="2" charset="0"/>
              </a:rPr>
              <a:t> </a:t>
            </a:r>
          </a:p>
          <a:p>
            <a:r>
              <a:rPr lang="en-GB" sz="2800" b="1" u="sng" dirty="0">
                <a:solidFill>
                  <a:srgbClr val="FF0000"/>
                </a:solidFill>
                <a:latin typeface="HfW cursive" panose="00000500000000000000" pitchFamily="2" charset="0"/>
              </a:rPr>
              <a:t>Fragrance </a:t>
            </a:r>
            <a:r>
              <a:rPr lang="en-GB" sz="2800" b="1" u="sng" dirty="0">
                <a:latin typeface="HfW cursive" panose="00000500000000000000" pitchFamily="2" charset="0"/>
              </a:rPr>
              <a:t>of fruit they are made from.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1540" y="2790384"/>
            <a:ext cx="8064896" cy="3774948"/>
            <a:chOff x="1115616" y="2892203"/>
            <a:chExt cx="6696744" cy="39754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5-Point Star 6"/>
            <p:cNvSpPr/>
            <p:nvPr/>
          </p:nvSpPr>
          <p:spPr>
            <a:xfrm>
              <a:off x="1115616" y="2892203"/>
              <a:ext cx="6696744" cy="3975443"/>
            </a:xfrm>
            <a:prstGeom prst="star5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99148" y="4557523"/>
              <a:ext cx="3250976" cy="1004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202124"/>
                  </a:solidFill>
                  <a:latin typeface="HfW cursive" panose="00000500000000000000" pitchFamily="2" charset="0"/>
                </a:rPr>
                <a:t>A</a:t>
              </a:r>
              <a:r>
                <a:rPr lang="en-GB" sz="2800" b="0" i="0" dirty="0">
                  <a:solidFill>
                    <a:srgbClr val="202124"/>
                  </a:solidFill>
                  <a:effectLst/>
                  <a:latin typeface="HfW cursive" panose="00000500000000000000" pitchFamily="2" charset="0"/>
                </a:rPr>
                <a:t> pleasant, sweet smell.</a:t>
              </a:r>
              <a:endParaRPr lang="en-GB" sz="2800" dirty="0">
                <a:latin typeface="HfW cursive" panose="00000500000000000000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60E4682-C5A7-469F-A262-8819B744CB87}"/>
              </a:ext>
            </a:extLst>
          </p:cNvPr>
          <p:cNvSpPr txBox="1"/>
          <p:nvPr/>
        </p:nvSpPr>
        <p:spPr>
          <a:xfrm>
            <a:off x="3491880" y="6496903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fW cursive" panose="00000500000000000000" pitchFamily="2" charset="0"/>
              </a:rPr>
              <a:t>Can you put this word into your own sentence?</a:t>
            </a:r>
          </a:p>
        </p:txBody>
      </p:sp>
    </p:spTree>
    <p:extLst>
      <p:ext uri="{BB962C8B-B14F-4D97-AF65-F5344CB8AC3E}">
        <p14:creationId xmlns:p14="http://schemas.microsoft.com/office/powerpoint/2010/main" val="338484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7467600" cy="5688632"/>
          </a:xfrm>
        </p:spPr>
        <p:txBody>
          <a:bodyPr>
            <a:noAutofit/>
          </a:bodyPr>
          <a:lstStyle/>
          <a:p>
            <a:pPr algn="ctr">
              <a:buFontTx/>
              <a:buChar char="-"/>
            </a:pPr>
            <a:endParaRPr lang="en-GB" sz="1800" dirty="0">
              <a:latin typeface="HfW precursive" panose="00000500000000000000" pitchFamily="2" charset="0"/>
            </a:endParaRPr>
          </a:p>
          <a:p>
            <a:pPr algn="ctr">
              <a:buFontTx/>
              <a:buChar char="-"/>
            </a:pPr>
            <a:endParaRPr lang="en-GB" sz="1800" dirty="0">
              <a:latin typeface="HfW precursive" panose="000005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544" y="511595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  <a:latin typeface="HfW precursive" panose="00000500000000000000" pitchFamily="2" charset="0"/>
              </a:rPr>
              <a:t>Star vocabulary!</a:t>
            </a:r>
          </a:p>
          <a:p>
            <a:pPr algn="ctr"/>
            <a:endParaRPr lang="en-GB" sz="2800" b="1" u="sng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pPr algn="ctr"/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  <a:latin typeface="HfW precursive" panose="00000500000000000000" pitchFamily="2" charset="0"/>
              </a:rPr>
              <a:t>What would the dictionary say?</a:t>
            </a:r>
          </a:p>
          <a:p>
            <a:pPr algn="ctr"/>
            <a:endParaRPr lang="en-GB" sz="2800" b="1" u="sng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HfW precursive" panose="00000500000000000000" pitchFamily="2" charset="0"/>
              </a:rPr>
              <a:t>				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467544" y="260648"/>
            <a:ext cx="79208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7661074" y="261077"/>
            <a:ext cx="79208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59024" y="1820267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  <a:latin typeface="HfW cursive" panose="00000500000000000000" pitchFamily="2" charset="0"/>
              </a:rPr>
              <a:t>Surging </a:t>
            </a:r>
            <a:r>
              <a:rPr lang="en-GB" b="1" u="sng" dirty="0">
                <a:solidFill>
                  <a:srgbClr val="FF0000"/>
                </a:solidFill>
                <a:latin typeface="HfW cursive" panose="00000500000000000000" pitchFamily="2" charset="0"/>
              </a:rPr>
              <a:t> </a:t>
            </a:r>
            <a:r>
              <a:rPr lang="en-GB" dirty="0">
                <a:latin typeface="HfW cursive" panose="00000500000000000000" pitchFamily="2" charset="0"/>
              </a:rPr>
              <a:t> </a:t>
            </a:r>
          </a:p>
          <a:p>
            <a:r>
              <a:rPr lang="en-GB" sz="2800" b="1" u="sng" dirty="0">
                <a:latin typeface="HfW cursive" panose="00000500000000000000" pitchFamily="2" charset="0"/>
              </a:rPr>
              <a:t>An eight-sided kite </a:t>
            </a:r>
            <a:r>
              <a:rPr lang="en-GB" sz="2800" b="1" u="sng" dirty="0">
                <a:solidFill>
                  <a:srgbClr val="FF0000"/>
                </a:solidFill>
                <a:latin typeface="HfW cursive" panose="00000500000000000000" pitchFamily="2" charset="0"/>
              </a:rPr>
              <a:t>surging</a:t>
            </a:r>
            <a:r>
              <a:rPr lang="en-GB" sz="2800" b="1" u="sng" dirty="0">
                <a:latin typeface="HfW cursive" panose="00000500000000000000" pitchFamily="2" charset="0"/>
              </a:rPr>
              <a:t> up into a cloud.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1540" y="2790384"/>
            <a:ext cx="8064896" cy="3774948"/>
            <a:chOff x="1115616" y="2892203"/>
            <a:chExt cx="6696744" cy="39754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5-Point Star 6"/>
            <p:cNvSpPr/>
            <p:nvPr/>
          </p:nvSpPr>
          <p:spPr>
            <a:xfrm>
              <a:off x="1115616" y="2892203"/>
              <a:ext cx="6696744" cy="3975443"/>
            </a:xfrm>
            <a:prstGeom prst="star5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28188" y="4604420"/>
              <a:ext cx="3250976" cy="551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202124"/>
                  </a:solidFill>
                  <a:latin typeface="HfW cursive" panose="00000500000000000000" pitchFamily="2" charset="0"/>
                </a:rPr>
                <a:t>To move suddenly.</a:t>
              </a:r>
              <a:endParaRPr lang="en-GB" sz="2800" dirty="0">
                <a:latin typeface="HfW cursive" panose="00000500000000000000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0F434EB-8CE3-4042-9B66-F3142E517996}"/>
              </a:ext>
            </a:extLst>
          </p:cNvPr>
          <p:cNvSpPr txBox="1"/>
          <p:nvPr/>
        </p:nvSpPr>
        <p:spPr>
          <a:xfrm>
            <a:off x="5004048" y="655472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fW cursive" panose="00000500000000000000" pitchFamily="2" charset="0"/>
              </a:rPr>
              <a:t>What word class is this word?</a:t>
            </a:r>
          </a:p>
        </p:txBody>
      </p:sp>
    </p:spTree>
    <p:extLst>
      <p:ext uri="{BB962C8B-B14F-4D97-AF65-F5344CB8AC3E}">
        <p14:creationId xmlns:p14="http://schemas.microsoft.com/office/powerpoint/2010/main" val="405477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47564" y="260648"/>
            <a:ext cx="78488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u="sng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pPr algn="ctr"/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  <a:latin typeface="HfW precursive" panose="00000500000000000000" pitchFamily="2" charset="0"/>
              </a:rPr>
              <a:t>Organisation of the text</a:t>
            </a:r>
          </a:p>
          <a:p>
            <a:pPr algn="ctr"/>
            <a:endParaRPr lang="en-GB" sz="2000" b="1" u="sng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HfW precursive" panose="00000500000000000000" pitchFamily="2" charset="0"/>
              </a:rPr>
              <a:t>What type of text is this? </a:t>
            </a:r>
          </a:p>
          <a:p>
            <a:pPr algn="ctr"/>
            <a:endParaRPr lang="en-GB" sz="2000" dirty="0">
              <a:latin typeface="HfW precursive" panose="00000500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HfW precursive" panose="00000500000000000000" pitchFamily="2" charset="0"/>
              </a:rPr>
              <a:t>How do you know this? </a:t>
            </a:r>
          </a:p>
          <a:p>
            <a:pPr algn="ctr"/>
            <a:endParaRPr lang="en-GB" sz="2000" dirty="0">
              <a:latin typeface="HfW precursive" panose="00000500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HfW precursive" panose="00000500000000000000" pitchFamily="2" charset="0"/>
              </a:rPr>
              <a:t>How is the text organised?</a:t>
            </a:r>
          </a:p>
          <a:p>
            <a:pPr algn="ctr"/>
            <a:endParaRPr lang="en-GB" sz="2000" dirty="0">
              <a:latin typeface="HfW precursive" panose="00000500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HfW precursive" panose="00000500000000000000" pitchFamily="2" charset="0"/>
              </a:rPr>
              <a:t>Why do you think it is organised in this way?</a:t>
            </a:r>
          </a:p>
          <a:p>
            <a:pPr algn="ctr"/>
            <a:endParaRPr lang="en-GB" sz="2800" b="1" u="sng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pPr algn="ctr"/>
            <a:endParaRPr lang="en-GB" sz="2800" b="1" u="sng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47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7604" y="1916832"/>
            <a:ext cx="712879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  <a:latin typeface="HfW precursive" panose="00000500000000000000" pitchFamily="2" charset="0"/>
              </a:rPr>
              <a:t>Whole text questions</a:t>
            </a:r>
          </a:p>
          <a:p>
            <a:pPr algn="ctr"/>
            <a:endParaRPr lang="en-GB" sz="2800" b="1" u="sng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pPr marL="457200" indent="-457200" algn="ctr">
              <a:buFontTx/>
              <a:buChar char="-"/>
            </a:pPr>
            <a:r>
              <a:rPr lang="en-GB" sz="2000" dirty="0">
                <a:latin typeface="HfW precursive" panose="00000500000000000000" pitchFamily="2" charset="0"/>
              </a:rPr>
              <a:t>What is the text about?</a:t>
            </a:r>
          </a:p>
          <a:p>
            <a:pPr algn="ctr"/>
            <a:endParaRPr lang="en-GB" sz="2000" dirty="0">
              <a:latin typeface="HfW precursive" panose="00000500000000000000" pitchFamily="2" charset="0"/>
            </a:endParaRPr>
          </a:p>
          <a:p>
            <a:pPr marL="457200" indent="-457200" algn="ctr">
              <a:buFontTx/>
              <a:buChar char="-"/>
            </a:pPr>
            <a:r>
              <a:rPr lang="en-GB" sz="2000" dirty="0">
                <a:latin typeface="HfW precursive" panose="00000500000000000000" pitchFamily="2" charset="0"/>
              </a:rPr>
              <a:t>What can we learn from this text?</a:t>
            </a:r>
          </a:p>
          <a:p>
            <a:pPr algn="ctr"/>
            <a:endParaRPr lang="en-GB" sz="2000" dirty="0">
              <a:latin typeface="HfW precursive" panose="00000500000000000000" pitchFamily="2" charset="0"/>
            </a:endParaRPr>
          </a:p>
          <a:p>
            <a:pPr marL="457200" indent="-457200" algn="ctr">
              <a:buFontTx/>
              <a:buChar char="-"/>
            </a:pPr>
            <a:r>
              <a:rPr lang="en-GB" sz="2000" dirty="0">
                <a:latin typeface="HfW precursive" panose="00000500000000000000" pitchFamily="2" charset="0"/>
              </a:rPr>
              <a:t>What part of the text do you like best? Why?</a:t>
            </a:r>
          </a:p>
        </p:txBody>
      </p:sp>
    </p:spTree>
    <p:extLst>
      <p:ext uri="{BB962C8B-B14F-4D97-AF65-F5344CB8AC3E}">
        <p14:creationId xmlns:p14="http://schemas.microsoft.com/office/powerpoint/2010/main" val="428599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9592" y="1268760"/>
            <a:ext cx="741682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u="sng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pPr algn="ctr"/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  <a:latin typeface="HfW precursive" panose="00000500000000000000" pitchFamily="2" charset="0"/>
              </a:rPr>
              <a:t>Supported questions</a:t>
            </a:r>
          </a:p>
          <a:p>
            <a:pPr algn="ctr"/>
            <a:endParaRPr lang="en-GB" sz="3200" b="1" u="sng" dirty="0">
              <a:solidFill>
                <a:schemeClr val="accent1">
                  <a:lumMod val="75000"/>
                </a:schemeClr>
              </a:solidFill>
              <a:latin typeface="HfW precursive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n-GB" sz="2000" dirty="0">
                <a:latin typeface="HfW cursive" panose="00000500000000000000" pitchFamily="2" charset="0"/>
                <a:cs typeface="Arial" panose="020B0604020202020204" pitchFamily="34" charset="0"/>
              </a:rPr>
              <a:t>Which 4 smells has the author chosen that reminds her of her friends? Why did she choose these? (2 marks)</a:t>
            </a:r>
          </a:p>
          <a:p>
            <a:pPr marL="342900" indent="-342900">
              <a:buAutoNum type="arabicPeriod"/>
            </a:pPr>
            <a:endParaRPr lang="en-GB" sz="2000" dirty="0">
              <a:latin typeface="HfW cursive" panose="00000500000000000000" pitchFamily="2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GB" sz="2000" dirty="0">
              <a:latin typeface="HfW cursive" panose="00000500000000000000" pitchFamily="2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GB" sz="2000" dirty="0">
              <a:latin typeface="HfW cursive" panose="00000500000000000000" pitchFamily="2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GB" sz="2000" dirty="0">
              <a:latin typeface="HfW cursive" panose="00000500000000000000" pitchFamily="2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2000" dirty="0">
                <a:latin typeface="HfW cursive" panose="00000500000000000000" pitchFamily="2" charset="0"/>
                <a:cs typeface="Arial" panose="020B0604020202020204" pitchFamily="34" charset="0"/>
              </a:rPr>
              <a:t>Find and copy an example of alliteration in the poem. (1 mark)</a:t>
            </a:r>
          </a:p>
          <a:p>
            <a:endParaRPr lang="en-GB" dirty="0">
              <a:latin typeface="HfW cursive" panose="00000500000000000000" pitchFamily="2" charset="0"/>
              <a:cs typeface="Arial" panose="020B0604020202020204" pitchFamily="34" charset="0"/>
            </a:endParaRP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62771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482</TotalTime>
  <Words>274</Words>
  <Application>Microsoft Office PowerPoint</Application>
  <PresentationFormat>On-screen Show (4:3)</PresentationFormat>
  <Paragraphs>75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Courier New</vt:lpstr>
      <vt:lpstr>Garamond</vt:lpstr>
      <vt:lpstr>HfW cursive</vt:lpstr>
      <vt:lpstr>HfW precursive</vt:lpstr>
      <vt:lpstr>Wingdings</vt:lpstr>
      <vt:lpstr>Organic</vt:lpstr>
      <vt:lpstr>PowerPoint Presentation</vt:lpstr>
      <vt:lpstr>PowerPoint Presentation</vt:lpstr>
      <vt:lpstr>Skim and Scan. Can you find and highlight the following words in the text? Who will be the quickest?</vt:lpstr>
      <vt:lpstr>Do we know the meaning of all of these words?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2nd December</dc:title>
  <dc:creator>Rebecca Gabbitas</dc:creator>
  <cp:lastModifiedBy>Eva Braithwaite</cp:lastModifiedBy>
  <cp:revision>46</cp:revision>
  <dcterms:created xsi:type="dcterms:W3CDTF">2016-11-27T17:15:35Z</dcterms:created>
  <dcterms:modified xsi:type="dcterms:W3CDTF">2022-04-20T18:14:32Z</dcterms:modified>
</cp:coreProperties>
</file>