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3" r:id="rId4"/>
  </p:sldMasterIdLst>
  <p:notesMasterIdLst>
    <p:notesMasterId r:id="rId38"/>
  </p:notesMasterIdLst>
  <p:handoutMasterIdLst>
    <p:handoutMasterId r:id="rId39"/>
  </p:handoutMasterIdLst>
  <p:sldIdLst>
    <p:sldId id="306" r:id="rId5"/>
    <p:sldId id="293" r:id="rId6"/>
    <p:sldId id="291" r:id="rId7"/>
    <p:sldId id="307" r:id="rId8"/>
    <p:sldId id="311" r:id="rId9"/>
    <p:sldId id="312" r:id="rId10"/>
    <p:sldId id="276" r:id="rId11"/>
    <p:sldId id="313" r:id="rId12"/>
    <p:sldId id="277" r:id="rId13"/>
    <p:sldId id="308" r:id="rId14"/>
    <p:sldId id="264" r:id="rId15"/>
    <p:sldId id="265" r:id="rId16"/>
    <p:sldId id="266" r:id="rId17"/>
    <p:sldId id="267" r:id="rId18"/>
    <p:sldId id="282" r:id="rId19"/>
    <p:sldId id="272" r:id="rId20"/>
    <p:sldId id="274" r:id="rId21"/>
    <p:sldId id="279" r:id="rId22"/>
    <p:sldId id="281" r:id="rId23"/>
    <p:sldId id="314" r:id="rId24"/>
    <p:sldId id="299" r:id="rId25"/>
    <p:sldId id="296" r:id="rId26"/>
    <p:sldId id="309" r:id="rId27"/>
    <p:sldId id="301" r:id="rId28"/>
    <p:sldId id="303" r:id="rId29"/>
    <p:sldId id="275" r:id="rId30"/>
    <p:sldId id="316" r:id="rId31"/>
    <p:sldId id="284" r:id="rId32"/>
    <p:sldId id="304" r:id="rId33"/>
    <p:sldId id="292" r:id="rId34"/>
    <p:sldId id="280" r:id="rId35"/>
    <p:sldId id="305" r:id="rId36"/>
    <p:sldId id="287" r:id="rId37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09" autoAdjust="0"/>
    <p:restoredTop sz="87636" autoAdjust="0"/>
  </p:normalViewPr>
  <p:slideViewPr>
    <p:cSldViewPr>
      <p:cViewPr varScale="1">
        <p:scale>
          <a:sx n="64" d="100"/>
          <a:sy n="64" d="100"/>
        </p:scale>
        <p:origin x="165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B8D1E7-0884-491A-86D1-95C84010C832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204C0-26D2-4B09-B497-15B01D46BBC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20900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82A348-DA25-4DED-A305-F1870FC70F56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E0F14-D1A8-445E-B0B8-D3D74A502DE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5631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2717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86772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6576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68530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3174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7712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49142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7439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38820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60187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166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26188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73062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A8BAFD-D6BC-4278-9197-C29715E1BDE7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36600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7179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4119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137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1133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6653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4934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69922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414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E6869C-111E-43EC-9669-227B6306C1BC}" type="slidenum">
              <a:rPr lang="en-GB"/>
              <a:pPr/>
              <a:t>4</a:t>
            </a:fld>
            <a:endParaRPr lang="en-GB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40664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9544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513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2023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6314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6278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6919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531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AE0F14-D1A8-445E-B0B8-D3D74A502DE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0922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78EB-CB27-4500-9CC4-6F4ECC6A55EE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BFF64-3C49-4EAE-9D4F-FDEE2415C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9987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78EB-CB27-4500-9CC4-6F4ECC6A55EE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BFF64-3C49-4EAE-9D4F-FDEE2415C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3983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78EB-CB27-4500-9CC4-6F4ECC6A55EE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BFF64-3C49-4EAE-9D4F-FDEE2415C7AC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23223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78EB-CB27-4500-9CC4-6F4ECC6A55EE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BFF64-3C49-4EAE-9D4F-FDEE2415C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1898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78EB-CB27-4500-9CC4-6F4ECC6A55EE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BFF64-3C49-4EAE-9D4F-FDEE2415C7AC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120501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78EB-CB27-4500-9CC4-6F4ECC6A55EE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BFF64-3C49-4EAE-9D4F-FDEE2415C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68921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78EB-CB27-4500-9CC4-6F4ECC6A55EE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BFF64-3C49-4EAE-9D4F-FDEE2415C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5971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78EB-CB27-4500-9CC4-6F4ECC6A55EE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BFF64-3C49-4EAE-9D4F-FDEE2415C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6026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DD3C5E3-A3E4-4760-BA45-9AF30CC7B72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9783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78EB-CB27-4500-9CC4-6F4ECC6A55EE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BFF64-3C49-4EAE-9D4F-FDEE2415C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4863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78EB-CB27-4500-9CC4-6F4ECC6A55EE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BFF64-3C49-4EAE-9D4F-FDEE2415C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6018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78EB-CB27-4500-9CC4-6F4ECC6A55EE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BFF64-3C49-4EAE-9D4F-FDEE2415C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5097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78EB-CB27-4500-9CC4-6F4ECC6A55EE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BFF64-3C49-4EAE-9D4F-FDEE2415C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584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78EB-CB27-4500-9CC4-6F4ECC6A55EE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BFF64-3C49-4EAE-9D4F-FDEE2415C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753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78EB-CB27-4500-9CC4-6F4ECC6A55EE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BFF64-3C49-4EAE-9D4F-FDEE2415C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925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78EB-CB27-4500-9CC4-6F4ECC6A55EE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BFF64-3C49-4EAE-9D4F-FDEE2415C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6837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378EB-CB27-4500-9CC4-6F4ECC6A55EE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BFF64-3C49-4EAE-9D4F-FDEE2415C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0361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378EB-CB27-4500-9CC4-6F4ECC6A55EE}" type="datetimeFigureOut">
              <a:rPr lang="en-GB" smtClean="0"/>
              <a:t>17/06/2025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45BFF64-3C49-4EAE-9D4F-FDEE2415C7A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8939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85" r:id="rId2"/>
    <p:sldLayoutId id="2147483886" r:id="rId3"/>
    <p:sldLayoutId id="2147483887" r:id="rId4"/>
    <p:sldLayoutId id="2147483888" r:id="rId5"/>
    <p:sldLayoutId id="2147483889" r:id="rId6"/>
    <p:sldLayoutId id="2147483890" r:id="rId7"/>
    <p:sldLayoutId id="2147483891" r:id="rId8"/>
    <p:sldLayoutId id="2147483892" r:id="rId9"/>
    <p:sldLayoutId id="2147483893" r:id="rId10"/>
    <p:sldLayoutId id="2147483894" r:id="rId11"/>
    <p:sldLayoutId id="2147483895" r:id="rId12"/>
    <p:sldLayoutId id="2147483896" r:id="rId13"/>
    <p:sldLayoutId id="2147483897" r:id="rId14"/>
    <p:sldLayoutId id="2147483898" r:id="rId15"/>
    <p:sldLayoutId id="2147483899" r:id="rId16"/>
    <p:sldLayoutId id="214748390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cid:5EED6DA6-1E0C-47F8-B90E-2278E8EAAF60" TargetMode="External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cid:497F7EB9-C7D6-4E32-B27B-667ED88E11E7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31.jpg"/><Relationship Id="rId5" Type="http://schemas.openxmlformats.org/officeDocument/2006/relationships/image" Target="cid:4964A58F-D4BB-4CCA-A04D-B7512F076025" TargetMode="Externa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cid:B478ED52-AA4B-425A-B413-B3CBAC47B184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43.jpeg"/><Relationship Id="rId5" Type="http://schemas.openxmlformats.org/officeDocument/2006/relationships/image" Target="cid:62674C3B-72FF-4A48-BCCE-CCD5B1D0DF08" TargetMode="Externa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16.xml"/><Relationship Id="rId7" Type="http://schemas.openxmlformats.org/officeDocument/2006/relationships/image" Target="cid:262488BA-3EDD-46E0-8320-588A6115914D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hyperlink" Target="http://www.focusonphonics.co.uk/acatalog/Read_Write_Inc._Phonics__Resources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8.xml"/><Relationship Id="rId6" Type="http://schemas.openxmlformats.org/officeDocument/2006/relationships/image" Target="../media/image48.jpg"/><Relationship Id="rId5" Type="http://schemas.openxmlformats.org/officeDocument/2006/relationships/image" Target="cid:AF3C19AF-4B24-4283-9E51-14D13F0C1591" TargetMode="Externa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9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0.xml"/><Relationship Id="rId4" Type="http://schemas.openxmlformats.org/officeDocument/2006/relationships/image" Target="../media/image5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1.xml"/><Relationship Id="rId6" Type="http://schemas.microsoft.com/office/2007/relationships/hdphoto" Target="../media/hdphoto1.wdp"/><Relationship Id="rId5" Type="http://schemas.openxmlformats.org/officeDocument/2006/relationships/image" Target="../media/image54.png"/><Relationship Id="rId4" Type="http://schemas.openxmlformats.org/officeDocument/2006/relationships/hyperlink" Target="http://repeatingislands.files.wordpress.com/2011/10/happy20sun.gif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hyperlink" Target="https://www.cheshirewestandchester.gov.uk/documents/education-and-learning/schools/admissions/information-booklets/school-readiness-booklet.pdf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6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notesSlide" Target="../notesSlides/notesSlide30.xml"/><Relationship Id="rId7" Type="http://schemas.openxmlformats.org/officeDocument/2006/relationships/image" Target="cid:9DBD0BBA-A2B1-4C09-B063-DDB2D631E2B8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openxmlformats.org/officeDocument/2006/relationships/image" Target="../media/image71.jpeg"/><Relationship Id="rId5" Type="http://schemas.openxmlformats.org/officeDocument/2006/relationships/image" Target="cid:5BDD9008-C19D-4D07-A1A6-0FF69E6CEEB0" TargetMode="External"/><Relationship Id="rId4" Type="http://schemas.openxmlformats.org/officeDocument/2006/relationships/image" Target="../media/image7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5" Type="http://schemas.openxmlformats.org/officeDocument/2006/relationships/image" Target="../media/image73.jpg"/><Relationship Id="rId4" Type="http://schemas.openxmlformats.org/officeDocument/2006/relationships/hyperlink" Target="mailto:asteen@hornsmill.cheshire.sch.uk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5" Type="http://schemas.openxmlformats.org/officeDocument/2006/relationships/image" Target="../media/image13.png"/><Relationship Id="rId4" Type="http://schemas.openxmlformats.org/officeDocument/2006/relationships/hyperlink" Target="https://foundationyears.org.uk/wp-content/uploads/2021/09/What-to-expect-in-the-EYFS-complete-FINAL-16.09-compressed.pdf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5" Type="http://schemas.openxmlformats.org/officeDocument/2006/relationships/image" Target="../media/image19.png"/><Relationship Id="rId4" Type="http://schemas.openxmlformats.org/officeDocument/2006/relationships/hyperlink" Target="https://www.hornsmill.cheshire.sch.uk/page/early-years-foundation-stage/133105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22.jp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1079612" y="1088740"/>
            <a:ext cx="7704856" cy="3240360"/>
          </a:xfrm>
          <a:prstGeom prst="rect">
            <a:avLst/>
          </a:prstGeom>
        </p:spPr>
        <p:txBody>
          <a:bodyPr vert="horz" rtlCol="0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GB" sz="7200" dirty="0" smtClean="0">
                <a:latin typeface="HfW precursive" panose="00000500000000000000" pitchFamily="2" charset="0"/>
              </a:rPr>
              <a:t>Welcome to…</a:t>
            </a:r>
          </a:p>
          <a:p>
            <a:pPr marL="0" indent="0" algn="ctr">
              <a:buNone/>
              <a:defRPr/>
            </a:pPr>
            <a:r>
              <a:rPr lang="en-GB" sz="7200" b="1" dirty="0" smtClean="0">
                <a:latin typeface="HfW precursive" panose="00000500000000000000" pitchFamily="2" charset="0"/>
              </a:rPr>
              <a:t>Reception!</a:t>
            </a:r>
            <a:endParaRPr lang="en-GB" sz="7200" dirty="0" smtClean="0">
              <a:latin typeface="HfW precursive" panose="00000500000000000000" pitchFamily="2" charset="0"/>
            </a:endParaRPr>
          </a:p>
          <a:p>
            <a:pPr>
              <a:defRPr/>
            </a:pPr>
            <a:endParaRPr lang="en-GB" dirty="0"/>
          </a:p>
        </p:txBody>
      </p:sp>
      <p:pic>
        <p:nvPicPr>
          <p:cNvPr id="5" name="Picture 4" descr="C:\Users\Andy\Desktop\Horn's Mill\Log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1368152" cy="15121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https://attachments.office.net/owa/adavies%40hornsmill.cheshire.sch.uk/service.svc/s/GetAttachmentThumbnail?id=AAMkADk0NjI0NzFiLTA0N2EtNGNhNS05YTI3LTE0ZjU1YTI4YTllMQBGAAAAAADnTdq7ac6WRaUHEUQeJEgLBwBVSkwxzmfDRqqLwk89DHBIAAAAAAEMAABVSkwxzmfDRqqLwk89DHBIAADAkIBhAAABEgAQAMDBk0yLBJhHqPauXz3tkzw%3D&amp;thumbnailType=2&amp;token=eyJhbGciOiJSUzI1NiIsImtpZCI6IkU1RDJGMEY4REE5M0I2NzA5QzQzQTlFOEE2MTQzQzAzRDYyRjlBODAiLCJ0eXAiOiJKV1QiLCJ4NXQiOiI1ZEx3LU5xVHRuQ2NRNm5vcGhROEE5WXZtb0EifQ.eyJvcmlnaW4iOiJodHRwczovL291dGxvb2sub2ZmaWNlLmNvbSIsInVjIjoiYTg2NWUxYzc5YTQ1NDk4NmFlZmFmOWQ2NTAzZDc1ZGQiLCJ2ZXIiOiJFeGNoYW5nZS5DYWxsYmFjay5WMSIsImFwcGN0eHNlbmRlciI6Ik93YURvd25sb2FkQDVmYTAwNjg4LTY5YjEtNGJjMS1iMDUyLWI0YjY0Mjg5YTJkNCIsImlzc3JpbmciOiJXVyIsImFwcGN0eCI6IntcIm1zZXhjaHByb3RcIjpcIm93YVwiLFwicHVpZFwiOlwiMTE1MzgwMTEyNjMyNTE0NDY5NlwiLFwic2NvcGVcIjpcIk93YURvd25sb2FkXCIsXCJvaWRcIjpcIjc5OTRiMzlmLTA3NjAtNDE0MC04NjM4LWQ3NDkyMDEzYzYzM1wiLFwicHJpbWFyeXNpZFwiOlwiUy0xLTUtMjEtMTA1NTM1OTMxNy0yMzQ3NTMwMjc2LTM5NDc0NzkyMzUtNDk0MDE4NjBcIn0iLCJuYmYiOjE3MTg4MDgyMjksImV4cCI6MTcxODgwODUyOSwiaXNzIjoiMDAwMDAwMDItMDAwMC0wZmYxLWNlMDAtMDAwMDAwMDAwMDAwQDVmYTAwNjg4LTY5YjEtNGJjMS1iMDUyLWI0YjY0Mjg5YTJkNCIsImF1ZCI6IjAwMDAwMDAyLTAwMDAtMGZmMS1jZTAwLTAwMDAwMDAwMDAwMC9hdHRhY2htZW50cy5vZmZpY2UubmV0QDVmYTAwNjg4LTY5YjEtNGJjMS1iMDUyLWI0YjY0Mjg5YTJkNCIsImhhcHAiOiJvd2EifQ.IrmIte_EJbHUKphA9MarhkFfdAhVF72YuAH-l59K3Z6uc8dInpKai8lUQpYSNWGe5XwEX9ayslcYT5zT6N6hxEFckTiwBCmwfFJW8fJaXj_6fuuzG4mQ1cFyGAF6qMyytwadMbAx-xebN9f_0d1sB7NyysQitlLVQdZzsiUhQf2PwDCige63-ssk761m1YePmFa8-EzEX16XGMCivkrkAOuOPP1_wnp0qElD7Axy9HO80KdW9VU1Oh-yCUe2BD8lMptYe9xJGgyFQJ4dFnHCqXSDGly10Px6UftIaIZor3XizO3s6B69jRIj2amxbAzddJ-r9m4EyqVGVBvsA_FY_A&amp;X-OWA-CANARY=X-OWA-CANARY_cookie_is_null_or_empty&amp;owa=outlook.office.com&amp;scriptVer=20240614008.06&amp;clientId=DCB57677196947A59F01115320624B2A&amp;animation=true&amp;persistenceId=b78edd0b-5447-4d0f-8bc4-62611f2be3b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060" y="3284983"/>
            <a:ext cx="2469087" cy="32852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ttachments.office.net/owa/adavies%40hornsmill.cheshire.sch.uk/service.svc/s/GetAttachmentThumbnail?id=AAMkADk0NjI0NzFiLTA0N2EtNGNhNS05YTI3LTE0ZjU1YTI4YTllMQBGAAAAAADnTdq7ac6WRaUHEUQeJEgLBwBVSkwxzmfDRqqLwk89DHBIAAAAAAEMAABVSkwxzmfDRqqLwk89DHBIAADAkIBhAAABEgAQAKquFi%2BGYelFgqCzMcP%2FE3c%3D&amp;thumbnailType=2&amp;token=eyJhbGciOiJSUzI1NiIsImtpZCI6IkU1RDJGMEY4REE5M0I2NzA5QzQzQTlFOEE2MTQzQzAzRDYyRjlBODAiLCJ0eXAiOiJKV1QiLCJ4NXQiOiI1ZEx3LU5xVHRuQ2NRNm5vcGhROEE5WXZtb0EifQ.eyJvcmlnaW4iOiJodHRwczovL291dGxvb2sub2ZmaWNlLmNvbSIsInVjIjoiYTg2NWUxYzc5YTQ1NDk4NmFlZmFmOWQ2NTAzZDc1ZGQiLCJ2ZXIiOiJFeGNoYW5nZS5DYWxsYmFjay5WMSIsImFwcGN0eHNlbmRlciI6Ik93YURvd25sb2FkQDVmYTAwNjg4LTY5YjEtNGJjMS1iMDUyLWI0YjY0Mjg5YTJkNCIsImlzc3JpbmciOiJXVyIsImFwcGN0eCI6IntcIm1zZXhjaHByb3RcIjpcIm93YVwiLFwicHVpZFwiOlwiMTE1MzgwMTEyNjMyNTE0NDY5NlwiLFwic2NvcGVcIjpcIk93YURvd25sb2FkXCIsXCJvaWRcIjpcIjc5OTRiMzlmLTA3NjAtNDE0MC04NjM4LWQ3NDkyMDEzYzYzM1wiLFwicHJpbWFyeXNpZFwiOlwiUy0xLTUtMjEtMTA1NTM1OTMxNy0yMzQ3NTMwMjc2LTM5NDc0NzkyMzUtNDk0MDE4NjBcIn0iLCJuYmYiOjE3MTg4MDgyMjksImV4cCI6MTcxODgwODUyOSwiaXNzIjoiMDAwMDAwMDItMDAwMC0wZmYxLWNlMDAtMDAwMDAwMDAwMDAwQDVmYTAwNjg4LTY5YjEtNGJjMS1iMDUyLWI0YjY0Mjg5YTJkNCIsImF1ZCI6IjAwMDAwMDAyLTAwMDAtMGZmMS1jZTAwLTAwMDAwMDAwMDAwMC9hdHRhY2htZW50cy5vZmZpY2UubmV0QDVmYTAwNjg4LTY5YjEtNGJjMS1iMDUyLWI0YjY0Mjg5YTJkNCIsImhhcHAiOiJvd2EifQ.IrmIte_EJbHUKphA9MarhkFfdAhVF72YuAH-l59K3Z6uc8dInpKai8lUQpYSNWGe5XwEX9ayslcYT5zT6N6hxEFckTiwBCmwfFJW8fJaXj_6fuuzG4mQ1cFyGAF6qMyytwadMbAx-xebN9f_0d1sB7NyysQitlLVQdZzsiUhQf2PwDCige63-ssk761m1YePmFa8-EzEX16XGMCivkrkAOuOPP1_wnp0qElD7Axy9HO80KdW9VU1Oh-yCUe2BD8lMptYe9xJGgyFQJ4dFnHCqXSDGly10Px6UftIaIZor3XizO3s6B69jRIj2amxbAzddJ-r9m4EyqVGVBvsA_FY_A&amp;X-OWA-CANARY=X-OWA-CANARY_cookie_is_null_or_empty&amp;owa=outlook.office.com&amp;scriptVer=20240614008.06&amp;clientId=DCB57677196947A59F01115320624B2A&amp;animation=true&amp;persistenceId=b78edd0b-5447-4d0f-8bc4-62611f2be3b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399" y="3284983"/>
            <a:ext cx="2524724" cy="33662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258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2"/>
          <p:cNvSpPr>
            <a:spLocks noGrp="1"/>
          </p:cNvSpPr>
          <p:nvPr>
            <p:ph type="title"/>
          </p:nvPr>
        </p:nvSpPr>
        <p:spPr>
          <a:xfrm>
            <a:off x="198013" y="308071"/>
            <a:ext cx="8229600" cy="12192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GB" b="1" dirty="0" smtClean="0">
                <a:solidFill>
                  <a:schemeClr val="tx1"/>
                </a:solidFill>
                <a:latin typeface="HfW precursive" panose="00000500000000000000" pitchFamily="2" charset="0"/>
              </a:rPr>
              <a:t>Classroom Organisation</a:t>
            </a:r>
          </a:p>
        </p:txBody>
      </p:sp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439148" y="4042394"/>
            <a:ext cx="360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dirty="0" smtClean="0">
                <a:latin typeface="HfW precursive" panose="00000500000000000000" pitchFamily="2" charset="0"/>
              </a:rPr>
              <a:t>Outdoor Climbing Frame</a:t>
            </a:r>
            <a:endParaRPr lang="en-US" b="1" dirty="0">
              <a:latin typeface="HfW precursive" panose="00000500000000000000" pitchFamily="2" charset="0"/>
            </a:endParaRPr>
          </a:p>
        </p:txBody>
      </p:sp>
      <p:sp>
        <p:nvSpPr>
          <p:cNvPr id="18437" name="Text Box 8"/>
          <p:cNvSpPr txBox="1">
            <a:spLocks noChangeArrowheads="1"/>
          </p:cNvSpPr>
          <p:nvPr/>
        </p:nvSpPr>
        <p:spPr bwMode="auto">
          <a:xfrm>
            <a:off x="4350750" y="4035881"/>
            <a:ext cx="360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latin typeface="HfW precursive" panose="00000500000000000000" pitchFamily="2" charset="0"/>
              </a:rPr>
              <a:t>Construction Hut</a:t>
            </a:r>
            <a:endParaRPr lang="en-US" b="1" dirty="0">
              <a:latin typeface="HfW precursive" panose="00000500000000000000" pitchFamily="2" charset="0"/>
            </a:endParaRPr>
          </a:p>
        </p:txBody>
      </p:sp>
      <p:sp>
        <p:nvSpPr>
          <p:cNvPr id="18440" name="Text Box 12"/>
          <p:cNvSpPr txBox="1">
            <a:spLocks noChangeArrowheads="1"/>
          </p:cNvSpPr>
          <p:nvPr/>
        </p:nvSpPr>
        <p:spPr bwMode="auto">
          <a:xfrm>
            <a:off x="251520" y="4666751"/>
            <a:ext cx="3312171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800" b="1" u="sng" dirty="0" smtClean="0">
                <a:solidFill>
                  <a:schemeClr val="accent4"/>
                </a:solidFill>
                <a:latin typeface="HfW precursive" panose="00000500000000000000" pitchFamily="2" charset="0"/>
              </a:rPr>
              <a:t>Outside area </a:t>
            </a:r>
            <a:r>
              <a:rPr lang="en-GB" sz="2800" b="1" dirty="0" smtClean="0">
                <a:solidFill>
                  <a:schemeClr val="accent4"/>
                </a:solidFill>
                <a:latin typeface="HfW precursive" panose="00000500000000000000" pitchFamily="2" charset="0"/>
              </a:rPr>
              <a:t>within our Reception classroom</a:t>
            </a:r>
            <a:endParaRPr lang="en-US" sz="2800" b="1" dirty="0">
              <a:solidFill>
                <a:schemeClr val="accent4"/>
              </a:solidFill>
              <a:latin typeface="HfW precursive" panose="00000500000000000000" pitchFamily="2" charset="0"/>
            </a:endParaRPr>
          </a:p>
        </p:txBody>
      </p:sp>
      <p:sp>
        <p:nvSpPr>
          <p:cNvPr id="18441" name="Text Box 13"/>
          <p:cNvSpPr txBox="1">
            <a:spLocks noChangeArrowheads="1"/>
          </p:cNvSpPr>
          <p:nvPr/>
        </p:nvSpPr>
        <p:spPr bwMode="auto">
          <a:xfrm>
            <a:off x="5076055" y="5297048"/>
            <a:ext cx="3600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dirty="0" smtClean="0">
                <a:latin typeface="HfW precursive" panose="00000500000000000000" pitchFamily="2" charset="0"/>
              </a:rPr>
              <a:t>Sand Pit</a:t>
            </a:r>
            <a:endParaRPr lang="en-US" b="1" dirty="0">
              <a:latin typeface="HfW precursive" panose="000005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r="8001"/>
          <a:stretch/>
        </p:blipFill>
        <p:spPr>
          <a:xfrm rot="5400000">
            <a:off x="3714354" y="4418092"/>
            <a:ext cx="2315070" cy="2329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497F7EB9-C7D6-4E32-B27B-667ED88E11E7" descr="IMG_7651.jpg"/>
          <p:cNvPicPr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4276" y="1248052"/>
            <a:ext cx="2964664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5EED6DA6-1E0C-47F8-B90E-2278E8EAAF60" descr="IMG_7653.jpg"/>
          <p:cNvPicPr/>
          <p:nvPr/>
        </p:nvPicPr>
        <p:blipFill>
          <a:blip r:embed="rId7" r:link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75632" y="1280774"/>
            <a:ext cx="2941993" cy="2314653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223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40706" y="321645"/>
            <a:ext cx="8642350" cy="252028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GB" sz="4400" b="1" dirty="0">
                <a:solidFill>
                  <a:schemeClr val="tx1"/>
                </a:solidFill>
                <a:latin typeface="HfW precursive" panose="00000500000000000000" pitchFamily="2" charset="0"/>
              </a:rPr>
              <a:t>A Day in the </a:t>
            </a:r>
            <a:r>
              <a:rPr lang="en-GB" sz="4400" b="1" dirty="0" smtClean="0">
                <a:solidFill>
                  <a:schemeClr val="tx1"/>
                </a:solidFill>
                <a:latin typeface="HfW precursive" panose="00000500000000000000" pitchFamily="2" charset="0"/>
              </a:rPr>
              <a:t>Life</a:t>
            </a:r>
            <a:br>
              <a:rPr lang="en-GB" sz="4400" b="1" dirty="0" smtClean="0">
                <a:solidFill>
                  <a:schemeClr val="tx1"/>
                </a:solidFill>
                <a:latin typeface="HfW precursive" panose="00000500000000000000" pitchFamily="2" charset="0"/>
              </a:rPr>
            </a:br>
            <a:r>
              <a:rPr lang="en-GB" sz="4400" b="1" dirty="0" smtClean="0">
                <a:solidFill>
                  <a:schemeClr val="tx1"/>
                </a:solidFill>
                <a:latin typeface="HfW precursive" panose="00000500000000000000" pitchFamily="2" charset="0"/>
              </a:rPr>
              <a:t>of </a:t>
            </a:r>
            <a:r>
              <a:rPr lang="en-GB" sz="4400" b="1" dirty="0">
                <a:solidFill>
                  <a:schemeClr val="tx1"/>
                </a:solidFill>
                <a:latin typeface="HfW precursive" panose="00000500000000000000" pitchFamily="2" charset="0"/>
              </a:rPr>
              <a:t>Y</a:t>
            </a:r>
            <a:r>
              <a:rPr lang="en-GB" sz="4400" b="1" dirty="0" smtClean="0">
                <a:solidFill>
                  <a:schemeClr val="tx1"/>
                </a:solidFill>
                <a:latin typeface="HfW precursive" panose="00000500000000000000" pitchFamily="2" charset="0"/>
              </a:rPr>
              <a:t>our Child in</a:t>
            </a:r>
            <a:r>
              <a:rPr lang="en-GB" sz="4000" b="1" dirty="0" smtClean="0">
                <a:solidFill>
                  <a:schemeClr val="tx1"/>
                </a:solidFill>
                <a:latin typeface="HfW precursive" panose="00000500000000000000" pitchFamily="2" charset="0"/>
              </a:rPr>
              <a:t/>
            </a:r>
            <a:br>
              <a:rPr lang="en-GB" sz="4000" b="1" dirty="0" smtClean="0">
                <a:solidFill>
                  <a:schemeClr val="tx1"/>
                </a:solidFill>
                <a:latin typeface="HfW precursive" panose="00000500000000000000" pitchFamily="2" charset="0"/>
              </a:rPr>
            </a:br>
            <a:r>
              <a:rPr lang="en-GB" sz="4900" b="1" dirty="0" smtClean="0">
                <a:solidFill>
                  <a:schemeClr val="tx1"/>
                </a:solidFill>
                <a:latin typeface="HfW precursive" panose="00000500000000000000" pitchFamily="2" charset="0"/>
              </a:rPr>
              <a:t>     Reception</a:t>
            </a:r>
            <a:r>
              <a:rPr lang="en-GB" sz="4900" b="1" dirty="0" smtClean="0">
                <a:latin typeface="HfW precursive" panose="00000500000000000000" pitchFamily="2" charset="0"/>
              </a:rPr>
              <a:t>…</a:t>
            </a:r>
            <a:endParaRPr lang="en-GB" sz="4900" b="1" dirty="0">
              <a:latin typeface="HfW precursive" panose="000005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539" y="435647"/>
            <a:ext cx="3201700" cy="24062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326" y="3666374"/>
            <a:ext cx="3419042" cy="25642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38033" y="3666374"/>
            <a:ext cx="3419043" cy="25642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62514" y="3664787"/>
            <a:ext cx="3420856" cy="25656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0257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 smtClean="0">
                <a:latin typeface="HfW precursive" panose="00000500000000000000" pitchFamily="2" charset="0"/>
              </a:rPr>
              <a:t>Morning Challenges</a:t>
            </a:r>
            <a:endParaRPr lang="en-GB" b="1" dirty="0">
              <a:latin typeface="HfW precursive" panose="000005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03968" y="1467627"/>
            <a:ext cx="31066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HfW precursive" panose="00000500000000000000" pitchFamily="2" charset="0"/>
              </a:rPr>
              <a:t>Children begin their day by completing different morning challenges. </a:t>
            </a:r>
            <a:endParaRPr lang="en-GB" sz="2000" dirty="0">
              <a:latin typeface="HfW precursive" panose="00000500000000000000" pitchFamily="2" charset="0"/>
            </a:endParaRPr>
          </a:p>
        </p:txBody>
      </p:sp>
      <p:pic>
        <p:nvPicPr>
          <p:cNvPr id="6" name="4964A58F-D4BB-4CCA-A04D-B7512F076025" descr="IMG_9422.jpg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9410" y="1909475"/>
            <a:ext cx="4845318" cy="3995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06574" y="3393738"/>
            <a:ext cx="3750354" cy="28127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695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539552" y="450334"/>
            <a:ext cx="8229600" cy="1219200"/>
          </a:xfrm>
        </p:spPr>
        <p:txBody>
          <a:bodyPr/>
          <a:lstStyle/>
          <a:p>
            <a:r>
              <a:rPr lang="en-GB" b="1" dirty="0" smtClean="0">
                <a:latin typeface="HfW precursive" panose="00000500000000000000" pitchFamily="2" charset="0"/>
              </a:rPr>
              <a:t>Focused Teaching Time</a:t>
            </a:r>
            <a:endParaRPr lang="en-GB" b="1" dirty="0">
              <a:latin typeface="HfW precursive" panose="000005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6326" y="5011355"/>
            <a:ext cx="488458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HfW precursive" panose="00000500000000000000" pitchFamily="2" charset="0"/>
              </a:rPr>
              <a:t>Children will be taught through practical activities focused on their development needs; moving on to recording their learning as they are ready.</a:t>
            </a:r>
            <a:endParaRPr lang="en-GB" sz="2000" dirty="0">
              <a:latin typeface="HfW precursive" panose="000005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511983-5FF9-4F36-862D-EB81918448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16707" y="1725527"/>
            <a:ext cx="3469373" cy="2440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IMG_1198[4834]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859927"/>
            <a:ext cx="2016224" cy="2782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s://attachments.office.net/owa/adavies%40hornsmill.cheshire.sch.uk/service.svc/s/GetAttachmentThumbnail?id=AAMkADk0NjI0NzFiLTA0N2EtNGNhNS05YTI3LTE0ZjU1YTI4YTllMQBGAAAAAADnTdq7ac6WRaUHEUQeJEgLBwBVSkwxzmfDRqqLwk89DHBIAAAAAAEMAABVSkwxzmfDRqqLwk89DHBIAADAkIBhAAABEgAQAHAeN%2Fe6OhtJtKuSJ%2BThiZw%3D&amp;thumbnailType=2&amp;token=eyJhbGciOiJSUzI1NiIsImtpZCI6IkU1RDJGMEY4REE5M0I2NzA5QzQzQTlFOEE2MTQzQzAzRDYyRjlBODAiLCJ0eXAiOiJKV1QiLCJ4NXQiOiI1ZEx3LU5xVHRuQ2NRNm5vcGhROEE5WXZtb0EifQ.eyJvcmlnaW4iOiJodHRwczovL291dGxvb2sub2ZmaWNlLmNvbSIsInVjIjoiYTg2NWUxYzc5YTQ1NDk4NmFlZmFmOWQ2NTAzZDc1ZGQiLCJ2ZXIiOiJFeGNoYW5nZS5DYWxsYmFjay5WMSIsImFwcGN0eHNlbmRlciI6Ik93YURvd25sb2FkQDVmYTAwNjg4LTY5YjEtNGJjMS1iMDUyLWI0YjY0Mjg5YTJkNCIsImlzc3JpbmciOiJXVyIsImFwcGN0eCI6IntcIm1zZXhjaHByb3RcIjpcIm93YVwiLFwicHVpZFwiOlwiMTE1MzgwMTEyNjMyNTE0NDY5NlwiLFwic2NvcGVcIjpcIk93YURvd25sb2FkXCIsXCJvaWRcIjpcIjc5OTRiMzlmLTA3NjAtNDE0MC04NjM4LWQ3NDkyMDEzYzYzM1wiLFwicHJpbWFyeXNpZFwiOlwiUy0xLTUtMjEtMTA1NTM1OTMxNy0yMzQ3NTMwMjc2LTM5NDc0NzkyMzUtNDk0MDE4NjBcIn0iLCJuYmYiOjE3MTg4MDgyMjksImV4cCI6MTcxODgwODUyOSwiaXNzIjoiMDAwMDAwMDItMDAwMC0wZmYxLWNlMDAtMDAwMDAwMDAwMDAwQDVmYTAwNjg4LTY5YjEtNGJjMS1iMDUyLWI0YjY0Mjg5YTJkNCIsImF1ZCI6IjAwMDAwMDAyLTAwMDAtMGZmMS1jZTAwLTAwMDAwMDAwMDAwMC9hdHRhY2htZW50cy5vZmZpY2UubmV0QDVmYTAwNjg4LTY5YjEtNGJjMS1iMDUyLWI0YjY0Mjg5YTJkNCIsImhhcHAiOiJvd2EifQ.IrmIte_EJbHUKphA9MarhkFfdAhVF72YuAH-l59K3Z6uc8dInpKai8lUQpYSNWGe5XwEX9ayslcYT5zT6N6hxEFckTiwBCmwfFJW8fJaXj_6fuuzG4mQ1cFyGAF6qMyytwadMbAx-xebN9f_0d1sB7NyysQitlLVQdZzsiUhQf2PwDCige63-ssk761m1YePmFa8-EzEX16XGMCivkrkAOuOPP1_wnp0qElD7Axy9HO80KdW9VU1Oh-yCUe2BD8lMptYe9xJGgyFQJ4dFnHCqXSDGly10Px6UftIaIZor3XizO3s6B69jRIj2amxbAzddJ-r9m4EyqVGVBvsA_FY_A&amp;X-OWA-CANARY=X-OWA-CANARY_cookie_is_null_or_empty&amp;owa=outlook.office.com&amp;scriptVer=20240614008.06&amp;clientId=DCB57677196947A59F01115320624B2A&amp;animation=true&amp;persistenceId=b78edd0b-5447-4d0f-8bc4-62611f2be3b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548680"/>
            <a:ext cx="2364389" cy="314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attachments.office.net/owa/adavies%40hornsmill.cheshire.sch.uk/service.svc/s/GetAttachmentThumbnail?id=AAMkADk0NjI0NzFiLTA0N2EtNGNhNS05YTI3LTE0ZjU1YTI4YTllMQBGAAAAAADnTdq7ac6WRaUHEUQeJEgLBwBVSkwxzmfDRqqLwk89DHBIAAAAAAEMAABVSkwxzmfDRqqLwk89DHBIAADAkIBhAAABEgAQAIbLc2%2BzLxJAnA59rwu%2BWYY%3D&amp;thumbnailType=2&amp;token=eyJhbGciOiJSUzI1NiIsImtpZCI6IkU1RDJGMEY4REE5M0I2NzA5QzQzQTlFOEE2MTQzQzAzRDYyRjlBODAiLCJ0eXAiOiJKV1QiLCJ4NXQiOiI1ZEx3LU5xVHRuQ2NRNm5vcGhROEE5WXZtb0EifQ.eyJvcmlnaW4iOiJodHRwczovL291dGxvb2sub2ZmaWNlLmNvbSIsInVjIjoiYTg2NWUxYzc5YTQ1NDk4NmFlZmFmOWQ2NTAzZDc1ZGQiLCJ2ZXIiOiJFeGNoYW5nZS5DYWxsYmFjay5WMSIsImFwcGN0eHNlbmRlciI6Ik93YURvd25sb2FkQDVmYTAwNjg4LTY5YjEtNGJjMS1iMDUyLWI0YjY0Mjg5YTJkNCIsImlzc3JpbmciOiJXVyIsImFwcGN0eCI6IntcIm1zZXhjaHByb3RcIjpcIm93YVwiLFwicHVpZFwiOlwiMTE1MzgwMTEyNjMyNTE0NDY5NlwiLFwic2NvcGVcIjpcIk93YURvd25sb2FkXCIsXCJvaWRcIjpcIjc5OTRiMzlmLTA3NjAtNDE0MC04NjM4LWQ3NDkyMDEzYzYzM1wiLFwicHJpbWFyeXNpZFwiOlwiUy0xLTUtMjEtMTA1NTM1OTMxNy0yMzQ3NTMwMjc2LTM5NDc0NzkyMzUtNDk0MDE4NjBcIn0iLCJuYmYiOjE3MTg4MDgyMjksImV4cCI6MTcxODgwODUyOSwiaXNzIjoiMDAwMDAwMDItMDAwMC0wZmYxLWNlMDAtMDAwMDAwMDAwMDAwQDVmYTAwNjg4LTY5YjEtNGJjMS1iMDUyLWI0YjY0Mjg5YTJkNCIsImF1ZCI6IjAwMDAwMDAyLTAwMDAtMGZmMS1jZTAwLTAwMDAwMDAwMDAwMC9hdHRhY2htZW50cy5vZmZpY2UubmV0QDVmYTAwNjg4LTY5YjEtNGJjMS1iMDUyLWI0YjY0Mjg5YTJkNCIsImhhcHAiOiJvd2EifQ.IrmIte_EJbHUKphA9MarhkFfdAhVF72YuAH-l59K3Z6uc8dInpKai8lUQpYSNWGe5XwEX9ayslcYT5zT6N6hxEFckTiwBCmwfFJW8fJaXj_6fuuzG4mQ1cFyGAF6qMyytwadMbAx-xebN9f_0d1sB7NyysQitlLVQdZzsiUhQf2PwDCige63-ssk761m1YePmFa8-EzEX16XGMCivkrkAOuOPP1_wnp0qElD7Axy9HO80KdW9VU1Oh-yCUe2BD8lMptYe9xJGgyFQJ4dFnHCqXSDGly10Px6UftIaIZor3XizO3s6B69jRIj2amxbAzddJ-r9m4EyqVGVBvsA_FY_A&amp;X-OWA-CANARY=X-OWA-CANARY_cookie_is_null_or_empty&amp;owa=outlook.office.com&amp;scriptVer=20240614008.06&amp;clientId=DCB57677196947A59F01115320624B2A&amp;animation=true&amp;persistenceId=b78edd0b-5447-4d0f-8bc4-62611f2be3b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58" y="1211088"/>
            <a:ext cx="2754859" cy="366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923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108357" y="221766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dirty="0" smtClean="0">
                <a:latin typeface="HfW precursive" panose="00000500000000000000" pitchFamily="2" charset="0"/>
              </a:rPr>
              <a:t>   </a:t>
            </a:r>
            <a:r>
              <a:rPr lang="en-GB" b="1" dirty="0" smtClean="0">
                <a:solidFill>
                  <a:schemeClr val="accent1"/>
                </a:solidFill>
                <a:latin typeface="HfW precursive" panose="00000500000000000000" pitchFamily="2" charset="0"/>
              </a:rPr>
              <a:t>Learning Time</a:t>
            </a:r>
            <a:endParaRPr lang="en-GB" b="1" dirty="0">
              <a:solidFill>
                <a:schemeClr val="accent1"/>
              </a:solidFill>
              <a:latin typeface="HfW precursive" panose="000005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220" y="4836116"/>
            <a:ext cx="31885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HfW precursive" panose="00000500000000000000" pitchFamily="2" charset="0"/>
              </a:rPr>
              <a:t>Children’s make their own learning choices based on their own interests.</a:t>
            </a:r>
            <a:endParaRPr lang="en-GB" sz="2000" dirty="0">
              <a:latin typeface="HfW precursive" panose="00000500000000000000" pitchFamily="2" charset="0"/>
            </a:endParaRPr>
          </a:p>
        </p:txBody>
      </p:sp>
      <p:pic>
        <p:nvPicPr>
          <p:cNvPr id="4098" name="Picture 2" descr="https://attachments.office.net/owa/adavies%40hornsmill.cheshire.sch.uk/service.svc/s/GetAttachmentThumbnail?id=AAMkADk0NjI0NzFiLTA0N2EtNGNhNS05YTI3LTE0ZjU1YTI4YTllMQBGAAAAAADnTdq7ac6WRaUHEUQeJEgLBwBVSkwxzmfDRqqLwk89DHBIAAAAAAEMAABVSkwxzmfDRqqLwk89DHBIAADAkIBhAAABEgAQAKhbzsIg8ztNsP%2FnkpVWoX8%3D&amp;thumbnailType=2&amp;token=eyJhbGciOiJSUzI1NiIsImtpZCI6IkU1RDJGMEY4REE5M0I2NzA5QzQzQTlFOEE2MTQzQzAzRDYyRjlBODAiLCJ0eXAiOiJKV1QiLCJ4NXQiOiI1ZEx3LU5xVHRuQ2NRNm5vcGhROEE5WXZtb0EifQ.eyJvcmlnaW4iOiJodHRwczovL291dGxvb2sub2ZmaWNlLmNvbSIsInVjIjoiYTg2NWUxYzc5YTQ1NDk4NmFlZmFmOWQ2NTAzZDc1ZGQiLCJ2ZXIiOiJFeGNoYW5nZS5DYWxsYmFjay5WMSIsImFwcGN0eHNlbmRlciI6Ik93YURvd25sb2FkQDVmYTAwNjg4LTY5YjEtNGJjMS1iMDUyLWI0YjY0Mjg5YTJkNCIsImlzc3JpbmciOiJXVyIsImFwcGN0eCI6IntcIm1zZXhjaHByb3RcIjpcIm93YVwiLFwicHVpZFwiOlwiMTE1MzgwMTEyNjMyNTE0NDY5NlwiLFwic2NvcGVcIjpcIk93YURvd25sb2FkXCIsXCJvaWRcIjpcIjc5OTRiMzlmLTA3NjAtNDE0MC04NjM4LWQ3NDkyMDEzYzYzM1wiLFwicHJpbWFyeXNpZFwiOlwiUy0xLTUtMjEtMTA1NTM1OTMxNy0yMzQ3NTMwMjc2LTM5NDc0NzkyMzUtNDk0MDE4NjBcIn0iLCJuYmYiOjE3MTg4MDgyMjksImV4cCI6MTcxODgwODUyOSwiaXNzIjoiMDAwMDAwMDItMDAwMC0wZmYxLWNlMDAtMDAwMDAwMDAwMDAwQDVmYTAwNjg4LTY5YjEtNGJjMS1iMDUyLWI0YjY0Mjg5YTJkNCIsImF1ZCI6IjAwMDAwMDAyLTAwMDAtMGZmMS1jZTAwLTAwMDAwMDAwMDAwMC9hdHRhY2htZW50cy5vZmZpY2UubmV0QDVmYTAwNjg4LTY5YjEtNGJjMS1iMDUyLWI0YjY0Mjg5YTJkNCIsImhhcHAiOiJvd2EifQ.IrmIte_EJbHUKphA9MarhkFfdAhVF72YuAH-l59K3Z6uc8dInpKai8lUQpYSNWGe5XwEX9ayslcYT5zT6N6hxEFckTiwBCmwfFJW8fJaXj_6fuuzG4mQ1cFyGAF6qMyytwadMbAx-xebN9f_0d1sB7NyysQitlLVQdZzsiUhQf2PwDCige63-ssk761m1YePmFa8-EzEX16XGMCivkrkAOuOPP1_wnp0qElD7Axy9HO80KdW9VU1Oh-yCUe2BD8lMptYe9xJGgyFQJ4dFnHCqXSDGly10Px6UftIaIZor3XizO3s6B69jRIj2amxbAzddJ-r9m4EyqVGVBvsA_FY_A&amp;X-OWA-CANARY=X-OWA-CANARY_cookie_is_null_or_empty&amp;owa=outlook.office.com&amp;scriptVer=20240614008.06&amp;clientId=DCB57677196947A59F01115320624B2A&amp;animation=true&amp;persistenceId=b78edd0b-5447-4d0f-8bc4-62611f2be3b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5519" y="399739"/>
            <a:ext cx="1975685" cy="262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373" y="2228385"/>
            <a:ext cx="3997298" cy="29979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5194" y="3758614"/>
            <a:ext cx="3212975" cy="24097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2361" y="1644519"/>
            <a:ext cx="3356992" cy="251774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378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37398" y="595511"/>
            <a:ext cx="8229600" cy="1219200"/>
          </a:xfrm>
        </p:spPr>
        <p:txBody>
          <a:bodyPr/>
          <a:lstStyle/>
          <a:p>
            <a:r>
              <a:rPr lang="en-GB" b="1" dirty="0" smtClean="0">
                <a:latin typeface="HfW precursive" panose="00000500000000000000" pitchFamily="2" charset="0"/>
              </a:rPr>
              <a:t>Snack Time</a:t>
            </a:r>
            <a:endParaRPr lang="en-GB" b="1" dirty="0">
              <a:latin typeface="HfW precursive" panose="000005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64730" y="2194865"/>
            <a:ext cx="242117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 smtClean="0">
                <a:latin typeface="HfW precursive" panose="00000500000000000000" pitchFamily="2" charset="0"/>
              </a:rPr>
              <a:t>Rolling snack provides the children with a skill based learning experience</a:t>
            </a:r>
            <a:endParaRPr lang="en-GB" sz="2500" dirty="0">
              <a:latin typeface="HfW precursive" panose="000005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6811" y="5823020"/>
            <a:ext cx="3713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latin typeface="HfW precursive" panose="00000500000000000000" pitchFamily="2" charset="0"/>
              </a:rPr>
              <a:t>Snack is £</a:t>
            </a:r>
            <a:r>
              <a:rPr lang="en-GB" sz="2000" b="1" dirty="0">
                <a:latin typeface="HfW precursive" panose="00000500000000000000" pitchFamily="2" charset="0"/>
              </a:rPr>
              <a:t>4</a:t>
            </a:r>
            <a:r>
              <a:rPr lang="en-GB" sz="2000" b="1" dirty="0" smtClean="0">
                <a:latin typeface="HfW precursive" panose="00000500000000000000" pitchFamily="2" charset="0"/>
              </a:rPr>
              <a:t> per half term</a:t>
            </a:r>
            <a:endParaRPr lang="en-GB" sz="2000" b="1" dirty="0">
              <a:latin typeface="HfW precursive" panose="00000500000000000000" pitchFamily="2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923928" y="339519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1"/>
          <a:stretch/>
        </p:blipFill>
        <p:spPr>
          <a:xfrm rot="5400000">
            <a:off x="-55363" y="1810152"/>
            <a:ext cx="3932994" cy="31700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762" y="2747301"/>
            <a:ext cx="2602515" cy="34628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377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5000" b="1" dirty="0" smtClean="0">
                <a:latin typeface="HfW precursive" panose="00000500000000000000" pitchFamily="2" charset="0"/>
              </a:rPr>
              <a:t>Lunchtime</a:t>
            </a:r>
            <a:r>
              <a:rPr lang="en-GB" dirty="0" smtClean="0">
                <a:latin typeface="Kristen ITC" pitchFamily="66" charset="0"/>
              </a:rPr>
              <a:t> </a:t>
            </a:r>
            <a:endParaRPr lang="en-GB" dirty="0">
              <a:latin typeface="Kristen ITC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83968" y="4725144"/>
            <a:ext cx="41044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HfW precursive" panose="00000500000000000000" pitchFamily="2" charset="0"/>
              </a:rPr>
              <a:t>Children select what they will be eating for lunch every morning, or this can be ordered from home. Further information will be given in due course. </a:t>
            </a:r>
            <a:endParaRPr lang="en-GB" sz="2000" dirty="0">
              <a:latin typeface="HfW precursive" panose="000005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671663"/>
            <a:ext cx="347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smtClean="0">
                <a:latin typeface="HfW precursive" panose="00000500000000000000" pitchFamily="2" charset="0"/>
              </a:rPr>
              <a:t>The children having sandwiches or dinners will go to the dinner hall and eat together.</a:t>
            </a:r>
            <a:endParaRPr lang="en-GB" sz="2000" dirty="0">
              <a:latin typeface="HfW precursive" panose="00000500000000000000" pitchFamily="2" charset="0"/>
            </a:endParaRPr>
          </a:p>
        </p:txBody>
      </p:sp>
      <p:pic>
        <p:nvPicPr>
          <p:cNvPr id="8" name="62674C3B-72FF-4A48-BCCE-CCD5B1D0DF08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3621" y="3517171"/>
            <a:ext cx="3208706" cy="2600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B478ED52-AA4B-425A-B413-B3CBAC47B184"/>
          <p:cNvPicPr/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359311" y="689361"/>
            <a:ext cx="4025778" cy="3312368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566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24128" y="1525076"/>
            <a:ext cx="3168650" cy="44012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dirty="0" smtClean="0">
                <a:latin typeface="HfW precursive" panose="00000500000000000000" pitchFamily="2" charset="0"/>
              </a:rPr>
              <a:t>All children will be involved in a daily phonic session that includes reading and spelling.</a:t>
            </a:r>
            <a:endParaRPr lang="en-GB" sz="2800" dirty="0">
              <a:latin typeface="HfW precursive" panose="00000500000000000000" pitchFamily="2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800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800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800" dirty="0">
              <a:solidFill>
                <a:schemeClr val="tx2">
                  <a:lumMod val="75000"/>
                </a:schemeClr>
              </a:solidFill>
              <a:latin typeface="+mn-lt"/>
              <a:cs typeface="+mn-cs"/>
            </a:endParaRPr>
          </a:p>
        </p:txBody>
      </p:sp>
      <p:pic>
        <p:nvPicPr>
          <p:cNvPr id="22531" name="Picture 5" descr="Read Write Inc. Phonics: Resources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520" y="1525076"/>
            <a:ext cx="2765793" cy="2779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532" name="Text Box 7"/>
          <p:cNvSpPr txBox="1">
            <a:spLocks noChangeArrowheads="1"/>
          </p:cNvSpPr>
          <p:nvPr/>
        </p:nvSpPr>
        <p:spPr bwMode="auto">
          <a:xfrm>
            <a:off x="251520" y="5096017"/>
            <a:ext cx="65532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dirty="0">
                <a:latin typeface="HfW precursive" panose="00000500000000000000" pitchFamily="2" charset="0"/>
              </a:rPr>
              <a:t>Read Write Inc. is a lively phonic </a:t>
            </a:r>
            <a:r>
              <a:rPr lang="en-US" sz="2800" dirty="0" err="1">
                <a:latin typeface="HfW precursive" panose="00000500000000000000" pitchFamily="2" charset="0"/>
              </a:rPr>
              <a:t>programme</a:t>
            </a:r>
            <a:r>
              <a:rPr lang="en-US" sz="2800" dirty="0">
                <a:latin typeface="HfW precursive" panose="00000500000000000000" pitchFamily="2" charset="0"/>
              </a:rPr>
              <a:t> that </a:t>
            </a:r>
            <a:r>
              <a:rPr lang="en-US" sz="2800" dirty="0" smtClean="0">
                <a:latin typeface="HfW precursive" panose="00000500000000000000" pitchFamily="2" charset="0"/>
              </a:rPr>
              <a:t>develops </a:t>
            </a:r>
            <a:r>
              <a:rPr lang="en-US" sz="2800" dirty="0" err="1" smtClean="0">
                <a:latin typeface="HfW precursive" panose="00000500000000000000" pitchFamily="2" charset="0"/>
              </a:rPr>
              <a:t>childrens</a:t>
            </a:r>
            <a:r>
              <a:rPr lang="en-US" sz="2800" dirty="0" smtClean="0">
                <a:latin typeface="HfW precursive" panose="00000500000000000000" pitchFamily="2" charset="0"/>
              </a:rPr>
              <a:t>’ reading skills. </a:t>
            </a:r>
            <a:r>
              <a:rPr lang="en-US" dirty="0">
                <a:solidFill>
                  <a:schemeClr val="tx2"/>
                </a:solidFill>
              </a:rPr>
              <a:t/>
            </a:r>
            <a:br>
              <a:rPr lang="en-US" dirty="0">
                <a:solidFill>
                  <a:schemeClr val="tx2"/>
                </a:solidFill>
              </a:rPr>
            </a:br>
            <a:r>
              <a:rPr lang="en-US" dirty="0">
                <a:solidFill>
                  <a:schemeClr val="tx2"/>
                </a:solidFill>
              </a:rPr>
              <a:t/>
            </a:r>
            <a:br>
              <a:rPr lang="en-US" dirty="0">
                <a:solidFill>
                  <a:schemeClr val="tx2"/>
                </a:solidFill>
              </a:rPr>
            </a:b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-252536" y="27234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b="1" dirty="0" smtClean="0">
                <a:solidFill>
                  <a:schemeClr val="accent1"/>
                </a:solidFill>
                <a:latin typeface="HfW precursive" panose="00000500000000000000" pitchFamily="2" charset="0"/>
              </a:rPr>
              <a:t>Ready Steady Read</a:t>
            </a:r>
            <a:endParaRPr lang="en-GB" b="1" dirty="0">
              <a:solidFill>
                <a:schemeClr val="accent1"/>
              </a:solidFill>
              <a:latin typeface="HfW precursive" panose="00000500000000000000" pitchFamily="2" charset="0"/>
            </a:endParaRPr>
          </a:p>
        </p:txBody>
      </p:sp>
      <p:pic>
        <p:nvPicPr>
          <p:cNvPr id="7" name="262488BA-3EDD-46E0-8320-588A6115914D" descr="IMG_8520.jpg"/>
          <p:cNvPicPr/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49121" y="1763066"/>
            <a:ext cx="3178717" cy="2771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Lincewood Primary School - Phonics (Read, Write Inc)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68"/>
          <a:stretch/>
        </p:blipFill>
        <p:spPr bwMode="auto">
          <a:xfrm>
            <a:off x="6551230" y="5730166"/>
            <a:ext cx="2341548" cy="98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476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982644" y="479020"/>
            <a:ext cx="5410200" cy="1371600"/>
          </a:xfrm>
        </p:spPr>
        <p:txBody>
          <a:bodyPr>
            <a:normAutofit/>
          </a:bodyPr>
          <a:lstStyle/>
          <a:p>
            <a:r>
              <a:rPr lang="en-GB" sz="5000" b="1" dirty="0">
                <a:latin typeface="HfW precursive" panose="00000500000000000000" pitchFamily="2" charset="0"/>
              </a:rPr>
              <a:t>Reading</a:t>
            </a:r>
          </a:p>
        </p:txBody>
      </p:sp>
      <p:sp>
        <p:nvSpPr>
          <p:cNvPr id="65550" name="Text Box 14"/>
          <p:cNvSpPr txBox="1">
            <a:spLocks noChangeArrowheads="1"/>
          </p:cNvSpPr>
          <p:nvPr/>
        </p:nvSpPr>
        <p:spPr bwMode="auto">
          <a:xfrm>
            <a:off x="251520" y="4365104"/>
            <a:ext cx="4608513" cy="212365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GB" sz="2400" dirty="0">
                <a:latin typeface="HfW precursive" panose="00000500000000000000" pitchFamily="2" charset="0"/>
              </a:rPr>
              <a:t>Books for Sharing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sz="2400" dirty="0">
                <a:latin typeface="HfW precursive" panose="00000500000000000000" pitchFamily="2" charset="0"/>
              </a:rPr>
              <a:t>Reading </a:t>
            </a:r>
            <a:r>
              <a:rPr lang="en-GB" sz="2400" dirty="0" smtClean="0">
                <a:latin typeface="HfW precursive" panose="00000500000000000000" pitchFamily="2" charset="0"/>
              </a:rPr>
              <a:t>Books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sz="2400" dirty="0" smtClean="0">
                <a:latin typeface="HfW precursive" panose="00000500000000000000" pitchFamily="2" charset="0"/>
              </a:rPr>
              <a:t>Library Visits </a:t>
            </a:r>
            <a:endParaRPr lang="en-GB" sz="2400" dirty="0">
              <a:latin typeface="HfW precursive" panose="00000500000000000000" pitchFamily="2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sz="2400" dirty="0" smtClean="0">
                <a:latin typeface="HfW precursive" panose="00000500000000000000" pitchFamily="2" charset="0"/>
              </a:rPr>
              <a:t>Join our reading team</a:t>
            </a:r>
            <a:endParaRPr lang="en-GB" sz="2400" dirty="0">
              <a:latin typeface="HfW precursive" panose="00000500000000000000" pitchFamily="2" charset="0"/>
            </a:endParaRPr>
          </a:p>
        </p:txBody>
      </p:sp>
      <p:pic>
        <p:nvPicPr>
          <p:cNvPr id="7" name="AF3C19AF-4B24-4283-9E51-14D13F0C1591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79618" y="3970233"/>
            <a:ext cx="3098497" cy="2448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22" y="260648"/>
            <a:ext cx="2793132" cy="3716433"/>
          </a:xfrm>
          <a:prstGeom prst="rect">
            <a:avLst/>
          </a:prstGeom>
        </p:spPr>
      </p:pic>
      <p:pic>
        <p:nvPicPr>
          <p:cNvPr id="5122" name="Picture 2" descr="https://attachments.office.net/owa/adavies%40hornsmill.cheshire.sch.uk/service.svc/s/GetAttachmentThumbnail?id=AAMkADk0NjI0NzFiLTA0N2EtNGNhNS05YTI3LTE0ZjU1YTI4YTllMQBGAAAAAADnTdq7ac6WRaUHEUQeJEgLBwBVSkwxzmfDRqqLwk89DHBIAAAAAAEMAABVSkwxzmfDRqqLwk89DHBIAADAkIBhAAABEgAQABoeZezbQKRKlsD%2F03o0%2FWE%3D&amp;thumbnailType=2&amp;token=eyJhbGciOiJSUzI1NiIsImtpZCI6IkU1RDJGMEY4REE5M0I2NzA5QzQzQTlFOEE2MTQzQzAzRDYyRjlBODAiLCJ0eXAiOiJKV1QiLCJ4NXQiOiI1ZEx3LU5xVHRuQ2NRNm5vcGhROEE5WXZtb0EifQ.eyJvcmlnaW4iOiJodHRwczovL291dGxvb2sub2ZmaWNlLmNvbSIsInVjIjoiYTg2NWUxYzc5YTQ1NDk4NmFlZmFmOWQ2NTAzZDc1ZGQiLCJ2ZXIiOiJFeGNoYW5nZS5DYWxsYmFjay5WMSIsImFwcGN0eHNlbmRlciI6Ik93YURvd25sb2FkQDVmYTAwNjg4LTY5YjEtNGJjMS1iMDUyLWI0YjY0Mjg5YTJkNCIsImlzc3JpbmciOiJXVyIsImFwcGN0eCI6IntcIm1zZXhjaHByb3RcIjpcIm93YVwiLFwicHVpZFwiOlwiMTE1MzgwMTEyNjMyNTE0NDY5NlwiLFwic2NvcGVcIjpcIk93YURvd25sb2FkXCIsXCJvaWRcIjpcIjc5OTRiMzlmLTA3NjAtNDE0MC04NjM4LWQ3NDkyMDEzYzYzM1wiLFwicHJpbWFyeXNpZFwiOlwiUy0xLTUtMjEtMTA1NTM1OTMxNy0yMzQ3NTMwMjc2LTM5NDc0NzkyMzUtNDk0MDE4NjBcIn0iLCJuYmYiOjE3MTg4MDgyMjksImV4cCI6MTcxODgwODUyOSwiaXNzIjoiMDAwMDAwMDItMDAwMC0wZmYxLWNlMDAtMDAwMDAwMDAwMDAwQDVmYTAwNjg4LTY5YjEtNGJjMS1iMDUyLWI0YjY0Mjg5YTJkNCIsImF1ZCI6IjAwMDAwMDAyLTAwMDAtMGZmMS1jZTAwLTAwMDAwMDAwMDAwMC9hdHRhY2htZW50cy5vZmZpY2UubmV0QDVmYTAwNjg4LTY5YjEtNGJjMS1iMDUyLWI0YjY0Mjg5YTJkNCIsImhhcHAiOiJvd2EifQ.IrmIte_EJbHUKphA9MarhkFfdAhVF72YuAH-l59K3Z6uc8dInpKai8lUQpYSNWGe5XwEX9ayslcYT5zT6N6hxEFckTiwBCmwfFJW8fJaXj_6fuuzG4mQ1cFyGAF6qMyytwadMbAx-xebN9f_0d1sB7NyysQitlLVQdZzsiUhQf2PwDCige63-ssk761m1YePmFa8-EzEX16XGMCivkrkAOuOPP1_wnp0qElD7Axy9HO80KdW9VU1Oh-yCUe2BD8lMptYe9xJGgyFQJ4dFnHCqXSDGly10Px6UftIaIZor3XizO3s6B69jRIj2amxbAzddJ-r9m4EyqVGVBvsA_FY_A&amp;X-OWA-CANARY=X-OWA-CANARY_cookie_is_null_or_empty&amp;owa=outlook.office.com&amp;scriptVer=20240614008.06&amp;clientId=DCB57677196947A59F01115320624B2A&amp;animation=true&amp;persistenceId=b78edd0b-5447-4d0f-8bc4-62611f2be3b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096" y="1562588"/>
            <a:ext cx="4112164" cy="309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923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5105" y="1760768"/>
            <a:ext cx="3896338" cy="292225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259632" y="404664"/>
            <a:ext cx="7427168" cy="1219200"/>
          </a:xfrm>
        </p:spPr>
        <p:txBody>
          <a:bodyPr>
            <a:normAutofit/>
          </a:bodyPr>
          <a:lstStyle/>
          <a:p>
            <a:r>
              <a:rPr lang="en-GB" sz="5000" dirty="0" smtClean="0">
                <a:latin typeface="HfW precursive" panose="00000500000000000000" pitchFamily="2" charset="0"/>
              </a:rPr>
              <a:t>PE</a:t>
            </a:r>
            <a:endParaRPr lang="en-GB" sz="5000" dirty="0">
              <a:latin typeface="HfW precursive" panose="000005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7012" y="404664"/>
            <a:ext cx="547260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>
                <a:latin typeface="HfW precursive" panose="00000500000000000000" pitchFamily="2" charset="0"/>
              </a:rPr>
              <a:t>Children have a weekly PE lesson.  They will need a PE kit in school to get changed into for these sessions.</a:t>
            </a:r>
            <a:endParaRPr lang="en-GB" sz="3000" dirty="0">
              <a:latin typeface="HfW precursive" panose="00000500000000000000" pitchFamily="2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644008" y="2990666"/>
            <a:ext cx="18853004" cy="747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6146" name="Picture 2" descr="https://attachments.office.net/owa/adavies%40hornsmill.cheshire.sch.uk/service.svc/s/GetAttachmentThumbnail?id=AAMkADk0NjI0NzFiLTA0N2EtNGNhNS05YTI3LTE0ZjU1YTI4YTllMQBGAAAAAADnTdq7ac6WRaUHEUQeJEgLBwBVSkwxzmfDRqqLwk89DHBIAAAAAAEMAABVSkwxzmfDRqqLwk89DHBIAADAkIBhAAABEgAQAKaZl2cjKrhIjmPbgil0y9g%3D&amp;thumbnailType=2&amp;token=eyJhbGciOiJSUzI1NiIsImtpZCI6IkU1RDJGMEY4REE5M0I2NzA5QzQzQTlFOEE2MTQzQzAzRDYyRjlBODAiLCJ0eXAiOiJKV1QiLCJ4NXQiOiI1ZEx3LU5xVHRuQ2NRNm5vcGhROEE5WXZtb0EifQ.eyJvcmlnaW4iOiJodHRwczovL291dGxvb2sub2ZmaWNlLmNvbSIsInVjIjoiYTg2NWUxYzc5YTQ1NDk4NmFlZmFmOWQ2NTAzZDc1ZGQiLCJ2ZXIiOiJFeGNoYW5nZS5DYWxsYmFjay5WMSIsImFwcGN0eHNlbmRlciI6Ik93YURvd25sb2FkQDVmYTAwNjg4LTY5YjEtNGJjMS1iMDUyLWI0YjY0Mjg5YTJkNCIsImlzc3JpbmciOiJXVyIsImFwcGN0eCI6IntcIm1zZXhjaHByb3RcIjpcIm93YVwiLFwicHVpZFwiOlwiMTE1MzgwMTEyNjMyNTE0NDY5NlwiLFwic2NvcGVcIjpcIk93YURvd25sb2FkXCIsXCJvaWRcIjpcIjc5OTRiMzlmLTA3NjAtNDE0MC04NjM4LWQ3NDkyMDEzYzYzM1wiLFwicHJpbWFyeXNpZFwiOlwiUy0xLTUtMjEtMTA1NTM1OTMxNy0yMzQ3NTMwMjc2LTM5NDc0NzkyMzUtNDk0MDE4NjBcIn0iLCJuYmYiOjE3MTg4MDgyMjksImV4cCI6MTcxODgwODUyOSwiaXNzIjoiMDAwMDAwMDItMDAwMC0wZmYxLWNlMDAtMDAwMDAwMDAwMDAwQDVmYTAwNjg4LTY5YjEtNGJjMS1iMDUyLWI0YjY0Mjg5YTJkNCIsImF1ZCI6IjAwMDAwMDAyLTAwMDAtMGZmMS1jZTAwLTAwMDAwMDAwMDAwMC9hdHRhY2htZW50cy5vZmZpY2UubmV0QDVmYTAwNjg4LTY5YjEtNGJjMS1iMDUyLWI0YjY0Mjg5YTJkNCIsImhhcHAiOiJvd2EifQ.IrmIte_EJbHUKphA9MarhkFfdAhVF72YuAH-l59K3Z6uc8dInpKai8lUQpYSNWGe5XwEX9ayslcYT5zT6N6hxEFckTiwBCmwfFJW8fJaXj_6fuuzG4mQ1cFyGAF6qMyytwadMbAx-xebN9f_0d1sB7NyysQitlLVQdZzsiUhQf2PwDCige63-ssk761m1YePmFa8-EzEX16XGMCivkrkAOuOPP1_wnp0qElD7Axy9HO80KdW9VU1Oh-yCUe2BD8lMptYe9xJGgyFQJ4dFnHCqXSDGly10Px6UftIaIZor3XizO3s6B69jRIj2amxbAzddJ-r9m4EyqVGVBvsA_FY_A&amp;X-OWA-CANARY=X-OWA-CANARY_cookie_is_null_or_empty&amp;owa=outlook.office.com&amp;scriptVer=20240614008.06&amp;clientId=DCB57677196947A59F01115320624B2A&amp;animation=true&amp;persistenceId=b78edd0b-5447-4d0f-8bc4-62611f2be3b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422" y="2780144"/>
            <a:ext cx="2957970" cy="393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attachments.office.net/owa/adavies%40hornsmill.cheshire.sch.uk/service.svc/s/GetAttachmentThumbnail?id=AAMkADk0NjI0NzFiLTA0N2EtNGNhNS05YTI3LTE0ZjU1YTI4YTllMQBGAAAAAADnTdq7ac6WRaUHEUQeJEgLBwBVSkwxzmfDRqqLwk89DHBIAAAAAAEMAABVSkwxzmfDRqqLwk89DHBIAADAkIBhAAABEgAQAFGnbDwRIxxLlwZnjW5rbSo%3D&amp;thumbnailType=2&amp;token=eyJhbGciOiJSUzI1NiIsImtpZCI6IkU1RDJGMEY4REE5M0I2NzA5QzQzQTlFOEE2MTQzQzAzRDYyRjlBODAiLCJ0eXAiOiJKV1QiLCJ4NXQiOiI1ZEx3LU5xVHRuQ2NRNm5vcGhROEE5WXZtb0EifQ.eyJvcmlnaW4iOiJodHRwczovL291dGxvb2sub2ZmaWNlLmNvbSIsInVjIjoiYTg2NWUxYzc5YTQ1NDk4NmFlZmFmOWQ2NTAzZDc1ZGQiLCJ2ZXIiOiJFeGNoYW5nZS5DYWxsYmFjay5WMSIsImFwcGN0eHNlbmRlciI6Ik93YURvd25sb2FkQDVmYTAwNjg4LTY5YjEtNGJjMS1iMDUyLWI0YjY0Mjg5YTJkNCIsImlzc3JpbmciOiJXVyIsImFwcGN0eCI6IntcIm1zZXhjaHByb3RcIjpcIm93YVwiLFwicHVpZFwiOlwiMTE1MzgwMTEyNjMyNTE0NDY5NlwiLFwic2NvcGVcIjpcIk93YURvd25sb2FkXCIsXCJvaWRcIjpcIjc5OTRiMzlmLTA3NjAtNDE0MC04NjM4LWQ3NDkyMDEzYzYzM1wiLFwicHJpbWFyeXNpZFwiOlwiUy0xLTUtMjEtMTA1NTM1OTMxNy0yMzQ3NTMwMjc2LTM5NDc0NzkyMzUtNDk0MDE4NjBcIn0iLCJuYmYiOjE3MTg4MDgyMjksImV4cCI6MTcxODgwODUyOSwiaXNzIjoiMDAwMDAwMDItMDAwMC0wZmYxLWNlMDAtMDAwMDAwMDAwMDAwQDVmYTAwNjg4LTY5YjEtNGJjMS1iMDUyLWI0YjY0Mjg5YTJkNCIsImF1ZCI6IjAwMDAwMDAyLTAwMDAtMGZmMS1jZTAwLTAwMDAwMDAwMDAwMC9hdHRhY2htZW50cy5vZmZpY2UubmV0QDVmYTAwNjg4LTY5YjEtNGJjMS1iMDUyLWI0YjY0Mjg5YTJkNCIsImhhcHAiOiJvd2EifQ.IrmIte_EJbHUKphA9MarhkFfdAhVF72YuAH-l59K3Z6uc8dInpKai8lUQpYSNWGe5XwEX9ayslcYT5zT6N6hxEFckTiwBCmwfFJW8fJaXj_6fuuzG4mQ1cFyGAF6qMyytwadMbAx-xebN9f_0d1sB7NyysQitlLVQdZzsiUhQf2PwDCige63-ssk761m1YePmFa8-EzEX16XGMCivkrkAOuOPP1_wnp0qElD7Axy9HO80KdW9VU1Oh-yCUe2BD8lMptYe9xJGgyFQJ4dFnHCqXSDGly10Px6UftIaIZor3XizO3s6B69jRIj2amxbAzddJ-r9m4EyqVGVBvsA_FY_A&amp;X-OWA-CANARY=X-OWA-CANARY_cookie_is_null_or_empty&amp;owa=outlook.office.com&amp;scriptVer=20240614008.06&amp;clientId=DCB57677196947A59F01115320624B2A&amp;animation=true&amp;persistenceId=b78edd0b-5447-4d0f-8bc4-62611f2be3b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085" y="3049297"/>
            <a:ext cx="3598535" cy="2704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796649" y="5951023"/>
            <a:ext cx="3268852" cy="567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dirty="0" smtClean="0">
                <a:latin typeface="HfW precursive" panose="00000500000000000000" pitchFamily="2" charset="0"/>
              </a:rPr>
              <a:t>Sports events</a:t>
            </a:r>
            <a:endParaRPr lang="en-GB" sz="3000" dirty="0">
              <a:latin typeface="HfW precursive" panose="000005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1781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/>
          </p:cNvSpPr>
          <p:nvPr/>
        </p:nvSpPr>
        <p:spPr>
          <a:xfrm>
            <a:off x="1272426" y="458295"/>
            <a:ext cx="7704856" cy="704252"/>
          </a:xfrm>
          <a:prstGeom prst="rect">
            <a:avLst/>
          </a:prstGeom>
          <a:ln w="6350" cap="rnd">
            <a:noFill/>
          </a:ln>
        </p:spPr>
        <p:txBody>
          <a:bodyPr vert="horz" rtlCol="0" anchor="b" anchorCtr="0">
            <a:normAutofit fontScale="9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4200" b="0" kern="1200" spc="-100" baseline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 smtClean="0">
                <a:solidFill>
                  <a:schemeClr val="tx1"/>
                </a:solidFill>
                <a:latin typeface="HfW precursive" panose="00000500000000000000" pitchFamily="2" charset="0"/>
              </a:rPr>
              <a:t>The Early Years Team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6792" y="3381075"/>
            <a:ext cx="2650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HfW precursive" panose="00000500000000000000" pitchFamily="2" charset="0"/>
              </a:rPr>
              <a:t>Alice Davies</a:t>
            </a:r>
          </a:p>
          <a:p>
            <a:pPr algn="ctr"/>
            <a:r>
              <a:rPr lang="en-GB" sz="1400" b="1" dirty="0" smtClean="0">
                <a:latin typeface="HfW precursive" panose="00000500000000000000" pitchFamily="2" charset="0"/>
              </a:rPr>
              <a:t>Class Teacher</a:t>
            </a:r>
            <a:endParaRPr lang="en-GB" sz="1400" b="1" dirty="0">
              <a:latin typeface="HfW precursive" panose="000005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19575" y="3381075"/>
            <a:ext cx="2136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HfW precursive" panose="00000500000000000000" pitchFamily="2" charset="0"/>
              </a:rPr>
              <a:t>Sharon Wyatt</a:t>
            </a:r>
          </a:p>
          <a:p>
            <a:pPr algn="ctr"/>
            <a:r>
              <a:rPr lang="en-GB" sz="1400" b="1" dirty="0" smtClean="0">
                <a:latin typeface="HfW precursive" panose="00000500000000000000" pitchFamily="2" charset="0"/>
              </a:rPr>
              <a:t>Friday Class Teacher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06042" y="5997055"/>
            <a:ext cx="3290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HfW precursive" panose="00000500000000000000" pitchFamily="2" charset="0"/>
              </a:rPr>
              <a:t>Sarah Davies</a:t>
            </a:r>
          </a:p>
          <a:p>
            <a:pPr algn="ctr"/>
            <a:r>
              <a:rPr lang="en-GB" sz="1400" b="1" dirty="0" smtClean="0">
                <a:latin typeface="HfW precursive" panose="00000500000000000000" pitchFamily="2" charset="0"/>
              </a:rPr>
              <a:t>Teaching Assistant</a:t>
            </a:r>
            <a:r>
              <a:rPr lang="en-GB" sz="1400" b="1" dirty="0">
                <a:latin typeface="HfW precursive" panose="00000500000000000000" pitchFamily="2" charset="0"/>
              </a:rPr>
              <a:t> </a:t>
            </a:r>
            <a:r>
              <a:rPr lang="en-GB" sz="1400" b="1" dirty="0" smtClean="0">
                <a:latin typeface="HfW precursive" panose="00000500000000000000" pitchFamily="2" charset="0"/>
              </a:rPr>
              <a:t>– Part Time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28665" y="3328525"/>
            <a:ext cx="23787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HfW precursive" panose="00000500000000000000" pitchFamily="2" charset="0"/>
              </a:rPr>
              <a:t>Beth Parker</a:t>
            </a:r>
          </a:p>
          <a:p>
            <a:pPr algn="ctr"/>
            <a:r>
              <a:rPr lang="en-GB" sz="1400" b="1" dirty="0" smtClean="0">
                <a:latin typeface="HfW precursive" panose="00000500000000000000" pitchFamily="2" charset="0"/>
              </a:rPr>
              <a:t>Teaching Assistant</a:t>
            </a:r>
            <a:endParaRPr lang="en-GB" sz="1400" b="1" dirty="0">
              <a:latin typeface="HfW precursive" panose="00000500000000000000" pitchFamily="2" charset="0"/>
            </a:endParaRPr>
          </a:p>
        </p:txBody>
      </p:sp>
      <p:pic>
        <p:nvPicPr>
          <p:cNvPr id="1032" name="Picture 8" descr="Sarah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541" y="4146038"/>
            <a:ext cx="1333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ornsmillCB 02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842" y="1357263"/>
            <a:ext cx="1272126" cy="190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ornsmillCB 03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924" y="1379283"/>
            <a:ext cx="1190632" cy="1785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817362" y="6010844"/>
            <a:ext cx="23787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smtClean="0">
                <a:latin typeface="HfW precursive" panose="00000500000000000000" pitchFamily="2" charset="0"/>
              </a:rPr>
              <a:t>Hannah Griffiths </a:t>
            </a:r>
          </a:p>
          <a:p>
            <a:pPr algn="ctr"/>
            <a:r>
              <a:rPr lang="en-GB" sz="1400" b="1" dirty="0" smtClean="0">
                <a:latin typeface="HfW precursive" panose="00000500000000000000" pitchFamily="2" charset="0"/>
              </a:rPr>
              <a:t>Teaching Assistant – Part Time </a:t>
            </a:r>
            <a:endParaRPr lang="en-GB" sz="1400" b="1" dirty="0">
              <a:latin typeface="HfW precursive" panose="00000500000000000000" pitchFamily="2" charset="0"/>
            </a:endParaRPr>
          </a:p>
        </p:txBody>
      </p:sp>
      <p:pic>
        <p:nvPicPr>
          <p:cNvPr id="1026" name="Picture 2" descr="hornsmillCB 02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292" y="4007760"/>
            <a:ext cx="1256894" cy="1884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ornsmillCB 01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0282" y="1338126"/>
            <a:ext cx="1304327" cy="195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948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9512" y="276417"/>
            <a:ext cx="3888432" cy="1219200"/>
          </a:xfrm>
        </p:spPr>
        <p:txBody>
          <a:bodyPr>
            <a:normAutofit fontScale="90000"/>
          </a:bodyPr>
          <a:lstStyle/>
          <a:p>
            <a:r>
              <a:rPr lang="en-GB" sz="5000" dirty="0" err="1" smtClean="0">
                <a:latin typeface="HfW precursive" panose="00000500000000000000" pitchFamily="2" charset="0"/>
              </a:rPr>
              <a:t>Mousemania</a:t>
            </a:r>
            <a:endParaRPr lang="en-GB" sz="5000" dirty="0">
              <a:latin typeface="HfW precursive" panose="000005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55876" y="966169"/>
            <a:ext cx="54726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HfW precursive" panose="00000500000000000000" pitchFamily="2" charset="0"/>
              </a:rPr>
              <a:t>To celebrate a great week of learning, children choose a treat to have on a Friday afternoon.</a:t>
            </a:r>
            <a:endParaRPr lang="en-GB" sz="2800" dirty="0">
              <a:latin typeface="HfW precursive" panose="00000500000000000000" pitchFamily="2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644008" y="2990666"/>
            <a:ext cx="18853004" cy="747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662"/>
          <a:stretch/>
        </p:blipFill>
        <p:spPr>
          <a:xfrm>
            <a:off x="827584" y="964493"/>
            <a:ext cx="1980220" cy="2248483"/>
          </a:xfrm>
          <a:prstGeom prst="rect">
            <a:avLst/>
          </a:prstGeom>
        </p:spPr>
      </p:pic>
      <p:sp>
        <p:nvSpPr>
          <p:cNvPr id="9" name="Title 4"/>
          <p:cNvSpPr txBox="1">
            <a:spLocks/>
          </p:cNvSpPr>
          <p:nvPr/>
        </p:nvSpPr>
        <p:spPr>
          <a:xfrm>
            <a:off x="1331640" y="3521921"/>
            <a:ext cx="7236804" cy="121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GB" sz="5000" dirty="0" smtClean="0">
                <a:latin typeface="HfW precursive" panose="00000500000000000000" pitchFamily="2" charset="0"/>
              </a:rPr>
              <a:t>Big Cheese of </a:t>
            </a:r>
          </a:p>
          <a:p>
            <a:pPr algn="r"/>
            <a:r>
              <a:rPr lang="en-GB" sz="5000" dirty="0" smtClean="0">
                <a:latin typeface="HfW precursive" panose="00000500000000000000" pitchFamily="2" charset="0"/>
              </a:rPr>
              <a:t>the Week</a:t>
            </a:r>
            <a:endParaRPr lang="en-GB" sz="5000" dirty="0">
              <a:latin typeface="HfW precursive" panose="000005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500" y="4342299"/>
            <a:ext cx="547260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HfW precursive" panose="00000500000000000000" pitchFamily="2" charset="0"/>
              </a:rPr>
              <a:t>One person from each class is awarded the ‘Big Cheese’ each week.</a:t>
            </a:r>
          </a:p>
          <a:p>
            <a:pPr algn="ctr"/>
            <a:r>
              <a:rPr lang="en-US" sz="2800" dirty="0" smtClean="0">
                <a:latin typeface="HfW precursive" panose="00000500000000000000" pitchFamily="2" charset="0"/>
              </a:rPr>
              <a:t>Assembly is on a Friday morning at 8.50am.</a:t>
            </a:r>
            <a:endParaRPr lang="en-GB" sz="2800" dirty="0">
              <a:latin typeface="HfW precursive" panose="000005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602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052736"/>
            <a:ext cx="8229600" cy="1371600"/>
          </a:xfrm>
        </p:spPr>
        <p:txBody>
          <a:bodyPr>
            <a:noAutofit/>
          </a:bodyPr>
          <a:lstStyle/>
          <a:p>
            <a:pPr algn="ctr"/>
            <a:r>
              <a:rPr lang="en-GB" sz="4400" b="1" dirty="0" smtClean="0">
                <a:solidFill>
                  <a:schemeClr val="tx1"/>
                </a:solidFill>
                <a:latin typeface="HfW precursive" panose="00000500000000000000" pitchFamily="2" charset="0"/>
              </a:rPr>
              <a:t>How can I support my child over the summer?</a:t>
            </a:r>
            <a:endParaRPr lang="en-GB" sz="4400" b="1" dirty="0">
              <a:solidFill>
                <a:schemeClr val="tx1"/>
              </a:solidFill>
              <a:latin typeface="HfW precursive" panose="00000500000000000000" pitchFamily="2" charset="0"/>
            </a:endParaRPr>
          </a:p>
        </p:txBody>
      </p:sp>
      <p:pic>
        <p:nvPicPr>
          <p:cNvPr id="4" name="Picture 3" descr="http://repeatingislands.files.wordpress.com/2011/10/happy20sun.gif?w=500&amp;h=492">
            <a:hlinkClick r:id="rId4"/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69" l="0" r="100000">
                        <a14:foregroundMark x1="13000" y1="17241" x2="27000" y2="26369"/>
                        <a14:foregroundMark x1="30400" y1="14402" x2="32600" y2="21095"/>
                        <a14:foregroundMark x1="41600" y1="4057" x2="41600" y2="4057"/>
                        <a14:foregroundMark x1="54600" y1="13185" x2="54600" y2="13185"/>
                        <a14:foregroundMark x1="65800" y1="15416" x2="65800" y2="15416"/>
                        <a14:foregroundMark x1="73200" y1="22921" x2="73200" y2="22921"/>
                        <a14:foregroundMark x1="85000" y1="29817" x2="85000" y2="29817"/>
                        <a14:foregroundMark x1="87200" y1="42394" x2="87200" y2="42394"/>
                        <a14:foregroundMark x1="88800" y1="55578" x2="88800" y2="55578"/>
                        <a14:foregroundMark x1="82600" y1="65720" x2="82600" y2="65720"/>
                        <a14:foregroundMark x1="82600" y1="65720" x2="82600" y2="65720"/>
                        <a14:foregroundMark x1="81600" y1="78905" x2="81600" y2="78905"/>
                        <a14:foregroundMark x1="68000" y1="82961" x2="68000" y2="82961"/>
                        <a14:foregroundMark x1="57400" y1="86410" x2="57400" y2="86410"/>
                        <a14:foregroundMark x1="46200" y1="87018" x2="46200" y2="87018"/>
                        <a14:foregroundMark x1="34400" y1="85801" x2="34400" y2="85801"/>
                        <a14:foregroundMark x1="24800" y1="76673" x2="24800" y2="76673"/>
                        <a14:foregroundMark x1="16400" y1="69777" x2="16400" y2="69777"/>
                        <a14:foregroundMark x1="16400" y1="57201" x2="16400" y2="57201"/>
                        <a14:foregroundMark x1="15200" y1="45842" x2="15200" y2="45842"/>
                        <a14:foregroundMark x1="18000" y1="35497" x2="18000" y2="3549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636912"/>
            <a:ext cx="2916545" cy="3096057"/>
          </a:xfrm>
          <a:prstGeom prst="rect">
            <a:avLst/>
          </a:prstGeom>
          <a:ln>
            <a:noFill/>
          </a:ln>
          <a:effectLst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275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3528" y="332656"/>
            <a:ext cx="6482681" cy="1019200"/>
          </a:xfrm>
        </p:spPr>
        <p:txBody>
          <a:bodyPr>
            <a:normAutofit fontScale="90000"/>
          </a:bodyPr>
          <a:lstStyle/>
          <a:p>
            <a:r>
              <a:rPr lang="en-US" sz="2400" dirty="0" smtClean="0">
                <a:latin typeface="HfW precursive" panose="00000500000000000000" pitchFamily="2" charset="0"/>
              </a:rPr>
              <a:t>All your children have had different early learning experiences at the nurseries &amp; pre-schools they have been attending.</a:t>
            </a:r>
            <a:endParaRPr lang="en-GB" sz="2400" dirty="0">
              <a:latin typeface="HfW precursive" panose="00000500000000000000" pitchFamily="2" charset="0"/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328108" y="1700808"/>
            <a:ext cx="6482681" cy="101920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 smtClean="0">
                <a:latin typeface="HfW precursive" panose="00000500000000000000" pitchFamily="2" charset="0"/>
              </a:rPr>
              <a:t>To prepare them for starting in Reception, some of the following activities over the summer would be of great benefit:</a:t>
            </a:r>
          </a:p>
          <a:p>
            <a:endParaRPr lang="en-US" sz="2400" dirty="0">
              <a:latin typeface="HfW precursive" panose="00000500000000000000" pitchFamily="2" charset="0"/>
            </a:endParaRPr>
          </a:p>
          <a:p>
            <a:endParaRPr lang="en-GB" sz="2400" dirty="0">
              <a:solidFill>
                <a:schemeClr val="tx1"/>
              </a:solidFill>
              <a:latin typeface="HfW precursive" panose="00000500000000000000" pitchFamily="2" charset="0"/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323527" y="3034502"/>
            <a:ext cx="6482681" cy="320281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HfW precursive" panose="00000500000000000000" pitchFamily="2" charset="0"/>
              </a:rPr>
              <a:t>Mark making activities – drawing, painting, printing, pattern making, writing name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HfW precursive" panose="00000500000000000000" pitchFamily="2" charset="0"/>
              </a:rPr>
              <a:t>Holiday books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HfW precursive" panose="00000500000000000000" pitchFamily="2" charset="0"/>
              </a:rPr>
              <a:t>Activities &amp; days out with friends &amp; family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HfW precursive" panose="00000500000000000000" pitchFamily="2" charset="0"/>
              </a:rPr>
              <a:t>Story- telling and story time together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HfW precursive" panose="00000500000000000000" pitchFamily="2" charset="0"/>
              </a:rPr>
              <a:t>Visits to local library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HfW precursive" panose="00000500000000000000" pitchFamily="2" charset="0"/>
              </a:rPr>
              <a:t>Bike rides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HfW precursive" panose="00000500000000000000" pitchFamily="2" charset="0"/>
              </a:rPr>
              <a:t>‘Funky Finger’ time for </a:t>
            </a:r>
          </a:p>
          <a:p>
            <a:r>
              <a:rPr lang="en-US" sz="2400" dirty="0">
                <a:solidFill>
                  <a:schemeClr val="tx1"/>
                </a:solidFill>
                <a:latin typeface="HfW precursive" panose="00000500000000000000" pitchFamily="2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HfW precursive" panose="00000500000000000000" pitchFamily="2" charset="0"/>
              </a:rPr>
              <a:t>  early writing </a:t>
            </a:r>
          </a:p>
        </p:txBody>
      </p:sp>
      <p:pic>
        <p:nvPicPr>
          <p:cNvPr id="2050" name="Picture 2" descr="The Importance of Mark Making for Early Years | EY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445224"/>
            <a:ext cx="3960440" cy="1307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unky Fingers - Townhouse Nursery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393" y="2002632"/>
            <a:ext cx="2537771" cy="137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What Is Finger Gym And Funky Fingers? - Early Years Career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850" y="3558075"/>
            <a:ext cx="2483622" cy="159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188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HfW precursive" panose="00000500000000000000" pitchFamily="2" charset="0"/>
              </a:rPr>
              <a:t>Independent Skills</a:t>
            </a:r>
            <a:endParaRPr lang="en-GB" sz="4000" dirty="0">
              <a:latin typeface="HfW precursive" panose="00000500000000000000" pitchFamily="2" charset="0"/>
            </a:endParaRPr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323528" y="1412776"/>
            <a:ext cx="8568952" cy="532859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400" dirty="0" smtClean="0">
                <a:solidFill>
                  <a:schemeClr val="tx1"/>
                </a:solidFill>
                <a:latin typeface="HfW precursive" panose="00000500000000000000" pitchFamily="2" charset="0"/>
              </a:rPr>
              <a:t>To give your child the best possible start in school, support them to be able to do the following over the Summer:</a:t>
            </a:r>
          </a:p>
          <a:p>
            <a:pPr algn="ctr"/>
            <a:endParaRPr lang="en-US" sz="2400" dirty="0" smtClean="0">
              <a:solidFill>
                <a:schemeClr val="tx1"/>
              </a:solidFill>
              <a:latin typeface="HfW precursive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 smtClean="0">
                <a:solidFill>
                  <a:schemeClr val="tx1"/>
                </a:solidFill>
                <a:latin typeface="HfW precursive" panose="00000500000000000000" pitchFamily="2" charset="0"/>
              </a:rPr>
              <a:t>Recognise</a:t>
            </a:r>
            <a:r>
              <a:rPr lang="en-US" sz="2400" b="1" dirty="0" smtClean="0">
                <a:solidFill>
                  <a:schemeClr val="tx1"/>
                </a:solidFill>
                <a:latin typeface="HfW precursive" panose="00000500000000000000" pitchFamily="2" charset="0"/>
              </a:rPr>
              <a:t> their own coat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/>
                </a:solidFill>
                <a:latin typeface="HfW precursive" panose="00000500000000000000" pitchFamily="2" charset="0"/>
              </a:rPr>
              <a:t>Put their own coat on – use the hood and holes method if teaching from fresh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/>
                </a:solidFill>
                <a:latin typeface="HfW precursive" panose="00000500000000000000" pitchFamily="2" charset="0"/>
              </a:rPr>
              <a:t>Use the toilet independently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/>
                </a:solidFill>
                <a:latin typeface="HfW precursive" panose="00000500000000000000" pitchFamily="2" charset="0"/>
              </a:rPr>
              <a:t>Know how to wipe themselves properly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/>
                </a:solidFill>
                <a:latin typeface="HfW precursive" panose="00000500000000000000" pitchFamily="2" charset="0"/>
              </a:rPr>
              <a:t>Button/zip up their trousers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/>
                </a:solidFill>
                <a:latin typeface="HfW precursive" panose="00000500000000000000" pitchFamily="2" charset="0"/>
              </a:rPr>
              <a:t>Put their shoes 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1"/>
                </a:solidFill>
                <a:latin typeface="HfW precursive" panose="00000500000000000000" pitchFamily="2" charset="0"/>
              </a:rPr>
              <a:t>Take their jumper and cardigan off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 smtClean="0">
                <a:solidFill>
                  <a:schemeClr val="tx1"/>
                </a:solidFill>
                <a:latin typeface="HfW precursive" panose="00000500000000000000" pitchFamily="2" charset="0"/>
              </a:rPr>
              <a:t>Organise</a:t>
            </a:r>
            <a:r>
              <a:rPr lang="en-US" sz="2400" b="1" dirty="0" smtClean="0">
                <a:solidFill>
                  <a:schemeClr val="tx1"/>
                </a:solidFill>
                <a:latin typeface="HfW precursive" panose="00000500000000000000" pitchFamily="2" charset="0"/>
              </a:rPr>
              <a:t> their belongings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  <a:latin typeface="HfW precursive" panose="00000500000000000000" pitchFamily="2" charset="0"/>
            </a:endParaRPr>
          </a:p>
          <a:p>
            <a:r>
              <a:rPr lang="en-US" sz="2400" dirty="0" smtClean="0">
                <a:solidFill>
                  <a:schemeClr val="tx1"/>
                </a:solidFill>
                <a:latin typeface="HfW precursive" panose="00000500000000000000" pitchFamily="2" charset="0"/>
              </a:rPr>
              <a:t>The following document gives lots of information on what your child should be doing when they start school – please have a read online.</a:t>
            </a:r>
          </a:p>
          <a:p>
            <a:r>
              <a:rPr lang="en-US" sz="2400" dirty="0">
                <a:solidFill>
                  <a:schemeClr val="tx1"/>
                </a:solidFill>
                <a:latin typeface="HfW precursive" panose="00000500000000000000" pitchFamily="2" charset="0"/>
                <a:hlinkClick r:id="rId2"/>
              </a:rPr>
              <a:t>https://</a:t>
            </a:r>
            <a:r>
              <a:rPr lang="en-US" sz="2400" dirty="0" smtClean="0">
                <a:solidFill>
                  <a:schemeClr val="tx1"/>
                </a:solidFill>
                <a:latin typeface="HfW precursive" panose="00000500000000000000" pitchFamily="2" charset="0"/>
                <a:hlinkClick r:id="rId2"/>
              </a:rPr>
              <a:t>www.cheshirewestandchester.gov.uk/documents/education-and-learning/schools/admissions/information-booklets/school-readiness-booklet.pdf</a:t>
            </a:r>
            <a:r>
              <a:rPr lang="en-US" sz="2400" dirty="0" smtClean="0">
                <a:solidFill>
                  <a:schemeClr val="tx1"/>
                </a:solidFill>
                <a:latin typeface="HfW precursive" panose="00000500000000000000" pitchFamily="2" charset="0"/>
              </a:rPr>
              <a:t> </a:t>
            </a:r>
          </a:p>
          <a:p>
            <a:endParaRPr lang="en-US" sz="2400" dirty="0">
              <a:solidFill>
                <a:schemeClr val="tx1"/>
              </a:solidFill>
              <a:latin typeface="HfW precursive" panose="00000500000000000000" pitchFamily="2" charset="0"/>
            </a:endParaRPr>
          </a:p>
          <a:p>
            <a:endParaRPr lang="en-US" sz="2400" dirty="0" smtClean="0">
              <a:solidFill>
                <a:schemeClr val="tx1"/>
              </a:solidFill>
              <a:latin typeface="HfW precursive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chemeClr val="tx1"/>
              </a:solidFill>
              <a:latin typeface="HfW precursive" panose="00000500000000000000" pitchFamily="2" charset="0"/>
            </a:endParaRPr>
          </a:p>
        </p:txBody>
      </p:sp>
      <p:pic>
        <p:nvPicPr>
          <p:cNvPr id="7170" name="Picture 2" descr="Lelli Kelly LK8116 Bow Blue School Shoes F Fi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343" y="78453"/>
            <a:ext cx="1789204" cy="1190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0503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523812" y="1312155"/>
            <a:ext cx="5410944" cy="1219200"/>
          </a:xfrm>
        </p:spPr>
        <p:txBody>
          <a:bodyPr>
            <a:normAutofit/>
          </a:bodyPr>
          <a:lstStyle/>
          <a:p>
            <a:r>
              <a:rPr lang="en-GB" sz="4400" b="1" dirty="0" smtClean="0">
                <a:latin typeface="HfW precursive" panose="00000500000000000000" pitchFamily="2" charset="0"/>
              </a:rPr>
              <a:t>Buddies</a:t>
            </a:r>
            <a:endParaRPr lang="en-GB" sz="4400" b="1" dirty="0">
              <a:latin typeface="HfW precursive" panose="00000500000000000000" pitchFamily="2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38075" y="4611696"/>
            <a:ext cx="4546848" cy="20909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400" dirty="0" smtClean="0">
                <a:solidFill>
                  <a:schemeClr val="tx1"/>
                </a:solidFill>
                <a:latin typeface="HfW precursive" panose="00000500000000000000" pitchFamily="2" charset="0"/>
              </a:rPr>
              <a:t>The children will be assigned a Year 5 buddy when they start school to support them during dinner times.</a:t>
            </a:r>
            <a:endParaRPr lang="en-GB" sz="2400" dirty="0">
              <a:solidFill>
                <a:schemeClr val="tx1"/>
              </a:solidFill>
              <a:latin typeface="HfW precursive" panose="00000500000000000000" pitchFamily="2" charset="0"/>
            </a:endParaRPr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6018940" y="404664"/>
            <a:ext cx="2915816" cy="2327548"/>
          </a:xfrm>
          <a:prstGeom prst="rect">
            <a:avLst/>
          </a:prstGeom>
        </p:spPr>
        <p:txBody>
          <a:bodyPr vert="horz">
            <a:normAutofit fontScale="925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300"/>
              </a:spcBef>
              <a:buClr>
                <a:schemeClr val="accent2">
                  <a:shade val="50000"/>
                </a:schemeClr>
              </a:buClr>
              <a:buSzPct val="85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30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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ts val="340"/>
              </a:spcBef>
              <a:buClr>
                <a:schemeClr val="accent2">
                  <a:shade val="75000"/>
                </a:schemeClr>
              </a:buClr>
              <a:buSzPct val="85000"/>
              <a:buFont typeface="Wingdings 2" pitchFamily="18" charset="2"/>
              <a:buChar char="?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/>
              <a:buNone/>
            </a:pPr>
            <a:r>
              <a:rPr lang="en-GB" sz="2400" dirty="0" smtClean="0">
                <a:latin typeface="HfW precursive" panose="00000500000000000000" pitchFamily="2" charset="0"/>
              </a:rPr>
              <a:t>Throughout the year, there will be opportunities for the children to spend time with their buddies.</a:t>
            </a:r>
            <a:endParaRPr lang="en-GB" sz="2400" dirty="0">
              <a:latin typeface="HfW precursive" panose="000005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40" y="373578"/>
            <a:ext cx="3000524" cy="40006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620592"/>
            <a:ext cx="2808312" cy="37366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565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99792" y="332656"/>
            <a:ext cx="5410944" cy="1219200"/>
          </a:xfrm>
        </p:spPr>
        <p:txBody>
          <a:bodyPr/>
          <a:lstStyle/>
          <a:p>
            <a:r>
              <a:rPr lang="en-GB" b="1" dirty="0" smtClean="0">
                <a:latin typeface="HfW precursive" panose="00000500000000000000" pitchFamily="2" charset="0"/>
              </a:rPr>
              <a:t>Water Bottles</a:t>
            </a:r>
            <a:endParaRPr lang="en-GB" b="1" dirty="0">
              <a:latin typeface="HfW precursive" panose="00000500000000000000" pitchFamily="2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58950" y="4965366"/>
            <a:ext cx="7305747" cy="136815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sz="2400" dirty="0" smtClean="0">
                <a:solidFill>
                  <a:schemeClr val="tx1"/>
                </a:solidFill>
                <a:latin typeface="HfW precursive" panose="00000500000000000000" pitchFamily="2" charset="0"/>
              </a:rPr>
              <a:t>We ask that children bring a water bottle to school in September, that is to be kept in school. Children have constant access to fresh drinking water all day. </a:t>
            </a:r>
            <a:endParaRPr lang="en-GB" sz="2400" dirty="0">
              <a:solidFill>
                <a:schemeClr val="tx1"/>
              </a:solidFill>
              <a:latin typeface="HfW precursive" panose="00000500000000000000" pitchFamily="2" charset="0"/>
            </a:endParaRPr>
          </a:p>
        </p:txBody>
      </p:sp>
      <p:pic>
        <p:nvPicPr>
          <p:cNvPr id="8" name="Picture 7" descr="Hydration &lt;strong&gt;Bottles&lt;/strong&gt; | Flickr - Photo Sharing!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575551"/>
            <a:ext cx="4488160" cy="33661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056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/>
          </p:cNvSpPr>
          <p:nvPr>
            <p:ph type="title"/>
          </p:nvPr>
        </p:nvSpPr>
        <p:spPr>
          <a:xfrm>
            <a:off x="467544" y="496416"/>
            <a:ext cx="7130753" cy="875184"/>
          </a:xfrm>
        </p:spPr>
        <p:txBody>
          <a:bodyPr>
            <a:normAutofit/>
          </a:bodyPr>
          <a:lstStyle/>
          <a:p>
            <a:pPr eaLnBrk="1" hangingPunct="1"/>
            <a:r>
              <a:rPr lang="en-GB" b="1" dirty="0" smtClean="0">
                <a:latin typeface="HfW precursive" panose="00000500000000000000" pitchFamily="2" charset="0"/>
              </a:rPr>
              <a:t>Weather and outdoor clothing</a:t>
            </a:r>
            <a:endParaRPr lang="en-US" b="1" dirty="0" smtClean="0">
              <a:latin typeface="HfW precursive" panose="00000500000000000000" pitchFamily="2" charset="0"/>
            </a:endParaRPr>
          </a:p>
        </p:txBody>
      </p:sp>
      <p:sp>
        <p:nvSpPr>
          <p:cNvPr id="33796" name="TextBox 1"/>
          <p:cNvSpPr txBox="1">
            <a:spLocks noChangeArrowheads="1"/>
          </p:cNvSpPr>
          <p:nvPr/>
        </p:nvSpPr>
        <p:spPr bwMode="auto">
          <a:xfrm>
            <a:off x="1225369" y="5508863"/>
            <a:ext cx="61451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GB" sz="2000" dirty="0" smtClean="0">
                <a:latin typeface="HfW precursive" panose="00000500000000000000" pitchFamily="2" charset="0"/>
              </a:rPr>
              <a:t>Wellies</a:t>
            </a:r>
            <a:r>
              <a:rPr lang="en-GB" sz="2000" dirty="0" smtClean="0"/>
              <a:t> </a:t>
            </a:r>
            <a:r>
              <a:rPr lang="en-GB" sz="2000" dirty="0" smtClean="0">
                <a:latin typeface="HfW precursive" panose="00000500000000000000" pitchFamily="2" charset="0"/>
              </a:rPr>
              <a:t>will </a:t>
            </a:r>
            <a:r>
              <a:rPr lang="en-GB" sz="2000" dirty="0">
                <a:latin typeface="HfW precursive" panose="00000500000000000000" pitchFamily="2" charset="0"/>
              </a:rPr>
              <a:t>need </a:t>
            </a:r>
            <a:r>
              <a:rPr lang="en-GB" sz="2000" dirty="0" smtClean="0">
                <a:latin typeface="HfW precursive" panose="00000500000000000000" pitchFamily="2" charset="0"/>
              </a:rPr>
              <a:t>to be labelled </a:t>
            </a:r>
            <a:r>
              <a:rPr lang="en-GB" sz="2000" dirty="0">
                <a:latin typeface="HfW precursive" panose="00000500000000000000" pitchFamily="2" charset="0"/>
              </a:rPr>
              <a:t>and </a:t>
            </a:r>
            <a:r>
              <a:rPr lang="en-GB" sz="2000" dirty="0" smtClean="0">
                <a:latin typeface="HfW precursive" panose="00000500000000000000" pitchFamily="2" charset="0"/>
              </a:rPr>
              <a:t>will be stored in school</a:t>
            </a:r>
            <a:r>
              <a:rPr lang="en-GB" b="1" dirty="0" smtClean="0">
                <a:latin typeface="HfW precursive" panose="00000500000000000000" pitchFamily="2" charset="0"/>
              </a:rPr>
              <a:t>.</a:t>
            </a:r>
            <a:endParaRPr lang="en-GB" b="1" dirty="0">
              <a:latin typeface="HfW precursive" panose="00000500000000000000" pitchFamily="2" charset="0"/>
            </a:endParaRPr>
          </a:p>
        </p:txBody>
      </p:sp>
      <p:pic>
        <p:nvPicPr>
          <p:cNvPr id="7" name="Picture 6" descr="http://cache4.asset-cache.net/gc/144643577-child-splashing-in-puddles-gettyimages.jpg?v=1&amp;c=IWSAsset&amp;k=2&amp;d=QMEbtJkhasL%2FBM3omgCxdS1Y714X7iMviUP4h4hTEtU%3D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158" y="1371600"/>
            <a:ext cx="5383683" cy="3625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607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/>
          </p:cNvSpPr>
          <p:nvPr>
            <p:ph type="title"/>
          </p:nvPr>
        </p:nvSpPr>
        <p:spPr>
          <a:xfrm>
            <a:off x="2339753" y="548680"/>
            <a:ext cx="4752528" cy="864096"/>
          </a:xfrm>
        </p:spPr>
        <p:txBody>
          <a:bodyPr>
            <a:normAutofit/>
          </a:bodyPr>
          <a:lstStyle/>
          <a:p>
            <a:pPr eaLnBrk="1" hangingPunct="1"/>
            <a:r>
              <a:rPr lang="en-GB" b="1" dirty="0" smtClean="0">
                <a:latin typeface="HfW precursive" panose="00000500000000000000" pitchFamily="2" charset="0"/>
              </a:rPr>
              <a:t>After School Clubs</a:t>
            </a:r>
            <a:endParaRPr lang="en-US" b="1" dirty="0" smtClean="0">
              <a:latin typeface="HfW precursive" panose="00000500000000000000" pitchFamily="2" charset="0"/>
            </a:endParaRPr>
          </a:p>
        </p:txBody>
      </p:sp>
      <p:sp>
        <p:nvSpPr>
          <p:cNvPr id="33796" name="TextBox 1"/>
          <p:cNvSpPr txBox="1">
            <a:spLocks noChangeArrowheads="1"/>
          </p:cNvSpPr>
          <p:nvPr/>
        </p:nvSpPr>
        <p:spPr bwMode="auto">
          <a:xfrm>
            <a:off x="395536" y="1412776"/>
            <a:ext cx="5112568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HfW precursive" panose="00000500000000000000" pitchFamily="2" charset="0"/>
              </a:rPr>
              <a:t>A range of after school clubs are offered across school.</a:t>
            </a:r>
          </a:p>
          <a:p>
            <a:r>
              <a:rPr lang="en-GB" sz="2400" dirty="0" smtClean="0">
                <a:latin typeface="HfW precursive" panose="00000500000000000000" pitchFamily="2" charset="0"/>
              </a:rPr>
              <a:t> </a:t>
            </a:r>
            <a:endParaRPr lang="en-GB" sz="2000" b="1" dirty="0">
              <a:latin typeface="HfW precursive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HfW precursive" panose="00000500000000000000" pitchFamily="2" charset="0"/>
              </a:rPr>
              <a:t>This year Reception can access these clubs from January, once they are settled into school life and are more familiar with new teachers around school.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latin typeface="HfW precursive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HfW precursive" panose="00000500000000000000" pitchFamily="2" charset="0"/>
              </a:rPr>
              <a:t>Pre-school offer wrap around care, which can be booked by contacting Sue </a:t>
            </a:r>
            <a:r>
              <a:rPr lang="en-US" sz="2400" dirty="0" err="1" smtClean="0">
                <a:latin typeface="HfW precursive" panose="00000500000000000000" pitchFamily="2" charset="0"/>
              </a:rPr>
              <a:t>Huntbach</a:t>
            </a:r>
            <a:r>
              <a:rPr lang="en-US" sz="2400" dirty="0" smtClean="0">
                <a:latin typeface="HfW precursive" panose="00000500000000000000" pitchFamily="2" charset="0"/>
              </a:rPr>
              <a:t>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1737" t="16531" r="33950" b="7672"/>
          <a:stretch/>
        </p:blipFill>
        <p:spPr>
          <a:xfrm>
            <a:off x="5796136" y="1844824"/>
            <a:ext cx="2867695" cy="35614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47664" y="451827"/>
            <a:ext cx="5915000" cy="1548408"/>
          </a:xfrm>
        </p:spPr>
        <p:txBody>
          <a:bodyPr/>
          <a:lstStyle/>
          <a:p>
            <a:pPr algn="ctr"/>
            <a:r>
              <a:rPr lang="en-GB" b="1" dirty="0" smtClean="0">
                <a:latin typeface="HfW precursive" panose="00000500000000000000" pitchFamily="2" charset="0"/>
              </a:rPr>
              <a:t>Partnership with Parents</a:t>
            </a:r>
            <a:endParaRPr lang="en-GB" b="1" dirty="0">
              <a:latin typeface="HfW precursive" panose="000005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89911" y="2402759"/>
            <a:ext cx="608260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latin typeface="HfW precursive" panose="00000500000000000000" pitchFamily="2" charset="0"/>
              </a:rPr>
              <a:t>Reading Record and communication book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en-GB" sz="2800" dirty="0" smtClean="0">
                <a:latin typeface="HfW precursive" panose="00000500000000000000" pitchFamily="2" charset="0"/>
              </a:rPr>
              <a:t>Catch-Up </a:t>
            </a:r>
            <a:r>
              <a:rPr lang="en-GB" sz="2800" dirty="0">
                <a:latin typeface="HfW precursive" panose="00000500000000000000" pitchFamily="2" charset="0"/>
              </a:rPr>
              <a:t>and Cake </a:t>
            </a:r>
            <a:r>
              <a:rPr lang="en-GB" sz="2800" dirty="0" smtClean="0">
                <a:latin typeface="HfW precursive" panose="00000500000000000000" pitchFamily="2" charset="0"/>
              </a:rPr>
              <a:t>Sessions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latin typeface="HfW precursive" panose="00000500000000000000" pitchFamily="2" charset="0"/>
              </a:rPr>
              <a:t>Twitter!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latin typeface="HfW precursive" panose="00000500000000000000" pitchFamily="2" charset="0"/>
              </a:rPr>
              <a:t>Weekly blog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GB" sz="2800" dirty="0" smtClean="0">
                <a:latin typeface="HfW precursive" panose="00000500000000000000" pitchFamily="2" charset="0"/>
              </a:rPr>
              <a:t>Weekly Learning on webpage</a:t>
            </a:r>
            <a:endParaRPr lang="en-GB" sz="2800" dirty="0">
              <a:latin typeface="HfW precursive" panose="00000500000000000000" pitchFamily="2" charset="0"/>
            </a:endParaRPr>
          </a:p>
        </p:txBody>
      </p:sp>
      <p:pic>
        <p:nvPicPr>
          <p:cNvPr id="8194" name="Picture 2" descr="IMG_4670[4878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28"/>
          <a:stretch>
            <a:fillRect/>
          </a:stretch>
        </p:blipFill>
        <p:spPr bwMode="auto">
          <a:xfrm>
            <a:off x="251520" y="1965357"/>
            <a:ext cx="3199167" cy="3295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2437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b="1" dirty="0" smtClean="0">
                <a:latin typeface="HfW precursive" panose="00000500000000000000" pitchFamily="2" charset="0"/>
              </a:rPr>
              <a:t>Learning Journeys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97477" y="2492896"/>
            <a:ext cx="56447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latin typeface="HfW precursive" panose="00000500000000000000" pitchFamily="2" charset="0"/>
              </a:rPr>
              <a:t>Every child has their own learning journey which shows your child’s learning journey across the year. It is documented on a half termly basis through use of pictures, learning moments and mini reports. </a:t>
            </a:r>
            <a:endParaRPr lang="en-GB" sz="2400" dirty="0">
              <a:latin typeface="HfW precursive" panose="000005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0543" y="2183439"/>
            <a:ext cx="3861048" cy="2895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0543" y="2183439"/>
            <a:ext cx="3861048" cy="2895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142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88640"/>
            <a:ext cx="8381148" cy="1728192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6000" dirty="0" smtClean="0"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  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5000" b="1" dirty="0" smtClean="0">
                <a:solidFill>
                  <a:schemeClr val="tx1"/>
                </a:solidFill>
                <a:latin typeface="HfW precursive" panose="00000500000000000000" pitchFamily="2" charset="0"/>
              </a:rPr>
              <a:t>Transition to Reception…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sz="4000" dirty="0" smtClean="0">
              <a:solidFill>
                <a:schemeClr val="tx2">
                  <a:lumMod val="75000"/>
                </a:schemeClr>
              </a:solidFill>
              <a:latin typeface="HfW precursive" panose="000005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564904"/>
            <a:ext cx="2736304" cy="3648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520100" y="2564904"/>
            <a:ext cx="44644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HfW precursive" panose="00000500000000000000" pitchFamily="2" charset="0"/>
              </a:rPr>
              <a:t>Time in Reception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HfW precursive" panose="00000500000000000000" pitchFamily="2" charset="0"/>
              </a:rPr>
              <a:t>Pre-school visits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HfW precursive" panose="00000500000000000000" pitchFamily="2" charset="0"/>
              </a:rPr>
              <a:t>Lunch at school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 smtClean="0">
                <a:latin typeface="HfW precursive" panose="00000500000000000000" pitchFamily="2" charset="0"/>
              </a:rPr>
              <a:t>Nursery Visits</a:t>
            </a:r>
            <a:endParaRPr lang="en-GB" sz="3600" dirty="0">
              <a:latin typeface="HfW precursive" panose="000005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228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latin typeface="HfW precursive" panose="00000500000000000000" pitchFamily="2" charset="0"/>
              </a:rPr>
              <a:t>In your information pack….</a:t>
            </a:r>
            <a:endParaRPr lang="en-GB" b="1" dirty="0">
              <a:latin typeface="HfW precursive" panose="000005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9122" y="1839887"/>
            <a:ext cx="536299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HfW precursive" panose="00000500000000000000" pitchFamily="2" charset="0"/>
              </a:rPr>
              <a:t>Welcome Booklet</a:t>
            </a:r>
            <a:endParaRPr lang="en-GB" sz="2800" dirty="0" smtClean="0">
              <a:latin typeface="HfW precursive" panose="0000050000000000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HfW precursive" panose="00000500000000000000" pitchFamily="2" charset="0"/>
              </a:rPr>
              <a:t>Uniform </a:t>
            </a:r>
            <a:r>
              <a:rPr lang="en-GB" sz="2800" dirty="0" smtClean="0">
                <a:latin typeface="HfW precursive" panose="00000500000000000000" pitchFamily="2" charset="0"/>
              </a:rPr>
              <a:t>letter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err="1" smtClean="0">
                <a:latin typeface="HfW precursive" panose="00000500000000000000" pitchFamily="2" charset="0"/>
              </a:rPr>
              <a:t>Hutchinsons</a:t>
            </a:r>
            <a:r>
              <a:rPr lang="en-GB" sz="2800" dirty="0" smtClean="0">
                <a:latin typeface="HfW precursive" panose="00000500000000000000" pitchFamily="2" charset="0"/>
              </a:rPr>
              <a:t> Letter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HfW precursive" panose="00000500000000000000" pitchFamily="2" charset="0"/>
              </a:rPr>
              <a:t>Free school meals letter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HfW precursive" panose="00000500000000000000" pitchFamily="2" charset="0"/>
              </a:rPr>
              <a:t>School holiday dates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 smtClean="0">
                <a:latin typeface="HfW precursive" panose="00000500000000000000" pitchFamily="2" charset="0"/>
              </a:rPr>
              <a:t>Holiday </a:t>
            </a:r>
            <a:r>
              <a:rPr lang="en-GB" sz="2800" dirty="0" smtClean="0">
                <a:latin typeface="HfW precursive" panose="00000500000000000000" pitchFamily="2" charset="0"/>
              </a:rPr>
              <a:t>book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HfW precursive" panose="00000500000000000000" pitchFamily="2" charset="0"/>
              </a:rPr>
              <a:t>School Spider information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HfW precursive" panose="00000500000000000000" pitchFamily="2" charset="0"/>
              </a:rPr>
              <a:t>Wrap </a:t>
            </a:r>
            <a:r>
              <a:rPr lang="en-US" sz="2800" dirty="0" smtClean="0">
                <a:latin typeface="HfW precursive" panose="00000500000000000000" pitchFamily="2" charset="0"/>
              </a:rPr>
              <a:t>around care info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236296" y="3573016"/>
            <a:ext cx="504056" cy="2160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066" y="1569065"/>
            <a:ext cx="3411172" cy="2558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ounded Rectangle 5"/>
          <p:cNvSpPr/>
          <p:nvPr/>
        </p:nvSpPr>
        <p:spPr>
          <a:xfrm rot="1499486">
            <a:off x="5828319" y="2036878"/>
            <a:ext cx="575096" cy="3205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310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3204" y="620688"/>
            <a:ext cx="8229600" cy="1219200"/>
          </a:xfrm>
        </p:spPr>
        <p:txBody>
          <a:bodyPr>
            <a:normAutofit/>
          </a:bodyPr>
          <a:lstStyle/>
          <a:p>
            <a:r>
              <a:rPr lang="en-GB" b="1" dirty="0" smtClean="0">
                <a:latin typeface="HfW precursive" panose="00000500000000000000" pitchFamily="2" charset="0"/>
              </a:rPr>
              <a:t>Book Bag</a:t>
            </a:r>
            <a:r>
              <a:rPr lang="en-GB" dirty="0" smtClean="0">
                <a:latin typeface="HfW precursive" panose="00000500000000000000" pitchFamily="2" charset="0"/>
              </a:rPr>
              <a:t/>
            </a:r>
            <a:br>
              <a:rPr lang="en-GB" dirty="0" smtClean="0">
                <a:latin typeface="HfW precursive" panose="00000500000000000000" pitchFamily="2" charset="0"/>
              </a:rPr>
            </a:br>
            <a:r>
              <a:rPr lang="en-GB" dirty="0" smtClean="0">
                <a:latin typeface="HfW precursive" panose="00000500000000000000" pitchFamily="2" charset="0"/>
              </a:rPr>
              <a:t> - Holiday Diary</a:t>
            </a:r>
            <a:endParaRPr lang="en-GB" dirty="0">
              <a:latin typeface="HfW precursive" panose="00000500000000000000" pitchFamily="2" charset="0"/>
            </a:endParaRPr>
          </a:p>
        </p:txBody>
      </p:sp>
      <p:pic>
        <p:nvPicPr>
          <p:cNvPr id="2050" name="Picture 2" descr="E:\114___09\IMG_366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88"/>
          <a:stretch/>
        </p:blipFill>
        <p:spPr bwMode="auto">
          <a:xfrm>
            <a:off x="6176063" y="4238396"/>
            <a:ext cx="2325983" cy="23156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31840" y="2399377"/>
            <a:ext cx="29523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latin typeface="HfW precursive" panose="00000500000000000000" pitchFamily="2" charset="0"/>
              </a:rPr>
              <a:t>Collect photographs and drawings of: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en-GB" b="1" dirty="0" smtClean="0">
                <a:latin typeface="HfW precursive" panose="00000500000000000000" pitchFamily="2" charset="0"/>
              </a:rPr>
              <a:t>Special people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en-GB" b="1" dirty="0" smtClean="0">
                <a:latin typeface="HfW precursive" panose="00000500000000000000" pitchFamily="2" charset="0"/>
              </a:rPr>
              <a:t>Holidays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en-GB" b="1" dirty="0" smtClean="0">
                <a:latin typeface="HfW precursive" panose="00000500000000000000" pitchFamily="2" charset="0"/>
              </a:rPr>
              <a:t>Days out </a:t>
            </a:r>
          </a:p>
          <a:p>
            <a:pPr marL="285750" indent="-285750">
              <a:buFont typeface="Arial" pitchFamily="34" charset="0"/>
              <a:buChar char="•"/>
            </a:pPr>
            <a:endParaRPr lang="en-GB" dirty="0"/>
          </a:p>
          <a:p>
            <a:pPr algn="ctr"/>
            <a:r>
              <a:rPr lang="en-GB" dirty="0" smtClean="0">
                <a:latin typeface="HfW precursive" panose="00000500000000000000" pitchFamily="2" charset="0"/>
              </a:rPr>
              <a:t>Please return the holiday books to school in September.  Your child will then have something familiar to talk about in school to remind them of home.</a:t>
            </a:r>
            <a:endParaRPr lang="en-GB" dirty="0">
              <a:latin typeface="HfW precursive" panose="00000500000000000000" pitchFamily="2" charset="0"/>
            </a:endParaRPr>
          </a:p>
        </p:txBody>
      </p:sp>
      <p:pic>
        <p:nvPicPr>
          <p:cNvPr id="6" name="Picture 5" descr="C:\Users\kjobber\Desktop\Reception photos\September\02.09.15\IMG_030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03" y="2132856"/>
            <a:ext cx="2760013" cy="3681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35611" t="21454" r="36718" b="6689"/>
          <a:stretch/>
        </p:blipFill>
        <p:spPr>
          <a:xfrm>
            <a:off x="6511062" y="147700"/>
            <a:ext cx="2318066" cy="3384376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668344" y="2636912"/>
            <a:ext cx="683360" cy="2160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660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80299" y="276842"/>
            <a:ext cx="6347713" cy="1320800"/>
          </a:xfrm>
        </p:spPr>
        <p:txBody>
          <a:bodyPr/>
          <a:lstStyle/>
          <a:p>
            <a:pPr algn="ctr"/>
            <a:r>
              <a:rPr lang="en-GB" b="1" dirty="0" err="1" smtClean="0">
                <a:latin typeface="HfW precursive" panose="00000500000000000000" pitchFamily="2" charset="0"/>
              </a:rPr>
              <a:t>Delamere</a:t>
            </a:r>
            <a:r>
              <a:rPr lang="en-GB" b="1" dirty="0" smtClean="0">
                <a:latin typeface="HfW precursive" panose="00000500000000000000" pitchFamily="2" charset="0"/>
              </a:rPr>
              <a:t> Forest Trip</a:t>
            </a:r>
            <a:endParaRPr lang="en-GB" b="1" dirty="0">
              <a:latin typeface="HfW precursive" panose="00000500000000000000" pitchFamily="2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115616" y="378182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573735" y="957193"/>
            <a:ext cx="756084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HfW precursive" panose="00000500000000000000" pitchFamily="2" charset="0"/>
              </a:rPr>
              <a:t>During the Autumn term, we organise a trip to </a:t>
            </a:r>
            <a:r>
              <a:rPr lang="en-GB" dirty="0" err="1" smtClean="0">
                <a:latin typeface="HfW precursive" panose="00000500000000000000" pitchFamily="2" charset="0"/>
              </a:rPr>
              <a:t>Delamere</a:t>
            </a:r>
            <a:r>
              <a:rPr lang="en-GB" dirty="0" smtClean="0">
                <a:latin typeface="HfW precursive" panose="00000500000000000000" pitchFamily="2" charset="0"/>
              </a:rPr>
              <a:t> forest. An adult can join their child on the trip and it’s a lovely opportunity for families to get to know one another. Throughout the day we take part in different forest activities including pond dipping and den building.</a:t>
            </a:r>
          </a:p>
          <a:p>
            <a:pPr algn="ctr"/>
            <a:endParaRPr lang="en-GB" dirty="0" smtClean="0">
              <a:latin typeface="HfW precursive" panose="00000500000000000000" pitchFamily="2" charset="0"/>
            </a:endParaRPr>
          </a:p>
          <a:p>
            <a:pPr algn="ctr"/>
            <a:r>
              <a:rPr lang="en-GB" sz="2400" b="1" dirty="0" smtClean="0">
                <a:latin typeface="HfW precursive" panose="00000500000000000000" pitchFamily="2" charset="0"/>
              </a:rPr>
              <a:t>This year’s trip is Wednesday 5</a:t>
            </a:r>
            <a:r>
              <a:rPr lang="en-GB" sz="2400" b="1" baseline="30000" dirty="0" smtClean="0">
                <a:latin typeface="HfW precursive" panose="00000500000000000000" pitchFamily="2" charset="0"/>
              </a:rPr>
              <a:t>th</a:t>
            </a:r>
            <a:r>
              <a:rPr lang="en-GB" sz="2400" b="1" dirty="0" smtClean="0">
                <a:latin typeface="HfW precursive" panose="00000500000000000000" pitchFamily="2" charset="0"/>
              </a:rPr>
              <a:t> November</a:t>
            </a:r>
            <a:r>
              <a:rPr lang="en-GB" dirty="0" smtClean="0">
                <a:latin typeface="HfW precursive" panose="00000500000000000000" pitchFamily="2" charset="0"/>
              </a:rPr>
              <a:t>.  </a:t>
            </a:r>
          </a:p>
          <a:p>
            <a:endParaRPr lang="en-GB" dirty="0">
              <a:latin typeface="HfW precursive" panose="00000500000000000000" pitchFamily="2" charset="0"/>
            </a:endParaRPr>
          </a:p>
        </p:txBody>
      </p:sp>
      <p:pic>
        <p:nvPicPr>
          <p:cNvPr id="8" name="5BDD9008-C19D-4D07-A1A6-0FF69E6CEEB0" descr="IMG_2945.jpg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797" y="3561379"/>
            <a:ext cx="3237890" cy="2779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9DBD0BBA-A2B1-4C09-B063-DDB2D631E2B8" descr="IMG_2936.jpg"/>
          <p:cNvPicPr/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47361" y="3604585"/>
            <a:ext cx="3671416" cy="2646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17897" y="3719304"/>
            <a:ext cx="3285149" cy="24638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96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4820" y="4378422"/>
            <a:ext cx="82089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 smtClean="0">
                <a:latin typeface="HfW precursive" panose="00000500000000000000" pitchFamily="2" charset="0"/>
              </a:rPr>
              <a:t>Thank you all for listening. We are truly looking forward to sharing this exciting educational journey with you.</a:t>
            </a:r>
            <a:endParaRPr lang="en-GB" sz="2800" b="1" dirty="0">
              <a:latin typeface="HfW precursive" panose="000005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15456" y="3364695"/>
            <a:ext cx="23282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October 2024</a:t>
            </a:r>
            <a:endParaRPr lang="en-GB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187624" y="5786400"/>
            <a:ext cx="7664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HfW precursive" panose="00000500000000000000" pitchFamily="2" charset="0"/>
                <a:hlinkClick r:id="rId4"/>
              </a:rPr>
              <a:t>adavies@hornsmill.cheshire.sch.uk</a:t>
            </a:r>
            <a:r>
              <a:rPr lang="en-GB" sz="3200" dirty="0" smtClean="0">
                <a:latin typeface="HfW precursive" panose="00000500000000000000" pitchFamily="2" charset="0"/>
              </a:rPr>
              <a:t> </a:t>
            </a:r>
            <a:endParaRPr lang="en-GB" sz="3200" dirty="0">
              <a:latin typeface="HfW precursive" panose="000005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29152"/>
            <a:ext cx="7452320" cy="24841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990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GB" sz="4500" b="1" dirty="0" smtClean="0">
                <a:latin typeface="HfW precursive" panose="00000500000000000000" pitchFamily="2" charset="0"/>
              </a:rPr>
              <a:t>Stay and Play Session</a:t>
            </a:r>
            <a:endParaRPr lang="en-GB" sz="4500" b="1" dirty="0">
              <a:latin typeface="HfW precursive" panose="00000500000000000000" pitchFamily="2" charset="0"/>
            </a:endParaRPr>
          </a:p>
        </p:txBody>
      </p:sp>
      <p:sp>
        <p:nvSpPr>
          <p:cNvPr id="77827" name="Text Box 3"/>
          <p:cNvSpPr txBox="1">
            <a:spLocks noChangeArrowheads="1"/>
          </p:cNvSpPr>
          <p:nvPr/>
        </p:nvSpPr>
        <p:spPr bwMode="auto">
          <a:xfrm>
            <a:off x="539552" y="1628800"/>
            <a:ext cx="5472856" cy="5386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3200" b="1" dirty="0">
                <a:latin typeface="Comic Sans MS" pitchFamily="66" charset="0"/>
              </a:rPr>
              <a:t> </a:t>
            </a:r>
            <a:r>
              <a:rPr lang="en-GB" sz="2400" b="1" dirty="0" smtClean="0">
                <a:latin typeface="HfW precursive" panose="00000500000000000000" pitchFamily="2" charset="0"/>
              </a:rPr>
              <a:t>A welcome visit </a:t>
            </a:r>
            <a:r>
              <a:rPr lang="en-GB" sz="2400" b="1" dirty="0">
                <a:latin typeface="HfW precursive" panose="00000500000000000000" pitchFamily="2" charset="0"/>
              </a:rPr>
              <a:t>for you and your child</a:t>
            </a:r>
          </a:p>
          <a:p>
            <a:pPr>
              <a:spcBef>
                <a:spcPct val="50000"/>
              </a:spcBef>
            </a:pPr>
            <a:endParaRPr lang="en-GB" sz="1400" b="1" dirty="0">
              <a:latin typeface="HfW precursive" panose="00000500000000000000" pitchFamily="2" charset="0"/>
            </a:endParaRPr>
          </a:p>
          <a:p>
            <a:pPr algn="ctr">
              <a:spcBef>
                <a:spcPct val="50000"/>
              </a:spcBef>
            </a:pPr>
            <a:r>
              <a:rPr lang="en-GB" sz="2400" dirty="0" smtClean="0">
                <a:latin typeface="HfW precursive" panose="00000500000000000000" pitchFamily="2" charset="0"/>
              </a:rPr>
              <a:t>This session will take place on </a:t>
            </a:r>
            <a:r>
              <a:rPr lang="en-GB" sz="2400" b="1" dirty="0" smtClean="0">
                <a:latin typeface="HfW precursive" panose="00000500000000000000" pitchFamily="2" charset="0"/>
              </a:rPr>
              <a:t>Monday 7</a:t>
            </a:r>
            <a:r>
              <a:rPr lang="en-GB" sz="2400" b="1" baseline="30000" dirty="0" smtClean="0">
                <a:latin typeface="HfW precursive" panose="00000500000000000000" pitchFamily="2" charset="0"/>
              </a:rPr>
              <a:t>th</a:t>
            </a:r>
            <a:r>
              <a:rPr lang="en-GB" sz="2400" b="1" dirty="0" smtClean="0">
                <a:latin typeface="HfW precursive" panose="00000500000000000000" pitchFamily="2" charset="0"/>
              </a:rPr>
              <a:t> July</a:t>
            </a:r>
            <a:r>
              <a:rPr lang="en-GB" sz="2400" dirty="0" smtClean="0">
                <a:latin typeface="HfW precursive" panose="00000500000000000000" pitchFamily="2" charset="0"/>
              </a:rPr>
              <a:t>. During this 45 minute session, you will visit school with your child, complete a short activity and have the opportunity to explore the classroom and ask any questions you have.</a:t>
            </a:r>
          </a:p>
          <a:p>
            <a:pPr algn="ctr">
              <a:spcBef>
                <a:spcPct val="50000"/>
              </a:spcBef>
            </a:pPr>
            <a:endParaRPr lang="en-GB" sz="2400" dirty="0" smtClean="0">
              <a:latin typeface="HfW precursive" panose="00000500000000000000" pitchFamily="2" charset="0"/>
            </a:endParaRPr>
          </a:p>
          <a:p>
            <a:pPr algn="ctr">
              <a:spcBef>
                <a:spcPct val="50000"/>
              </a:spcBef>
            </a:pPr>
            <a:endParaRPr lang="en-GB" b="1" dirty="0">
              <a:latin typeface="HfW precursive" panose="00000500000000000000" pitchFamily="2" charset="0"/>
            </a:endParaRPr>
          </a:p>
        </p:txBody>
      </p:sp>
      <p:pic>
        <p:nvPicPr>
          <p:cNvPr id="5" name="Picture 7" descr="IMG_175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924944"/>
            <a:ext cx="2322513" cy="3097213"/>
          </a:xfrm>
          <a:prstGeom prst="rect">
            <a:avLst/>
          </a:prstGeom>
          <a:noFill/>
          <a:ln w="9525">
            <a:solidFill>
              <a:srgbClr val="00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165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116632"/>
            <a:ext cx="7308304" cy="2664296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6000" dirty="0" smtClean="0"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  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5000" b="1" dirty="0" smtClean="0">
                <a:solidFill>
                  <a:schemeClr val="tx1"/>
                </a:solidFill>
                <a:latin typeface="HfW precursive" panose="00000500000000000000" pitchFamily="2" charset="0"/>
              </a:rPr>
              <a:t>Beginning Reception…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GB" sz="4000" dirty="0" smtClean="0">
              <a:solidFill>
                <a:schemeClr val="tx2">
                  <a:lumMod val="75000"/>
                </a:schemeClr>
              </a:solidFill>
              <a:latin typeface="HfW precursive" panose="00000500000000000000" pitchFamily="2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4000" dirty="0" smtClean="0">
                <a:solidFill>
                  <a:schemeClr val="tx1"/>
                </a:solidFill>
                <a:latin typeface="HfW precursive" panose="00000500000000000000" pitchFamily="2" charset="0"/>
              </a:rPr>
              <a:t>Staggered Starting Dates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5670" y="3413698"/>
            <a:ext cx="3689648" cy="2767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3162772" y="4012486"/>
            <a:ext cx="31528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HfW precursive" panose="00000500000000000000" pitchFamily="2" charset="0"/>
              </a:rPr>
              <a:t>Short sessions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HfW precursive" panose="00000500000000000000" pitchFamily="2" charset="0"/>
              </a:rPr>
              <a:t>Parent stay &amp; play session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HfW precursive" panose="00000500000000000000" pitchFamily="2" charset="0"/>
              </a:rPr>
              <a:t>Lunch</a:t>
            </a:r>
            <a:endParaRPr lang="en-GB" sz="2400" dirty="0">
              <a:latin typeface="HfW precursive" panose="000005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40118" y="3396541"/>
            <a:ext cx="3552395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819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684584" y="279565"/>
            <a:ext cx="8992708" cy="1872208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6000" dirty="0" smtClean="0"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  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sz="4300" b="1" dirty="0" smtClean="0">
                <a:solidFill>
                  <a:schemeClr val="tx1"/>
                </a:solidFill>
                <a:latin typeface="HfW precursive" panose="00000500000000000000" pitchFamily="2" charset="0"/>
              </a:rPr>
              <a:t>Early Years Foundation Stage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300" b="1" dirty="0" smtClean="0">
                <a:solidFill>
                  <a:schemeClr val="tx1"/>
                </a:solidFill>
                <a:latin typeface="HfW precursive" panose="00000500000000000000" pitchFamily="2" charset="0"/>
              </a:rPr>
              <a:t>(EYFS)</a:t>
            </a:r>
            <a:endParaRPr lang="en-GB" sz="4300" b="1" dirty="0" smtClean="0">
              <a:solidFill>
                <a:schemeClr val="tx1"/>
              </a:solidFill>
              <a:latin typeface="HfW precursive" panose="00000500000000000000" pitchFamily="2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GB" sz="4000" dirty="0" smtClean="0">
              <a:solidFill>
                <a:schemeClr val="tx2">
                  <a:lumMod val="75000"/>
                </a:schemeClr>
              </a:solidFill>
              <a:latin typeface="HfW precursive" panose="000005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2564904"/>
            <a:ext cx="7128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HfW precursive" panose="00000500000000000000" pitchFamily="2" charset="0"/>
              </a:rPr>
              <a:t>Your child’s Reception year at school is the final year of the EYFS.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HfW precursive" panose="00000500000000000000" pitchFamily="2" charset="0"/>
              </a:rPr>
              <a:t>‘What to expect in the EYFS’ document</a:t>
            </a:r>
            <a:endParaRPr lang="en-GB" sz="2400" dirty="0" smtClean="0">
              <a:latin typeface="HfW precursive" panose="000005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9512" y="6021288"/>
            <a:ext cx="8838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fW precursive" panose="00000500000000000000" pitchFamily="2" charset="0"/>
                <a:hlinkClick r:id="rId4"/>
              </a:rPr>
              <a:t>https://foundationyears.org.uk/wp-content/uploads/2021/09/What-to-expect-in-the-EYFS-complete-FINAL-16.09-compressed.pdf</a:t>
            </a:r>
            <a:r>
              <a:rPr lang="en-US" dirty="0">
                <a:latin typeface="HfW precursive" panose="00000500000000000000" pitchFamily="2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15133" t="16532" r="15133" b="12594"/>
          <a:stretch/>
        </p:blipFill>
        <p:spPr>
          <a:xfrm>
            <a:off x="2555776" y="3755036"/>
            <a:ext cx="3656956" cy="20896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4606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63841" y="116632"/>
            <a:ext cx="8229600" cy="1938337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2700" b="1" dirty="0">
                <a:solidFill>
                  <a:schemeClr val="tx1"/>
                </a:solidFill>
                <a:latin typeface="HfW precursive" panose="00000500000000000000" pitchFamily="2" charset="0"/>
              </a:rPr>
              <a:t>Children in the EYFS learn by playing and exploring, being active, and through creative and critical thinking which takes place both indoors and outside.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GB" dirty="0">
                <a:solidFill>
                  <a:schemeClr val="tx2">
                    <a:lumMod val="75000"/>
                  </a:schemeClr>
                </a:solidFill>
              </a:rPr>
            </a:br>
            <a:endParaRPr lang="en-GB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2034" y="5183574"/>
            <a:ext cx="35921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fW precursive" panose="00000500000000000000" pitchFamily="2" charset="0"/>
              </a:rPr>
              <a:t>Children are exposed to a range of different experiences and learning, that support their development as individual learners. </a:t>
            </a:r>
            <a:endParaRPr lang="en-GB" dirty="0">
              <a:latin typeface="HfW precursive" panose="00000500000000000000" pitchFamily="2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63841" y="1584175"/>
            <a:ext cx="688268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6483" y="4006157"/>
            <a:ext cx="3101800" cy="2326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0" y="4182602"/>
            <a:ext cx="1899390" cy="25272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300" y="1268741"/>
            <a:ext cx="1647154" cy="21916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27405" y="1924375"/>
            <a:ext cx="3478151" cy="28434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20" y="1629894"/>
            <a:ext cx="3089839" cy="23173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289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88640"/>
            <a:ext cx="8992708" cy="1872208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GB" sz="6000" dirty="0" smtClean="0">
                <a:solidFill>
                  <a:schemeClr val="tx2">
                    <a:lumMod val="75000"/>
                  </a:schemeClr>
                </a:solidFill>
                <a:latin typeface="Kristen ITC" pitchFamily="66" charset="0"/>
              </a:rPr>
              <a:t> </a:t>
            </a:r>
            <a:r>
              <a:rPr lang="en-US" sz="3600" b="1" dirty="0" smtClean="0">
                <a:solidFill>
                  <a:schemeClr val="tx1"/>
                </a:solidFill>
                <a:latin typeface="HfW precursive" panose="00000500000000000000" pitchFamily="2" charset="0"/>
              </a:rPr>
              <a:t>EYFS Curriculum at Horn’s Mill</a:t>
            </a:r>
            <a:endParaRPr lang="en-GB" sz="3600" b="1" dirty="0" smtClean="0">
              <a:solidFill>
                <a:schemeClr val="tx1"/>
              </a:solidFill>
              <a:latin typeface="HfW precursive" panose="00000500000000000000" pitchFamily="2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en-GB" sz="4000" dirty="0" smtClean="0">
              <a:solidFill>
                <a:schemeClr val="tx2">
                  <a:lumMod val="75000"/>
                </a:schemeClr>
              </a:solidFill>
              <a:latin typeface="HfW precursive" panose="000005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268760"/>
            <a:ext cx="78488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HfW precursive" panose="00000500000000000000" pitchFamily="2" charset="0"/>
              </a:rPr>
              <a:t>Our EYFS </a:t>
            </a:r>
            <a:r>
              <a:rPr lang="en-US" dirty="0">
                <a:latin typeface="HfW precursive" panose="00000500000000000000" pitchFamily="2" charset="0"/>
              </a:rPr>
              <a:t>curriculum is </a:t>
            </a:r>
            <a:r>
              <a:rPr lang="en-US" dirty="0" smtClean="0">
                <a:latin typeface="HfW precursive" panose="00000500000000000000" pitchFamily="2" charset="0"/>
              </a:rPr>
              <a:t>designed </a:t>
            </a:r>
            <a:r>
              <a:rPr lang="en-US" dirty="0">
                <a:latin typeface="HfW precursive" panose="00000500000000000000" pitchFamily="2" charset="0"/>
              </a:rPr>
              <a:t>to encourage independent, inquisitive and happy </a:t>
            </a:r>
            <a:r>
              <a:rPr lang="en-US" dirty="0" smtClean="0">
                <a:latin typeface="HfW precursive" panose="00000500000000000000" pitchFamily="2" charset="0"/>
              </a:rPr>
              <a:t>learners.</a:t>
            </a:r>
          </a:p>
          <a:p>
            <a:endParaRPr lang="en-US" dirty="0" smtClean="0">
              <a:latin typeface="HfW precursive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fW precursive" panose="00000500000000000000" pitchFamily="2" charset="0"/>
              </a:rPr>
              <a:t>Children’s wellbeing is at the heart of our curriculum and a strong emphasis is placed upon children feeling safe and secure, whilst building positive relationships with teachers </a:t>
            </a:r>
            <a:r>
              <a:rPr lang="en-US" dirty="0" smtClean="0">
                <a:latin typeface="HfW precursive" panose="00000500000000000000" pitchFamily="2" charset="0"/>
              </a:rPr>
              <a:t>an peers.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HfW precursive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HfW precursive" panose="00000500000000000000" pitchFamily="2" charset="0"/>
              </a:rPr>
              <a:t>It prepares children for the staring the National Curriculum in Year 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HfW precursive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HfW precursive" panose="00000500000000000000" pitchFamily="2" charset="0"/>
              </a:rPr>
              <a:t>All information is on our website page below:</a:t>
            </a:r>
          </a:p>
          <a:p>
            <a:r>
              <a:rPr lang="en-GB" dirty="0" smtClean="0">
                <a:latin typeface="HfW precursive" panose="00000500000000000000" pitchFamily="2" charset="0"/>
                <a:hlinkClick r:id="rId4"/>
              </a:rPr>
              <a:t>https</a:t>
            </a:r>
            <a:r>
              <a:rPr lang="en-GB" dirty="0">
                <a:latin typeface="HfW precursive" panose="00000500000000000000" pitchFamily="2" charset="0"/>
                <a:hlinkClick r:id="rId4"/>
              </a:rPr>
              <a:t>://</a:t>
            </a:r>
            <a:r>
              <a:rPr lang="en-GB" dirty="0" smtClean="0">
                <a:latin typeface="HfW precursive" panose="00000500000000000000" pitchFamily="2" charset="0"/>
                <a:hlinkClick r:id="rId4"/>
              </a:rPr>
              <a:t>www.hornsmill.cheshire.sch.uk/page/early-years-foundation-stage/133105</a:t>
            </a:r>
            <a:r>
              <a:rPr lang="en-GB" dirty="0" smtClean="0">
                <a:latin typeface="HfW precursive" panose="00000500000000000000" pitchFamily="2" charset="0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701" t="16480" r="6425" b="8841"/>
          <a:stretch/>
        </p:blipFill>
        <p:spPr>
          <a:xfrm>
            <a:off x="4572000" y="4941168"/>
            <a:ext cx="3318357" cy="16858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268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2"/>
          <p:cNvSpPr>
            <a:spLocks noGrp="1"/>
          </p:cNvSpPr>
          <p:nvPr>
            <p:ph type="title"/>
          </p:nvPr>
        </p:nvSpPr>
        <p:spPr>
          <a:xfrm>
            <a:off x="198013" y="308071"/>
            <a:ext cx="8229600" cy="12192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GB" b="1" dirty="0" smtClean="0">
                <a:solidFill>
                  <a:schemeClr val="tx1"/>
                </a:solidFill>
                <a:latin typeface="HfW precursive" panose="00000500000000000000" pitchFamily="2" charset="0"/>
              </a:rPr>
              <a:t>Classroom Organisation</a:t>
            </a:r>
          </a:p>
        </p:txBody>
      </p:sp>
      <p:sp>
        <p:nvSpPr>
          <p:cNvPr id="18435" name="Text Box 6"/>
          <p:cNvSpPr txBox="1">
            <a:spLocks noChangeArrowheads="1"/>
          </p:cNvSpPr>
          <p:nvPr/>
        </p:nvSpPr>
        <p:spPr bwMode="auto">
          <a:xfrm>
            <a:off x="635227" y="3627537"/>
            <a:ext cx="360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dirty="0" smtClean="0">
                <a:latin typeface="HfW precursive" panose="00000500000000000000" pitchFamily="2" charset="0"/>
              </a:rPr>
              <a:t>Mark Making Area</a:t>
            </a:r>
            <a:endParaRPr lang="en-US" b="1" dirty="0">
              <a:latin typeface="HfW precursive" panose="00000500000000000000" pitchFamily="2" charset="0"/>
            </a:endParaRPr>
          </a:p>
        </p:txBody>
      </p:sp>
      <p:sp>
        <p:nvSpPr>
          <p:cNvPr id="18437" name="Text Box 8"/>
          <p:cNvSpPr txBox="1">
            <a:spLocks noChangeArrowheads="1"/>
          </p:cNvSpPr>
          <p:nvPr/>
        </p:nvSpPr>
        <p:spPr bwMode="auto">
          <a:xfrm>
            <a:off x="4827163" y="3463502"/>
            <a:ext cx="360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dirty="0" smtClean="0">
                <a:latin typeface="HfW precursive" panose="00000500000000000000" pitchFamily="2" charset="0"/>
              </a:rPr>
              <a:t>Water </a:t>
            </a:r>
            <a:r>
              <a:rPr lang="en-GB" b="1" dirty="0">
                <a:latin typeface="HfW precursive" panose="00000500000000000000" pitchFamily="2" charset="0"/>
              </a:rPr>
              <a:t>Area</a:t>
            </a:r>
            <a:endParaRPr lang="en-US" b="1" dirty="0">
              <a:latin typeface="HfW precursive" panose="00000500000000000000" pitchFamily="2" charset="0"/>
            </a:endParaRPr>
          </a:p>
        </p:txBody>
      </p:sp>
      <p:sp>
        <p:nvSpPr>
          <p:cNvPr id="18440" name="Text Box 12"/>
          <p:cNvSpPr txBox="1">
            <a:spLocks noChangeArrowheads="1"/>
          </p:cNvSpPr>
          <p:nvPr/>
        </p:nvSpPr>
        <p:spPr bwMode="auto">
          <a:xfrm>
            <a:off x="635227" y="4409044"/>
            <a:ext cx="3312171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800" b="1" u="sng" dirty="0" smtClean="0">
                <a:solidFill>
                  <a:schemeClr val="accent4"/>
                </a:solidFill>
                <a:latin typeface="HfW precursive" panose="00000500000000000000" pitchFamily="2" charset="0"/>
              </a:rPr>
              <a:t>Indoor area </a:t>
            </a:r>
            <a:r>
              <a:rPr lang="en-GB" sz="2800" b="1" dirty="0" smtClean="0">
                <a:solidFill>
                  <a:schemeClr val="accent4"/>
                </a:solidFill>
                <a:latin typeface="HfW precursive" panose="00000500000000000000" pitchFamily="2" charset="0"/>
              </a:rPr>
              <a:t>within our Reception classroom</a:t>
            </a:r>
            <a:endParaRPr lang="en-US" sz="2800" b="1" dirty="0">
              <a:solidFill>
                <a:schemeClr val="accent4"/>
              </a:solidFill>
              <a:latin typeface="HfW precursive" panose="00000500000000000000" pitchFamily="2" charset="0"/>
            </a:endParaRPr>
          </a:p>
        </p:txBody>
      </p:sp>
      <p:sp>
        <p:nvSpPr>
          <p:cNvPr id="18441" name="Text Box 13"/>
          <p:cNvSpPr txBox="1">
            <a:spLocks noChangeArrowheads="1"/>
          </p:cNvSpPr>
          <p:nvPr/>
        </p:nvSpPr>
        <p:spPr bwMode="auto">
          <a:xfrm>
            <a:off x="4643438" y="6237288"/>
            <a:ext cx="3600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b="1" dirty="0" smtClean="0">
                <a:latin typeface="HfW precursive" panose="00000500000000000000" pitchFamily="2" charset="0"/>
              </a:rPr>
              <a:t>Dough Area</a:t>
            </a:r>
            <a:endParaRPr lang="en-US" b="1" dirty="0">
              <a:latin typeface="HfW precursive" panose="00000500000000000000" pitchFamily="2" charset="0"/>
            </a:endParaRPr>
          </a:p>
        </p:txBody>
      </p:sp>
      <p:pic>
        <p:nvPicPr>
          <p:cNvPr id="14" name="Picture 13" descr="C:\Users\kjobber\Desktop\New folder\IMG_621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627" y="3823614"/>
            <a:ext cx="3744986" cy="2408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C:\Users\kjobber\Desktop\New folder\IMG_621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816" y="1097727"/>
            <a:ext cx="3705797" cy="23437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0" r="11983"/>
          <a:stretch/>
        </p:blipFill>
        <p:spPr>
          <a:xfrm rot="5400000">
            <a:off x="1075070" y="657885"/>
            <a:ext cx="2529809" cy="3409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7585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Facet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7C339A3F2E7D42ABF9784C64282088" ma:contentTypeVersion="10" ma:contentTypeDescription="Create a new document." ma:contentTypeScope="" ma:versionID="b80c767cfb09fc349afe46807ddffa45">
  <xsd:schema xmlns:xsd="http://www.w3.org/2001/XMLSchema" xmlns:xs="http://www.w3.org/2001/XMLSchema" xmlns:p="http://schemas.microsoft.com/office/2006/metadata/properties" xmlns:ns3="4afb2879-7673-4d87-8b3a-55e33ba52aaa" targetNamespace="http://schemas.microsoft.com/office/2006/metadata/properties" ma:root="true" ma:fieldsID="368828692f6932b2eb1ed460c3f7607f" ns3:_="">
    <xsd:import namespace="4afb2879-7673-4d87-8b3a-55e33ba52aa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fb2879-7673-4d87-8b3a-55e33ba52aa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117A2F3-98B9-43C5-AF42-628C38853CB7}">
  <ds:schemaRefs>
    <ds:schemaRef ds:uri="http://purl.org/dc/elements/1.1/"/>
    <ds:schemaRef ds:uri="http://schemas.microsoft.com/office/2006/metadata/properties"/>
    <ds:schemaRef ds:uri="4afb2879-7673-4d87-8b3a-55e33ba52aaa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E34FA42-646E-4ACA-B584-BE385F6A695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4179360-4050-41E3-91DF-9534D654D93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fb2879-7673-4d87-8b3a-55e33ba52a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TM02900688[[fn=Facet]]</Template>
  <TotalTime>27302</TotalTime>
  <Words>1145</Words>
  <Application>Microsoft Office PowerPoint</Application>
  <PresentationFormat>On-screen Show (4:3)</PresentationFormat>
  <Paragraphs>189</Paragraphs>
  <Slides>33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Arial</vt:lpstr>
      <vt:lpstr>Calibri</vt:lpstr>
      <vt:lpstr>Comic Sans MS</vt:lpstr>
      <vt:lpstr>HfW precursive</vt:lpstr>
      <vt:lpstr>Kristen ITC</vt:lpstr>
      <vt:lpstr>Trebuchet MS</vt:lpstr>
      <vt:lpstr>Wingdings 2</vt:lpstr>
      <vt:lpstr>Wingdings 3</vt:lpstr>
      <vt:lpstr>Facet</vt:lpstr>
      <vt:lpstr>PowerPoint Presentation</vt:lpstr>
      <vt:lpstr>PowerPoint Presentation</vt:lpstr>
      <vt:lpstr>PowerPoint Presentation</vt:lpstr>
      <vt:lpstr>Stay and Play Session</vt:lpstr>
      <vt:lpstr>PowerPoint Presentation</vt:lpstr>
      <vt:lpstr>PowerPoint Presentation</vt:lpstr>
      <vt:lpstr>Children in the EYFS learn by playing and exploring, being active, and through creative and critical thinking which takes place both indoors and outside. </vt:lpstr>
      <vt:lpstr>PowerPoint Presentation</vt:lpstr>
      <vt:lpstr>Classroom Organisation</vt:lpstr>
      <vt:lpstr>Classroom Organisation</vt:lpstr>
      <vt:lpstr>A Day in the Life of Your Child in      Reception…</vt:lpstr>
      <vt:lpstr>Morning Challenges</vt:lpstr>
      <vt:lpstr>Focused Teaching Time</vt:lpstr>
      <vt:lpstr>PowerPoint Presentation</vt:lpstr>
      <vt:lpstr>Snack Time</vt:lpstr>
      <vt:lpstr>Lunchtime </vt:lpstr>
      <vt:lpstr>PowerPoint Presentation</vt:lpstr>
      <vt:lpstr>Reading</vt:lpstr>
      <vt:lpstr>PE</vt:lpstr>
      <vt:lpstr>Mousemania</vt:lpstr>
      <vt:lpstr>How can I support my child over the summer?</vt:lpstr>
      <vt:lpstr>All your children have had different early learning experiences at the nurseries &amp; pre-schools they have been attending.</vt:lpstr>
      <vt:lpstr>Independent Skills</vt:lpstr>
      <vt:lpstr>Buddies</vt:lpstr>
      <vt:lpstr>Water Bottles</vt:lpstr>
      <vt:lpstr>Weather and outdoor clothing</vt:lpstr>
      <vt:lpstr>After School Clubs</vt:lpstr>
      <vt:lpstr>Partnership with Parents</vt:lpstr>
      <vt:lpstr>Learning Journeys</vt:lpstr>
      <vt:lpstr>In your information pack….</vt:lpstr>
      <vt:lpstr>Book Bag  - Holiday Diary</vt:lpstr>
      <vt:lpstr>Delamere Forest Trip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Lindsay</dc:creator>
  <cp:lastModifiedBy>Alice Davies</cp:lastModifiedBy>
  <cp:revision>188</cp:revision>
  <cp:lastPrinted>2019-06-24T11:21:19Z</cp:lastPrinted>
  <dcterms:created xsi:type="dcterms:W3CDTF">2013-06-04T08:37:40Z</dcterms:created>
  <dcterms:modified xsi:type="dcterms:W3CDTF">2025-06-17T20:08:07Z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0x010100237C339A3F2E7D42ABF9784C64282088</vt:lpwstr>
  </property>
</Properties>
</file>