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7" r:id="rId3"/>
    <p:sldId id="257" r:id="rId4"/>
    <p:sldId id="263" r:id="rId5"/>
    <p:sldId id="258" r:id="rId6"/>
    <p:sldId id="260" r:id="rId7"/>
    <p:sldId id="262" r:id="rId8"/>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620"/>
    <p:restoredTop sz="91829" autoAdjust="0"/>
  </p:normalViewPr>
  <p:slideViewPr>
    <p:cSldViewPr>
      <p:cViewPr varScale="1">
        <p:scale>
          <a:sx n="67" d="100"/>
          <a:sy n="67" d="100"/>
        </p:scale>
        <p:origin x="834"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6/23/2022</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B6F15528-21DE-4FAA-801E-634DDDAF4B2B}"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B6F15528-21DE-4FAA-801E-634DDDAF4B2B}"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6/23/2022</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6/23/2022</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B6F15528-21DE-4FAA-801E-634DDDAF4B2B}"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1D8BD707-D9CF-40AE-B4C6-C98DA3205C09}" type="datetimeFigureOut">
              <a:rPr lang="en-US" smtClean="0"/>
              <a:pPr/>
              <a:t>6/23/2022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1D8BD707-D9CF-40AE-B4C6-C98DA3205C09}" type="datetimeFigureOut">
              <a:rPr lang="en-US" smtClean="0"/>
              <a:pPr/>
              <a:t>6/23/2022</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B6F15528-21DE-4FAA-801E-634DDDAF4B2B}"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6/23/2022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1D8BD707-D9CF-40AE-B4C6-C98DA3205C09}" type="datetimeFigureOut">
              <a:rPr lang="en-US" smtClean="0"/>
              <a:pPr/>
              <a:t>6/23/2022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B6F15528-21DE-4FAA-801E-634DDDAF4B2B}"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6/23/2022</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B6F15528-21DE-4FAA-801E-634DDDAF4B2B}"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1D8BD707-D9CF-40AE-B4C6-C98DA3205C09}" type="datetimeFigureOut">
              <a:rPr lang="en-US" smtClean="0"/>
              <a:pPr/>
              <a:t>6/23/2022</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1D8BD707-D9CF-40AE-B4C6-C98DA3205C09}" type="datetimeFigureOut">
              <a:rPr lang="en-US" smtClean="0"/>
              <a:pPr/>
              <a:t>6/23/2022</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B6F15528-21DE-4FAA-801E-634DDDAF4B2B}"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2862262"/>
            <a:ext cx="6400800" cy="1752600"/>
          </a:xfrm>
        </p:spPr>
        <p:txBody>
          <a:bodyPr/>
          <a:lstStyle/>
          <a:p>
            <a:r>
              <a:rPr lang="en-GB" dirty="0" smtClean="0"/>
              <a:t>Claire Knight</a:t>
            </a:r>
            <a:endParaRPr lang="en-GB" dirty="0"/>
          </a:p>
        </p:txBody>
      </p:sp>
      <p:sp>
        <p:nvSpPr>
          <p:cNvPr id="2" name="Title 1"/>
          <p:cNvSpPr>
            <a:spLocks noGrp="1"/>
          </p:cNvSpPr>
          <p:nvPr>
            <p:ph type="ctrTitle"/>
          </p:nvPr>
        </p:nvSpPr>
        <p:spPr/>
        <p:txBody>
          <a:bodyPr/>
          <a:lstStyle/>
          <a:p>
            <a:r>
              <a:rPr lang="en-GB" dirty="0" smtClean="0"/>
              <a:t>Reading &amp; Writing in the Early Years</a:t>
            </a:r>
            <a:endParaRPr lang="en-GB" dirty="0"/>
          </a:p>
        </p:txBody>
      </p:sp>
    </p:spTree>
    <p:extLst>
      <p:ext uri="{BB962C8B-B14F-4D97-AF65-F5344CB8AC3E}">
        <p14:creationId xmlns:p14="http://schemas.microsoft.com/office/powerpoint/2010/main" val="11572350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Beginnings &amp; beyond - Writing</a:t>
            </a:r>
            <a:endParaRPr lang="en-GB" dirty="0"/>
          </a:p>
        </p:txBody>
      </p:sp>
      <p:sp>
        <p:nvSpPr>
          <p:cNvPr id="3" name="Content Placeholder 2"/>
          <p:cNvSpPr>
            <a:spLocks noGrp="1"/>
          </p:cNvSpPr>
          <p:nvPr>
            <p:ph sz="quarter" idx="1"/>
          </p:nvPr>
        </p:nvSpPr>
        <p:spPr>
          <a:xfrm>
            <a:off x="301752" y="1527048"/>
            <a:ext cx="8503920" cy="4721352"/>
          </a:xfrm>
        </p:spPr>
        <p:txBody>
          <a:bodyPr>
            <a:normAutofit/>
          </a:bodyPr>
          <a:lstStyle/>
          <a:p>
            <a:r>
              <a:rPr lang="en-GB" sz="2400" dirty="0" smtClean="0"/>
              <a:t>Children naturally copy you when you write; lists </a:t>
            </a:r>
            <a:r>
              <a:rPr lang="en-GB" sz="2400" dirty="0" err="1" smtClean="0"/>
              <a:t>etc</a:t>
            </a:r>
            <a:endParaRPr lang="en-GB" sz="2400" dirty="0" smtClean="0"/>
          </a:p>
          <a:p>
            <a:r>
              <a:rPr lang="en-GB" sz="2400" dirty="0" smtClean="0"/>
              <a:t>Writing has distinct stages of development – mark making, lines &amp; zig</a:t>
            </a:r>
            <a:r>
              <a:rPr lang="en-GB" sz="2400" dirty="0"/>
              <a:t>-</a:t>
            </a:r>
            <a:r>
              <a:rPr lang="en-GB" sz="2400" dirty="0" smtClean="0"/>
              <a:t>zags, letter shapes, letters from children’s name &amp; familiar words</a:t>
            </a:r>
          </a:p>
          <a:p>
            <a:r>
              <a:rPr lang="en-GB" sz="2400" dirty="0" smtClean="0"/>
              <a:t>Encourage the children to do their own writing (not copy writing) and ask them what they have written – encourage and be positive</a:t>
            </a:r>
          </a:p>
          <a:p>
            <a:r>
              <a:rPr lang="en-GB" sz="2400" dirty="0" smtClean="0"/>
              <a:t>Our aim is by the end of Reception children should be writing sentences, using basic punctuation, spelling simple words correctly, using phonic knowledge to attempt to write more complicated words and forming their letters correctly</a:t>
            </a:r>
          </a:p>
        </p:txBody>
      </p:sp>
    </p:spTree>
    <p:extLst>
      <p:ext uri="{BB962C8B-B14F-4D97-AF65-F5344CB8AC3E}">
        <p14:creationId xmlns:p14="http://schemas.microsoft.com/office/powerpoint/2010/main" val="3749840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Beginnings - Reading</a:t>
            </a:r>
            <a:endParaRPr lang="en-GB" dirty="0"/>
          </a:p>
        </p:txBody>
      </p:sp>
      <p:sp>
        <p:nvSpPr>
          <p:cNvPr id="3" name="Content Placeholder 2"/>
          <p:cNvSpPr>
            <a:spLocks noGrp="1"/>
          </p:cNvSpPr>
          <p:nvPr>
            <p:ph sz="half" idx="1"/>
          </p:nvPr>
        </p:nvSpPr>
        <p:spPr/>
        <p:txBody>
          <a:bodyPr/>
          <a:lstStyle/>
          <a:p>
            <a:r>
              <a:rPr lang="en-GB" dirty="0" smtClean="0"/>
              <a:t>Children love looking at books – this is something to capture and nurture!</a:t>
            </a:r>
          </a:p>
          <a:p>
            <a:r>
              <a:rPr lang="en-GB" dirty="0" smtClean="0"/>
              <a:t>Make reading fun, cosy &amp; lovely</a:t>
            </a:r>
          </a:p>
          <a:p>
            <a:r>
              <a:rPr lang="en-GB" dirty="0" smtClean="0"/>
              <a:t>Model reading – as much as possible, read books, magazines, catalogues, computer….</a:t>
            </a:r>
          </a:p>
          <a:p>
            <a:endParaRPr lang="en-GB" dirty="0" smtClean="0"/>
          </a:p>
        </p:txBody>
      </p:sp>
      <p:pic>
        <p:nvPicPr>
          <p:cNvPr id="5" name="Content Placeholder 4"/>
          <p:cNvPicPr>
            <a:picLocks noGrp="1" noChangeAspect="1"/>
          </p:cNvPicPr>
          <p:nvPr>
            <p:ph sz="half" idx="2"/>
          </p:nvPr>
        </p:nvPicPr>
        <p:blipFill>
          <a:blip r:embed="rId2" cstate="print">
            <a:extLst>
              <a:ext uri="{28A0092B-C50C-407E-A947-70E740481C1C}">
                <a14:useLocalDpi xmlns:a14="http://schemas.microsoft.com/office/drawing/2010/main" val="0"/>
              </a:ext>
            </a:extLst>
          </a:blip>
          <a:stretch>
            <a:fillRect/>
          </a:stretch>
        </p:blipFill>
        <p:spPr>
          <a:xfrm>
            <a:off x="4800600" y="2204126"/>
            <a:ext cx="4038600" cy="3016485"/>
          </a:xfrm>
        </p:spPr>
      </p:pic>
    </p:spTree>
    <p:extLst>
      <p:ext uri="{BB962C8B-B14F-4D97-AF65-F5344CB8AC3E}">
        <p14:creationId xmlns:p14="http://schemas.microsoft.com/office/powerpoint/2010/main" val="300250027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Print </a:t>
            </a:r>
            <a:endParaRPr lang="en-GB" dirty="0"/>
          </a:p>
        </p:txBody>
      </p:sp>
      <p:sp>
        <p:nvSpPr>
          <p:cNvPr id="3" name="Content Placeholder 2"/>
          <p:cNvSpPr>
            <a:spLocks noGrp="1"/>
          </p:cNvSpPr>
          <p:nvPr>
            <p:ph sz="quarter" idx="1"/>
          </p:nvPr>
        </p:nvSpPr>
        <p:spPr/>
        <p:txBody>
          <a:bodyPr/>
          <a:lstStyle/>
          <a:p>
            <a:r>
              <a:rPr lang="en-GB" dirty="0"/>
              <a:t>Initially children learn by remembering </a:t>
            </a:r>
            <a:r>
              <a:rPr lang="en-GB" dirty="0" smtClean="0"/>
              <a:t>the shapes </a:t>
            </a:r>
            <a:r>
              <a:rPr lang="en-GB" dirty="0"/>
              <a:t>of </a:t>
            </a:r>
            <a:r>
              <a:rPr lang="en-GB" dirty="0" smtClean="0"/>
              <a:t>words</a:t>
            </a:r>
          </a:p>
          <a:p>
            <a:r>
              <a:rPr lang="en-GB" dirty="0" smtClean="0"/>
              <a:t>Environmental print – children learn to recognise shapes of words, colours for example: McDonalds, Tesco</a:t>
            </a:r>
          </a:p>
          <a:p>
            <a:r>
              <a:rPr lang="en-GB" dirty="0" smtClean="0"/>
              <a:t>They remember their names &amp; the letters in their names</a:t>
            </a:r>
          </a:p>
          <a:p>
            <a:r>
              <a:rPr lang="en-GB" dirty="0" smtClean="0"/>
              <a:t>Strong link to writing – reading and writing development go hand in hand</a:t>
            </a:r>
          </a:p>
        </p:txBody>
      </p:sp>
    </p:spTree>
    <p:extLst>
      <p:ext uri="{BB962C8B-B14F-4D97-AF65-F5344CB8AC3E}">
        <p14:creationId xmlns:p14="http://schemas.microsoft.com/office/powerpoint/2010/main" val="38033399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Pictures</a:t>
            </a:r>
            <a:endParaRPr lang="en-GB" dirty="0"/>
          </a:p>
        </p:txBody>
      </p:sp>
      <p:sp>
        <p:nvSpPr>
          <p:cNvPr id="3" name="Content Placeholder 2"/>
          <p:cNvSpPr>
            <a:spLocks noGrp="1"/>
          </p:cNvSpPr>
          <p:nvPr>
            <p:ph sz="half" idx="1"/>
          </p:nvPr>
        </p:nvSpPr>
        <p:spPr/>
        <p:txBody>
          <a:bodyPr/>
          <a:lstStyle/>
          <a:p>
            <a:r>
              <a:rPr lang="en-GB" dirty="0" smtClean="0"/>
              <a:t>Pictures in books – talk about them and ask questions </a:t>
            </a:r>
          </a:p>
          <a:p>
            <a:r>
              <a:rPr lang="en-GB" dirty="0" smtClean="0"/>
              <a:t>Children infer meaning from pictures &amp; they are a key to helping children to read words</a:t>
            </a:r>
          </a:p>
          <a:p>
            <a:r>
              <a:rPr lang="en-GB" dirty="0" smtClean="0"/>
              <a:t>To help the children – encourage talking about the picture, prediction, and inference</a:t>
            </a:r>
          </a:p>
          <a:p>
            <a:pPr marL="0" indent="0">
              <a:buNone/>
            </a:pPr>
            <a:endParaRPr lang="en-GB" dirty="0"/>
          </a:p>
        </p:txBody>
      </p:sp>
      <p:pic>
        <p:nvPicPr>
          <p:cNvPr id="5" name="Content Placeholder 4"/>
          <p:cNvPicPr>
            <a:picLocks noGrp="1" noChangeAspect="1"/>
          </p:cNvPicPr>
          <p:nvPr>
            <p:ph sz="half" idx="2"/>
          </p:nvPr>
        </p:nvPicPr>
        <p:blipFill>
          <a:blip r:embed="rId2" cstate="print">
            <a:extLst>
              <a:ext uri="{28A0092B-C50C-407E-A947-70E740481C1C}">
                <a14:useLocalDpi xmlns:a14="http://schemas.microsoft.com/office/drawing/2010/main" val="0"/>
              </a:ext>
            </a:extLst>
          </a:blip>
          <a:stretch>
            <a:fillRect/>
          </a:stretch>
        </p:blipFill>
        <p:spPr>
          <a:xfrm rot="5400000">
            <a:off x="4512782" y="2116618"/>
            <a:ext cx="4683125" cy="3497889"/>
          </a:xfrm>
        </p:spPr>
      </p:pic>
    </p:spTree>
    <p:extLst>
      <p:ext uri="{BB962C8B-B14F-4D97-AF65-F5344CB8AC3E}">
        <p14:creationId xmlns:p14="http://schemas.microsoft.com/office/powerpoint/2010/main" val="310112728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Phonics</a:t>
            </a:r>
            <a:endParaRPr lang="en-GB" dirty="0"/>
          </a:p>
        </p:txBody>
      </p:sp>
      <p:sp>
        <p:nvSpPr>
          <p:cNvPr id="3" name="Content Placeholder 2"/>
          <p:cNvSpPr>
            <a:spLocks noGrp="1"/>
          </p:cNvSpPr>
          <p:nvPr>
            <p:ph sz="quarter" idx="1"/>
          </p:nvPr>
        </p:nvSpPr>
        <p:spPr/>
        <p:txBody>
          <a:bodyPr>
            <a:normAutofit lnSpcReduction="10000"/>
          </a:bodyPr>
          <a:lstStyle/>
          <a:p>
            <a:r>
              <a:rPr lang="en-GB" dirty="0" smtClean="0"/>
              <a:t>Phonics is learning the sounds in words &amp; using them to help us read &amp; decipher language – underpins reading and writing</a:t>
            </a:r>
          </a:p>
          <a:p>
            <a:r>
              <a:rPr lang="en-GB" dirty="0" smtClean="0"/>
              <a:t>Nursery – encourage listening to different sounds around us, hidden sounds games and rhymes</a:t>
            </a:r>
          </a:p>
          <a:p>
            <a:r>
              <a:rPr lang="en-GB" dirty="0" smtClean="0"/>
              <a:t>Reception – we introduce the sounds in an order that helps with reading and writing </a:t>
            </a:r>
          </a:p>
          <a:p>
            <a:r>
              <a:rPr lang="en-GB" dirty="0" smtClean="0"/>
              <a:t>We start with s, </a:t>
            </a:r>
            <a:r>
              <a:rPr lang="en-GB" dirty="0"/>
              <a:t>a</a:t>
            </a:r>
            <a:r>
              <a:rPr lang="en-GB" dirty="0" smtClean="0"/>
              <a:t>, </a:t>
            </a:r>
            <a:r>
              <a:rPr lang="en-GB" dirty="0"/>
              <a:t>t</a:t>
            </a:r>
            <a:r>
              <a:rPr lang="en-GB" dirty="0" smtClean="0"/>
              <a:t>, </a:t>
            </a:r>
            <a:r>
              <a:rPr lang="en-GB" dirty="0"/>
              <a:t>p</a:t>
            </a:r>
            <a:r>
              <a:rPr lang="en-GB" dirty="0" smtClean="0"/>
              <a:t>, </a:t>
            </a:r>
            <a:r>
              <a:rPr lang="en-GB" dirty="0"/>
              <a:t>i</a:t>
            </a:r>
            <a:r>
              <a:rPr lang="en-GB" dirty="0" smtClean="0"/>
              <a:t> and n – we can make lots of small 3 letter words with them e.g. sat, tin, which the children learn to sound and blend. We build from there and teach tricky words alongside</a:t>
            </a:r>
          </a:p>
        </p:txBody>
      </p:sp>
    </p:spTree>
    <p:extLst>
      <p:ext uri="{BB962C8B-B14F-4D97-AF65-F5344CB8AC3E}">
        <p14:creationId xmlns:p14="http://schemas.microsoft.com/office/powerpoint/2010/main" val="254759240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September</a:t>
            </a:r>
            <a:endParaRPr lang="en-GB" dirty="0"/>
          </a:p>
        </p:txBody>
      </p:sp>
      <p:sp>
        <p:nvSpPr>
          <p:cNvPr id="3" name="Content Placeholder 2"/>
          <p:cNvSpPr>
            <a:spLocks noGrp="1"/>
          </p:cNvSpPr>
          <p:nvPr>
            <p:ph sz="quarter" idx="1"/>
          </p:nvPr>
        </p:nvSpPr>
        <p:spPr/>
        <p:txBody>
          <a:bodyPr/>
          <a:lstStyle/>
          <a:p>
            <a:r>
              <a:rPr lang="en-US" dirty="0" smtClean="0"/>
              <a:t>In September we are starting to use a new phonic and reading program and will have another meeting for EY, Y1 and Y2 parents to explain the approach and changes we are making</a:t>
            </a:r>
            <a:endParaRPr lang="en-GB" dirty="0"/>
          </a:p>
        </p:txBody>
      </p:sp>
    </p:spTree>
    <p:extLst>
      <p:ext uri="{BB962C8B-B14F-4D97-AF65-F5344CB8AC3E}">
        <p14:creationId xmlns:p14="http://schemas.microsoft.com/office/powerpoint/2010/main" val="134025817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279</TotalTime>
  <Words>383</Words>
  <Application>Microsoft Office PowerPoint</Application>
  <PresentationFormat>On-screen Show (4:3)</PresentationFormat>
  <Paragraphs>27</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Georgia</vt:lpstr>
      <vt:lpstr>Wingdings</vt:lpstr>
      <vt:lpstr>Wingdings 2</vt:lpstr>
      <vt:lpstr>Civic</vt:lpstr>
      <vt:lpstr>Reading &amp; Writing in the Early Years</vt:lpstr>
      <vt:lpstr>Beginnings &amp; beyond - Writing</vt:lpstr>
      <vt:lpstr>Beginnings - Reading</vt:lpstr>
      <vt:lpstr>Print </vt:lpstr>
      <vt:lpstr>Pictures</vt:lpstr>
      <vt:lpstr>Phonics</vt:lpstr>
      <vt:lpstr>September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Reading in the Early Years</dc:title>
  <dc:creator>Mrs Knight</dc:creator>
  <cp:lastModifiedBy>Claire Knight</cp:lastModifiedBy>
  <cp:revision>22</cp:revision>
  <cp:lastPrinted>2013-10-08T12:35:31Z</cp:lastPrinted>
  <dcterms:created xsi:type="dcterms:W3CDTF">2006-08-16T00:00:00Z</dcterms:created>
  <dcterms:modified xsi:type="dcterms:W3CDTF">2022-06-23T15:31:18Z</dcterms:modified>
</cp:coreProperties>
</file>