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56" r:id="rId2"/>
    <p:sldId id="257" r:id="rId3"/>
    <p:sldId id="258" r:id="rId4"/>
    <p:sldId id="266" r:id="rId5"/>
    <p:sldId id="259" r:id="rId6"/>
    <p:sldId id="260" r:id="rId7"/>
    <p:sldId id="268" r:id="rId8"/>
    <p:sldId id="261" r:id="rId9"/>
    <p:sldId id="262" r:id="rId10"/>
    <p:sldId id="269" r:id="rId11"/>
    <p:sldId id="263" r:id="rId12"/>
    <p:sldId id="264" r:id="rId13"/>
    <p:sldId id="265" r:id="rId14"/>
    <p:sldId id="267" r:id="rId15"/>
  </p:sldIdLst>
  <p:sldSz cx="12192000" cy="6858000"/>
  <p:notesSz cx="6858000" cy="9144000"/>
  <p:embeddedFontLst>
    <p:embeddedFont>
      <p:font typeface="Adler" panose="020B0604020202020204"/>
      <p:regular r:id="rId17"/>
    </p:embeddedFont>
    <p:embeddedFont>
      <p:font typeface="Amatic SC" panose="020B0604020202020204" charset="-79"/>
      <p:regular r:id="rId18"/>
      <p:bold r:id="rId19"/>
    </p:embeddedFont>
    <p:embeddedFont>
      <p:font typeface="Calibri Light" panose="020F0302020204030204" pitchFamily="34" charset="0"/>
      <p:regular r:id="rId20"/>
      <p:italic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1FFFF"/>
    <a:srgbClr val="FFEFFF"/>
    <a:srgbClr val="E6E5FB"/>
    <a:srgbClr val="CC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91818" autoAdjust="0"/>
  </p:normalViewPr>
  <p:slideViewPr>
    <p:cSldViewPr snapToGrid="0">
      <p:cViewPr>
        <p:scale>
          <a:sx n="106" d="100"/>
          <a:sy n="106" d="100"/>
        </p:scale>
        <p:origin x="78" y="-1728"/>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6DE5F-DF04-4F27-A344-93FB2E432C72}" type="datetimeFigureOut">
              <a:rPr lang="en-GB" smtClean="0"/>
              <a:t>12/08/2024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6</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7</a:t>
            </a:fld>
            <a:endParaRPr lang="en-GB"/>
          </a:p>
        </p:txBody>
      </p:sp>
    </p:spTree>
    <p:extLst>
      <p:ext uri="{BB962C8B-B14F-4D97-AF65-F5344CB8AC3E}">
        <p14:creationId xmlns:p14="http://schemas.microsoft.com/office/powerpoint/2010/main" val="178413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11</a:t>
            </a:fld>
            <a:endParaRPr lang="en-GB"/>
          </a:p>
        </p:txBody>
      </p:sp>
    </p:spTree>
    <p:extLst>
      <p:ext uri="{BB962C8B-B14F-4D97-AF65-F5344CB8AC3E}">
        <p14:creationId xmlns:p14="http://schemas.microsoft.com/office/powerpoint/2010/main" val="248546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12</a:t>
            </a:fld>
            <a:endParaRPr lang="en-GB"/>
          </a:p>
        </p:txBody>
      </p:sp>
    </p:spTree>
    <p:extLst>
      <p:ext uri="{BB962C8B-B14F-4D97-AF65-F5344CB8AC3E}">
        <p14:creationId xmlns:p14="http://schemas.microsoft.com/office/powerpoint/2010/main" val="3970795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12/08/2024</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12/08/2024</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12/08/2024</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12/08/2024</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12/08/2024</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12/08/2024</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12/08/2024</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12/08/2024</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12/08/2024</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12/08/2024</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12/08/2024</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12/08/2024</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0.png"/><Relationship Id="rId4" Type="http://schemas.openxmlformats.org/officeDocument/2006/relationships/image" Target="../media/image19.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2"/>
          <a:stretch>
            <a:fillRect/>
          </a:stretch>
        </p:blipFill>
        <p:spPr>
          <a:xfrm>
            <a:off x="4019956" y="1654786"/>
            <a:ext cx="8172044" cy="5203214"/>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3066973" y="-1080025"/>
            <a:ext cx="11344082" cy="40375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Amatic SC" panose="00000500000000000000" pitchFamily="2" charset="-79"/>
                <a:cs typeface="Amatic SC" panose="00000500000000000000" pitchFamily="2" charset="-79"/>
              </a:rPr>
              <a:t>Reception Long </a:t>
            </a:r>
          </a:p>
          <a:p>
            <a:r>
              <a:rPr lang="en-US" sz="3200" dirty="0">
                <a:latin typeface="Amatic SC" panose="00000500000000000000" pitchFamily="2" charset="-79"/>
                <a:cs typeface="Amatic SC" panose="00000500000000000000" pitchFamily="2" charset="-79"/>
              </a:rPr>
              <a:t>Term Plan </a:t>
            </a:r>
            <a:r>
              <a:rPr lang="en-US" sz="3200" dirty="0" smtClean="0">
                <a:latin typeface="Amatic SC" panose="00000500000000000000" pitchFamily="2" charset="-79"/>
                <a:cs typeface="Amatic SC" panose="00000500000000000000" pitchFamily="2" charset="-79"/>
              </a:rPr>
              <a:t>24-25</a:t>
            </a:r>
          </a:p>
          <a:p>
            <a:r>
              <a:rPr lang="en-US" sz="3200" dirty="0" smtClean="0">
                <a:latin typeface="Amatic SC" panose="00000500000000000000" pitchFamily="2" charset="-79"/>
                <a:cs typeface="Amatic SC" panose="00000500000000000000" pitchFamily="2" charset="-79"/>
              </a:rPr>
              <a:t>Supplemented by </a:t>
            </a:r>
            <a:r>
              <a:rPr lang="en-US" sz="3200" dirty="0" err="1" smtClean="0">
                <a:latin typeface="Amatic SC" panose="00000500000000000000" pitchFamily="2" charset="-79"/>
                <a:cs typeface="Amatic SC" panose="00000500000000000000" pitchFamily="2" charset="-79"/>
              </a:rPr>
              <a:t>Kapow</a:t>
            </a:r>
            <a:endParaRPr lang="en-US" sz="3200" dirty="0">
              <a:latin typeface="Amatic SC" panose="00000500000000000000" pitchFamily="2" charset="-79"/>
              <a:cs typeface="Amatic SC" panose="00000500000000000000" pitchFamily="2" charset="-79"/>
            </a:endParaRPr>
          </a:p>
          <a:p>
            <a:r>
              <a:rPr lang="en-US" sz="3200" dirty="0" smtClean="0">
                <a:latin typeface="Amatic SC" panose="00000500000000000000" pitchFamily="2" charset="-79"/>
                <a:cs typeface="Amatic SC" panose="00000500000000000000" pitchFamily="2" charset="-79"/>
              </a:rPr>
              <a:t>units and</a:t>
            </a:r>
          </a:p>
          <a:p>
            <a:r>
              <a:rPr lang="en-US" sz="3200" dirty="0" smtClean="0">
                <a:latin typeface="Amatic SC" panose="00000500000000000000" pitchFamily="2" charset="-79"/>
                <a:cs typeface="Amatic SC" panose="00000500000000000000" pitchFamily="2" charset="-79"/>
              </a:rPr>
              <a:t> treated as a loose outline as planning </a:t>
            </a:r>
          </a:p>
          <a:p>
            <a:r>
              <a:rPr lang="en-US" sz="3200" dirty="0" smtClean="0">
                <a:latin typeface="Amatic SC" panose="00000500000000000000" pitchFamily="2" charset="-79"/>
                <a:cs typeface="Amatic SC" panose="00000500000000000000" pitchFamily="2" charset="-79"/>
              </a:rPr>
              <a:t>is directed by children’s interests</a:t>
            </a:r>
            <a:r>
              <a:rPr lang="en-US" sz="2000" dirty="0" smtClean="0">
                <a:latin typeface="Amatic SC" panose="00000500000000000000" pitchFamily="2" charset="-79"/>
                <a:cs typeface="Amatic SC" panose="00000500000000000000" pitchFamily="2" charset="-79"/>
              </a:rPr>
              <a:t>.</a:t>
            </a:r>
            <a:endParaRPr lang="en-US" sz="2000" dirty="0" smtClean="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35190E74-8587-48B1-A2DC-DA613BB57499}"/>
              </a:ext>
            </a:extLst>
          </p:cNvPr>
          <p:cNvSpPr txBox="1"/>
          <p:nvPr/>
        </p:nvSpPr>
        <p:spPr>
          <a:xfrm>
            <a:off x="249300" y="3204553"/>
            <a:ext cx="3969615" cy="3293209"/>
          </a:xfrm>
          <a:prstGeom prst="rect">
            <a:avLst/>
          </a:prstGeom>
          <a:noFill/>
        </p:spPr>
        <p:txBody>
          <a:bodyPr wrap="square">
            <a:spAutoFit/>
          </a:bodyPr>
          <a:lstStyle/>
          <a:p>
            <a:r>
              <a:rPr lang="en-US" sz="1600" i="1" dirty="0"/>
              <a:t>“Children will an abundance of opportunities to learn through play. We will ensure that learning will be fun, engaging and we will challenge and support all children where ever their starting point. As an EYFS team and effective role models, we will provide high quality interactions in order to develop and deepen the children’s learning opportunities. We will deliver our curriculum through a balance of adult led and child-initiated activities based on the EYFS Framework 21’ &amp; children’s interests.” </a:t>
            </a:r>
            <a:r>
              <a:rPr lang="en-US" sz="1600" i="1" dirty="0" err="1" smtClean="0"/>
              <a:t>Duddon</a:t>
            </a:r>
            <a:r>
              <a:rPr lang="en-US" sz="1600" i="1" dirty="0" smtClean="0"/>
              <a:t> St Peter’s EYFS </a:t>
            </a:r>
            <a:r>
              <a:rPr lang="en-US" sz="1600" i="1" dirty="0"/>
              <a:t>Team </a:t>
            </a:r>
            <a:endParaRPr lang="en-GB" sz="1600" i="1" dirty="0"/>
          </a:p>
        </p:txBody>
      </p:sp>
      <p:sp>
        <p:nvSpPr>
          <p:cNvPr id="8" name="TextBox 7">
            <a:extLst>
              <a:ext uri="{FF2B5EF4-FFF2-40B4-BE49-F238E27FC236}">
                <a16:creationId xmlns:a16="http://schemas.microsoft.com/office/drawing/2014/main" id="{26423087-9BE2-4DE3-9A6C-B07225FFFFA9}"/>
              </a:ext>
            </a:extLst>
          </p:cNvPr>
          <p:cNvSpPr txBox="1"/>
          <p:nvPr/>
        </p:nvSpPr>
        <p:spPr>
          <a:xfrm>
            <a:off x="4415695" y="170442"/>
            <a:ext cx="7632070" cy="1815882"/>
          </a:xfrm>
          <a:prstGeom prst="rect">
            <a:avLst/>
          </a:prstGeom>
          <a:noFill/>
        </p:spPr>
        <p:txBody>
          <a:bodyPr wrap="square">
            <a:spAutoFit/>
          </a:bodyPr>
          <a:lstStyle/>
          <a:p>
            <a:r>
              <a:rPr lang="en-US" sz="1600" i="1" dirty="0"/>
              <a:t>“We understand and appreciate the importance of the outdoor environment for our children. It is a continuation of our indoor provision and it will be used at every opportunity. </a:t>
            </a:r>
            <a:r>
              <a:rPr lang="en-US" sz="1600" i="1" dirty="0" smtClean="0"/>
              <a:t>We </a:t>
            </a:r>
            <a:r>
              <a:rPr lang="en-US" sz="1600" i="1" dirty="0"/>
              <a:t>provide our children with opportunities to develop their gross motor skills, to deepen their imaginations and also their sense of curiosity. We want the children to feel safe and secure at all times and ensure that our safeguarding procedures are rigorous and kept up to date. Communication is important to us and we greatly value the relationship that we develop with parents throughout this vital year.” </a:t>
            </a:r>
            <a:r>
              <a:rPr lang="en-US" sz="1600" i="1" dirty="0" err="1" smtClean="0"/>
              <a:t>Duddon</a:t>
            </a:r>
            <a:r>
              <a:rPr lang="en-US" sz="1600" i="1" dirty="0" smtClean="0"/>
              <a:t> St Peter’s  </a:t>
            </a:r>
            <a:r>
              <a:rPr lang="en-US" sz="1600" i="1" dirty="0"/>
              <a:t>EYFS Team.  </a:t>
            </a:r>
            <a:endParaRPr lang="en-GB" sz="1600" i="1" dirty="0"/>
          </a:p>
        </p:txBody>
      </p:sp>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645947888"/>
              </p:ext>
            </p:extLst>
          </p:nvPr>
        </p:nvGraphicFramePr>
        <p:xfrm>
          <a:off x="157672" y="624619"/>
          <a:ext cx="11459364" cy="443484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latin typeface="Amatic SC" panose="00000500000000000000" pitchFamily="2" charset="-79"/>
                          <a:cs typeface="Amatic SC" panose="00000500000000000000" pitchFamily="2" charset="-79"/>
                        </a:rPr>
                        <a:t>All about me</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superheroes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smtClean="0">
                          <a:latin typeface="Amatic SC" panose="00000500000000000000" pitchFamily="2" charset="-79"/>
                          <a:cs typeface="Amatic SC" panose="00000500000000000000" pitchFamily="2" charset="-79"/>
                        </a:rPr>
                        <a:t>Weather/dinosaurs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matic SC" panose="00000500000000000000" pitchFamily="2" charset="-79"/>
                          <a:cs typeface="Amatic SC" panose="00000500000000000000" pitchFamily="2" charset="-79"/>
                        </a:rPr>
                        <a:t>Different</a:t>
                      </a:r>
                      <a:r>
                        <a:rPr lang="en-US" sz="1400" baseline="0" dirty="0" smtClean="0">
                          <a:latin typeface="Amatic SC" panose="00000500000000000000" pitchFamily="2" charset="-79"/>
                          <a:cs typeface="Amatic SC" panose="00000500000000000000" pitchFamily="2" charset="-79"/>
                        </a:rPr>
                        <a:t> environments/plants</a:t>
                      </a: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smtClean="0">
                          <a:latin typeface="Amatic SC" panose="00000500000000000000" pitchFamily="2" charset="-79"/>
                          <a:cs typeface="Amatic SC" panose="00000500000000000000" pitchFamily="2" charset="-79"/>
                        </a:rPr>
                        <a:t>houses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pirates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78034">
                <a:tc>
                  <a:txBody>
                    <a:bodyPr/>
                    <a:lstStyle/>
                    <a:p>
                      <a:pPr algn="ctr"/>
                      <a:r>
                        <a:rPr lang="en-US" sz="3600" b="0" dirty="0">
                          <a:latin typeface="Amatic SC" panose="00000500000000000000" pitchFamily="2" charset="-79"/>
                          <a:cs typeface="Amatic SC" panose="00000500000000000000" pitchFamily="2" charset="-79"/>
                        </a:rPr>
                        <a:t>Writing </a:t>
                      </a:r>
                    </a:p>
                    <a:p>
                      <a:pPr algn="ctr"/>
                      <a:r>
                        <a:rPr lang="en-US" sz="2400" b="0" dirty="0" smtClean="0">
                          <a:latin typeface="Amatic SC" panose="00000500000000000000" pitchFamily="2" charset="-79"/>
                          <a:cs typeface="Amatic SC" panose="00000500000000000000" pitchFamily="2" charset="-79"/>
                        </a:rPr>
                        <a:t>Ready Steady</a:t>
                      </a:r>
                      <a:r>
                        <a:rPr lang="en-US" sz="2400" b="0" baseline="0" dirty="0" smtClean="0">
                          <a:latin typeface="Amatic SC" panose="00000500000000000000" pitchFamily="2" charset="-79"/>
                          <a:cs typeface="Amatic SC" panose="00000500000000000000" pitchFamily="2" charset="-79"/>
                        </a:rPr>
                        <a:t> Write texts</a:t>
                      </a:r>
                      <a:endParaRPr lang="en-US" sz="2400" b="0" dirty="0">
                        <a:latin typeface="Amatic SC" panose="00000500000000000000" pitchFamily="2" charset="-79"/>
                        <a:cs typeface="Amatic SC" panose="00000500000000000000" pitchFamily="2" charset="-79"/>
                      </a:endParaRPr>
                    </a:p>
                    <a:p>
                      <a:pPr algn="ctr"/>
                      <a:endParaRPr lang="en-US" sz="18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Texts </a:t>
                      </a:r>
                      <a:r>
                        <a:rPr lang="en-US" sz="1800" b="0" dirty="0" smtClean="0">
                          <a:latin typeface="Amatic SC" panose="00000500000000000000" pitchFamily="2" charset="-79"/>
                          <a:cs typeface="Amatic SC" panose="00000500000000000000" pitchFamily="2" charset="-79"/>
                        </a:rPr>
                        <a:t>may change </a:t>
                      </a:r>
                      <a:r>
                        <a:rPr lang="en-US" sz="1800" b="0" dirty="0">
                          <a:latin typeface="Amatic SC" panose="00000500000000000000" pitchFamily="2" charset="-79"/>
                          <a:cs typeface="Amatic SC" panose="00000500000000000000" pitchFamily="2" charset="-79"/>
                        </a:rPr>
                        <a:t>due </a:t>
                      </a:r>
                      <a:r>
                        <a:rPr lang="en-US" sz="1800" b="0" dirty="0" smtClean="0">
                          <a:latin typeface="Amatic SC" panose="00000500000000000000" pitchFamily="2" charset="-79"/>
                          <a:cs typeface="Amatic SC" panose="00000500000000000000" pitchFamily="2" charset="-79"/>
                        </a:rPr>
                        <a:t> </a:t>
                      </a:r>
                      <a:r>
                        <a:rPr lang="en-US" sz="1800" b="0" dirty="0">
                          <a:latin typeface="Amatic SC" panose="00000500000000000000" pitchFamily="2" charset="-79"/>
                          <a:cs typeface="Amatic SC" panose="00000500000000000000" pitchFamily="2" charset="-79"/>
                        </a:rPr>
                        <a:t>children’s interests </a:t>
                      </a:r>
                    </a:p>
                    <a:p>
                      <a:pPr algn="ctr"/>
                      <a:endParaRPr lang="en-US" sz="1800" b="0" dirty="0">
                        <a:latin typeface="Amatic SC" panose="00000500000000000000" pitchFamily="2" charset="-79"/>
                        <a:cs typeface="Amatic SC" panose="00000500000000000000" pitchFamily="2" charset="-79"/>
                      </a:endParaRPr>
                    </a:p>
                    <a:p>
                      <a:pPr algn="ctr"/>
                      <a:r>
                        <a:rPr lang="en-US" sz="900" dirty="0">
                          <a:latin typeface="+mn-lt"/>
                        </a:rPr>
                        <a:t>Only ask children to write sentences when they have sufficient knowledge of letter-sound correspondences.</a:t>
                      </a:r>
                      <a:endParaRPr lang="en-GB" sz="9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Nursery Rhymes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Label </a:t>
                      </a:r>
                      <a:r>
                        <a:rPr lang="en-GB" sz="1100" kern="1200" dirty="0" smtClean="0">
                          <a:solidFill>
                            <a:schemeClr val="tx1"/>
                          </a:solidFill>
                          <a:effectLst/>
                          <a:latin typeface="+mn-lt"/>
                          <a:ea typeface="+mn-ea"/>
                          <a:cs typeface="Amatic SC" panose="00000500000000000000" pitchFamily="2" charset="-79"/>
                        </a:rPr>
                        <a:t>characters</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100" kern="1200" dirty="0" err="1" smtClean="0">
                          <a:solidFill>
                            <a:schemeClr val="tx1"/>
                          </a:solidFill>
                          <a:effectLst/>
                          <a:latin typeface="+mn-lt"/>
                          <a:ea typeface="+mn-ea"/>
                          <a:cs typeface="Amatic SC" panose="00000500000000000000" pitchFamily="2" charset="-79"/>
                        </a:rPr>
                        <a:t>Favourite</a:t>
                      </a:r>
                      <a:r>
                        <a:rPr lang="en-US" sz="1100" kern="1200" baseline="0" dirty="0" smtClean="0">
                          <a:solidFill>
                            <a:schemeClr val="tx1"/>
                          </a:solidFill>
                          <a:effectLst/>
                          <a:latin typeface="+mn-lt"/>
                          <a:ea typeface="+mn-ea"/>
                          <a:cs typeface="Amatic SC" panose="00000500000000000000" pitchFamily="2" charset="-79"/>
                        </a:rPr>
                        <a:t> Story</a:t>
                      </a:r>
                      <a:endParaRPr lang="en-GB" sz="1100" kern="1200" dirty="0" smtClean="0">
                        <a:solidFill>
                          <a:schemeClr val="tx1"/>
                        </a:solidFill>
                        <a:effectLst/>
                        <a:latin typeface="+mn-lt"/>
                        <a:ea typeface="+mn-ea"/>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Name writing, labelling using initial sounds, story scribing. Retelling stories in writing area</a:t>
                      </a: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Dominant hand, tripod grip, mark making, giving meaning to marks and labelling. Shopping lists,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Writing initial sounds and simple captions.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Use initial sounds to label characters / images. </a:t>
                      </a:r>
                      <a:r>
                        <a:rPr lang="en-GB" sz="1100" dirty="0" smtClean="0">
                          <a:solidFill>
                            <a:schemeClr val="bg1">
                              <a:lumMod val="50000"/>
                            </a:schemeClr>
                          </a:solidFill>
                        </a:rPr>
                        <a:t>Names </a:t>
                      </a:r>
                      <a:r>
                        <a:rPr lang="en-GB" sz="1100" dirty="0">
                          <a:solidFill>
                            <a:schemeClr val="bg1">
                              <a:lumMod val="50000"/>
                            </a:schemeClr>
                          </a:solidFill>
                        </a:rPr>
                        <a:t>Labels. Captions Lists Diagrams </a:t>
                      </a:r>
                      <a:r>
                        <a:rPr lang="en-GB" sz="1100" dirty="0" smtClean="0">
                          <a:solidFill>
                            <a:schemeClr val="bg1">
                              <a:lumMod val="50000"/>
                            </a:schemeClr>
                          </a:solidFill>
                        </a:rPr>
                        <a:t>Messages</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800"/>
                        </a:spcAft>
                      </a:pPr>
                      <a:r>
                        <a:rPr lang="en-US" sz="1100" dirty="0" smtClean="0">
                          <a:solidFill>
                            <a:schemeClr val="bg1">
                              <a:lumMod val="50000"/>
                            </a:schemeClr>
                          </a:solidFill>
                          <a:effectLst/>
                          <a:latin typeface="+mn-lt"/>
                          <a:ea typeface="Calibri" panose="020F0502020204030204" pitchFamily="34" charset="0"/>
                          <a:cs typeface="Amatic SC" panose="00000500000000000000" pitchFamily="2" charset="-79"/>
                        </a:rPr>
                        <a:t>Juniper</a:t>
                      </a:r>
                      <a:r>
                        <a:rPr lang="en-US" sz="1100" baseline="0" dirty="0" smtClean="0">
                          <a:solidFill>
                            <a:schemeClr val="bg1">
                              <a:lumMod val="50000"/>
                            </a:schemeClr>
                          </a:solidFill>
                          <a:effectLst/>
                          <a:latin typeface="+mn-lt"/>
                          <a:ea typeface="Calibri" panose="020F0502020204030204" pitchFamily="34" charset="0"/>
                          <a:cs typeface="Amatic SC" panose="00000500000000000000" pitchFamily="2" charset="-79"/>
                        </a:rPr>
                        <a:t> Jupiter</a:t>
                      </a:r>
                    </a:p>
                    <a:p>
                      <a:pPr algn="ctr">
                        <a:lnSpc>
                          <a:spcPct val="107000"/>
                        </a:lnSpc>
                        <a:spcAft>
                          <a:spcPts val="800"/>
                        </a:spcAft>
                      </a:pPr>
                      <a:r>
                        <a:rPr lang="en-US" sz="1100" dirty="0" smtClean="0">
                          <a:solidFill>
                            <a:schemeClr val="bg1">
                              <a:lumMod val="50000"/>
                            </a:schemeClr>
                          </a:solidFill>
                          <a:effectLst/>
                          <a:latin typeface="+mn-lt"/>
                          <a:ea typeface="Calibri" panose="020F0502020204030204" pitchFamily="34" charset="0"/>
                          <a:cs typeface="Amatic SC" panose="00000500000000000000" pitchFamily="2" charset="-79"/>
                        </a:rPr>
                        <a:t>Pumpkin </a:t>
                      </a:r>
                      <a:r>
                        <a:rPr lang="en-US" sz="1100" dirty="0" smtClean="0">
                          <a:solidFill>
                            <a:schemeClr val="bg1">
                              <a:lumMod val="50000"/>
                            </a:schemeClr>
                          </a:solidFill>
                          <a:effectLst/>
                          <a:latin typeface="+mn-lt"/>
                          <a:ea typeface="Calibri" panose="020F0502020204030204" pitchFamily="34" charset="0"/>
                          <a:cs typeface="Amatic SC" panose="00000500000000000000" pitchFamily="2" charset="-79"/>
                        </a:rPr>
                        <a:t>Soup</a:t>
                      </a:r>
                      <a:endPar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smtClean="0">
                          <a:solidFill>
                            <a:schemeClr val="bg1">
                              <a:lumMod val="50000"/>
                            </a:schemeClr>
                          </a:solidFill>
                        </a:rPr>
                        <a:t>Help </a:t>
                      </a:r>
                      <a:r>
                        <a:rPr lang="en-US" sz="1100" dirty="0">
                          <a:solidFill>
                            <a:schemeClr val="bg1">
                              <a:lumMod val="50000"/>
                            </a:schemeClr>
                          </a:solidFill>
                        </a:rPr>
                        <a:t>children identify the sound that is tricky to spell. </a:t>
                      </a:r>
                    </a:p>
                    <a:p>
                      <a:pPr algn="ctr">
                        <a:lnSpc>
                          <a:spcPct val="107000"/>
                        </a:lnSpc>
                        <a:spcAft>
                          <a:spcPts val="800"/>
                        </a:spcAft>
                      </a:pPr>
                      <a:r>
                        <a:rPr lang="en-US" sz="1100" dirty="0">
                          <a:solidFill>
                            <a:schemeClr val="bg1">
                              <a:lumMod val="50000"/>
                            </a:schemeClr>
                          </a:solidFill>
                        </a:rPr>
                        <a:t>Sequence the story </a:t>
                      </a:r>
                    </a:p>
                    <a:p>
                      <a:pPr algn="ctr">
                        <a:lnSpc>
                          <a:spcPct val="107000"/>
                        </a:lnSpc>
                        <a:spcAft>
                          <a:spcPts val="80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Write a sentence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smtClean="0">
                          <a:solidFill>
                            <a:schemeClr val="bg1">
                              <a:lumMod val="50000"/>
                            </a:schemeClr>
                          </a:solidFill>
                          <a:effectLst/>
                          <a:latin typeface="+mn-lt"/>
                          <a:ea typeface="Calibri" panose="020F0502020204030204" pitchFamily="34" charset="0"/>
                          <a:cs typeface="Amatic SC" panose="00000500000000000000" pitchFamily="2" charset="-79"/>
                        </a:rPr>
                        <a:t>Star in the Jar</a:t>
                      </a:r>
                      <a:endPar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Writing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some of the tricky words such as I, me, my, like, to, the. Writing CVC words, Labels using CVC, CVCC, CCVC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bg1">
                              <a:lumMod val="50000"/>
                            </a:schemeClr>
                          </a:solidFill>
                        </a:rPr>
                        <a:t>Guided writing based around developing short sentences in a meaningful context. Create a story board.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r>
                        <a:rPr lang="en-GB" sz="1100" b="1" kern="1200" dirty="0" smtClean="0">
                          <a:solidFill>
                            <a:schemeClr val="tx1"/>
                          </a:solidFill>
                          <a:effectLst/>
                          <a:latin typeface="+mn-lt"/>
                          <a:ea typeface="+mn-ea"/>
                          <a:cs typeface="Amatic SC" panose="00000500000000000000" pitchFamily="2" charset="-79"/>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kern="1200" dirty="0" smtClean="0">
                          <a:solidFill>
                            <a:schemeClr val="tx1"/>
                          </a:solidFill>
                          <a:effectLst/>
                          <a:latin typeface="+mn-lt"/>
                          <a:ea typeface="+mn-ea"/>
                          <a:cs typeface="Amatic SC" panose="00000500000000000000" pitchFamily="2" charset="-79"/>
                        </a:rPr>
                        <a:t>The River</a:t>
                      </a:r>
                      <a:endParaRPr lang="en-GB" sz="1100" b="1" kern="1200" dirty="0">
                        <a:solidFill>
                          <a:schemeClr val="tx1"/>
                        </a:solidFill>
                        <a:effectLst/>
                        <a:latin typeface="+mn-lt"/>
                        <a:ea typeface="+mn-ea"/>
                        <a:cs typeface="Amatic SC" panose="00000500000000000000" pitchFamily="2" charset="-79"/>
                      </a:endParaRPr>
                    </a:p>
                    <a:p>
                      <a:pPr algn="ctr">
                        <a:lnSpc>
                          <a:spcPct val="107000"/>
                        </a:lnSpc>
                        <a:spcAft>
                          <a:spcPts val="800"/>
                        </a:spcAft>
                      </a:pP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Creating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own story maps, writing captions and labels, writing simple sentences. </a:t>
                      </a:r>
                      <a:r>
                        <a:rPr lang="en-US" sz="1100" dirty="0">
                          <a:solidFill>
                            <a:schemeClr val="bg1">
                              <a:lumMod val="50000"/>
                            </a:schemeClr>
                          </a:solidFill>
                        </a:rPr>
                        <a:t>Writing short sentences to accompany story maps.  Order the Easter story. </a:t>
                      </a:r>
                    </a:p>
                    <a:p>
                      <a:pPr algn="ctr">
                        <a:lnSpc>
                          <a:spcPct val="107000"/>
                        </a:lnSpc>
                        <a:spcAft>
                          <a:spcPts val="0"/>
                        </a:spcAft>
                      </a:pPr>
                      <a:r>
                        <a:rPr lang="en-US" sz="1100" dirty="0">
                          <a:solidFill>
                            <a:schemeClr val="bg1">
                              <a:lumMod val="50000"/>
                            </a:schemeClr>
                          </a:solidFill>
                        </a:rPr>
                        <a:t>Labels and captions – life cycles Recount – A trip to the park </a:t>
                      </a:r>
                    </a:p>
                    <a:p>
                      <a:pPr algn="ctr">
                        <a:lnSpc>
                          <a:spcPct val="107000"/>
                        </a:lnSpc>
                        <a:spcAft>
                          <a:spcPts val="0"/>
                        </a:spcAft>
                      </a:pPr>
                      <a:r>
                        <a:rPr lang="en-US" sz="1100" dirty="0">
                          <a:solidFill>
                            <a:schemeClr val="bg1">
                              <a:lumMod val="50000"/>
                            </a:schemeClr>
                          </a:solidFill>
                        </a:rPr>
                        <a:t>Character descriptions. </a:t>
                      </a:r>
                    </a:p>
                    <a:p>
                      <a:pPr algn="ctr">
                        <a:lnSpc>
                          <a:spcPct val="107000"/>
                        </a:lnSpc>
                        <a:spcAft>
                          <a:spcPts val="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Write 2 sentences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r>
                        <a:rPr lang="en-GB" sz="1100" b="1" kern="1200" dirty="0" smtClean="0">
                          <a:solidFill>
                            <a:schemeClr val="tx1"/>
                          </a:solidFill>
                          <a:effectLst/>
                          <a:latin typeface="+mn-lt"/>
                          <a:ea typeface="+mn-ea"/>
                          <a:cs typeface="Amatic SC" panose="00000500000000000000" pitchFamily="2" charset="-79"/>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kern="1200" dirty="0" smtClean="0">
                          <a:solidFill>
                            <a:schemeClr val="tx1"/>
                          </a:solidFill>
                          <a:effectLst/>
                          <a:latin typeface="+mn-lt"/>
                          <a:ea typeface="+mn-ea"/>
                          <a:cs typeface="Amatic SC" panose="00000500000000000000" pitchFamily="2" charset="-79"/>
                        </a:rPr>
                        <a:t>Saving </a:t>
                      </a:r>
                      <a:r>
                        <a:rPr lang="en-US" sz="1100" b="1" kern="1200" dirty="0" err="1" smtClean="0">
                          <a:solidFill>
                            <a:schemeClr val="tx1"/>
                          </a:solidFill>
                          <a:effectLst/>
                          <a:latin typeface="+mn-lt"/>
                          <a:ea typeface="+mn-ea"/>
                          <a:cs typeface="Amatic SC" panose="00000500000000000000" pitchFamily="2" charset="-79"/>
                        </a:rPr>
                        <a:t>Mr</a:t>
                      </a:r>
                      <a:r>
                        <a:rPr lang="en-US" sz="1100" b="1" kern="1200" dirty="0" smtClean="0">
                          <a:solidFill>
                            <a:schemeClr val="tx1"/>
                          </a:solidFill>
                          <a:effectLst/>
                          <a:latin typeface="+mn-lt"/>
                          <a:ea typeface="+mn-ea"/>
                          <a:cs typeface="Amatic SC" panose="00000500000000000000" pitchFamily="2" charset="-79"/>
                        </a:rPr>
                        <a:t> Hoot</a:t>
                      </a:r>
                      <a:endParaRPr lang="en-GB" sz="1100" b="1" kern="1200" dirty="0">
                        <a:solidFill>
                          <a:schemeClr val="tx1"/>
                        </a:solidFill>
                        <a:effectLst/>
                        <a:latin typeface="+mn-lt"/>
                        <a:ea typeface="+mn-ea"/>
                        <a:cs typeface="Amatic SC" panose="00000500000000000000" pitchFamily="2" charset="-79"/>
                      </a:endParaRPr>
                    </a:p>
                    <a:p>
                      <a:pPr algn="ctr">
                        <a:lnSpc>
                          <a:spcPct val="107000"/>
                        </a:lnSpc>
                        <a:spcAft>
                          <a:spcPts val="800"/>
                        </a:spcAft>
                      </a:pP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Writing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for a purpose in role play using phonetically plausible attempts at words, beginning to use finger spaces</a:t>
                      </a:r>
                      <a:r>
                        <a:rPr lang="en-US" sz="1100" dirty="0">
                          <a:solidFill>
                            <a:schemeClr val="tx1"/>
                          </a:solidFill>
                          <a:effectLst/>
                          <a:latin typeface="+mn-lt"/>
                          <a:ea typeface="Calibri" panose="020F0502020204030204" pitchFamily="34" charset="0"/>
                          <a:cs typeface="Amatic SC" panose="00000500000000000000" pitchFamily="2" charset="-79"/>
                        </a:rPr>
                        <a:t>. </a:t>
                      </a:r>
                      <a:r>
                        <a:rPr lang="en-US" sz="1100" dirty="0">
                          <a:solidFill>
                            <a:schemeClr val="bg1">
                              <a:lumMod val="50000"/>
                            </a:schemeClr>
                          </a:solidFill>
                        </a:rPr>
                        <a:t>Form lower-case and capital letters correctly. Rhyming words.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800"/>
                        </a:spcAft>
                      </a:pPr>
                      <a:r>
                        <a:rPr lang="en-US" sz="1100" dirty="0" smtClean="0">
                          <a:solidFill>
                            <a:schemeClr val="bg1">
                              <a:lumMod val="50000"/>
                            </a:schemeClr>
                          </a:solidFill>
                          <a:effectLst/>
                          <a:latin typeface="+mn-lt"/>
                          <a:ea typeface="Calibri" panose="020F0502020204030204" pitchFamily="34" charset="0"/>
                          <a:cs typeface="Amatic SC" panose="00000500000000000000" pitchFamily="2" charset="-79"/>
                        </a:rPr>
                        <a:t>The Storm Whale</a:t>
                      </a:r>
                      <a:endPar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Story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writing sentences using a range of tricky words that are spelt correctly. Beginning to use full stops, capital letters and finger spaces.</a:t>
                      </a:r>
                      <a:r>
                        <a:rPr lang="en-US" sz="1100" dirty="0">
                          <a:solidFill>
                            <a:schemeClr val="bg1">
                              <a:lumMod val="50000"/>
                            </a:schemeClr>
                          </a:solidFill>
                        </a:rPr>
                        <a:t> Innovation of familiar texts Using familiar texts as a model for writing own stories.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8" name="TextBox 7">
            <a:extLst>
              <a:ext uri="{FF2B5EF4-FFF2-40B4-BE49-F238E27FC236}">
                <a16:creationId xmlns:a16="http://schemas.microsoft.com/office/drawing/2014/main" id="{04441243-C9C9-4601-B9D4-CBFBC8CC15B5}"/>
              </a:ext>
            </a:extLst>
          </p:cNvPr>
          <p:cNvSpPr txBox="1"/>
          <p:nvPr/>
        </p:nvSpPr>
        <p:spPr>
          <a:xfrm>
            <a:off x="1725062" y="6424058"/>
            <a:ext cx="12170944" cy="369332"/>
          </a:xfrm>
          <a:prstGeom prst="rect">
            <a:avLst/>
          </a:prstGeom>
          <a:noFill/>
        </p:spPr>
        <p:txBody>
          <a:bodyPr wrap="square">
            <a:spAutoFit/>
          </a:bodyPr>
          <a:lstStyle/>
          <a:p>
            <a:r>
              <a:rPr lang="en-US" b="0" i="1" dirty="0" smtClean="0">
                <a:solidFill>
                  <a:srgbClr val="333333"/>
                </a:solidFill>
                <a:effectLst/>
              </a:rPr>
              <a:t>.</a:t>
            </a:r>
            <a:endParaRPr lang="en-GB" i="1" dirty="0"/>
          </a:p>
        </p:txBody>
      </p:sp>
      <p:pic>
        <p:nvPicPr>
          <p:cNvPr id="9" name="Picture 8">
            <a:extLst>
              <a:ext uri="{FF2B5EF4-FFF2-40B4-BE49-F238E27FC236}">
                <a16:creationId xmlns:a16="http://schemas.microsoft.com/office/drawing/2014/main" id="{2A52EF99-E88A-4C68-8B8E-150BEAF606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586" y="127895"/>
            <a:ext cx="501298" cy="501298"/>
          </a:xfrm>
          <a:prstGeom prst="rect">
            <a:avLst/>
          </a:prstGeom>
        </p:spPr>
      </p:pic>
    </p:spTree>
    <p:extLst>
      <p:ext uri="{BB962C8B-B14F-4D97-AF65-F5344CB8AC3E}">
        <p14:creationId xmlns:p14="http://schemas.microsoft.com/office/powerpoint/2010/main" val="4269740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110391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87753286"/>
              </p:ext>
            </p:extLst>
          </p:nvPr>
        </p:nvGraphicFramePr>
        <p:xfrm>
          <a:off x="231033" y="187963"/>
          <a:ext cx="11459364" cy="611124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249513">
                  <a:extLst>
                    <a:ext uri="{9D8B030D-6E8A-4147-A177-3AD203B41FA5}">
                      <a16:colId xmlns:a16="http://schemas.microsoft.com/office/drawing/2014/main" val="124247196"/>
                    </a:ext>
                  </a:extLst>
                </a:gridCol>
                <a:gridCol w="244261">
                  <a:extLst>
                    <a:ext uri="{9D8B030D-6E8A-4147-A177-3AD203B41FA5}">
                      <a16:colId xmlns:a16="http://schemas.microsoft.com/office/drawing/2014/main" val="2560072470"/>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3">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latin typeface="Amatic SC" panose="00000500000000000000" pitchFamily="2" charset="-79"/>
                          <a:cs typeface="Amatic SC" panose="00000500000000000000" pitchFamily="2" charset="-79"/>
                        </a:rPr>
                        <a:t>All about me</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superheroes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smtClean="0">
                          <a:latin typeface="Amatic SC" panose="00000500000000000000" pitchFamily="2" charset="-79"/>
                          <a:cs typeface="Amatic SC" panose="00000500000000000000" pitchFamily="2" charset="-79"/>
                        </a:rPr>
                        <a:t>Weather/dinosaurs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matic SC" panose="00000500000000000000" pitchFamily="2" charset="-79"/>
                          <a:cs typeface="Amatic SC" panose="00000500000000000000" pitchFamily="2" charset="-79"/>
                        </a:rPr>
                        <a:t>Different</a:t>
                      </a:r>
                      <a:r>
                        <a:rPr lang="en-US" sz="1400" baseline="0" dirty="0" smtClean="0">
                          <a:latin typeface="Amatic SC" panose="00000500000000000000" pitchFamily="2" charset="-79"/>
                          <a:cs typeface="Amatic SC" panose="00000500000000000000" pitchFamily="2" charset="-79"/>
                        </a:rPr>
                        <a:t> environments/plants</a:t>
                      </a: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smtClean="0">
                          <a:latin typeface="Amatic SC" panose="00000500000000000000" pitchFamily="2" charset="-79"/>
                          <a:cs typeface="Amatic SC" panose="00000500000000000000" pitchFamily="2" charset="-79"/>
                        </a:rPr>
                        <a:t>houses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pirates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algn="ctr"/>
                      <a:r>
                        <a:rPr lang="en-US" sz="1600" b="1" i="1" kern="1200" dirty="0" smtClean="0">
                          <a:solidFill>
                            <a:schemeClr val="tx1"/>
                          </a:solidFill>
                          <a:effectLst/>
                          <a:latin typeface="+mn-lt"/>
                          <a:ea typeface="+mn-ea"/>
                          <a:cs typeface="+mn-cs"/>
                        </a:rPr>
                        <a:t>White Rose </a:t>
                      </a:r>
                      <a:r>
                        <a:rPr lang="en-US" sz="1600" b="1" i="1" kern="1200" dirty="0" err="1" smtClean="0">
                          <a:solidFill>
                            <a:schemeClr val="tx1"/>
                          </a:solidFill>
                          <a:effectLst/>
                          <a:latin typeface="+mn-lt"/>
                          <a:ea typeface="+mn-ea"/>
                          <a:cs typeface="+mn-cs"/>
                        </a:rPr>
                        <a:t>Maths</a:t>
                      </a:r>
                      <a:r>
                        <a:rPr lang="en-US" sz="1600" b="1" i="1" kern="1200" dirty="0" smtClean="0">
                          <a:solidFill>
                            <a:schemeClr val="tx1"/>
                          </a:solidFill>
                          <a:effectLst/>
                          <a:latin typeface="+mn-lt"/>
                          <a:ea typeface="+mn-ea"/>
                          <a:cs typeface="+mn-cs"/>
                        </a:rPr>
                        <a:t> plans will be followed – plans shown will be</a:t>
                      </a:r>
                      <a:r>
                        <a:rPr lang="en-US" sz="1600" b="1" i="1" kern="1200" baseline="0" dirty="0" smtClean="0">
                          <a:solidFill>
                            <a:schemeClr val="tx1"/>
                          </a:solidFill>
                          <a:effectLst/>
                          <a:latin typeface="+mn-lt"/>
                          <a:ea typeface="+mn-ea"/>
                          <a:cs typeface="+mn-cs"/>
                        </a:rPr>
                        <a:t> differentiated</a:t>
                      </a:r>
                      <a:endParaRPr lang="en-US" sz="1600" b="1" i="1" kern="1200" dirty="0">
                        <a:solidFill>
                          <a:schemeClr val="tx1"/>
                        </a:solidFill>
                        <a:effectLst/>
                        <a:latin typeface="+mn-lt"/>
                        <a:ea typeface="+mn-ea"/>
                        <a:cs typeface="+mn-cs"/>
                      </a:endParaRPr>
                    </a:p>
                    <a:p>
                      <a:pPr algn="ctr"/>
                      <a:endParaRPr lang="en-US" sz="1000" b="1" i="1" kern="1200" dirty="0" smtClean="0">
                        <a:solidFill>
                          <a:srgbClr val="CC66FF"/>
                        </a:solidFill>
                        <a:effectLst/>
                        <a:latin typeface="+mn-lt"/>
                        <a:ea typeface="+mn-ea"/>
                        <a:cs typeface="+mn-cs"/>
                      </a:endParaRPr>
                    </a:p>
                    <a:p>
                      <a:pPr algn="ctr"/>
                      <a:r>
                        <a:rPr lang="en-US" sz="1400" b="1" i="1" kern="1200" dirty="0" smtClean="0">
                          <a:solidFill>
                            <a:schemeClr val="tx1"/>
                          </a:solidFill>
                          <a:effectLst/>
                          <a:latin typeface="+mn-lt"/>
                          <a:ea typeface="+mn-ea"/>
                          <a:cs typeface="+mn-cs"/>
                        </a:rPr>
                        <a:t>Autumn</a:t>
                      </a:r>
                      <a:r>
                        <a:rPr lang="en-US" sz="1400" b="1" i="1" kern="1200" dirty="0" smtClean="0">
                          <a:solidFill>
                            <a:srgbClr val="CC66FF"/>
                          </a:solidFill>
                          <a:effectLst/>
                          <a:latin typeface="+mn-lt"/>
                          <a:ea typeface="+mn-ea"/>
                          <a:cs typeface="+mn-cs"/>
                        </a:rPr>
                        <a:t> Getting to know you, Just</a:t>
                      </a:r>
                      <a:r>
                        <a:rPr lang="en-US" sz="1400" b="1" i="1" kern="1200" baseline="0" dirty="0" smtClean="0">
                          <a:solidFill>
                            <a:srgbClr val="CC66FF"/>
                          </a:solidFill>
                          <a:effectLst/>
                          <a:latin typeface="+mn-lt"/>
                          <a:ea typeface="+mn-ea"/>
                          <a:cs typeface="+mn-cs"/>
                        </a:rPr>
                        <a:t> like me,</a:t>
                      </a:r>
                      <a:r>
                        <a:rPr lang="en-US" sz="1400" b="1" i="1" kern="1200" dirty="0" smtClean="0">
                          <a:solidFill>
                            <a:srgbClr val="CC66FF"/>
                          </a:solidFill>
                          <a:effectLst/>
                          <a:latin typeface="+mn-lt"/>
                          <a:ea typeface="+mn-ea"/>
                          <a:cs typeface="+mn-cs"/>
                        </a:rPr>
                        <a:t> It’s me 123, Light and dark</a:t>
                      </a:r>
                    </a:p>
                    <a:p>
                      <a:pPr algn="ctr"/>
                      <a:r>
                        <a:rPr lang="en-US" sz="1400" b="1" i="1" kern="1200" dirty="0" smtClean="0">
                          <a:solidFill>
                            <a:schemeClr val="tx1"/>
                          </a:solidFill>
                          <a:effectLst/>
                          <a:latin typeface="+mn-lt"/>
                          <a:ea typeface="+mn-ea"/>
                          <a:cs typeface="+mn-cs"/>
                        </a:rPr>
                        <a:t>Spring</a:t>
                      </a:r>
                      <a:r>
                        <a:rPr lang="en-US" sz="1400" b="1" i="1" kern="1200" baseline="0" dirty="0" smtClean="0">
                          <a:solidFill>
                            <a:srgbClr val="CC66FF"/>
                          </a:solidFill>
                          <a:effectLst/>
                          <a:latin typeface="+mn-lt"/>
                          <a:ea typeface="+mn-ea"/>
                          <a:cs typeface="+mn-cs"/>
                        </a:rPr>
                        <a:t> Alive in 5, Growing 6 7 8, Building 9 and 10</a:t>
                      </a:r>
                    </a:p>
                    <a:p>
                      <a:pPr algn="ctr"/>
                      <a:r>
                        <a:rPr lang="en-US" sz="1400" b="1" i="1" kern="1200" baseline="0" dirty="0" smtClean="0">
                          <a:solidFill>
                            <a:schemeClr val="tx1"/>
                          </a:solidFill>
                          <a:effectLst/>
                          <a:latin typeface="+mn-lt"/>
                          <a:ea typeface="+mn-ea"/>
                          <a:cs typeface="+mn-cs"/>
                        </a:rPr>
                        <a:t>Summer </a:t>
                      </a:r>
                      <a:r>
                        <a:rPr lang="en-US" sz="1400" b="1" i="1" kern="1200" baseline="0" dirty="0" smtClean="0">
                          <a:solidFill>
                            <a:srgbClr val="CC66FF"/>
                          </a:solidFill>
                          <a:effectLst/>
                          <a:latin typeface="+mn-lt"/>
                          <a:ea typeface="+mn-ea"/>
                          <a:cs typeface="+mn-cs"/>
                        </a:rPr>
                        <a:t>to 20 and beyond, First, then, now, Find my pattern, On the move</a:t>
                      </a:r>
                      <a:endParaRPr lang="en-US" sz="1400" b="0" i="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00" dirty="0"/>
                        <a:t>Counting rhymes and songs</a:t>
                      </a:r>
                    </a:p>
                    <a:p>
                      <a:pPr marL="0" indent="0" algn="ctr">
                        <a:buFont typeface="Arial" panose="020B0604020202020204" pitchFamily="34" charset="0"/>
                        <a:buNone/>
                      </a:pPr>
                      <a:r>
                        <a:rPr lang="en-US" sz="1000" dirty="0"/>
                        <a:t>Classifying objects based on one attribute •Matching equal and unequal sets •Comparing objects and sets. </a:t>
                      </a:r>
                      <a:r>
                        <a:rPr lang="en-US" sz="1000" dirty="0" err="1" smtClean="0"/>
                        <a:t>Subsiising</a:t>
                      </a:r>
                      <a:r>
                        <a:rPr lang="en-US" sz="1000" dirty="0"/>
                        <a:t>. •Ordering objects and sets / introduce manipulatives. Number recognition. 2D Shapes. </a:t>
                      </a:r>
                    </a:p>
                    <a:p>
                      <a:pPr algn="ctr"/>
                      <a:r>
                        <a:rPr lang="en-GB" sz="1400" b="1" dirty="0">
                          <a:solidFill>
                            <a:schemeClr val="bg1">
                              <a:lumMod val="50000"/>
                            </a:schemeClr>
                          </a:solidFill>
                        </a:rPr>
                        <a:t>Pattern and early number</a:t>
                      </a:r>
                    </a:p>
                    <a:p>
                      <a:pPr algn="ctr"/>
                      <a:r>
                        <a:rPr lang="en-US" sz="1000" dirty="0"/>
                        <a:t>Recognise, describe, copy and extend colour and size patterns •Count and represent the numbers 1 to 3 •Estimate and check by counting. Recognise numbers in the environment.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400" b="1" dirty="0">
                          <a:solidFill>
                            <a:schemeClr val="bg1">
                              <a:lumMod val="50000"/>
                            </a:schemeClr>
                          </a:solidFill>
                        </a:rPr>
                        <a:t>Numbers within </a:t>
                      </a:r>
                      <a:r>
                        <a:rPr lang="en-GB" sz="1400" b="1" dirty="0" smtClean="0">
                          <a:solidFill>
                            <a:schemeClr val="bg1">
                              <a:lumMod val="50000"/>
                            </a:schemeClr>
                          </a:solidFill>
                        </a:rPr>
                        <a:t>5</a:t>
                      </a:r>
                      <a:endParaRPr lang="en-GB" sz="1400" b="1" dirty="0">
                        <a:solidFill>
                          <a:schemeClr val="bg1">
                            <a:lumMod val="50000"/>
                          </a:schemeClr>
                        </a:solidFill>
                      </a:endParaRPr>
                    </a:p>
                    <a:p>
                      <a:pPr algn="ctr"/>
                      <a:r>
                        <a:rPr lang="en-US" sz="1000" dirty="0"/>
                        <a:t>Count up to six objects. •One more or one fewer •Order numbers 1 – 6 •Conservation of numbers within six</a:t>
                      </a:r>
                      <a:endParaRPr lang="en-GB" sz="1000" b="1" dirty="0">
                        <a:solidFill>
                          <a:schemeClr val="bg1">
                            <a:lumMod val="50000"/>
                          </a:schemeClr>
                        </a:solidFill>
                        <a:latin typeface="+mn-lt"/>
                        <a:cs typeface="Amatic SC" panose="00000500000000000000" pitchFamily="2" charset="-79"/>
                      </a:endParaRPr>
                    </a:p>
                    <a:p>
                      <a:pPr algn="ctr"/>
                      <a:r>
                        <a:rPr lang="en-US" sz="1400" b="1" dirty="0">
                          <a:solidFill>
                            <a:schemeClr val="bg1">
                              <a:lumMod val="50000"/>
                            </a:schemeClr>
                          </a:solidFill>
                        </a:rPr>
                        <a:t>Addition and subtraction within </a:t>
                      </a:r>
                      <a:r>
                        <a:rPr lang="en-US" sz="1400" b="1" dirty="0" smtClean="0">
                          <a:solidFill>
                            <a:schemeClr val="bg1">
                              <a:lumMod val="50000"/>
                            </a:schemeClr>
                          </a:solidFill>
                        </a:rPr>
                        <a:t>5</a:t>
                      </a:r>
                      <a:endParaRPr lang="en-US" sz="1400" b="1" dirty="0">
                        <a:solidFill>
                          <a:schemeClr val="bg1">
                            <a:lumMod val="50000"/>
                          </a:schemeClr>
                        </a:solidFill>
                      </a:endParaRPr>
                    </a:p>
                    <a:p>
                      <a:pPr algn="ctr"/>
                      <a:r>
                        <a:rPr lang="en-US" sz="1000" dirty="0"/>
                        <a:t>Explore zero •Explore addition and subtraction </a:t>
                      </a:r>
                      <a:endParaRPr lang="en-US" sz="1000" b="1" dirty="0">
                        <a:solidFill>
                          <a:schemeClr val="bg1">
                            <a:lumMod val="50000"/>
                          </a:schemeClr>
                        </a:solidFill>
                        <a:latin typeface="+mn-lt"/>
                        <a:cs typeface="Amatic SC" panose="00000500000000000000" pitchFamily="2" charset="-79"/>
                      </a:endParaRPr>
                    </a:p>
                    <a:p>
                      <a:pPr algn="ctr"/>
                      <a:r>
                        <a:rPr lang="en-GB" sz="1000" b="1" dirty="0">
                          <a:solidFill>
                            <a:schemeClr val="bg1">
                              <a:lumMod val="50000"/>
                            </a:schemeClr>
                          </a:solidFill>
                        </a:rPr>
                        <a:t>Measures </a:t>
                      </a:r>
                    </a:p>
                    <a:p>
                      <a:pPr algn="ctr"/>
                      <a:r>
                        <a:rPr lang="en-US" sz="900" dirty="0"/>
                        <a:t>Estimate, order compare, discuss and explore capacity, weight and lengths</a:t>
                      </a:r>
                      <a:endParaRPr lang="en-GB" sz="900" b="1" dirty="0">
                        <a:solidFill>
                          <a:schemeClr val="bg1">
                            <a:lumMod val="50000"/>
                          </a:schemeClr>
                        </a:solidFill>
                        <a:latin typeface="+mn-lt"/>
                        <a:cs typeface="Amatic SC" panose="00000500000000000000" pitchFamily="2" charset="-79"/>
                      </a:endParaRPr>
                    </a:p>
                    <a:p>
                      <a:pPr algn="ctr"/>
                      <a:r>
                        <a:rPr lang="en-GB" sz="1400" b="1" dirty="0">
                          <a:solidFill>
                            <a:schemeClr val="bg1">
                              <a:lumMod val="50000"/>
                            </a:schemeClr>
                          </a:solidFill>
                        </a:rPr>
                        <a:t>Shape and sorting</a:t>
                      </a:r>
                    </a:p>
                    <a:p>
                      <a:pPr algn="ctr"/>
                      <a:r>
                        <a:rPr lang="en-US" sz="1000" dirty="0"/>
                        <a:t>Describe, and sort 2-D &amp; 3-D shapes •Describe position accurately</a:t>
                      </a:r>
                      <a:endParaRPr lang="en-GB" sz="1000" b="1" dirty="0">
                        <a:solidFill>
                          <a:schemeClr val="bg1">
                            <a:lumMod val="50000"/>
                          </a:schemeClr>
                        </a:solidFill>
                        <a:latin typeface="+mn-lt"/>
                        <a:cs typeface="Amatic SC" panose="00000500000000000000" pitchFamily="2" charset="-79"/>
                      </a:endParaRPr>
                    </a:p>
                    <a:p>
                      <a:pPr algn="ctr"/>
                      <a:r>
                        <a:rPr lang="en-GB" sz="1400" b="1" dirty="0">
                          <a:solidFill>
                            <a:schemeClr val="bg1">
                              <a:lumMod val="50000"/>
                            </a:schemeClr>
                          </a:solidFill>
                        </a:rPr>
                        <a:t>Calendar and time</a:t>
                      </a:r>
                    </a:p>
                    <a:p>
                      <a:pPr algn="ctr"/>
                      <a:r>
                        <a:rPr lang="en-US" sz="1000" dirty="0"/>
                        <a:t>Days of the week, seasons •Sequence daily events</a:t>
                      </a: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rPr>
                        <a:t>Numbers </a:t>
                      </a:r>
                      <a:r>
                        <a:rPr lang="en-GB" sz="1400" b="1" dirty="0" smtClean="0">
                          <a:solidFill>
                            <a:schemeClr val="bg1">
                              <a:lumMod val="50000"/>
                            </a:schemeClr>
                          </a:solidFill>
                        </a:rPr>
                        <a:t>(extend</a:t>
                      </a:r>
                      <a:r>
                        <a:rPr lang="en-GB" sz="1400" b="1" baseline="0" dirty="0" smtClean="0">
                          <a:solidFill>
                            <a:schemeClr val="bg1">
                              <a:lumMod val="50000"/>
                            </a:schemeClr>
                          </a:solidFill>
                        </a:rPr>
                        <a:t> WR if appropriate)</a:t>
                      </a:r>
                      <a:endParaRPr lang="en-GB" sz="1400" b="1" dirty="0">
                        <a:solidFill>
                          <a:schemeClr val="bg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ten objects •Represent, order and explore numbers to ten •One more or fewer, one greater or less</a:t>
                      </a:r>
                      <a:endParaRPr lang="en-GB" sz="1000" b="1" dirty="0">
                        <a:solidFill>
                          <a:schemeClr val="bg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mn-lt"/>
                        </a:rPr>
                        <a:t>Addition and subtraction </a:t>
                      </a:r>
                      <a:r>
                        <a:rPr lang="en-US" sz="1400" b="1" dirty="0" smtClean="0">
                          <a:solidFill>
                            <a:schemeClr val="bg1">
                              <a:lumMod val="50000"/>
                            </a:schemeClr>
                          </a:solidFill>
                          <a:latin typeface="+mn-lt"/>
                        </a:rPr>
                        <a:t>(extend WR if</a:t>
                      </a:r>
                      <a:r>
                        <a:rPr lang="en-US" sz="1400" b="1" baseline="0" dirty="0" smtClean="0">
                          <a:solidFill>
                            <a:schemeClr val="bg1">
                              <a:lumMod val="50000"/>
                            </a:schemeClr>
                          </a:solidFill>
                          <a:latin typeface="+mn-lt"/>
                        </a:rPr>
                        <a:t> appropriate)</a:t>
                      </a:r>
                      <a:endParaRPr lang="en-GB" sz="1400" b="1" dirty="0">
                        <a:solidFill>
                          <a:schemeClr val="bg1">
                            <a:lumMod val="50000"/>
                          </a:schemeClr>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Explore addition as counting on and subtraction as taking away</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Numbers </a:t>
                      </a:r>
                      <a:r>
                        <a:rPr lang="en-US" sz="1400" b="1" dirty="0" smtClean="0">
                          <a:solidFill>
                            <a:schemeClr val="bg1">
                              <a:lumMod val="50000"/>
                            </a:schemeClr>
                          </a:solidFill>
                          <a:latin typeface="+mn-lt"/>
                        </a:rPr>
                        <a:t>(extend WR if</a:t>
                      </a:r>
                      <a:r>
                        <a:rPr lang="en-US" sz="1400" b="1" baseline="0" dirty="0" smtClean="0">
                          <a:solidFill>
                            <a:schemeClr val="bg1">
                              <a:lumMod val="50000"/>
                            </a:schemeClr>
                          </a:solidFill>
                          <a:latin typeface="+mn-lt"/>
                        </a:rPr>
                        <a:t> appropriate)</a:t>
                      </a:r>
                      <a:endParaRPr lang="en-GB" sz="1400" b="1" dirty="0">
                        <a:solidFill>
                          <a:schemeClr val="bg1">
                            <a:lumMod val="50000"/>
                          </a:schemeClr>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Count </a:t>
                      </a:r>
                      <a:r>
                        <a:rPr lang="en-US" sz="1000" dirty="0"/>
                        <a:t>objects and recognise different representations •Order and explore </a:t>
                      </a:r>
                      <a:r>
                        <a:rPr lang="en-US" sz="1000" dirty="0" smtClean="0"/>
                        <a:t>numbers </a:t>
                      </a:r>
                      <a:r>
                        <a:rPr lang="en-US" sz="1000" dirty="0"/>
                        <a:t>•One more or fewer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Grouping and sharing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Counting and sharing in equal groups •Grouping into fives and tens •Relationship between grouping and sharing</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Numbers </a:t>
                      </a:r>
                      <a:endParaRPr lang="en-GB" sz="1400" b="1" dirty="0" smtClean="0">
                        <a:solidFill>
                          <a:schemeClr val="bg1">
                            <a:lumMod val="50000"/>
                          </a:schemeClr>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Count </a:t>
                      </a:r>
                      <a:r>
                        <a:rPr lang="en-US" sz="1000" dirty="0"/>
                        <a:t>up to 10 objects •Represent, order and explore numbers to 15 •One more or fewer</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Doubling and halving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Doubling and halving &amp; the relationship between them </a:t>
                      </a:r>
                      <a:endParaRPr lang="en-GB"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GB" sz="1400" b="1" dirty="0">
                          <a:solidFill>
                            <a:schemeClr val="bg1">
                              <a:lumMod val="50000"/>
                            </a:schemeClr>
                          </a:solidFill>
                        </a:rPr>
                        <a:t>Shape and pattern</a:t>
                      </a:r>
                    </a:p>
                    <a:p>
                      <a:pPr algn="ctr"/>
                      <a:r>
                        <a:rPr lang="en-US" sz="1000" dirty="0"/>
                        <a:t>Describe and sort 2-D and 3-D shapes •Recognise, complete and create patterns</a:t>
                      </a:r>
                      <a:endParaRPr lang="en-GB" sz="1000" b="1" dirty="0">
                        <a:solidFill>
                          <a:schemeClr val="bg1">
                            <a:lumMod val="50000"/>
                          </a:schemeClr>
                        </a:solidFill>
                      </a:endParaRPr>
                    </a:p>
                    <a:p>
                      <a:pPr algn="ctr"/>
                      <a:r>
                        <a:rPr lang="en-US" sz="1400" b="1" dirty="0">
                          <a:solidFill>
                            <a:schemeClr val="bg1">
                              <a:lumMod val="50000"/>
                            </a:schemeClr>
                          </a:solidFill>
                        </a:rPr>
                        <a:t>Addition and subtraction within 20</a:t>
                      </a:r>
                    </a:p>
                    <a:p>
                      <a:pPr algn="ctr"/>
                      <a:r>
                        <a:rPr lang="en-US" sz="1000" dirty="0"/>
                        <a:t>Commutativity •Explore addition and subtraction •Compare two amounts •Relationship between doubling and halving </a:t>
                      </a:r>
                      <a:endParaRPr lang="en-US" sz="1000" b="1" dirty="0">
                        <a:solidFill>
                          <a:schemeClr val="bg1">
                            <a:lumMod val="50000"/>
                          </a:schemeClr>
                        </a:solidFill>
                      </a:endParaRPr>
                    </a:p>
                    <a:p>
                      <a:pPr algn="ctr"/>
                      <a:r>
                        <a:rPr lang="en-GB" sz="1400" b="1" dirty="0">
                          <a:solidFill>
                            <a:schemeClr val="bg1">
                              <a:lumMod val="50000"/>
                            </a:schemeClr>
                          </a:solidFill>
                        </a:rPr>
                        <a:t>Money </a:t>
                      </a:r>
                    </a:p>
                    <a:p>
                      <a:pPr algn="ctr"/>
                      <a:r>
                        <a:rPr lang="en-US" sz="1000" dirty="0"/>
                        <a:t>Coin recognition and values •Combinations to total 20p •Change from 10p </a:t>
                      </a:r>
                      <a:endParaRPr lang="en-GB" sz="1000" b="1" dirty="0">
                        <a:solidFill>
                          <a:schemeClr val="bg1">
                            <a:lumMod val="50000"/>
                          </a:schemeClr>
                        </a:solidFill>
                      </a:endParaRPr>
                    </a:p>
                    <a:p>
                      <a:pPr algn="ctr"/>
                      <a:r>
                        <a:rPr lang="en-GB" sz="1400" b="1" dirty="0">
                          <a:solidFill>
                            <a:schemeClr val="bg1">
                              <a:lumMod val="50000"/>
                            </a:schemeClr>
                          </a:solidFill>
                        </a:rPr>
                        <a:t>Measures</a:t>
                      </a:r>
                    </a:p>
                    <a:p>
                      <a:pPr algn="ctr"/>
                      <a:r>
                        <a:rPr lang="en-US" sz="1000" dirty="0"/>
                        <a:t>Describe capacities •Compare volumes •Compare weights •Estimate, compare and order lengths </a:t>
                      </a:r>
                      <a:endParaRPr lang="en-GB" sz="10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US" sz="1000" dirty="0" smtClean="0"/>
                        <a:t>One </a:t>
                      </a:r>
                      <a:r>
                        <a:rPr lang="en-US" sz="1000" dirty="0"/>
                        <a:t>more one less •Estimate and count •Grouping and sharing</a:t>
                      </a:r>
                      <a:endParaRPr lang="en-US"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200" y="187963"/>
            <a:ext cx="618138" cy="618138"/>
          </a:xfrm>
          <a:prstGeom prst="rect">
            <a:avLst/>
          </a:prstGeom>
        </p:spPr>
      </p:pic>
    </p:spTree>
    <p:extLst>
      <p:ext uri="{BB962C8B-B14F-4D97-AF65-F5344CB8AC3E}">
        <p14:creationId xmlns:p14="http://schemas.microsoft.com/office/powerpoint/2010/main" val="350021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364246006"/>
              </p:ext>
            </p:extLst>
          </p:nvPr>
        </p:nvGraphicFramePr>
        <p:xfrm>
          <a:off x="505504" y="0"/>
          <a:ext cx="11459364" cy="679958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213297">
                  <a:extLst>
                    <a:ext uri="{9D8B030D-6E8A-4147-A177-3AD203B41FA5}">
                      <a16:colId xmlns:a16="http://schemas.microsoft.com/office/drawing/2014/main" val="4046203905"/>
                    </a:ext>
                  </a:extLst>
                </a:gridCol>
                <a:gridCol w="1423755">
                  <a:extLst>
                    <a:ext uri="{9D8B030D-6E8A-4147-A177-3AD203B41FA5}">
                      <a16:colId xmlns:a16="http://schemas.microsoft.com/office/drawing/2014/main" val="3958640114"/>
                    </a:ext>
                  </a:extLst>
                </a:gridCol>
              </a:tblGrid>
              <a:tr h="304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50" dirty="0">
                          <a:solidFill>
                            <a:schemeClr val="bg1">
                              <a:lumMod val="50000"/>
                            </a:schemeClr>
                          </a:solidFill>
                          <a:latin typeface="Amatic SC" panose="00000500000000000000" pitchFamily="2" charset="-79"/>
                          <a:cs typeface="Amatic SC" panose="00000500000000000000" pitchFamily="2" charset="-79"/>
                        </a:rPr>
                        <a:t>Autumn 1</a:t>
                      </a:r>
                      <a:endParaRPr lang="en-GB" sz="105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bg1">
                              <a:lumMod val="50000"/>
                            </a:schemeClr>
                          </a:solidFill>
                          <a:latin typeface="Amatic SC" panose="00000500000000000000" pitchFamily="2" charset="-79"/>
                          <a:cs typeface="Amatic SC" panose="00000500000000000000" pitchFamily="2" charset="-79"/>
                        </a:rPr>
                        <a:t>Autumn 2</a:t>
                      </a:r>
                      <a:endParaRPr lang="en-GB" sz="105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bg1">
                              <a:lumMod val="50000"/>
                            </a:schemeClr>
                          </a:solidFill>
                          <a:latin typeface="Amatic SC" panose="00000500000000000000" pitchFamily="2" charset="-79"/>
                          <a:cs typeface="Amatic SC" panose="00000500000000000000" pitchFamily="2" charset="-79"/>
                        </a:rPr>
                        <a:t>Spring 1</a:t>
                      </a:r>
                      <a:endParaRPr lang="en-GB" sz="105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050" dirty="0">
                          <a:solidFill>
                            <a:schemeClr val="bg1">
                              <a:lumMod val="50000"/>
                            </a:schemeClr>
                          </a:solidFill>
                          <a:latin typeface="Amatic SC" panose="00000500000000000000" pitchFamily="2" charset="-79"/>
                          <a:cs typeface="Amatic SC" panose="00000500000000000000" pitchFamily="2" charset="-79"/>
                        </a:rPr>
                        <a:t>Spring 2</a:t>
                      </a:r>
                      <a:endParaRPr lang="en-GB" sz="105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bg1">
                              <a:lumMod val="50000"/>
                            </a:schemeClr>
                          </a:solidFill>
                          <a:latin typeface="Amatic SC" panose="00000500000000000000" pitchFamily="2" charset="-79"/>
                          <a:cs typeface="Amatic SC" panose="00000500000000000000" pitchFamily="2" charset="-79"/>
                        </a:rPr>
                        <a:t>Summer 1</a:t>
                      </a:r>
                      <a:endParaRPr lang="en-GB" sz="105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050" dirty="0">
                          <a:solidFill>
                            <a:schemeClr val="bg1">
                              <a:lumMod val="50000"/>
                            </a:schemeClr>
                          </a:solidFill>
                          <a:latin typeface="Amatic SC" panose="00000500000000000000" pitchFamily="2" charset="-79"/>
                          <a:cs typeface="Amatic SC" panose="00000500000000000000" pitchFamily="2" charset="-79"/>
                        </a:rPr>
                        <a:t>Summer 2</a:t>
                      </a:r>
                      <a:endParaRPr lang="en-GB" sz="105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71549">
                <a:tc>
                  <a:txBody>
                    <a:bodyPr/>
                    <a:lstStyle/>
                    <a:p>
                      <a:pPr algn="ctr"/>
                      <a:r>
                        <a:rPr lang="en-US" sz="1600" b="0" dirty="0">
                          <a:latin typeface="Amatic SC" panose="00000500000000000000" pitchFamily="2" charset="-79"/>
                          <a:cs typeface="Amatic SC" panose="00000500000000000000" pitchFamily="2" charset="-79"/>
                        </a:rPr>
                        <a:t>General Themes </a:t>
                      </a:r>
                      <a:endParaRPr lang="en-GB" sz="1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latin typeface="Amatic SC" panose="00000500000000000000" pitchFamily="2" charset="-79"/>
                          <a:cs typeface="Amatic SC" panose="00000500000000000000" pitchFamily="2" charset="-79"/>
                        </a:rPr>
                        <a:t>All about me</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superheroes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smtClean="0">
                          <a:latin typeface="Amatic SC" panose="00000500000000000000" pitchFamily="2" charset="-79"/>
                          <a:cs typeface="Amatic SC" panose="00000500000000000000" pitchFamily="2" charset="-79"/>
                        </a:rPr>
                        <a:t>Weather/dinosaurs</a:t>
                      </a: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matic SC" panose="00000500000000000000" pitchFamily="2" charset="-79"/>
                          <a:cs typeface="Amatic SC" panose="00000500000000000000" pitchFamily="2" charset="-79"/>
                        </a:rPr>
                        <a:t>Different</a:t>
                      </a:r>
                      <a:r>
                        <a:rPr lang="en-US" sz="1400" baseline="0" dirty="0" smtClean="0">
                          <a:latin typeface="Amatic SC" panose="00000500000000000000" pitchFamily="2" charset="-79"/>
                          <a:cs typeface="Amatic SC" panose="00000500000000000000" pitchFamily="2" charset="-79"/>
                        </a:rPr>
                        <a:t> environments/plants</a:t>
                      </a: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Houses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r>
                        <a:rPr lang="en-US" dirty="0" smtClean="0"/>
                        <a:t>Pirates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3847">
                <a:tc rowSpan="3">
                  <a:txBody>
                    <a:bodyPr/>
                    <a:lstStyle/>
                    <a:p>
                      <a:pPr algn="ctr"/>
                      <a:r>
                        <a:rPr lang="en-US" sz="2400" b="1" dirty="0">
                          <a:latin typeface="Amatic SC" panose="00000500000000000000" pitchFamily="2" charset="-79"/>
                          <a:cs typeface="Amatic SC" panose="00000500000000000000" pitchFamily="2" charset="-79"/>
                        </a:rPr>
                        <a:t>Understanding the </a:t>
                      </a:r>
                      <a:r>
                        <a:rPr lang="en-US" sz="2400" b="1" dirty="0" smtClean="0">
                          <a:latin typeface="Amatic SC" panose="00000500000000000000" pitchFamily="2" charset="-79"/>
                          <a:cs typeface="Amatic SC" panose="00000500000000000000" pitchFamily="2" charset="-79"/>
                        </a:rPr>
                        <a:t>world</a:t>
                      </a:r>
                    </a:p>
                    <a:p>
                      <a:pPr algn="ctr"/>
                      <a:r>
                        <a:rPr lang="en-US" sz="2400" b="1" dirty="0" err="1" smtClean="0">
                          <a:latin typeface="Amatic SC" panose="00000500000000000000" pitchFamily="2" charset="-79"/>
                          <a:cs typeface="Amatic SC" panose="00000500000000000000" pitchFamily="2" charset="-79"/>
                        </a:rPr>
                        <a:t>Kapow</a:t>
                      </a:r>
                      <a:r>
                        <a:rPr lang="en-US" sz="2400" b="1" dirty="0" smtClean="0">
                          <a:latin typeface="Amatic SC" panose="00000500000000000000" pitchFamily="2" charset="-79"/>
                          <a:cs typeface="Amatic SC" panose="00000500000000000000" pitchFamily="2" charset="-79"/>
                        </a:rPr>
                        <a:t> Units attached</a:t>
                      </a:r>
                      <a:endParaRPr lang="en-US" sz="2400" b="1" dirty="0">
                        <a:latin typeface="Amatic SC" panose="00000500000000000000" pitchFamily="2" charset="-79"/>
                        <a:cs typeface="Amatic SC" panose="00000500000000000000" pitchFamily="2" charset="-79"/>
                      </a:endParaRPr>
                    </a:p>
                    <a:p>
                      <a:pPr algn="ctr"/>
                      <a:r>
                        <a:rPr lang="en-US" sz="2400" b="1" dirty="0">
                          <a:latin typeface="Amatic SC" panose="00000500000000000000" pitchFamily="2" charset="-79"/>
                          <a:cs typeface="Amatic SC" panose="00000500000000000000" pitchFamily="2" charset="-79"/>
                        </a:rPr>
                        <a:t>RE / Festivals </a:t>
                      </a:r>
                    </a:p>
                    <a:p>
                      <a:pPr algn="ctr"/>
                      <a:r>
                        <a:rPr lang="en-US" sz="2400" b="1" dirty="0" smtClean="0">
                          <a:latin typeface="Amatic SC" panose="00000500000000000000" pitchFamily="2" charset="-79"/>
                          <a:cs typeface="Amatic SC" panose="00000500000000000000" pitchFamily="2" charset="-79"/>
                        </a:rPr>
                        <a:t>Forest School</a:t>
                      </a: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4344353">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800" b="0" dirty="0" smtClean="0">
                          <a:solidFill>
                            <a:schemeClr val="tx1"/>
                          </a:solidFill>
                          <a:effectLst/>
                          <a:latin typeface="+mn-lt"/>
                          <a:ea typeface="Calibri" panose="020F0502020204030204" pitchFamily="34" charset="0"/>
                          <a:cs typeface="Amatic SC" panose="00000500000000000000" pitchFamily="2" charset="-79"/>
                        </a:rPr>
                        <a:t>Ongoing History </a:t>
                      </a:r>
                      <a:r>
                        <a:rPr lang="en-GB" sz="900" b="1" kern="1200" dirty="0" smtClean="0">
                          <a:solidFill>
                            <a:schemeClr val="dk1"/>
                          </a:solidFill>
                          <a:effectLst/>
                          <a:latin typeface="+mn-lt"/>
                          <a:ea typeface="+mn-ea"/>
                          <a:cs typeface="+mn-cs"/>
                        </a:rPr>
                        <a:t>Talk about who lives in my house.</a:t>
                      </a:r>
                      <a:endParaRPr lang="en-GB" sz="9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900" b="1" kern="1200" dirty="0" smtClean="0">
                          <a:solidFill>
                            <a:schemeClr val="dk1"/>
                          </a:solidFill>
                          <a:effectLst/>
                          <a:latin typeface="+mn-lt"/>
                          <a:ea typeface="+mn-ea"/>
                          <a:cs typeface="+mn-cs"/>
                        </a:rPr>
                        <a:t> Describe special times or events that I have shared with my family and friends</a:t>
                      </a:r>
                    </a:p>
                    <a:p>
                      <a:pPr marL="171450" indent="-171450">
                        <a:buFont typeface="Arial" panose="020B0604020202020204" pitchFamily="34" charset="0"/>
                        <a:buChar char="•"/>
                      </a:pPr>
                      <a:endParaRPr lang="en-US" sz="1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900" b="0" dirty="0" smtClean="0">
                          <a:solidFill>
                            <a:schemeClr val="tx1"/>
                          </a:solidFill>
                          <a:effectLst/>
                          <a:latin typeface="+mn-lt"/>
                          <a:ea typeface="Calibri" panose="020F0502020204030204" pitchFamily="34" charset="0"/>
                          <a:cs typeface="Amatic SC" panose="00000500000000000000" pitchFamily="2" charset="-79"/>
                        </a:rPr>
                        <a:t>Autumn</a:t>
                      </a:r>
                      <a:r>
                        <a:rPr lang="en-US" sz="900" b="0" baseline="0" dirty="0" smtClean="0">
                          <a:solidFill>
                            <a:schemeClr val="tx1"/>
                          </a:solidFill>
                          <a:effectLst/>
                          <a:latin typeface="+mn-lt"/>
                          <a:ea typeface="Calibri" panose="020F0502020204030204" pitchFamily="34" charset="0"/>
                          <a:cs typeface="Amatic SC" panose="00000500000000000000" pitchFamily="2" charset="-79"/>
                        </a:rPr>
                        <a:t> and seasonal change,</a:t>
                      </a:r>
                      <a:r>
                        <a:rPr lang="en-US" sz="900" dirty="0" smtClean="0">
                          <a:latin typeface="+mn-lt"/>
                        </a:rPr>
                        <a:t> change in living things – changes in the leaves, weather, seasons</a:t>
                      </a:r>
                      <a:r>
                        <a:rPr lang="en-US" sz="900" dirty="0" smtClean="0">
                          <a:latin typeface="+mn-lt"/>
                        </a:rPr>
                        <a:t>,</a:t>
                      </a:r>
                      <a:endParaRPr lang="en-US" sz="900" b="0" baseline="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900" b="0" dirty="0" smtClean="0">
                          <a:solidFill>
                            <a:schemeClr val="tx1"/>
                          </a:solidFill>
                          <a:effectLst/>
                          <a:latin typeface="+mn-lt"/>
                          <a:ea typeface="Calibri" panose="020F0502020204030204" pitchFamily="34" charset="0"/>
                          <a:cs typeface="Amatic SC" panose="00000500000000000000" pitchFamily="2" charset="-79"/>
                        </a:rPr>
                        <a:t>Talk about their immediate family with confidence.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9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900" b="0" dirty="0" smtClean="0">
                          <a:solidFill>
                            <a:schemeClr val="tx1"/>
                          </a:solidFill>
                          <a:effectLst/>
                          <a:latin typeface="+mn-lt"/>
                          <a:ea typeface="Calibri" panose="020F0502020204030204" pitchFamily="34" charset="0"/>
                          <a:cs typeface="Amatic SC" panose="00000500000000000000" pitchFamily="2" charset="-79"/>
                        </a:rPr>
                        <a:t>Describe the lifecycle of a person e.g. baby, toddler, teenager, parent, grandparent.</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9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900" b="0" dirty="0" smtClean="0">
                          <a:solidFill>
                            <a:schemeClr val="tx1"/>
                          </a:solidFill>
                          <a:effectLst/>
                          <a:latin typeface="+mn-lt"/>
                          <a:ea typeface="Calibri" panose="020F0502020204030204" pitchFamily="34" charset="0"/>
                          <a:cs typeface="Amatic SC" panose="00000500000000000000" pitchFamily="2" charset="-79"/>
                        </a:rPr>
                        <a:t>Describe special times or events in their own lives using time language e.g. Halloween, Bonfire Night, Birthdays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7000"/>
                        </a:lnSpc>
                        <a:spcAft>
                          <a:spcPts val="0"/>
                        </a:spcAft>
                        <a:buFont typeface="Arial" panose="020B0604020202020204" pitchFamily="34" charset="0"/>
                        <a:buChar char="•"/>
                      </a:pPr>
                      <a:r>
                        <a:rPr lang="en-GB" sz="800" b="1" dirty="0">
                          <a:solidFill>
                            <a:srgbClr val="00B050"/>
                          </a:solidFill>
                          <a:effectLst/>
                          <a:latin typeface="+mj-lt"/>
                          <a:ea typeface="Calibri" panose="020F0502020204030204" pitchFamily="34" charset="0"/>
                          <a:cs typeface="Times New Roman" panose="02020603050405020304" pitchFamily="18" charset="0"/>
                        </a:rPr>
                        <a:t>Name areas of the classroom e.g. toilet, snack area, carpet, </a:t>
                      </a:r>
                      <a:r>
                        <a:rPr lang="en-GB" sz="800" b="1" dirty="0" smtClean="0">
                          <a:solidFill>
                            <a:srgbClr val="00B050"/>
                          </a:solidFill>
                          <a:effectLst/>
                          <a:latin typeface="+mj-lt"/>
                          <a:ea typeface="Calibri" panose="020F0502020204030204" pitchFamily="34" charset="0"/>
                          <a:cs typeface="Times New Roman" panose="02020603050405020304" pitchFamily="18" charset="0"/>
                        </a:rPr>
                        <a:t>outdoors</a:t>
                      </a:r>
                      <a:r>
                        <a:rPr lang="en-GB" sz="800" b="1" dirty="0">
                          <a:solidFill>
                            <a:srgbClr val="00B050"/>
                          </a:solidFill>
                          <a:effectLst/>
                          <a:latin typeface="+mj-lt"/>
                          <a:ea typeface="Calibri" panose="020F0502020204030204" pitchFamily="34" charset="0"/>
                          <a:cs typeface="Times New Roman" panose="02020603050405020304" pitchFamily="18" charset="0"/>
                        </a:rPr>
                        <a:t> </a:t>
                      </a:r>
                      <a:endParaRPr lang="en-GB" sz="1000" dirty="0">
                        <a:effectLst/>
                        <a:latin typeface="+mj-lt"/>
                        <a:ea typeface="Calibri" panose="020F0502020204030204" pitchFamily="34" charset="0"/>
                        <a:cs typeface="Times New Roman" panose="02020603050405020304" pitchFamily="18" charset="0"/>
                      </a:endParaRPr>
                    </a:p>
                    <a:p>
                      <a:pPr marL="171450" indent="-171450" algn="l">
                        <a:lnSpc>
                          <a:spcPct val="107000"/>
                        </a:lnSpc>
                        <a:spcAft>
                          <a:spcPts val="0"/>
                        </a:spcAft>
                        <a:buFont typeface="Arial" panose="020B0604020202020204" pitchFamily="34" charset="0"/>
                        <a:buChar char="•"/>
                      </a:pPr>
                      <a:r>
                        <a:rPr lang="en-GB" sz="800" b="1" dirty="0">
                          <a:solidFill>
                            <a:srgbClr val="00B050"/>
                          </a:solidFill>
                          <a:effectLst/>
                          <a:latin typeface="+mj-lt"/>
                          <a:ea typeface="Calibri" panose="020F0502020204030204" pitchFamily="34" charset="0"/>
                          <a:cs typeface="Times New Roman" panose="02020603050405020304" pitchFamily="18" charset="0"/>
                        </a:rPr>
                        <a:t>Talk about their home and garden  </a:t>
                      </a:r>
                      <a:endParaRPr lang="en-GB" sz="1000" dirty="0">
                        <a:effectLst/>
                        <a:latin typeface="+mj-lt"/>
                        <a:ea typeface="Calibri" panose="020F0502020204030204" pitchFamily="34" charset="0"/>
                        <a:cs typeface="Times New Roman" panose="02020603050405020304" pitchFamily="18" charset="0"/>
                      </a:endParaRPr>
                    </a:p>
                    <a:p>
                      <a:pPr marL="171450" indent="-171450" algn="l">
                        <a:lnSpc>
                          <a:spcPct val="107000"/>
                        </a:lnSpc>
                        <a:spcAft>
                          <a:spcPts val="0"/>
                        </a:spcAft>
                        <a:buFont typeface="Arial" panose="020B0604020202020204" pitchFamily="34" charset="0"/>
                        <a:buChar char="•"/>
                      </a:pPr>
                      <a:r>
                        <a:rPr lang="en-GB" sz="800" b="1" dirty="0">
                          <a:solidFill>
                            <a:srgbClr val="00B050"/>
                          </a:solidFill>
                          <a:effectLst/>
                          <a:latin typeface="+mj-lt"/>
                          <a:ea typeface="Calibri" panose="020F0502020204030204" pitchFamily="34" charset="0"/>
                          <a:cs typeface="Times New Roman" panose="02020603050405020304" pitchFamily="18" charset="0"/>
                        </a:rPr>
                        <a:t>Show interest in different occupations e.g. police, post-delivery</a:t>
                      </a:r>
                      <a:r>
                        <a:rPr lang="en-GB" sz="800" b="1" dirty="0" smtClean="0">
                          <a:solidFill>
                            <a:srgbClr val="00B050"/>
                          </a:solidFill>
                          <a:effectLst/>
                          <a:latin typeface="+mj-lt"/>
                          <a:ea typeface="Calibri" panose="020F0502020204030204" pitchFamily="34" charset="0"/>
                          <a:cs typeface="Times New Roman" panose="02020603050405020304" pitchFamily="18" charset="0"/>
                        </a:rPr>
                        <a:t>,</a:t>
                      </a:r>
                      <a:r>
                        <a:rPr lang="en-GB" sz="800" b="1" dirty="0">
                          <a:solidFill>
                            <a:srgbClr val="00B050"/>
                          </a:solidFill>
                          <a:effectLst/>
                          <a:latin typeface="+mj-lt"/>
                          <a:ea typeface="Calibri" panose="020F0502020204030204" pitchFamily="34" charset="0"/>
                          <a:cs typeface="Times New Roman" panose="02020603050405020304" pitchFamily="18" charset="0"/>
                        </a:rPr>
                        <a:t> </a:t>
                      </a:r>
                      <a:endParaRPr lang="en-GB" sz="1000" dirty="0">
                        <a:effectLst/>
                        <a:latin typeface="+mj-lt"/>
                        <a:ea typeface="Calibri" panose="020F0502020204030204" pitchFamily="34" charset="0"/>
                        <a:cs typeface="Times New Roman" panose="02020603050405020304" pitchFamily="18" charset="0"/>
                      </a:endParaRPr>
                    </a:p>
                    <a:p>
                      <a:pPr marL="171450" indent="-171450" algn="l">
                        <a:lnSpc>
                          <a:spcPct val="107000"/>
                        </a:lnSpc>
                        <a:spcAft>
                          <a:spcPts val="0"/>
                        </a:spcAft>
                        <a:buFont typeface="Arial" panose="020B0604020202020204" pitchFamily="34" charset="0"/>
                        <a:buChar char="•"/>
                      </a:pPr>
                      <a:r>
                        <a:rPr lang="en-GB" sz="800" b="1" dirty="0">
                          <a:solidFill>
                            <a:srgbClr val="00B050"/>
                          </a:solidFill>
                          <a:effectLst/>
                          <a:latin typeface="+mj-lt"/>
                          <a:ea typeface="Calibri" panose="020F0502020204030204" pitchFamily="34" charset="0"/>
                          <a:cs typeface="Times New Roman" panose="02020603050405020304" pitchFamily="18" charset="0"/>
                        </a:rPr>
                        <a:t>Talk and discuss the weather in Autumn/winter and the clothes needed in each </a:t>
                      </a:r>
                      <a:r>
                        <a:rPr lang="en-GB" sz="800" b="1" dirty="0" smtClean="0">
                          <a:solidFill>
                            <a:srgbClr val="00B050"/>
                          </a:solidFill>
                          <a:effectLst/>
                          <a:latin typeface="+mj-lt"/>
                          <a:ea typeface="Calibri" panose="020F0502020204030204" pitchFamily="34" charset="0"/>
                          <a:cs typeface="Times New Roman" panose="02020603050405020304" pitchFamily="18" charset="0"/>
                        </a:rPr>
                        <a:t>season</a:t>
                      </a:r>
                      <a:endParaRPr lang="en-GB" sz="1000" dirty="0" smtClean="0">
                        <a:effectLst/>
                        <a:latin typeface="+mj-l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000" b="1" dirty="0">
                          <a:solidFill>
                            <a:srgbClr val="0070C0"/>
                          </a:solidFill>
                          <a:effectLst/>
                          <a:latin typeface="+mj-lt"/>
                          <a:ea typeface="Calibri" panose="020F0502020204030204" pitchFamily="34" charset="0"/>
                          <a:cs typeface="Times New Roman" panose="02020603050405020304" pitchFamily="18" charset="0"/>
                        </a:rPr>
                        <a:t> </a:t>
                      </a:r>
                      <a:r>
                        <a:rPr lang="en-GB" sz="900" b="1" kern="1200" dirty="0" smtClean="0">
                          <a:solidFill>
                            <a:schemeClr val="dk1"/>
                          </a:solidFill>
                          <a:effectLst/>
                          <a:latin typeface="+mj-lt"/>
                          <a:ea typeface="+mn-ea"/>
                          <a:cs typeface="+mn-cs"/>
                        </a:rPr>
                        <a:t>Name areas in the classroom and the wider school</a:t>
                      </a:r>
                      <a:endParaRPr lang="en-GB" sz="900" kern="1200" dirty="0" smtClean="0">
                        <a:solidFill>
                          <a:schemeClr val="dk1"/>
                        </a:solidFill>
                        <a:effectLst/>
                        <a:latin typeface="+mj-lt"/>
                        <a:ea typeface="+mn-ea"/>
                        <a:cs typeface="+mn-cs"/>
                      </a:endParaRPr>
                    </a:p>
                    <a:p>
                      <a:pPr marL="171450" indent="-171450">
                        <a:buFont typeface="Arial" panose="020B0604020202020204" pitchFamily="34" charset="0"/>
                        <a:buChar char="•"/>
                      </a:pPr>
                      <a:r>
                        <a:rPr lang="en-GB" sz="900" b="1" kern="1200" dirty="0" smtClean="0">
                          <a:solidFill>
                            <a:schemeClr val="dk1"/>
                          </a:solidFill>
                          <a:effectLst/>
                          <a:latin typeface="+mj-lt"/>
                          <a:ea typeface="+mn-ea"/>
                          <a:cs typeface="+mn-cs"/>
                        </a:rPr>
                        <a:t>E.g. hall, playground, office, field, classroom, corridor, </a:t>
                      </a:r>
                      <a:endParaRPr lang="en-GB" sz="900" kern="1200" dirty="0" smtClean="0">
                        <a:solidFill>
                          <a:schemeClr val="dk1"/>
                        </a:solidFill>
                        <a:effectLst/>
                        <a:latin typeface="+mj-lt"/>
                        <a:ea typeface="+mn-ea"/>
                        <a:cs typeface="+mn-cs"/>
                      </a:endParaRPr>
                    </a:p>
                    <a:p>
                      <a:pPr marL="171450" indent="-171450" algn="l">
                        <a:buFont typeface="Arial" panose="020B0604020202020204" pitchFamily="34" charset="0"/>
                        <a:buChar char="•"/>
                      </a:pPr>
                      <a:r>
                        <a:rPr lang="en-GB" sz="900" b="1" kern="1200" dirty="0" smtClean="0">
                          <a:solidFill>
                            <a:schemeClr val="dk1"/>
                          </a:solidFill>
                          <a:effectLst/>
                          <a:latin typeface="+mj-lt"/>
                          <a:ea typeface="+mn-ea"/>
                          <a:cs typeface="+mn-cs"/>
                        </a:rPr>
                        <a:t>Know our school is called </a:t>
                      </a:r>
                      <a:r>
                        <a:rPr lang="en-GB" sz="900" b="1" kern="1200" dirty="0" err="1" smtClean="0">
                          <a:solidFill>
                            <a:schemeClr val="dk1"/>
                          </a:solidFill>
                          <a:effectLst/>
                          <a:latin typeface="+mj-lt"/>
                          <a:ea typeface="+mn-ea"/>
                          <a:cs typeface="+mn-cs"/>
                        </a:rPr>
                        <a:t>Duddon</a:t>
                      </a:r>
                      <a:r>
                        <a:rPr lang="en-GB" sz="900" b="1" kern="1200" dirty="0" smtClean="0">
                          <a:solidFill>
                            <a:schemeClr val="dk1"/>
                          </a:solidFill>
                          <a:effectLst/>
                          <a:latin typeface="+mj-lt"/>
                          <a:ea typeface="+mn-ea"/>
                          <a:cs typeface="+mn-cs"/>
                        </a:rPr>
                        <a:t> St Peter’s Primary School</a:t>
                      </a:r>
                      <a:endParaRPr lang="en-GB" sz="900" kern="1200" dirty="0" smtClean="0">
                        <a:solidFill>
                          <a:schemeClr val="dk1"/>
                        </a:solidFill>
                        <a:effectLst/>
                        <a:latin typeface="+mj-lt"/>
                        <a:ea typeface="+mn-ea"/>
                        <a:cs typeface="+mn-cs"/>
                      </a:endParaRPr>
                    </a:p>
                    <a:p>
                      <a:pPr marL="171450" indent="-171450">
                        <a:buFont typeface="Arial" panose="020B0604020202020204" pitchFamily="34" charset="0"/>
                        <a:buChar char="•"/>
                      </a:pPr>
                      <a:r>
                        <a:rPr lang="en-GB" sz="900" b="1" kern="1200" dirty="0" smtClean="0">
                          <a:solidFill>
                            <a:schemeClr val="dk1"/>
                          </a:solidFill>
                          <a:effectLst/>
                          <a:latin typeface="+mj-lt"/>
                          <a:ea typeface="+mn-ea"/>
                          <a:cs typeface="+mn-cs"/>
                        </a:rPr>
                        <a:t>My address is the place I live</a:t>
                      </a:r>
                      <a:endParaRPr lang="en-GB" sz="900" kern="1200" dirty="0" smtClean="0">
                        <a:solidFill>
                          <a:schemeClr val="dk1"/>
                        </a:solidFill>
                        <a:effectLst/>
                        <a:latin typeface="+mj-lt"/>
                        <a:ea typeface="+mn-ea"/>
                        <a:cs typeface="+mn-cs"/>
                      </a:endParaRPr>
                    </a:p>
                    <a:p>
                      <a:pPr marL="171450" indent="-171450">
                        <a:buFont typeface="Arial" panose="020B0604020202020204" pitchFamily="34" charset="0"/>
                        <a:buChar char="•"/>
                      </a:pPr>
                      <a:r>
                        <a:rPr lang="en-GB" sz="900" b="1" kern="1200" dirty="0" smtClean="0">
                          <a:solidFill>
                            <a:schemeClr val="dk1"/>
                          </a:solidFill>
                          <a:effectLst/>
                          <a:latin typeface="+mj-lt"/>
                          <a:ea typeface="+mn-ea"/>
                          <a:cs typeface="+mn-cs"/>
                        </a:rPr>
                        <a:t>People live in different types of houses</a:t>
                      </a:r>
                      <a:r>
                        <a:rPr lang="en-GB" sz="900" b="1" kern="1200" dirty="0" smtClean="0">
                          <a:solidFill>
                            <a:schemeClr val="dk1"/>
                          </a:solidFill>
                          <a:effectLst/>
                          <a:latin typeface="+mj-lt"/>
                          <a:ea typeface="+mn-ea"/>
                          <a:cs typeface="+mn-cs"/>
                        </a:rPr>
                        <a:t>. Where would a superhero live</a:t>
                      </a:r>
                      <a:endParaRPr lang="en-GB" sz="900" kern="1200" dirty="0" smtClean="0">
                        <a:solidFill>
                          <a:schemeClr val="dk1"/>
                        </a:solidFill>
                        <a:effectLst/>
                        <a:latin typeface="+mj-lt"/>
                        <a:ea typeface="+mn-ea"/>
                        <a:cs typeface="+mn-cs"/>
                      </a:endParaRPr>
                    </a:p>
                    <a:p>
                      <a:pPr marL="171450" indent="-171450">
                        <a:buFont typeface="Arial" panose="020B0604020202020204" pitchFamily="34" charset="0"/>
                        <a:buChar char="•"/>
                      </a:pPr>
                      <a:r>
                        <a:rPr lang="en-GB" sz="900" b="1" kern="1200" dirty="0" smtClean="0">
                          <a:solidFill>
                            <a:schemeClr val="dk1"/>
                          </a:solidFill>
                          <a:effectLst/>
                          <a:latin typeface="+mj-lt"/>
                          <a:ea typeface="+mn-ea"/>
                          <a:cs typeface="+mn-cs"/>
                        </a:rPr>
                        <a:t>Some types of houses include detached, semi-detached, bungalow, terraced, flats. </a:t>
                      </a:r>
                      <a:endParaRPr lang="en-GB" sz="900" kern="1200" dirty="0" smtClean="0">
                        <a:solidFill>
                          <a:schemeClr val="dk1"/>
                        </a:solidFill>
                        <a:effectLst/>
                        <a:latin typeface="+mj-lt"/>
                        <a:ea typeface="+mn-ea"/>
                        <a:cs typeface="+mn-cs"/>
                      </a:endParaRPr>
                    </a:p>
                    <a:p>
                      <a:pPr marL="171450" indent="-171450">
                        <a:buFont typeface="Arial" panose="020B0604020202020204" pitchFamily="34" charset="0"/>
                        <a:buChar char="•"/>
                      </a:pPr>
                      <a:r>
                        <a:rPr lang="en-GB" sz="900" b="1" kern="1200" dirty="0" smtClean="0">
                          <a:solidFill>
                            <a:schemeClr val="dk1"/>
                          </a:solidFill>
                          <a:effectLst/>
                          <a:latin typeface="+mj-lt"/>
                          <a:ea typeface="+mn-ea"/>
                          <a:cs typeface="+mn-cs"/>
                        </a:rPr>
                        <a:t>Talk about different jobs people have in the local community</a:t>
                      </a:r>
                      <a:endParaRPr lang="en-GB" sz="900" kern="1200" dirty="0" smtClean="0">
                        <a:solidFill>
                          <a:schemeClr val="dk1"/>
                        </a:solidFill>
                        <a:effectLst/>
                        <a:latin typeface="+mj-lt"/>
                        <a:ea typeface="+mn-ea"/>
                        <a:cs typeface="+mn-cs"/>
                      </a:endParaRPr>
                    </a:p>
                    <a:p>
                      <a:pPr marL="171450" indent="-171450">
                        <a:buFont typeface="Arial" panose="020B0604020202020204" pitchFamily="34" charset="0"/>
                        <a:buChar char="•"/>
                      </a:pPr>
                      <a:r>
                        <a:rPr lang="en-GB" sz="900" b="1" kern="1200" dirty="0" smtClean="0">
                          <a:solidFill>
                            <a:schemeClr val="dk1"/>
                          </a:solidFill>
                          <a:effectLst/>
                          <a:latin typeface="+mj-lt"/>
                          <a:ea typeface="+mn-ea"/>
                          <a:cs typeface="+mn-cs"/>
                        </a:rPr>
                        <a:t>Understand the role of a farmer at Harvest time </a:t>
                      </a:r>
                      <a:endParaRPr lang="en-GB" sz="900" kern="1200" dirty="0" smtClean="0">
                        <a:solidFill>
                          <a:schemeClr val="dk1"/>
                        </a:solidFill>
                        <a:effectLst/>
                        <a:latin typeface="+mj-lt"/>
                        <a:ea typeface="+mn-ea"/>
                        <a:cs typeface="+mn-cs"/>
                      </a:endParaRPr>
                    </a:p>
                    <a:p>
                      <a:pPr algn="ctr">
                        <a:lnSpc>
                          <a:spcPct val="107000"/>
                        </a:lnSpc>
                        <a:spcAft>
                          <a:spcPts val="0"/>
                        </a:spcAft>
                      </a:pPr>
                      <a:r>
                        <a:rPr lang="en-US" sz="11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Ongoing Geography</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Listening to stories and placing events in chronological order. </a:t>
                      </a:r>
                    </a:p>
                    <a:p>
                      <a:pPr marL="171450" indent="-171450">
                        <a:lnSpc>
                          <a:spcPct val="100000"/>
                        </a:lnSpc>
                        <a:spcBef>
                          <a:spcPts val="100"/>
                        </a:spcBef>
                        <a:spcAft>
                          <a:spcPts val="800"/>
                        </a:spcAft>
                        <a:buFont typeface="Courier New" panose="02070309020205020404" pitchFamily="49" charset="0"/>
                        <a:buChar char="o"/>
                      </a:pPr>
                      <a:r>
                        <a:rPr lang="en-US" sz="700" b="0" dirty="0" smtClean="0">
                          <a:solidFill>
                            <a:schemeClr val="tx1"/>
                          </a:solidFill>
                          <a:effectLst/>
                          <a:latin typeface="+mn-lt"/>
                          <a:ea typeface="Calibri" panose="020F0502020204030204" pitchFamily="34" charset="0"/>
                          <a:cs typeface="Amatic SC" panose="00000500000000000000" pitchFamily="2" charset="-79"/>
                        </a:rPr>
                        <a:t>Materials</a:t>
                      </a:r>
                      <a:r>
                        <a:rPr lang="en-US" sz="700" b="0" baseline="0" dirty="0" smtClean="0">
                          <a:solidFill>
                            <a:schemeClr val="tx1"/>
                          </a:solidFill>
                          <a:effectLst/>
                          <a:latin typeface="+mn-lt"/>
                          <a:ea typeface="Calibri" panose="020F0502020204030204" pitchFamily="34" charset="0"/>
                          <a:cs typeface="Amatic SC" panose="00000500000000000000" pitchFamily="2" charset="-79"/>
                        </a:rPr>
                        <a:t> – what can we use to build….</a:t>
                      </a:r>
                    </a:p>
                    <a:p>
                      <a:pPr marL="171450" indent="-171450">
                        <a:lnSpc>
                          <a:spcPct val="100000"/>
                        </a:lnSpc>
                        <a:spcBef>
                          <a:spcPts val="100"/>
                        </a:spcBef>
                        <a:spcAft>
                          <a:spcPts val="800"/>
                        </a:spcAft>
                        <a:buFont typeface="Courier New" panose="02070309020205020404" pitchFamily="49" charset="0"/>
                        <a:buChar char="o"/>
                      </a:pPr>
                      <a:r>
                        <a:rPr lang="en-US" sz="700" b="0" baseline="0" dirty="0" smtClean="0">
                          <a:solidFill>
                            <a:schemeClr val="tx1"/>
                          </a:solidFill>
                          <a:effectLst/>
                          <a:latin typeface="+mn-lt"/>
                          <a:ea typeface="Calibri" panose="020F0502020204030204" pitchFamily="34" charset="0"/>
                          <a:cs typeface="Amatic SC" panose="00000500000000000000" pitchFamily="2" charset="-79"/>
                        </a:rPr>
                        <a:t>How people lived in the past – castle</a:t>
                      </a:r>
                    </a:p>
                    <a:p>
                      <a:pPr marL="171450" indent="-171450">
                        <a:buFont typeface="Arial" panose="020B0604020202020204" pitchFamily="34" charset="0"/>
                        <a:buChar char="•"/>
                      </a:pPr>
                      <a:r>
                        <a:rPr lang="en-GB" sz="800" b="1" kern="1200" dirty="0" smtClean="0">
                          <a:solidFill>
                            <a:schemeClr val="dk1"/>
                          </a:solidFill>
                          <a:effectLst/>
                          <a:latin typeface="+mn-lt"/>
                          <a:ea typeface="+mn-ea"/>
                          <a:cs typeface="+mn-cs"/>
                        </a:rPr>
                        <a:t>Discuss about differences between them now and when they were a baby.</a:t>
                      </a:r>
                      <a:endParaRPr lang="en-GB" sz="800" kern="1200" dirty="0" smtClean="0">
                        <a:solidFill>
                          <a:schemeClr val="dk1"/>
                        </a:solidFill>
                        <a:effectLst/>
                        <a:latin typeface="+mn-lt"/>
                        <a:ea typeface="+mn-ea"/>
                        <a:cs typeface="+mn-cs"/>
                      </a:endParaRPr>
                    </a:p>
                    <a:p>
                      <a:r>
                        <a:rPr lang="en-GB" sz="800" b="1" kern="1200" dirty="0" smtClean="0">
                          <a:solidFill>
                            <a:schemeClr val="dk1"/>
                          </a:solidFill>
                          <a:effectLst/>
                          <a:latin typeface="+mn-lt"/>
                          <a:ea typeface="+mn-ea"/>
                          <a:cs typeface="+mn-cs"/>
                        </a:rPr>
                        <a:t> </a:t>
                      </a:r>
                      <a:endParaRPr lang="en-GB" sz="8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800" b="1" kern="1200" dirty="0" smtClean="0">
                          <a:solidFill>
                            <a:schemeClr val="dk1"/>
                          </a:solidFill>
                          <a:effectLst/>
                          <a:latin typeface="+mn-lt"/>
                          <a:ea typeface="+mn-ea"/>
                          <a:cs typeface="+mn-cs"/>
                        </a:rPr>
                        <a:t>Describe special times or events that I have shared with my family and friends</a:t>
                      </a:r>
                    </a:p>
                    <a:p>
                      <a:endParaRPr lang="en-GB" sz="800" b="1"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800" b="1" kern="1200" dirty="0" smtClean="0">
                          <a:solidFill>
                            <a:schemeClr val="dk1"/>
                          </a:solidFill>
                          <a:effectLst/>
                          <a:latin typeface="+mn-lt"/>
                          <a:ea typeface="+mn-ea"/>
                          <a:cs typeface="+mn-cs"/>
                        </a:rPr>
                        <a:t>Things happened before they were born e.g. Moon landing.</a:t>
                      </a:r>
                      <a:endParaRPr lang="en-GB" sz="800" kern="1200" dirty="0" smtClean="0">
                        <a:solidFill>
                          <a:schemeClr val="dk1"/>
                        </a:solidFill>
                        <a:effectLst/>
                        <a:latin typeface="+mn-lt"/>
                        <a:ea typeface="+mn-ea"/>
                        <a:cs typeface="+mn-cs"/>
                      </a:endParaRPr>
                    </a:p>
                    <a:p>
                      <a:r>
                        <a:rPr lang="en-GB" sz="800" b="1" kern="1200" dirty="0" smtClean="0">
                          <a:solidFill>
                            <a:schemeClr val="dk1"/>
                          </a:solidFill>
                          <a:effectLst/>
                          <a:latin typeface="+mn-lt"/>
                          <a:ea typeface="+mn-ea"/>
                          <a:cs typeface="+mn-cs"/>
                        </a:rPr>
                        <a:t> </a:t>
                      </a:r>
                      <a:endParaRPr lang="en-GB" sz="8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800" b="1" kern="1200" dirty="0" smtClean="0">
                          <a:solidFill>
                            <a:schemeClr val="dk1"/>
                          </a:solidFill>
                          <a:effectLst/>
                          <a:latin typeface="+mn-lt"/>
                          <a:ea typeface="+mn-ea"/>
                          <a:cs typeface="+mn-cs"/>
                        </a:rPr>
                        <a:t> Neil Armstrong is a famous figure from the past.</a:t>
                      </a:r>
                    </a:p>
                    <a:p>
                      <a:pPr marL="171450" indent="-171450">
                        <a:buFont typeface="Arial" panose="020B0604020202020204" pitchFamily="34" charset="0"/>
                        <a:buChar char="•"/>
                      </a:pPr>
                      <a:r>
                        <a:rPr lang="en-US" sz="800" b="1" kern="1200" dirty="0" smtClean="0">
                          <a:solidFill>
                            <a:srgbClr val="FF0000"/>
                          </a:solidFill>
                          <a:effectLst/>
                          <a:latin typeface="+mn-lt"/>
                          <a:ea typeface="+mn-ea"/>
                          <a:cs typeface="+mn-cs"/>
                        </a:rPr>
                        <a:t>Ongoing History</a:t>
                      </a:r>
                      <a:endParaRPr lang="en-GB" sz="800" kern="1200" dirty="0" smtClean="0">
                        <a:solidFill>
                          <a:srgbClr val="FF0000"/>
                        </a:solidFill>
                        <a:effectLst/>
                        <a:latin typeface="+mn-lt"/>
                        <a:ea typeface="+mn-ea"/>
                        <a:cs typeface="+mn-cs"/>
                      </a:endParaRPr>
                    </a:p>
                    <a:p>
                      <a:endParaRPr lang="en-US" sz="100" b="0" baseline="0" dirty="0" smtClean="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Introduce </a:t>
                      </a:r>
                      <a:r>
                        <a:rPr lang="en-GB" sz="700" b="0" dirty="0">
                          <a:solidFill>
                            <a:schemeClr val="tx1"/>
                          </a:solidFill>
                          <a:effectLst/>
                          <a:latin typeface="+mn-lt"/>
                          <a:ea typeface="Calibri" panose="020F0502020204030204" pitchFamily="34" charset="0"/>
                          <a:cs typeface="Amatic SC" panose="00000500000000000000" pitchFamily="2" charset="-79"/>
                        </a:rPr>
                        <a:t>the children to recycling and how it can take care of our world. </a:t>
                      </a:r>
                      <a:r>
                        <a:rPr lang="en-US" sz="700" b="0" dirty="0" smtClean="0">
                          <a:solidFill>
                            <a:schemeClr val="dk1"/>
                          </a:solidFill>
                          <a:effectLst/>
                          <a:latin typeface="+mn-lt"/>
                          <a:ea typeface="+mn-ea"/>
                          <a:cs typeface="+mn-cs"/>
                        </a:rPr>
                        <a:t>D</a:t>
                      </a:r>
                      <a:r>
                        <a:rPr lang="en-US" sz="700" dirty="0" smtClean="0"/>
                        <a:t>iscuss </a:t>
                      </a:r>
                      <a:r>
                        <a:rPr lang="en-US" sz="700" dirty="0"/>
                        <a:t>how we care for the natural world around us.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make comments on the weather, culture, clothing, housing.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latin typeface="+mn-lt"/>
                        </a:rPr>
                        <a:t>Plant seeds – investigate how they grow &amp; parts of a plant</a:t>
                      </a:r>
                      <a:endParaRPr lang="en-GB" sz="700" dirty="0" smtClean="0">
                        <a:latin typeface="+mn-lt"/>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dirty="0" smtClean="0">
                          <a:latin typeface="+mn-lt"/>
                        </a:rPr>
                        <a:t>Building </a:t>
                      </a:r>
                      <a:r>
                        <a:rPr lang="en-GB" sz="700" dirty="0">
                          <a:latin typeface="+mn-lt"/>
                        </a:rPr>
                        <a:t>a ‘Bug Hotel’ </a:t>
                      </a:r>
                      <a:r>
                        <a:rPr lang="en-GB" sz="700" dirty="0" smtClean="0">
                          <a:latin typeface="+mn-lt"/>
                        </a:rPr>
                        <a:t>, mini beasts</a:t>
                      </a:r>
                      <a:endParaRPr lang="en-GB" sz="700" dirty="0">
                        <a:latin typeface="+mn-lt"/>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Draw children’s attention to the immediate environment, introducing and modelling new vocabulary where appropriate.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Encourage interactions with the outdoors to foster curiosity and give children freedom to touch, smell and hear the natural world around them during hands-on experiences.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Look for children incorporating their understanding of the seasons and weather in their play.</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a:solidFill>
                            <a:schemeClr val="tx1"/>
                          </a:solidFill>
                          <a:effectLst/>
                          <a:latin typeface="+mn-lt"/>
                          <a:ea typeface="Calibri" panose="020F0502020204030204" pitchFamily="34" charset="0"/>
                          <a:cs typeface="Amatic SC" panose="00000500000000000000" pitchFamily="2" charset="-79"/>
                        </a:rPr>
                        <a:t>Use the </a:t>
                      </a:r>
                      <a:r>
                        <a:rPr lang="en-US" sz="700" b="0" dirty="0" err="1" smtClean="0">
                          <a:solidFill>
                            <a:schemeClr val="tx1"/>
                          </a:solidFill>
                          <a:effectLst/>
                          <a:latin typeface="+mn-lt"/>
                          <a:ea typeface="Calibri" panose="020F0502020204030204" pitchFamily="34" charset="0"/>
                          <a:cs typeface="Amatic SC" panose="00000500000000000000" pitchFamily="2" charset="-79"/>
                        </a:rPr>
                        <a:t>BeeBots</a:t>
                      </a:r>
                      <a:endParaRPr lang="en-US" sz="700" b="0" dirty="0" smtClean="0">
                        <a:solidFill>
                          <a:schemeClr val="tx1"/>
                        </a:solidFill>
                        <a:effectLst/>
                        <a:latin typeface="+mn-lt"/>
                        <a:ea typeface="Calibri" panose="020F0502020204030204" pitchFamily="34" charset="0"/>
                        <a:cs typeface="Amatic SC" panose="00000500000000000000" pitchFamily="2" charset="-79"/>
                      </a:endParaRPr>
                    </a:p>
                    <a:p>
                      <a:pPr marL="171450" indent="-171450">
                        <a:buFont typeface="Arial" panose="020B0604020202020204" pitchFamily="34" charset="0"/>
                        <a:buChar char="•"/>
                      </a:pPr>
                      <a:r>
                        <a:rPr lang="en-GB" sz="700" b="1" kern="1200" dirty="0" smtClean="0">
                          <a:solidFill>
                            <a:schemeClr val="dk1"/>
                          </a:solidFill>
                          <a:effectLst/>
                          <a:latin typeface="+mn-lt"/>
                          <a:ea typeface="+mn-ea"/>
                          <a:cs typeface="+mn-cs"/>
                        </a:rPr>
                        <a:t>Name different types </a:t>
                      </a:r>
                      <a:r>
                        <a:rPr lang="en-GB" sz="700" b="1" kern="1200" dirty="0" smtClean="0">
                          <a:solidFill>
                            <a:schemeClr val="dk1"/>
                          </a:solidFill>
                          <a:effectLst/>
                          <a:latin typeface="+mn-lt"/>
                          <a:ea typeface="+mn-ea"/>
                          <a:cs typeface="+mn-cs"/>
                        </a:rPr>
                        <a:t>of houses</a:t>
                      </a:r>
                      <a:endParaRPr lang="en-GB" sz="7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700" b="1" kern="1200" dirty="0" smtClean="0">
                          <a:solidFill>
                            <a:schemeClr val="dk1"/>
                          </a:solidFill>
                          <a:effectLst/>
                          <a:latin typeface="+mn-lt"/>
                          <a:ea typeface="+mn-ea"/>
                          <a:cs typeface="+mn-cs"/>
                        </a:rPr>
                        <a:t>Using small world play explore different settings e.g. farm, train station, harbour, zoo </a:t>
                      </a:r>
                      <a:endParaRPr lang="en-GB" sz="7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700" b="1" kern="1200" dirty="0" smtClean="0">
                          <a:solidFill>
                            <a:schemeClr val="dk1"/>
                          </a:solidFill>
                          <a:effectLst/>
                          <a:latin typeface="+mn-lt"/>
                          <a:ea typeface="+mn-ea"/>
                          <a:cs typeface="+mn-cs"/>
                        </a:rPr>
                        <a:t>Talk about story settings from familiar stories, farms, school, zoo, park</a:t>
                      </a:r>
                      <a:endParaRPr lang="en-GB" sz="7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700" b="1" kern="1200" dirty="0" smtClean="0">
                          <a:solidFill>
                            <a:schemeClr val="dk1"/>
                          </a:solidFill>
                          <a:effectLst/>
                          <a:latin typeface="+mn-lt"/>
                          <a:ea typeface="+mn-ea"/>
                          <a:cs typeface="+mn-cs"/>
                        </a:rPr>
                        <a:t>Talk and discuss the weather in Spring and the clothes needed in each season </a:t>
                      </a:r>
                      <a:endParaRPr lang="en-GB" sz="7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700" b="1" kern="1200" dirty="0" smtClean="0">
                          <a:solidFill>
                            <a:schemeClr val="dk1"/>
                          </a:solidFill>
                          <a:effectLst/>
                          <a:latin typeface="+mn-lt"/>
                          <a:ea typeface="+mn-ea"/>
                          <a:cs typeface="+mn-cs"/>
                        </a:rPr>
                        <a:t>Maps help us to get to unknown places.</a:t>
                      </a:r>
                      <a:endParaRPr lang="en-GB" sz="7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700" b="1" kern="1200" dirty="0" smtClean="0">
                          <a:solidFill>
                            <a:schemeClr val="dk1"/>
                          </a:solidFill>
                          <a:effectLst/>
                          <a:latin typeface="+mn-lt"/>
                          <a:ea typeface="+mn-ea"/>
                          <a:cs typeface="+mn-cs"/>
                        </a:rPr>
                        <a:t>Maps can show features such as rivers, paths, church and road</a:t>
                      </a:r>
                      <a:endParaRPr lang="en-GB" sz="7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700" b="1" kern="1200" dirty="0" smtClean="0">
                          <a:solidFill>
                            <a:schemeClr val="dk1"/>
                          </a:solidFill>
                          <a:effectLst/>
                          <a:latin typeface="+mn-lt"/>
                          <a:ea typeface="+mn-ea"/>
                          <a:cs typeface="+mn-cs"/>
                        </a:rPr>
                        <a:t>I can follow and draw a map.</a:t>
                      </a:r>
                      <a:endParaRPr lang="en-GB" sz="7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700" b="1" kern="1200" dirty="0" smtClean="0">
                          <a:solidFill>
                            <a:schemeClr val="dk1"/>
                          </a:solidFill>
                          <a:effectLst/>
                          <a:latin typeface="+mn-lt"/>
                          <a:ea typeface="+mn-ea"/>
                          <a:cs typeface="+mn-cs"/>
                        </a:rPr>
                        <a:t>I can name features in our local area- e.g. traffic lights, shops, church, school, library.</a:t>
                      </a:r>
                      <a:endParaRPr lang="en-GB" sz="7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700" b="1" kern="1200" dirty="0" err="1" smtClean="0">
                          <a:solidFill>
                            <a:schemeClr val="dk1"/>
                          </a:solidFill>
                          <a:effectLst/>
                          <a:latin typeface="+mn-lt"/>
                          <a:ea typeface="+mn-ea"/>
                          <a:cs typeface="+mn-cs"/>
                        </a:rPr>
                        <a:t>Duddon</a:t>
                      </a:r>
                      <a:r>
                        <a:rPr lang="en-GB" sz="700" b="1" kern="1200" dirty="0" smtClean="0">
                          <a:solidFill>
                            <a:schemeClr val="dk1"/>
                          </a:solidFill>
                          <a:effectLst/>
                          <a:latin typeface="+mn-lt"/>
                          <a:ea typeface="+mn-ea"/>
                          <a:cs typeface="+mn-cs"/>
                        </a:rPr>
                        <a:t> St Peter’s School is on </a:t>
                      </a:r>
                      <a:r>
                        <a:rPr lang="en-GB" sz="700" b="1" kern="1200" dirty="0" err="1" smtClean="0">
                          <a:solidFill>
                            <a:schemeClr val="dk1"/>
                          </a:solidFill>
                          <a:effectLst/>
                          <a:latin typeface="+mn-lt"/>
                          <a:ea typeface="+mn-ea"/>
                          <a:cs typeface="+mn-cs"/>
                        </a:rPr>
                        <a:t>Tarporley</a:t>
                      </a:r>
                      <a:r>
                        <a:rPr lang="en-GB" sz="700" b="1" kern="1200" dirty="0" smtClean="0">
                          <a:solidFill>
                            <a:schemeClr val="dk1"/>
                          </a:solidFill>
                          <a:effectLst/>
                          <a:latin typeface="+mn-lt"/>
                          <a:ea typeface="+mn-ea"/>
                          <a:cs typeface="+mn-cs"/>
                        </a:rPr>
                        <a:t> Road, </a:t>
                      </a:r>
                      <a:r>
                        <a:rPr lang="en-GB" sz="700" b="1" kern="1200" dirty="0" err="1" smtClean="0">
                          <a:solidFill>
                            <a:schemeClr val="dk1"/>
                          </a:solidFill>
                          <a:effectLst/>
                          <a:latin typeface="+mn-lt"/>
                          <a:ea typeface="+mn-ea"/>
                          <a:cs typeface="+mn-cs"/>
                        </a:rPr>
                        <a:t>Duddon</a:t>
                      </a:r>
                      <a:endParaRPr lang="en-GB" sz="700" kern="1200" dirty="0" smtClean="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smtClean="0">
                          <a:solidFill>
                            <a:schemeClr val="tx1"/>
                          </a:solidFill>
                          <a:effectLst/>
                          <a:latin typeface="+mn-lt"/>
                          <a:ea typeface="Calibri" panose="020F0502020204030204" pitchFamily="34" charset="0"/>
                          <a:cs typeface="Amatic SC" panose="00000500000000000000" pitchFamily="2" charset="-79"/>
                        </a:rPr>
                        <a:t>Forces – link to transport – ramps, making things move faster and slower. Visit the park? Investigate play equipment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 Floating</a:t>
                      </a:r>
                      <a:r>
                        <a:rPr lang="en-GB" sz="700" b="0" baseline="0" dirty="0" smtClean="0">
                          <a:solidFill>
                            <a:schemeClr val="tx1"/>
                          </a:solidFill>
                          <a:effectLst/>
                          <a:latin typeface="+mn-lt"/>
                          <a:ea typeface="Calibri" panose="020F0502020204030204" pitchFamily="34" charset="0"/>
                          <a:cs typeface="Amatic SC" panose="00000500000000000000" pitchFamily="2" charset="-79"/>
                        </a:rPr>
                        <a:t> and sinking</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smtClean="0">
                          <a:solidFill>
                            <a:schemeClr val="tx1"/>
                          </a:solidFill>
                          <a:effectLst/>
                          <a:latin typeface="+mn-lt"/>
                          <a:ea typeface="Calibri" panose="020F0502020204030204" pitchFamily="34" charset="0"/>
                          <a:cs typeface="Amatic SC" panose="00000500000000000000" pitchFamily="2" charset="-79"/>
                        </a:rPr>
                        <a:t>Ongoing History</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1000" kern="1200" dirty="0" smtClean="0">
                          <a:solidFill>
                            <a:schemeClr val="dk1"/>
                          </a:solidFill>
                          <a:effectLst/>
                          <a:latin typeface="+mn-lt"/>
                          <a:ea typeface="+mn-ea"/>
                          <a:cs typeface="+mn-cs"/>
                        </a:rPr>
                        <a:t>Sequence 2 objects then and now, e.g. caterpillar and a butterfly.</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1000" kern="1200" dirty="0" smtClean="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1000" b="1" kern="1200" dirty="0" smtClean="0">
                          <a:solidFill>
                            <a:schemeClr val="dk1"/>
                          </a:solidFill>
                          <a:effectLst/>
                          <a:latin typeface="+mn-lt"/>
                          <a:ea typeface="+mn-ea"/>
                          <a:cs typeface="+mn-cs"/>
                        </a:rPr>
                        <a:t>Older people had older items than we do now</a:t>
                      </a:r>
                      <a:endParaRPr lang="en-GB" sz="1000" kern="1200" dirty="0" smtClean="0">
                        <a:solidFill>
                          <a:schemeClr val="dk1"/>
                        </a:solidFill>
                        <a:effectLst/>
                        <a:latin typeface="+mn-lt"/>
                        <a:ea typeface="+mn-ea"/>
                        <a:cs typeface="+mn-cs"/>
                      </a:endParaRPr>
                    </a:p>
                    <a:p>
                      <a:r>
                        <a:rPr lang="en-GB" sz="500" b="1" kern="1200" dirty="0" smtClean="0">
                          <a:solidFill>
                            <a:schemeClr val="dk1"/>
                          </a:solidFill>
                          <a:effectLst/>
                          <a:latin typeface="+mn-lt"/>
                          <a:ea typeface="+mn-ea"/>
                          <a:cs typeface="+mn-cs"/>
                        </a:rPr>
                        <a:t> </a:t>
                      </a:r>
                      <a:endParaRPr lang="en-GB" sz="500" kern="1200" dirty="0" smtClean="0">
                        <a:solidFill>
                          <a:schemeClr val="dk1"/>
                        </a:solidFill>
                        <a:effectLst/>
                        <a:latin typeface="+mn-lt"/>
                        <a:ea typeface="+mn-ea"/>
                        <a:cs typeface="+mn-cs"/>
                      </a:endParaRPr>
                    </a:p>
                    <a:p>
                      <a:r>
                        <a:rPr lang="en-GB" sz="700" b="1" kern="1200" dirty="0" smtClean="0">
                          <a:solidFill>
                            <a:schemeClr val="dk1"/>
                          </a:solidFill>
                          <a:effectLst/>
                          <a:latin typeface="+mn-lt"/>
                          <a:ea typeface="+mn-ea"/>
                          <a:cs typeface="+mn-cs"/>
                        </a:rPr>
                        <a:t>Some environments that are different to the one that we live e.g. farm, jungle, a hot environment, arctic, under the sea</a:t>
                      </a:r>
                      <a:endParaRPr lang="en-GB" sz="700" kern="1200" dirty="0" smtClean="0">
                        <a:solidFill>
                          <a:schemeClr val="dk1"/>
                        </a:solidFill>
                        <a:effectLst/>
                        <a:latin typeface="+mn-lt"/>
                        <a:ea typeface="+mn-ea"/>
                        <a:cs typeface="+mn-cs"/>
                      </a:endParaRPr>
                    </a:p>
                    <a:p>
                      <a:r>
                        <a:rPr lang="en-GB" sz="700" b="1" kern="1200" dirty="0" smtClean="0">
                          <a:solidFill>
                            <a:schemeClr val="dk1"/>
                          </a:solidFill>
                          <a:effectLst/>
                          <a:latin typeface="+mn-lt"/>
                          <a:ea typeface="+mn-ea"/>
                          <a:cs typeface="+mn-cs"/>
                        </a:rPr>
                        <a:t> </a:t>
                      </a:r>
                      <a:endParaRPr lang="en-GB" sz="700" kern="1200" dirty="0" smtClean="0">
                        <a:solidFill>
                          <a:schemeClr val="dk1"/>
                        </a:solidFill>
                        <a:effectLst/>
                        <a:latin typeface="+mn-lt"/>
                        <a:ea typeface="+mn-ea"/>
                        <a:cs typeface="+mn-cs"/>
                      </a:endParaRPr>
                    </a:p>
                    <a:p>
                      <a:r>
                        <a:rPr lang="en-GB" sz="700" b="1" kern="1200" dirty="0" smtClean="0">
                          <a:solidFill>
                            <a:schemeClr val="dk1"/>
                          </a:solidFill>
                          <a:effectLst/>
                          <a:latin typeface="+mn-lt"/>
                          <a:ea typeface="+mn-ea"/>
                          <a:cs typeface="+mn-cs"/>
                        </a:rPr>
                        <a:t>There are many differences between </a:t>
                      </a:r>
                      <a:r>
                        <a:rPr lang="en-GB" sz="700" b="1" kern="1200" dirty="0" err="1" smtClean="0">
                          <a:solidFill>
                            <a:schemeClr val="dk1"/>
                          </a:solidFill>
                          <a:effectLst/>
                          <a:latin typeface="+mn-lt"/>
                          <a:ea typeface="+mn-ea"/>
                          <a:cs typeface="+mn-cs"/>
                        </a:rPr>
                        <a:t>Duddon</a:t>
                      </a:r>
                      <a:r>
                        <a:rPr lang="en-GB" sz="700" b="1" kern="1200" dirty="0" smtClean="0">
                          <a:solidFill>
                            <a:schemeClr val="dk1"/>
                          </a:solidFill>
                          <a:effectLst/>
                          <a:latin typeface="+mn-lt"/>
                          <a:ea typeface="+mn-ea"/>
                          <a:cs typeface="+mn-cs"/>
                        </a:rPr>
                        <a:t> (England) and Uganda (Africa such as weather, animals, schools, etc.</a:t>
                      </a:r>
                      <a:endParaRPr lang="en-GB" sz="700" kern="1200" dirty="0" smtClean="0">
                        <a:solidFill>
                          <a:schemeClr val="dk1"/>
                        </a:solidFill>
                        <a:effectLst/>
                        <a:latin typeface="+mn-lt"/>
                        <a:ea typeface="+mn-ea"/>
                        <a:cs typeface="+mn-cs"/>
                      </a:endParaRPr>
                    </a:p>
                    <a:p>
                      <a:r>
                        <a:rPr lang="en-GB" sz="700" kern="1200" dirty="0" smtClean="0">
                          <a:solidFill>
                            <a:schemeClr val="dk1"/>
                          </a:solidFill>
                          <a:effectLst/>
                          <a:latin typeface="+mn-lt"/>
                          <a:ea typeface="+mn-ea"/>
                          <a:cs typeface="+mn-cs"/>
                        </a:rPr>
                        <a:t> </a:t>
                      </a:r>
                    </a:p>
                    <a:p>
                      <a:r>
                        <a:rPr lang="en-GB" sz="700" b="1" kern="1200" dirty="0" smtClean="0">
                          <a:solidFill>
                            <a:schemeClr val="dk1"/>
                          </a:solidFill>
                          <a:effectLst/>
                          <a:latin typeface="+mn-lt"/>
                          <a:ea typeface="+mn-ea"/>
                          <a:cs typeface="+mn-cs"/>
                        </a:rPr>
                        <a:t>I can compare and contrast and name 3 similarities and differences. – see right</a:t>
                      </a:r>
                    </a:p>
                    <a:p>
                      <a:endParaRPr lang="en-US" sz="500" b="1"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600" b="1" kern="1200" dirty="0" smtClean="0">
                          <a:solidFill>
                            <a:schemeClr val="dk1"/>
                          </a:solidFill>
                          <a:effectLst/>
                          <a:latin typeface="+mn-lt"/>
                          <a:ea typeface="+mn-ea"/>
                          <a:cs typeface="+mn-cs"/>
                        </a:rPr>
                        <a:t>Draw information from a simple photos and simple maps (including  aerial photos)</a:t>
                      </a:r>
                      <a:endParaRPr lang="en-GB" sz="6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600" b="1" kern="1200" dirty="0" smtClean="0">
                          <a:solidFill>
                            <a:schemeClr val="dk1"/>
                          </a:solidFill>
                          <a:effectLst/>
                          <a:latin typeface="+mn-lt"/>
                          <a:ea typeface="+mn-ea"/>
                          <a:cs typeface="+mn-cs"/>
                        </a:rPr>
                        <a:t>Draw a simple map of their journey to school</a:t>
                      </a:r>
                    </a:p>
                    <a:p>
                      <a:pPr marL="171450" indent="-171450">
                        <a:buFont typeface="Arial" panose="020B0604020202020204" pitchFamily="34" charset="0"/>
                        <a:buChar char="•"/>
                      </a:pPr>
                      <a:r>
                        <a:rPr lang="en-US" sz="600" b="1" kern="1200" dirty="0" smtClean="0">
                          <a:solidFill>
                            <a:schemeClr val="dk1"/>
                          </a:solidFill>
                          <a:effectLst/>
                          <a:latin typeface="+mn-lt"/>
                          <a:ea typeface="+mn-ea"/>
                          <a:cs typeface="+mn-cs"/>
                        </a:rPr>
                        <a:t>Ongoing Geography – see left</a:t>
                      </a:r>
                    </a:p>
                    <a:p>
                      <a:pPr marL="171450" indent="-171450">
                        <a:buFont typeface="Arial" panose="020B0604020202020204" pitchFamily="34" charset="0"/>
                        <a:buChar char="•"/>
                      </a:pPr>
                      <a:endParaRPr lang="en-US" sz="600" b="1"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US" sz="1100" b="1" kern="1200" dirty="0" smtClean="0">
                          <a:solidFill>
                            <a:srgbClr val="FF0000"/>
                          </a:solidFill>
                          <a:effectLst/>
                          <a:latin typeface="+mn-lt"/>
                          <a:ea typeface="+mn-ea"/>
                          <a:cs typeface="+mn-cs"/>
                        </a:rPr>
                        <a:t>All Geography and History is on-going</a:t>
                      </a:r>
                      <a:endParaRPr lang="en-GB" sz="1100" kern="1200" dirty="0" smtClean="0">
                        <a:solidFill>
                          <a:srgbClr val="FF0000"/>
                        </a:solidFill>
                        <a:effectLst/>
                        <a:latin typeface="+mn-lt"/>
                        <a:ea typeface="+mn-ea"/>
                        <a:cs typeface="+mn-cs"/>
                      </a:endParaRPr>
                    </a:p>
                    <a:p>
                      <a:endParaRPr lang="en-GB" sz="1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US" sz="700" dirty="0" smtClean="0">
                          <a:latin typeface="+mn-lt"/>
                        </a:rPr>
                        <a:t>Materials</a:t>
                      </a:r>
                      <a:r>
                        <a:rPr lang="en-US" sz="700" dirty="0">
                          <a:latin typeface="+mn-lt"/>
                        </a:rPr>
                        <a:t>: </a:t>
                      </a:r>
                      <a:r>
                        <a:rPr lang="en-US" sz="700" dirty="0" smtClean="0">
                          <a:latin typeface="+mn-lt"/>
                        </a:rPr>
                        <a:t>Metallic </a:t>
                      </a:r>
                      <a:r>
                        <a:rPr lang="en-US" sz="700" dirty="0">
                          <a:latin typeface="+mn-lt"/>
                        </a:rPr>
                        <a:t>/ non-metallic </a:t>
                      </a:r>
                      <a:r>
                        <a:rPr lang="en-US" sz="700" dirty="0" smtClean="0">
                          <a:latin typeface="+mn-lt"/>
                        </a:rPr>
                        <a:t>objects, magnets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b="0" dirty="0">
                          <a:solidFill>
                            <a:schemeClr val="tx1"/>
                          </a:solidFill>
                          <a:effectLst/>
                          <a:latin typeface="+mn-lt"/>
                          <a:ea typeface="Calibri" panose="020F0502020204030204" pitchFamily="34" charset="0"/>
                          <a:cs typeface="Amatic SC" panose="00000500000000000000" pitchFamily="2" charset="-79"/>
                        </a:rPr>
                        <a:t>Seasides long ago </a:t>
                      </a:r>
                      <a:endParaRPr lang="en-US" sz="700" b="0" dirty="0" smtClean="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dirty="0" smtClean="0"/>
                        <a:t>Share </a:t>
                      </a:r>
                      <a:r>
                        <a:rPr lang="en-US" sz="700" dirty="0"/>
                        <a:t>non-fiction texts that offer an insight into contrasting environments.</a:t>
                      </a:r>
                    </a:p>
                    <a:p>
                      <a:pPr marL="171450" indent="-171450">
                        <a:lnSpc>
                          <a:spcPct val="100000"/>
                        </a:lnSpc>
                        <a:spcBef>
                          <a:spcPts val="100"/>
                        </a:spcBef>
                        <a:spcAft>
                          <a:spcPts val="800"/>
                        </a:spcAft>
                        <a:buFont typeface="Courier New" panose="02070309020205020404" pitchFamily="49" charset="0"/>
                        <a:buChar char="o"/>
                      </a:pPr>
                      <a:r>
                        <a:rPr lang="en-US" sz="700" dirty="0"/>
                        <a:t>Listen to how children communicate their understanding of their own environment and contrasting environments through conversation and in play</a:t>
                      </a:r>
                      <a:r>
                        <a:rPr lang="en-US" sz="700" dirty="0" smtClean="0"/>
                        <a:t>.</a:t>
                      </a:r>
                    </a:p>
                    <a:p>
                      <a:pPr marL="171450" indent="-171450">
                        <a:lnSpc>
                          <a:spcPct val="100000"/>
                        </a:lnSpc>
                        <a:spcBef>
                          <a:spcPts val="100"/>
                        </a:spcBef>
                        <a:spcAft>
                          <a:spcPts val="800"/>
                        </a:spcAft>
                        <a:buFont typeface="Courier New" panose="02070309020205020404" pitchFamily="49" charset="0"/>
                        <a:buChar char="o"/>
                      </a:pPr>
                      <a:r>
                        <a:rPr lang="en-US" sz="700" b="0" dirty="0" smtClean="0">
                          <a:solidFill>
                            <a:schemeClr val="tx1"/>
                          </a:solidFill>
                          <a:effectLst/>
                          <a:latin typeface="+mn-lt"/>
                          <a:ea typeface="Calibri" panose="020F0502020204030204" pitchFamily="34" charset="0"/>
                          <a:cs typeface="Amatic SC" panose="00000500000000000000" pitchFamily="2" charset="-79"/>
                        </a:rPr>
                        <a:t>Ongoing</a:t>
                      </a:r>
                      <a:r>
                        <a:rPr lang="en-US" sz="700" b="0" baseline="0" dirty="0" smtClean="0">
                          <a:solidFill>
                            <a:schemeClr val="tx1"/>
                          </a:solidFill>
                          <a:effectLst/>
                          <a:latin typeface="+mn-lt"/>
                          <a:ea typeface="Calibri" panose="020F0502020204030204" pitchFamily="34" charset="0"/>
                          <a:cs typeface="Amatic SC" panose="00000500000000000000" pitchFamily="2" charset="-79"/>
                        </a:rPr>
                        <a:t> Geography</a:t>
                      </a:r>
                    </a:p>
                    <a:p>
                      <a:pPr marL="171450" indent="-171450">
                        <a:lnSpc>
                          <a:spcPct val="100000"/>
                        </a:lnSpc>
                        <a:spcBef>
                          <a:spcPts val="100"/>
                        </a:spcBef>
                        <a:spcAft>
                          <a:spcPts val="800"/>
                        </a:spcAft>
                        <a:buFont typeface="Courier New" panose="02070309020205020404" pitchFamily="49" charset="0"/>
                        <a:buChar char="o"/>
                      </a:pPr>
                      <a:r>
                        <a:rPr lang="en-GB" sz="700" b="1" kern="1200" dirty="0" smtClean="0">
                          <a:solidFill>
                            <a:schemeClr val="dk1"/>
                          </a:solidFill>
                          <a:effectLst/>
                          <a:latin typeface="+mn-lt"/>
                          <a:ea typeface="+mn-ea"/>
                          <a:cs typeface="+mn-cs"/>
                        </a:rPr>
                        <a:t>Talk about places they have visited locally and on holidays. E.g. beach, zoo</a:t>
                      </a:r>
                      <a:endParaRPr lang="en-GB" sz="700" kern="1200" dirty="0" smtClean="0">
                        <a:solidFill>
                          <a:schemeClr val="dk1"/>
                        </a:solidFill>
                        <a:effectLst/>
                        <a:latin typeface="+mn-lt"/>
                        <a:ea typeface="+mn-ea"/>
                        <a:cs typeface="+mn-cs"/>
                      </a:endParaRPr>
                    </a:p>
                    <a:p>
                      <a:r>
                        <a:rPr lang="en-GB" sz="700" b="1" kern="1200" dirty="0" smtClean="0">
                          <a:solidFill>
                            <a:schemeClr val="dk1"/>
                          </a:solidFill>
                          <a:effectLst/>
                          <a:latin typeface="+mn-lt"/>
                          <a:ea typeface="+mn-ea"/>
                          <a:cs typeface="+mn-cs"/>
                        </a:rPr>
                        <a:t> </a:t>
                      </a:r>
                      <a:endParaRPr lang="en-GB" sz="700" kern="1200" dirty="0" smtClean="0">
                        <a:solidFill>
                          <a:schemeClr val="dk1"/>
                        </a:solidFill>
                        <a:effectLst/>
                        <a:latin typeface="+mn-lt"/>
                        <a:ea typeface="+mn-ea"/>
                        <a:cs typeface="+mn-cs"/>
                      </a:endParaRPr>
                    </a:p>
                    <a:p>
                      <a:r>
                        <a:rPr lang="en-GB" sz="700" b="1" kern="1200" dirty="0" smtClean="0">
                          <a:solidFill>
                            <a:schemeClr val="dk1"/>
                          </a:solidFill>
                          <a:effectLst/>
                          <a:latin typeface="+mn-lt"/>
                          <a:ea typeface="+mn-ea"/>
                          <a:cs typeface="+mn-cs"/>
                        </a:rPr>
                        <a:t>Talk and discuss the weather in Summer and the clothes needed in each season</a:t>
                      </a:r>
                      <a:endParaRPr lang="en-GB" sz="700" kern="1200" dirty="0" smtClean="0">
                        <a:solidFill>
                          <a:schemeClr val="dk1"/>
                        </a:solidFill>
                        <a:effectLst/>
                        <a:latin typeface="+mn-lt"/>
                        <a:ea typeface="+mn-ea"/>
                        <a:cs typeface="+mn-cs"/>
                      </a:endParaRPr>
                    </a:p>
                    <a:p>
                      <a:r>
                        <a:rPr lang="en-GB" sz="700" b="1" kern="1200" dirty="0" smtClean="0">
                          <a:solidFill>
                            <a:schemeClr val="dk1"/>
                          </a:solidFill>
                          <a:effectLst/>
                          <a:latin typeface="+mn-lt"/>
                          <a:ea typeface="+mn-ea"/>
                          <a:cs typeface="+mn-cs"/>
                        </a:rPr>
                        <a:t> </a:t>
                      </a:r>
                      <a:endParaRPr lang="en-GB" sz="700" kern="1200" dirty="0" smtClean="0">
                        <a:solidFill>
                          <a:schemeClr val="dk1"/>
                        </a:solidFill>
                        <a:effectLst/>
                        <a:latin typeface="+mn-lt"/>
                        <a:ea typeface="+mn-ea"/>
                        <a:cs typeface="+mn-cs"/>
                      </a:endParaRPr>
                    </a:p>
                    <a:p>
                      <a:r>
                        <a:rPr lang="en-GB" sz="700" b="1" kern="1200" dirty="0" smtClean="0">
                          <a:solidFill>
                            <a:schemeClr val="dk1"/>
                          </a:solidFill>
                          <a:effectLst/>
                          <a:latin typeface="+mn-lt"/>
                          <a:ea typeface="+mn-ea"/>
                          <a:cs typeface="+mn-cs"/>
                        </a:rPr>
                        <a:t>Talk about where children have been on holiday e.g. Wales, Spain, America</a:t>
                      </a:r>
                      <a:endParaRPr lang="en-GB" sz="700" kern="1200" dirty="0" smtClean="0">
                        <a:solidFill>
                          <a:schemeClr val="dk1"/>
                        </a:solidFill>
                        <a:effectLst/>
                        <a:latin typeface="+mn-lt"/>
                        <a:ea typeface="+mn-ea"/>
                        <a:cs typeface="+mn-cs"/>
                      </a:endParaRPr>
                    </a:p>
                    <a:p>
                      <a:r>
                        <a:rPr lang="en-GB" sz="700" b="1" kern="1200" dirty="0" smtClean="0">
                          <a:solidFill>
                            <a:schemeClr val="dk1"/>
                          </a:solidFill>
                          <a:effectLst/>
                          <a:latin typeface="+mn-lt"/>
                          <a:ea typeface="+mn-ea"/>
                          <a:cs typeface="+mn-cs"/>
                        </a:rPr>
                        <a:t> </a:t>
                      </a:r>
                      <a:endParaRPr lang="en-GB" sz="700" kern="1200" dirty="0" smtClean="0">
                        <a:solidFill>
                          <a:schemeClr val="dk1"/>
                        </a:solidFill>
                        <a:effectLst/>
                        <a:latin typeface="+mn-lt"/>
                        <a:ea typeface="+mn-ea"/>
                        <a:cs typeface="+mn-cs"/>
                      </a:endParaRPr>
                    </a:p>
                    <a:p>
                      <a:r>
                        <a:rPr lang="en-GB" sz="700" b="1" kern="1200" dirty="0" smtClean="0">
                          <a:solidFill>
                            <a:schemeClr val="dk1"/>
                          </a:solidFill>
                          <a:effectLst/>
                          <a:latin typeface="+mn-lt"/>
                          <a:ea typeface="+mn-ea"/>
                          <a:cs typeface="+mn-cs"/>
                        </a:rPr>
                        <a:t>Understand positional language e.g. in, on, under, forwards, backwards, over, under</a:t>
                      </a:r>
                      <a:endParaRPr lang="en-GB" sz="700" kern="1200" dirty="0" smtClean="0">
                        <a:solidFill>
                          <a:schemeClr val="dk1"/>
                        </a:solidFill>
                        <a:effectLst/>
                        <a:latin typeface="+mn-lt"/>
                        <a:ea typeface="+mn-ea"/>
                        <a:cs typeface="+mn-cs"/>
                      </a:endParaRPr>
                    </a:p>
                    <a:p>
                      <a:r>
                        <a:rPr lang="en-GB" sz="600" b="1" kern="1200" dirty="0" smtClean="0">
                          <a:solidFill>
                            <a:schemeClr val="dk1"/>
                          </a:solidFill>
                          <a:effectLst/>
                          <a:latin typeface="+mn-lt"/>
                          <a:ea typeface="+mn-ea"/>
                          <a:cs typeface="+mn-cs"/>
                        </a:rPr>
                        <a:t>Our school is in </a:t>
                      </a:r>
                      <a:r>
                        <a:rPr lang="en-GB" sz="600" b="1" kern="1200" dirty="0" err="1" smtClean="0">
                          <a:solidFill>
                            <a:schemeClr val="dk1"/>
                          </a:solidFill>
                          <a:effectLst/>
                          <a:latin typeface="+mn-lt"/>
                          <a:ea typeface="+mn-ea"/>
                          <a:cs typeface="+mn-cs"/>
                        </a:rPr>
                        <a:t>Duddon</a:t>
                      </a:r>
                      <a:r>
                        <a:rPr lang="en-GB" sz="600" b="1" kern="1200" dirty="0" smtClean="0">
                          <a:solidFill>
                            <a:schemeClr val="dk1"/>
                          </a:solidFill>
                          <a:effectLst/>
                          <a:latin typeface="+mn-lt"/>
                          <a:ea typeface="+mn-ea"/>
                          <a:cs typeface="+mn-cs"/>
                        </a:rPr>
                        <a:t> in England</a:t>
                      </a:r>
                      <a:endParaRPr lang="en-GB" sz="600" kern="1200" dirty="0" smtClean="0">
                        <a:solidFill>
                          <a:schemeClr val="dk1"/>
                        </a:solidFill>
                        <a:effectLst/>
                        <a:latin typeface="+mn-lt"/>
                        <a:ea typeface="+mn-ea"/>
                        <a:cs typeface="+mn-cs"/>
                      </a:endParaRPr>
                    </a:p>
                    <a:p>
                      <a:r>
                        <a:rPr lang="en-GB" sz="600" b="1" kern="1200" dirty="0" smtClean="0">
                          <a:solidFill>
                            <a:schemeClr val="dk1"/>
                          </a:solidFill>
                          <a:effectLst/>
                          <a:latin typeface="+mn-lt"/>
                          <a:ea typeface="+mn-ea"/>
                          <a:cs typeface="+mn-cs"/>
                        </a:rPr>
                        <a:t> </a:t>
                      </a:r>
                      <a:endParaRPr lang="en-GB" sz="600" kern="1200" dirty="0" smtClean="0">
                        <a:solidFill>
                          <a:schemeClr val="dk1"/>
                        </a:solidFill>
                        <a:effectLst/>
                        <a:latin typeface="+mn-lt"/>
                        <a:ea typeface="+mn-ea"/>
                        <a:cs typeface="+mn-cs"/>
                      </a:endParaRPr>
                    </a:p>
                    <a:p>
                      <a:r>
                        <a:rPr lang="en-GB" sz="600" b="1" kern="1200" dirty="0" smtClean="0">
                          <a:solidFill>
                            <a:schemeClr val="dk1"/>
                          </a:solidFill>
                          <a:effectLst/>
                          <a:latin typeface="+mn-lt"/>
                          <a:ea typeface="+mn-ea"/>
                          <a:cs typeface="+mn-cs"/>
                        </a:rPr>
                        <a:t>There are different countries in the world</a:t>
                      </a:r>
                      <a:endParaRPr lang="en-GB" sz="600" kern="1200" dirty="0" smtClean="0">
                        <a:solidFill>
                          <a:schemeClr val="dk1"/>
                        </a:solidFill>
                        <a:effectLst/>
                        <a:latin typeface="+mn-lt"/>
                        <a:ea typeface="+mn-ea"/>
                        <a:cs typeface="+mn-cs"/>
                      </a:endParaRPr>
                    </a:p>
                    <a:p>
                      <a:r>
                        <a:rPr lang="en-GB" sz="600" b="1" kern="1200" dirty="0" smtClean="0">
                          <a:solidFill>
                            <a:schemeClr val="dk1"/>
                          </a:solidFill>
                          <a:effectLst/>
                          <a:latin typeface="+mn-lt"/>
                          <a:ea typeface="+mn-ea"/>
                          <a:cs typeface="+mn-cs"/>
                        </a:rPr>
                        <a:t> </a:t>
                      </a:r>
                      <a:endParaRPr lang="en-GB" sz="600" kern="1200" dirty="0" smtClean="0">
                        <a:solidFill>
                          <a:schemeClr val="dk1"/>
                        </a:solidFill>
                        <a:effectLst/>
                        <a:latin typeface="+mn-lt"/>
                        <a:ea typeface="+mn-ea"/>
                        <a:cs typeface="+mn-cs"/>
                      </a:endParaRPr>
                    </a:p>
                    <a:p>
                      <a:r>
                        <a:rPr lang="en-GB" sz="600" b="1" kern="1200" dirty="0" smtClean="0">
                          <a:solidFill>
                            <a:schemeClr val="dk1"/>
                          </a:solidFill>
                          <a:effectLst/>
                          <a:latin typeface="+mn-lt"/>
                          <a:ea typeface="+mn-ea"/>
                          <a:cs typeface="+mn-cs"/>
                        </a:rPr>
                        <a:t>Some countries are hotter than others.</a:t>
                      </a:r>
                      <a:endParaRPr lang="en-GB" sz="600" kern="1200" dirty="0" smtClean="0">
                        <a:solidFill>
                          <a:schemeClr val="dk1"/>
                        </a:solidFill>
                        <a:effectLst/>
                        <a:latin typeface="+mn-lt"/>
                        <a:ea typeface="+mn-ea"/>
                        <a:cs typeface="+mn-cs"/>
                      </a:endParaRPr>
                    </a:p>
                    <a:p>
                      <a:r>
                        <a:rPr lang="en-GB" sz="600" b="1" kern="1200" dirty="0" smtClean="0">
                          <a:solidFill>
                            <a:schemeClr val="dk1"/>
                          </a:solidFill>
                          <a:effectLst/>
                          <a:latin typeface="+mn-lt"/>
                          <a:ea typeface="+mn-ea"/>
                          <a:cs typeface="+mn-cs"/>
                        </a:rPr>
                        <a:t> </a:t>
                      </a:r>
                      <a:endParaRPr lang="en-GB" sz="600" kern="1200" dirty="0" smtClean="0">
                        <a:solidFill>
                          <a:schemeClr val="dk1"/>
                        </a:solidFill>
                        <a:effectLst/>
                        <a:latin typeface="+mn-lt"/>
                        <a:ea typeface="+mn-ea"/>
                        <a:cs typeface="+mn-cs"/>
                      </a:endParaRPr>
                    </a:p>
                    <a:p>
                      <a:r>
                        <a:rPr lang="en-GB" sz="600" b="1" kern="1200" dirty="0" smtClean="0">
                          <a:solidFill>
                            <a:schemeClr val="dk1"/>
                          </a:solidFill>
                          <a:effectLst/>
                          <a:latin typeface="+mn-lt"/>
                          <a:ea typeface="+mn-ea"/>
                          <a:cs typeface="+mn-cs"/>
                        </a:rPr>
                        <a:t>Explore globes and atlases.</a:t>
                      </a:r>
                      <a:endParaRPr lang="en-GB" sz="600" kern="1200" dirty="0" smtClean="0">
                        <a:solidFill>
                          <a:schemeClr val="dk1"/>
                        </a:solidFill>
                        <a:effectLst/>
                        <a:latin typeface="+mn-lt"/>
                        <a:ea typeface="+mn-ea"/>
                        <a:cs typeface="+mn-cs"/>
                      </a:endParaRPr>
                    </a:p>
                    <a:p>
                      <a:r>
                        <a:rPr lang="en-GB" sz="600" b="1" kern="1200" dirty="0" smtClean="0">
                          <a:solidFill>
                            <a:schemeClr val="dk1"/>
                          </a:solidFill>
                          <a:effectLst/>
                          <a:latin typeface="+mn-lt"/>
                          <a:ea typeface="+mn-ea"/>
                          <a:cs typeface="+mn-cs"/>
                        </a:rPr>
                        <a:t> </a:t>
                      </a:r>
                      <a:endParaRPr lang="en-GB" sz="600" kern="1200" dirty="0" smtClean="0">
                        <a:solidFill>
                          <a:schemeClr val="dk1"/>
                        </a:solidFill>
                        <a:effectLst/>
                        <a:latin typeface="+mn-lt"/>
                        <a:ea typeface="+mn-ea"/>
                        <a:cs typeface="+mn-cs"/>
                      </a:endParaRPr>
                    </a:p>
                    <a:p>
                      <a:r>
                        <a:rPr lang="en-GB" sz="600" b="1" kern="1200" dirty="0" smtClean="0">
                          <a:solidFill>
                            <a:schemeClr val="dk1"/>
                          </a:solidFill>
                          <a:effectLst/>
                          <a:latin typeface="+mn-lt"/>
                          <a:ea typeface="+mn-ea"/>
                          <a:cs typeface="+mn-cs"/>
                        </a:rPr>
                        <a:t>Use a large world map to identify different countries</a:t>
                      </a:r>
                      <a:endParaRPr lang="en-GB" sz="600" kern="1200" dirty="0" smtClean="0">
                        <a:solidFill>
                          <a:schemeClr val="dk1"/>
                        </a:solidFill>
                        <a:effectLst/>
                        <a:latin typeface="+mn-lt"/>
                        <a:ea typeface="+mn-ea"/>
                        <a:cs typeface="+mn-cs"/>
                      </a:endParaRPr>
                    </a:p>
                    <a:p>
                      <a:r>
                        <a:rPr lang="en-GB" sz="600" b="1" kern="1200" dirty="0" smtClean="0">
                          <a:solidFill>
                            <a:schemeClr val="dk1"/>
                          </a:solidFill>
                          <a:effectLst/>
                          <a:latin typeface="+mn-lt"/>
                          <a:ea typeface="+mn-ea"/>
                          <a:cs typeface="+mn-cs"/>
                        </a:rPr>
                        <a:t> </a:t>
                      </a:r>
                      <a:endParaRPr lang="en-GB" sz="600" kern="1200" dirty="0" smtClean="0">
                        <a:solidFill>
                          <a:schemeClr val="dk1"/>
                        </a:solidFill>
                        <a:effectLst/>
                        <a:latin typeface="+mn-lt"/>
                        <a:ea typeface="+mn-ea"/>
                        <a:cs typeface="+mn-cs"/>
                      </a:endParaRPr>
                    </a:p>
                    <a:p>
                      <a:r>
                        <a:rPr lang="en-GB" sz="600" b="1" kern="1200" dirty="0" smtClean="0">
                          <a:solidFill>
                            <a:schemeClr val="dk1"/>
                          </a:solidFill>
                          <a:effectLst/>
                          <a:latin typeface="+mn-lt"/>
                          <a:ea typeface="+mn-ea"/>
                          <a:cs typeface="+mn-cs"/>
                        </a:rPr>
                        <a:t>Uganda is in Africa.</a:t>
                      </a:r>
                      <a:endParaRPr lang="en-GB" sz="600" kern="1200" dirty="0" smtClean="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0">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Which stories are special and why? </a:t>
                      </a: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a:t>
                      </a:r>
                      <a:r>
                        <a:rPr lang="en-US" sz="800" b="1" dirty="0" smtClean="0">
                          <a:solidFill>
                            <a:schemeClr val="bg1">
                              <a:lumMod val="50000"/>
                            </a:schemeClr>
                          </a:solidFill>
                          <a:latin typeface="+mn-lt"/>
                        </a:rPr>
                        <a:t>people </a:t>
                      </a:r>
                      <a:r>
                        <a:rPr lang="en-US" sz="800" b="1" dirty="0">
                          <a:solidFill>
                            <a:schemeClr val="bg1">
                              <a:lumMod val="50000"/>
                            </a:schemeClr>
                          </a:solidFill>
                          <a:latin typeface="+mn-lt"/>
                        </a:rPr>
                        <a:t>are special and </a:t>
                      </a:r>
                      <a:r>
                        <a:rPr lang="en-US" sz="800" b="1" dirty="0" smtClean="0">
                          <a:solidFill>
                            <a:schemeClr val="bg1">
                              <a:lumMod val="50000"/>
                            </a:schemeClr>
                          </a:solidFill>
                          <a:latin typeface="+mn-lt"/>
                        </a:rPr>
                        <a:t>why??</a:t>
                      </a:r>
                      <a:r>
                        <a:rPr lang="en-US" sz="800" b="1" baseline="0" dirty="0" smtClean="0">
                          <a:solidFill>
                            <a:schemeClr val="bg1">
                              <a:lumMod val="50000"/>
                            </a:schemeClr>
                          </a:solidFill>
                          <a:latin typeface="+mn-lt"/>
                        </a:rPr>
                        <a:t> Christmas, </a:t>
                      </a:r>
                      <a:r>
                        <a:rPr lang="en-GB" sz="800" b="0" dirty="0" smtClean="0">
                          <a:solidFill>
                            <a:schemeClr val="tx1"/>
                          </a:solidFill>
                          <a:effectLst/>
                          <a:latin typeface="+mn-lt"/>
                          <a:ea typeface="Calibri" panose="020F0502020204030204" pitchFamily="34" charset="0"/>
                          <a:cs typeface="Amatic SC" panose="00000500000000000000" pitchFamily="2" charset="-79"/>
                        </a:rPr>
                        <a:t>Diwali , </a:t>
                      </a:r>
                      <a:r>
                        <a:rPr lang="en-GB" sz="800" b="0" dirty="0" err="1" smtClean="0">
                          <a:solidFill>
                            <a:schemeClr val="tx1"/>
                          </a:solidFill>
                          <a:effectLst/>
                          <a:latin typeface="+mn-lt"/>
                          <a:ea typeface="Calibri" panose="020F0502020204030204" pitchFamily="34" charset="0"/>
                          <a:cs typeface="Amatic SC" panose="00000500000000000000" pitchFamily="2" charset="-79"/>
                        </a:rPr>
                        <a:t>Hannuka</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places are special and </a:t>
                      </a:r>
                      <a:r>
                        <a:rPr lang="en-US" sz="800" b="1" dirty="0" smtClean="0">
                          <a:solidFill>
                            <a:schemeClr val="bg1">
                              <a:lumMod val="50000"/>
                            </a:schemeClr>
                          </a:solidFill>
                          <a:latin typeface="+mn-lt"/>
                        </a:rPr>
                        <a:t>why?</a:t>
                      </a:r>
                      <a:r>
                        <a:rPr lang="en-GB" sz="800" b="0" dirty="0" smtClean="0">
                          <a:solidFill>
                            <a:schemeClr val="tx1"/>
                          </a:solidFill>
                          <a:effectLst/>
                          <a:latin typeface="+mn-lt"/>
                          <a:ea typeface="Calibri" panose="020F0502020204030204" pitchFamily="34" charset="0"/>
                          <a:cs typeface="Amatic SC" panose="00000500000000000000" pitchFamily="2" charset="-79"/>
                        </a:rPr>
                        <a:t>Epiphany Ash </a:t>
                      </a:r>
                      <a:r>
                        <a:rPr lang="en-GB" sz="800" b="0" dirty="0">
                          <a:solidFill>
                            <a:schemeClr val="tx1"/>
                          </a:solidFill>
                          <a:effectLst/>
                          <a:latin typeface="+mn-lt"/>
                          <a:ea typeface="Calibri" panose="020F0502020204030204" pitchFamily="34" charset="0"/>
                          <a:cs typeface="Amatic SC" panose="00000500000000000000" pitchFamily="2" charset="-79"/>
                        </a:rPr>
                        <a:t>Wednesday </a:t>
                      </a:r>
                      <a:r>
                        <a:rPr lang="en-GB" sz="800" b="0" dirty="0" smtClean="0">
                          <a:solidFill>
                            <a:schemeClr val="tx1"/>
                          </a:solidFill>
                          <a:effectLst/>
                          <a:latin typeface="+mn-lt"/>
                          <a:ea typeface="Calibri" panose="020F0502020204030204" pitchFamily="34" charset="0"/>
                          <a:cs typeface="Amatic SC" panose="00000500000000000000" pitchFamily="2" charset="-79"/>
                        </a:rPr>
                        <a:t>/ </a:t>
                      </a:r>
                      <a:r>
                        <a:rPr lang="en-GB" sz="800" b="0" dirty="0">
                          <a:solidFill>
                            <a:schemeClr val="tx1"/>
                          </a:solidFill>
                          <a:effectLst/>
                          <a:latin typeface="+mn-lt"/>
                          <a:ea typeface="Calibri" panose="020F0502020204030204" pitchFamily="34" charset="0"/>
                          <a:cs typeface="Amatic SC" panose="00000500000000000000" pitchFamily="2" charset="-79"/>
                        </a:rPr>
                        <a:t>Shrove Tuesday </a:t>
                      </a:r>
                      <a:r>
                        <a:rPr lang="en-GB" sz="800" b="0" dirty="0" smtClean="0">
                          <a:solidFill>
                            <a:schemeClr val="tx1"/>
                          </a:solidFill>
                          <a:effectLst/>
                          <a:latin typeface="+mn-lt"/>
                          <a:ea typeface="Calibri" panose="020F0502020204030204" pitchFamily="34" charset="0"/>
                          <a:cs typeface="Amatic SC" panose="00000500000000000000" pitchFamily="2" charset="-79"/>
                        </a:rPr>
                        <a:t>,</a:t>
                      </a:r>
                      <a:r>
                        <a:rPr lang="en-GB" sz="800" b="0" baseline="0" dirty="0" smtClean="0">
                          <a:solidFill>
                            <a:schemeClr val="tx1"/>
                          </a:solidFill>
                          <a:effectLst/>
                          <a:latin typeface="+mn-lt"/>
                          <a:ea typeface="Calibri" panose="020F0502020204030204" pitchFamily="34" charset="0"/>
                          <a:cs typeface="Amatic SC" panose="00000500000000000000" pitchFamily="2" charset="-79"/>
                        </a:rPr>
                        <a:t> </a:t>
                      </a:r>
                      <a:r>
                        <a:rPr lang="en-GB" sz="800" b="0" dirty="0" smtClean="0">
                          <a:solidFill>
                            <a:schemeClr val="tx1"/>
                          </a:solidFill>
                          <a:effectLst/>
                          <a:latin typeface="+mn-lt"/>
                          <a:ea typeface="Calibri" panose="020F0502020204030204" pitchFamily="34" charset="0"/>
                          <a:cs typeface="Amatic SC" panose="00000500000000000000" pitchFamily="2" charset="-79"/>
                        </a:rPr>
                        <a:t>St David’s</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times are special and </a:t>
                      </a:r>
                      <a:r>
                        <a:rPr lang="en-US" sz="800" b="1" dirty="0" smtClean="0">
                          <a:solidFill>
                            <a:schemeClr val="bg1">
                              <a:lumMod val="50000"/>
                            </a:schemeClr>
                          </a:solidFill>
                          <a:latin typeface="+mn-lt"/>
                        </a:rPr>
                        <a:t>why,</a:t>
                      </a:r>
                      <a:r>
                        <a:rPr lang="en-US" sz="800" b="1" baseline="0" dirty="0" smtClean="0">
                          <a:solidFill>
                            <a:schemeClr val="bg1">
                              <a:lumMod val="50000"/>
                            </a:schemeClr>
                          </a:solidFill>
                          <a:latin typeface="+mn-lt"/>
                        </a:rPr>
                        <a:t> </a:t>
                      </a:r>
                      <a:r>
                        <a:rPr lang="en-US" sz="800" b="0" dirty="0" smtClean="0">
                          <a:solidFill>
                            <a:schemeClr val="tx1"/>
                          </a:solidFill>
                          <a:effectLst/>
                          <a:latin typeface="+mn-lt"/>
                          <a:ea typeface="Calibri" panose="020F0502020204030204" pitchFamily="34" charset="0"/>
                          <a:cs typeface="Amatic SC" panose="00000500000000000000" pitchFamily="2" charset="-79"/>
                        </a:rPr>
                        <a:t>Palm Sunday,</a:t>
                      </a:r>
                      <a:r>
                        <a:rPr lang="en-US" sz="800" b="0" baseline="0" dirty="0" smtClean="0">
                          <a:solidFill>
                            <a:schemeClr val="tx1"/>
                          </a:solidFill>
                          <a:effectLst/>
                          <a:latin typeface="+mn-lt"/>
                          <a:ea typeface="Calibri" panose="020F0502020204030204" pitchFamily="34" charset="0"/>
                          <a:cs typeface="Amatic SC" panose="00000500000000000000" pitchFamily="2" charset="-79"/>
                        </a:rPr>
                        <a:t> Easter</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000" b="1" dirty="0">
                          <a:solidFill>
                            <a:schemeClr val="bg1">
                              <a:lumMod val="50000"/>
                            </a:schemeClr>
                          </a:solidFill>
                        </a:rPr>
                        <a:t>What is special about our world?</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dirty="0">
                          <a:solidFill>
                            <a:schemeClr val="bg1">
                              <a:lumMod val="50000"/>
                            </a:schemeClr>
                          </a:solidFill>
                          <a:latin typeface="+mn-lt"/>
                        </a:rPr>
                        <a:t>What is special about our world?</a:t>
                      </a:r>
                    </a:p>
                    <a:p>
                      <a:pPr algn="ctr"/>
                      <a:r>
                        <a:rPr lang="en-US" sz="800" b="0" dirty="0">
                          <a:solidFill>
                            <a:schemeClr val="tx1"/>
                          </a:solidFill>
                          <a:effectLst/>
                          <a:latin typeface="+mn-lt"/>
                          <a:ea typeface="Calibri" panose="020F0502020204030204" pitchFamily="34" charset="0"/>
                          <a:cs typeface="Amatic SC" panose="00000500000000000000" pitchFamily="2" charset="-79"/>
                        </a:rPr>
                        <a:t>Summer Solstice </a:t>
                      </a:r>
                    </a:p>
                    <a:p>
                      <a:pPr algn="ct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0415482"/>
                  </a:ext>
                </a:extLst>
              </a:tr>
            </a:tbl>
          </a:graphicData>
        </a:graphic>
      </p:graphicFrame>
    </p:spTree>
    <p:extLst>
      <p:ext uri="{BB962C8B-B14F-4D97-AF65-F5344CB8AC3E}">
        <p14:creationId xmlns:p14="http://schemas.microsoft.com/office/powerpoint/2010/main" val="231599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384842"/>
            <a:ext cx="2983308" cy="3146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371941615"/>
              </p:ext>
            </p:extLst>
          </p:nvPr>
        </p:nvGraphicFramePr>
        <p:xfrm>
          <a:off x="366318" y="524472"/>
          <a:ext cx="11459364" cy="559308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latin typeface="Amatic SC" panose="00000500000000000000" pitchFamily="2" charset="-79"/>
                          <a:cs typeface="Amatic SC" panose="00000500000000000000" pitchFamily="2" charset="-79"/>
                        </a:rPr>
                        <a:t>All about me</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superheroes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smtClean="0">
                          <a:latin typeface="Amatic SC" panose="00000500000000000000" pitchFamily="2" charset="-79"/>
                          <a:cs typeface="Amatic SC" panose="00000500000000000000" pitchFamily="2" charset="-79"/>
                        </a:rPr>
                        <a:t>Weather/dinosaurs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matic SC" panose="00000500000000000000" pitchFamily="2" charset="-79"/>
                          <a:cs typeface="Amatic SC" panose="00000500000000000000" pitchFamily="2" charset="-79"/>
                        </a:rPr>
                        <a:t>Different</a:t>
                      </a:r>
                      <a:r>
                        <a:rPr lang="en-US" sz="1400" baseline="0" dirty="0" smtClean="0">
                          <a:latin typeface="Amatic SC" panose="00000500000000000000" pitchFamily="2" charset="-79"/>
                          <a:cs typeface="Amatic SC" panose="00000500000000000000" pitchFamily="2" charset="-79"/>
                        </a:rPr>
                        <a:t> environments/plants</a:t>
                      </a: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smtClean="0">
                          <a:latin typeface="Amatic SC" panose="00000500000000000000" pitchFamily="2" charset="-79"/>
                          <a:cs typeface="Amatic SC" panose="00000500000000000000" pitchFamily="2" charset="-79"/>
                        </a:rPr>
                        <a:t>houses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pirates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endParaRPr lang="en-US" sz="2400" b="1" dirty="0" smtClean="0">
                        <a:latin typeface="Amatic SC" panose="00000500000000000000" pitchFamily="2" charset="-79"/>
                        <a:cs typeface="Amatic SC" panose="00000500000000000000" pitchFamily="2" charset="-79"/>
                      </a:endParaRPr>
                    </a:p>
                    <a:p>
                      <a:pPr algn="ctr"/>
                      <a:r>
                        <a:rPr lang="en-US" sz="2400" b="1" dirty="0" smtClean="0">
                          <a:latin typeface="Amatic SC" panose="00000500000000000000" pitchFamily="2" charset="-79"/>
                          <a:cs typeface="Amatic SC" panose="00000500000000000000" pitchFamily="2" charset="-79"/>
                        </a:rPr>
                        <a:t>Ideas also taken from </a:t>
                      </a:r>
                      <a:r>
                        <a:rPr lang="en-US" sz="2400" b="1" dirty="0" err="1" smtClean="0">
                          <a:latin typeface="Amatic SC" panose="00000500000000000000" pitchFamily="2" charset="-79"/>
                          <a:cs typeface="Amatic SC" panose="00000500000000000000" pitchFamily="2" charset="-79"/>
                        </a:rPr>
                        <a:t>Kapow</a:t>
                      </a:r>
                      <a:r>
                        <a:rPr lang="en-US" sz="2400" b="1" dirty="0" smtClean="0">
                          <a:latin typeface="Amatic SC" panose="00000500000000000000" pitchFamily="2" charset="-79"/>
                          <a:cs typeface="Amatic SC" panose="00000500000000000000" pitchFamily="2" charset="-79"/>
                        </a:rPr>
                        <a:t> – see</a:t>
                      </a:r>
                      <a:r>
                        <a:rPr lang="en-US" sz="2400" b="1" baseline="0" dirty="0" smtClean="0">
                          <a:latin typeface="Amatic SC" panose="00000500000000000000" pitchFamily="2" charset="-79"/>
                          <a:cs typeface="Amatic SC" panose="00000500000000000000" pitchFamily="2" charset="-79"/>
                        </a:rPr>
                        <a:t> attached plan</a:t>
                      </a:r>
                      <a:endParaRPr lang="en-US" sz="24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smtClean="0"/>
                        <a:t>.Children </a:t>
                      </a:r>
                      <a:r>
                        <a:rPr lang="en-US" sz="800" i="1" dirty="0"/>
                        <a:t>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Join in with songs; beginning to mix colours, join in with role play games and use resources available for props; build models using construction equipment.</a:t>
                      </a:r>
                    </a:p>
                    <a:p>
                      <a:pPr algn="ctr"/>
                      <a:r>
                        <a:rPr lang="en-US" sz="1100" dirty="0"/>
                        <a:t>Sing call-and-response songs, so that children can echo phrases of songs you sing.</a:t>
                      </a:r>
                      <a:endParaRPr lang="en-GB" sz="1100" dirty="0">
                        <a:solidFill>
                          <a:schemeClr val="tx1"/>
                        </a:solidFill>
                      </a:endParaRPr>
                    </a:p>
                    <a:p>
                      <a:pPr algn="ctr"/>
                      <a:r>
                        <a:rPr lang="en-US" sz="1100" dirty="0"/>
                        <a:t>Self-portraits, junk modelling, take picture of children’s creations and record them explaining what they did.</a:t>
                      </a:r>
                    </a:p>
                    <a:p>
                      <a:pPr algn="ctr"/>
                      <a:r>
                        <a:rPr lang="en-US" sz="1100" dirty="0" smtClean="0"/>
                        <a:t>Exploring </a:t>
                      </a:r>
                      <a:r>
                        <a:rPr lang="en-US" sz="1100" dirty="0"/>
                        <a:t>sounds and how they can be changed, tapping out of simple rhythms. </a:t>
                      </a:r>
                    </a:p>
                    <a:p>
                      <a:pPr algn="ctr"/>
                      <a:r>
                        <a:rPr lang="en-US" sz="1100" dirty="0"/>
                        <a:t>Provide opportunities to work together to develop and realise creative ideas.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smtClean="0">
                          <a:solidFill>
                            <a:schemeClr val="tx1"/>
                          </a:solidFill>
                        </a:rPr>
                        <a:t>Listen </a:t>
                      </a:r>
                      <a:r>
                        <a:rPr lang="en-GB" sz="1100" dirty="0">
                          <a:solidFill>
                            <a:schemeClr val="tx1"/>
                          </a:solidFill>
                        </a:rPr>
                        <a:t>to music and make their own dances in response</a:t>
                      </a:r>
                      <a:r>
                        <a:rPr lang="en-GB" sz="1100" dirty="0" smtClean="0">
                          <a:solidFill>
                            <a:schemeClr val="tx1"/>
                          </a:solidFill>
                        </a:rPr>
                        <a:t>.</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smtClean="0">
                          <a:solidFill>
                            <a:schemeClr val="tx1"/>
                          </a:solidFill>
                        </a:rPr>
                        <a:t>Autumn leaf art</a:t>
                      </a:r>
                      <a:endParaRPr lang="en-GB" sz="1100" dirty="0">
                        <a:solidFill>
                          <a:schemeClr val="tx1"/>
                        </a:solidFill>
                      </a:endParaRPr>
                    </a:p>
                    <a:p>
                      <a:pPr algn="ctr">
                        <a:lnSpc>
                          <a:spcPct val="107000"/>
                        </a:lnSpc>
                        <a:spcAft>
                          <a:spcPts val="800"/>
                        </a:spcAft>
                      </a:pPr>
                      <a:r>
                        <a:rPr lang="en-US" sz="1100" dirty="0" smtClean="0"/>
                        <a:t>Firework </a:t>
                      </a:r>
                      <a:r>
                        <a:rPr lang="en-US" sz="1100" dirty="0"/>
                        <a:t>pictures, Christmas decorations, Christmas cards, Divas, Christmas songs/poems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smtClean="0"/>
                        <a:t>Role </a:t>
                      </a:r>
                      <a:r>
                        <a:rPr lang="en-US" sz="1100" dirty="0"/>
                        <a:t>Play of The Nativity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smtClean="0"/>
                        <a:t>Making </a:t>
                      </a:r>
                      <a:r>
                        <a:rPr lang="en-US" sz="1100" dirty="0"/>
                        <a:t>lanterns, Chinese writing, puppet making, Chinese music and composition</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smtClean="0"/>
                        <a:t>.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GB" sz="1100" dirty="0">
                          <a:solidFill>
                            <a:schemeClr val="tx1"/>
                          </a:solidFill>
                        </a:rPr>
                        <a:t>Make different textures; make  patterns using different colours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explore ways to protect the growing of plants by designing scarecrows.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Collage-farm animals / Making houses. </a:t>
                      </a:r>
                      <a:r>
                        <a:rPr lang="en-US" sz="1100" dirty="0"/>
                        <a:t>Pastel drawings, printing, patterns on Easter eggs, Life cycles, Flowers-Sun flowers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Mother’s Day crafts Easter crafts Home Corner role play </a:t>
                      </a:r>
                      <a:endParaRPr lang="en-US" sz="11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smtClean="0"/>
                        <a:t>Provide </a:t>
                      </a:r>
                      <a:r>
                        <a:rPr lang="en-US" sz="1100" dirty="0"/>
                        <a:t>a wide range of props for play which encourage imagination.</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100" dirty="0">
                          <a:solidFill>
                            <a:schemeClr val="tx1"/>
                          </a:solidFill>
                        </a:rPr>
                        <a:t>  Design and make </a:t>
                      </a:r>
                      <a:r>
                        <a:rPr lang="en-GB" sz="1100" dirty="0" smtClean="0">
                          <a:solidFill>
                            <a:schemeClr val="tx1"/>
                          </a:solidFill>
                        </a:rPr>
                        <a:t>houses,</a:t>
                      </a:r>
                      <a:r>
                        <a:rPr lang="en-GB" sz="1100" baseline="0" dirty="0" smtClean="0">
                          <a:solidFill>
                            <a:schemeClr val="tx1"/>
                          </a:solidFill>
                        </a:rPr>
                        <a:t> explore </a:t>
                      </a:r>
                      <a:r>
                        <a:rPr lang="en-GB" sz="1100" baseline="0" dirty="0" smtClean="0">
                          <a:solidFill>
                            <a:schemeClr val="tx1"/>
                          </a:solidFill>
                        </a:rPr>
                        <a:t>forces and materials</a:t>
                      </a:r>
                      <a:endParaRPr lang="en-GB" sz="1100" dirty="0">
                        <a:solidFill>
                          <a:schemeClr val="tx1"/>
                        </a:solidFill>
                      </a:endParaRPr>
                    </a:p>
                    <a:p>
                      <a:pPr algn="ctr"/>
                      <a:endParaRPr lang="en-GB" sz="1100" dirty="0">
                        <a:solidFill>
                          <a:schemeClr val="tx1"/>
                        </a:solidFill>
                      </a:endParaRPr>
                    </a:p>
                    <a:p>
                      <a:pPr algn="ctr"/>
                      <a:r>
                        <a:rPr lang="en-US" sz="1100" dirty="0" smtClean="0"/>
                        <a:t>Junk </a:t>
                      </a:r>
                      <a:r>
                        <a:rPr lang="en-US" sz="1100" dirty="0"/>
                        <a:t>modelling, houses, bridges boats and transport. </a:t>
                      </a:r>
                    </a:p>
                    <a:p>
                      <a:pPr algn="ctr"/>
                      <a:endParaRPr lang="en-US" sz="1100" dirty="0">
                        <a:solidFill>
                          <a:schemeClr val="tx1"/>
                        </a:solidFill>
                      </a:endParaRPr>
                    </a:p>
                    <a:p>
                      <a:pPr algn="ctr"/>
                      <a:r>
                        <a:rPr lang="en-US" sz="1100" dirty="0" smtClean="0"/>
                        <a:t>.</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dirty="0">
                          <a:solidFill>
                            <a:schemeClr val="tx1"/>
                          </a:solidFill>
                        </a:rPr>
                        <a:t>Sand pictures / Rainbow fish collages</a:t>
                      </a:r>
                    </a:p>
                    <a:p>
                      <a:pPr algn="ctr"/>
                      <a:endParaRPr lang="en-US" sz="1100" dirty="0">
                        <a:solidFill>
                          <a:schemeClr val="tx1"/>
                        </a:solidFill>
                      </a:endParaRPr>
                    </a:p>
                    <a:p>
                      <a:pPr algn="ctr"/>
                      <a:r>
                        <a:rPr lang="en-US" sz="1100" dirty="0">
                          <a:solidFill>
                            <a:schemeClr val="tx1"/>
                          </a:solidFill>
                        </a:rPr>
                        <a:t>Lighthouse designs</a:t>
                      </a:r>
                    </a:p>
                    <a:p>
                      <a:pPr algn="ctr"/>
                      <a:endParaRPr lang="en-US" sz="1100" dirty="0">
                        <a:solidFill>
                          <a:schemeClr val="tx1"/>
                        </a:solidFill>
                      </a:endParaRPr>
                    </a:p>
                    <a:p>
                      <a:pPr algn="ctr"/>
                      <a:r>
                        <a:rPr lang="en-US" sz="1100" dirty="0" smtClean="0">
                          <a:solidFill>
                            <a:schemeClr val="tx1"/>
                          </a:solidFill>
                        </a:rPr>
                        <a:t>Boats </a:t>
                      </a:r>
                      <a:endParaRPr lang="en-US" sz="1100" dirty="0">
                        <a:solidFill>
                          <a:schemeClr val="tx1"/>
                        </a:solidFill>
                      </a:endParaRPr>
                    </a:p>
                    <a:p>
                      <a:pPr algn="ctr"/>
                      <a:r>
                        <a:rPr lang="en-US" sz="1100" dirty="0">
                          <a:solidFill>
                            <a:schemeClr val="tx1"/>
                          </a:solidFill>
                        </a:rPr>
                        <a:t>Puppet shows: </a:t>
                      </a:r>
                      <a:r>
                        <a:rPr lang="en-US" sz="1100" dirty="0"/>
                        <a:t>Provide a wide range of props for play which encourage imagination.</a:t>
                      </a:r>
                    </a:p>
                    <a:p>
                      <a:pPr algn="ctr"/>
                      <a:endParaRPr lang="en-US" sz="1100" dirty="0"/>
                    </a:p>
                    <a:p>
                      <a:pPr algn="ctr"/>
                      <a:endParaRPr lang="en-US" sz="1100" dirty="0">
                        <a:solidFill>
                          <a:schemeClr val="tx1"/>
                        </a:solidFill>
                      </a:endParaRPr>
                    </a:p>
                    <a:p>
                      <a:pPr algn="ctr"/>
                      <a:r>
                        <a:rPr lang="en-US" sz="1100" dirty="0"/>
                        <a:t>Water pictures, collage, shading by adding black or white, colour mixing for beach huts, making passports. </a:t>
                      </a:r>
                    </a:p>
                    <a:p>
                      <a:pPr algn="ctr"/>
                      <a:endParaRPr lang="en-US" sz="1100" dirty="0">
                        <a:solidFill>
                          <a:schemeClr val="tx1"/>
                        </a:solidFill>
                      </a:endParaRPr>
                    </a:p>
                    <a:p>
                      <a:pPr algn="ctr"/>
                      <a:r>
                        <a:rPr lang="en-US" sz="1100" dirty="0"/>
                        <a:t>Colour mixing – underwater pictures. </a:t>
                      </a:r>
                    </a:p>
                    <a:p>
                      <a:pPr algn="ctr"/>
                      <a:endParaRPr lang="en-US" sz="1100" dirty="0">
                        <a:solidFill>
                          <a:schemeClr val="tx1"/>
                        </a:solidFill>
                      </a:endParaRPr>
                    </a:p>
                    <a:p>
                      <a:pPr algn="ctr"/>
                      <a:r>
                        <a:rPr lang="en-US" sz="1100" dirty="0">
                          <a:solidFill>
                            <a:schemeClr val="tx1"/>
                          </a:solidFill>
                        </a:rPr>
                        <a:t>Father’s </a:t>
                      </a:r>
                    </a:p>
                    <a:p>
                      <a:pPr algn="ctr"/>
                      <a:r>
                        <a:rPr lang="en-US" sz="1100" dirty="0">
                          <a:solidFill>
                            <a:schemeClr val="tx1"/>
                          </a:solidFill>
                        </a:rPr>
                        <a:t>Day Crafts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0518"/>
            <a:ext cx="1915453" cy="1915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1353800" y="5324284"/>
            <a:ext cx="1243480" cy="1311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360602" y="68137"/>
            <a:ext cx="614034" cy="61403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20786153">
            <a:off x="2632469" y="222878"/>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658156">
            <a:off x="8327109" y="179118"/>
            <a:ext cx="423530" cy="423530"/>
          </a:xfrm>
          <a:prstGeom prst="rect">
            <a:avLst/>
          </a:prstGeom>
        </p:spPr>
      </p:pic>
    </p:spTree>
    <p:extLst>
      <p:ext uri="{BB962C8B-B14F-4D97-AF65-F5344CB8AC3E}">
        <p14:creationId xmlns:p14="http://schemas.microsoft.com/office/powerpoint/2010/main" val="1583067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86586501"/>
              </p:ext>
            </p:extLst>
          </p:nvPr>
        </p:nvGraphicFramePr>
        <p:xfrm>
          <a:off x="366318" y="506944"/>
          <a:ext cx="11459364" cy="573024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val="385991600"/>
                    </a:ext>
                  </a:extLst>
                </a:gridCol>
                <a:gridCol w="1591501">
                  <a:extLst>
                    <a:ext uri="{9D8B030D-6E8A-4147-A177-3AD203B41FA5}">
                      <a16:colId xmlns:a16="http://schemas.microsoft.com/office/drawing/2014/main" val="2865123548"/>
                    </a:ext>
                  </a:extLst>
                </a:gridCol>
                <a:gridCol w="1206786">
                  <a:extLst>
                    <a:ext uri="{9D8B030D-6E8A-4147-A177-3AD203B41FA5}">
                      <a16:colId xmlns:a16="http://schemas.microsoft.com/office/drawing/2014/main" val="872926247"/>
                    </a:ext>
                  </a:extLst>
                </a:gridCol>
                <a:gridCol w="2068497">
                  <a:extLst>
                    <a:ext uri="{9D8B030D-6E8A-4147-A177-3AD203B41FA5}">
                      <a16:colId xmlns:a16="http://schemas.microsoft.com/office/drawing/2014/main" val="1315738151"/>
                    </a:ext>
                  </a:extLst>
                </a:gridCol>
                <a:gridCol w="1384916">
                  <a:extLst>
                    <a:ext uri="{9D8B030D-6E8A-4147-A177-3AD203B41FA5}">
                      <a16:colId xmlns:a16="http://schemas.microsoft.com/office/drawing/2014/main" val="2709165749"/>
                    </a:ext>
                  </a:extLst>
                </a:gridCol>
                <a:gridCol w="2148396">
                  <a:extLst>
                    <a:ext uri="{9D8B030D-6E8A-4147-A177-3AD203B41FA5}">
                      <a16:colId xmlns:a16="http://schemas.microsoft.com/office/drawing/2014/main" val="2335150482"/>
                    </a:ext>
                  </a:extLst>
                </a:gridCol>
                <a:gridCol w="1376665">
                  <a:extLst>
                    <a:ext uri="{9D8B030D-6E8A-4147-A177-3AD203B41FA5}">
                      <a16:colId xmlns:a16="http://schemas.microsoft.com/office/drawing/2014/main" val="4046203905"/>
                    </a:ext>
                  </a:extLst>
                </a:gridCol>
              </a:tblGrid>
              <a:tr h="327592">
                <a:tc gridSpan="7">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Early Learning Goals –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Holistic / best fit Judgement!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88791">
                <a:tc>
                  <a:txBody>
                    <a:bodyPr/>
                    <a:lstStyle/>
                    <a:p>
                      <a:pPr algn="r"/>
                      <a:r>
                        <a:rPr lang="en-US" sz="1400" b="1" dirty="0">
                          <a:latin typeface="Amatic SC" panose="00000500000000000000" pitchFamily="2" charset="-79"/>
                          <a:cs typeface="Amatic SC" panose="00000500000000000000" pitchFamily="2" charset="-79"/>
                        </a:rPr>
                        <a:t>Communication and Language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r"/>
                      <a:r>
                        <a:rPr lang="en-US" sz="1400" b="1" dirty="0">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Physical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r"/>
                      <a:r>
                        <a:rPr lang="en-US" sz="1400" b="1" dirty="0">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err="1">
                          <a:latin typeface="Amatic SC" panose="00000500000000000000" pitchFamily="2" charset="-79"/>
                          <a:cs typeface="Amatic SC" panose="00000500000000000000" pitchFamily="2" charset="-79"/>
                        </a:rPr>
                        <a:t>Maths</a:t>
                      </a:r>
                      <a:r>
                        <a:rPr lang="en-US" sz="1400" b="1"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1400" b="1" dirty="0">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700" b="1" dirty="0">
                          <a:latin typeface="+mn-lt"/>
                        </a:rPr>
                        <a:t>ELG: Listening, Attention and Understanding</a:t>
                      </a:r>
                    </a:p>
                    <a:p>
                      <a:pPr algn="ctr"/>
                      <a:endParaRPr lang="en-US" sz="700" dirty="0">
                        <a:latin typeface="+mn-lt"/>
                      </a:endParaRPr>
                    </a:p>
                    <a:p>
                      <a:pPr algn="ctr"/>
                      <a:r>
                        <a:rPr lang="en-US" sz="700" dirty="0">
                          <a:latin typeface="+mn-lt"/>
                        </a:rPr>
                        <a:t> Listen attentively and respond to what they hear with relevant questions, comments and actions when being read to and during whole class discussions and small group interactions</a:t>
                      </a:r>
                    </a:p>
                    <a:p>
                      <a:pPr algn="ctr"/>
                      <a:endParaRPr lang="en-US" sz="700" dirty="0">
                        <a:latin typeface="+mn-lt"/>
                      </a:endParaRPr>
                    </a:p>
                    <a:p>
                      <a:pPr algn="ctr"/>
                      <a:r>
                        <a:rPr lang="en-US" sz="700" dirty="0">
                          <a:latin typeface="+mn-lt"/>
                        </a:rPr>
                        <a:t> Make comments about what they have heard and ask questions to clarify their understanding</a:t>
                      </a:r>
                    </a:p>
                    <a:p>
                      <a:pPr algn="ctr"/>
                      <a:endParaRPr lang="en-US" sz="700" dirty="0">
                        <a:latin typeface="+mn-lt"/>
                      </a:endParaRPr>
                    </a:p>
                    <a:p>
                      <a:pPr algn="ctr"/>
                      <a:r>
                        <a:rPr lang="en-US" sz="700" dirty="0">
                          <a:latin typeface="+mn-lt"/>
                        </a:rPr>
                        <a:t> Hold conversation when engaged in back-and-forth exchanges with their teacher and peers</a:t>
                      </a:r>
                    </a:p>
                    <a:p>
                      <a:pPr algn="ctr"/>
                      <a:endParaRPr lang="en-US" sz="700" b="0" dirty="0">
                        <a:latin typeface="+mn-lt"/>
                        <a:cs typeface="Amatic SC" panose="00000500000000000000" pitchFamily="2" charset="-79"/>
                      </a:endParaRPr>
                    </a:p>
                    <a:p>
                      <a:pPr algn="ctr"/>
                      <a:r>
                        <a:rPr lang="en-US" sz="700" b="1" dirty="0">
                          <a:latin typeface="+mn-lt"/>
                        </a:rPr>
                        <a:t>ELG: Speaking</a:t>
                      </a:r>
                    </a:p>
                    <a:p>
                      <a:pPr algn="ctr"/>
                      <a:endParaRPr lang="en-US" sz="700" dirty="0">
                        <a:latin typeface="+mn-lt"/>
                      </a:endParaRPr>
                    </a:p>
                    <a:p>
                      <a:pPr algn="ctr"/>
                      <a:r>
                        <a:rPr lang="en-US" sz="700" dirty="0">
                          <a:latin typeface="+mn-lt"/>
                        </a:rPr>
                        <a:t>Participate in small group, class and one-to-one discussions, offering their own ideas, using recently introduced vocabulary. </a:t>
                      </a:r>
                    </a:p>
                    <a:p>
                      <a:pPr algn="ctr"/>
                      <a:endParaRPr lang="en-US" sz="700" dirty="0">
                        <a:latin typeface="+mn-lt"/>
                      </a:endParaRPr>
                    </a:p>
                    <a:p>
                      <a:pPr algn="ctr"/>
                      <a:r>
                        <a:rPr lang="en-US" sz="700" dirty="0">
                          <a:latin typeface="+mn-lt"/>
                        </a:rPr>
                        <a:t>Offer explanations for why things might happen, making use of recently introduced vocabulary from stories, non-fiction, rhymes and poems when appropriate. </a:t>
                      </a:r>
                    </a:p>
                    <a:p>
                      <a:pPr algn="ctr"/>
                      <a:endParaRPr lang="en-US" sz="700" dirty="0">
                        <a:latin typeface="+mn-lt"/>
                      </a:endParaRPr>
                    </a:p>
                    <a:p>
                      <a:pPr algn="ctr"/>
                      <a:r>
                        <a:rPr lang="en-US" sz="700" dirty="0">
                          <a:latin typeface="+mn-lt"/>
                        </a:rPr>
                        <a:t> Express their ideas and feelings about their experiences using full sentences, including use of past, present and future tenses and making use of conjunctions, with modelling and support from their teacher. </a:t>
                      </a:r>
                      <a:endParaRPr lang="en-US" sz="7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700" b="1" dirty="0">
                          <a:latin typeface="+mn-lt"/>
                        </a:rPr>
                        <a:t>ELG: Self-Regulation </a:t>
                      </a:r>
                    </a:p>
                    <a:p>
                      <a:pPr algn="ctr"/>
                      <a:endParaRPr lang="en-US" sz="700" dirty="0">
                        <a:latin typeface="+mn-lt"/>
                      </a:endParaRPr>
                    </a:p>
                    <a:p>
                      <a:pPr algn="ctr"/>
                      <a:r>
                        <a:rPr lang="en-US" sz="700" dirty="0">
                          <a:latin typeface="+mn-lt"/>
                        </a:rPr>
                        <a:t>Show an understanding of their own feelings and those of others, and begin to regulate their behaviour accordingly. </a:t>
                      </a:r>
                    </a:p>
                    <a:p>
                      <a:pPr algn="ctr"/>
                      <a:endParaRPr lang="en-US" sz="700" dirty="0">
                        <a:latin typeface="+mn-lt"/>
                      </a:endParaRPr>
                    </a:p>
                    <a:p>
                      <a:pPr algn="ctr"/>
                      <a:r>
                        <a:rPr lang="en-US" sz="700" dirty="0">
                          <a:latin typeface="+mn-lt"/>
                        </a:rPr>
                        <a:t> Set and work towards simple goals, being able to wait for what they want and control their immediate impulses when appropriate. </a:t>
                      </a:r>
                    </a:p>
                    <a:p>
                      <a:pPr algn="ctr"/>
                      <a:endParaRPr lang="en-US" sz="700" dirty="0">
                        <a:latin typeface="+mn-lt"/>
                      </a:endParaRPr>
                    </a:p>
                    <a:p>
                      <a:pPr algn="ctr"/>
                      <a:r>
                        <a:rPr lang="en-US" sz="700" dirty="0">
                          <a:latin typeface="+mn-lt"/>
                        </a:rPr>
                        <a:t>Give focused attention to what the teacher says, responding appropriately even when engaged in activity, and show an ability to follow instructions involving several ideas or actions.</a:t>
                      </a:r>
                    </a:p>
                    <a:p>
                      <a:pPr algn="ctr"/>
                      <a:endParaRPr lang="en-US" sz="700" b="1" dirty="0">
                        <a:latin typeface="+mn-lt"/>
                      </a:endParaRPr>
                    </a:p>
                    <a:p>
                      <a:pPr algn="ctr"/>
                      <a:r>
                        <a:rPr lang="en-US" sz="700" b="1" dirty="0">
                          <a:latin typeface="+mn-lt"/>
                        </a:rPr>
                        <a:t> ELG: Managing Self </a:t>
                      </a:r>
                    </a:p>
                    <a:p>
                      <a:pPr algn="ctr"/>
                      <a:endParaRPr lang="en-US" sz="700" dirty="0">
                        <a:latin typeface="+mn-lt"/>
                      </a:endParaRPr>
                    </a:p>
                    <a:p>
                      <a:pPr algn="ctr"/>
                      <a:r>
                        <a:rPr lang="en-US" sz="700" dirty="0">
                          <a:latin typeface="+mn-lt"/>
                        </a:rPr>
                        <a:t>Be confident to try new activities and show independence, resilience and perseverance in the face of challenge. </a:t>
                      </a:r>
                    </a:p>
                    <a:p>
                      <a:pPr algn="ctr"/>
                      <a:endParaRPr lang="en-US" sz="700" dirty="0">
                        <a:latin typeface="+mn-lt"/>
                      </a:endParaRPr>
                    </a:p>
                    <a:p>
                      <a:pPr algn="ctr"/>
                      <a:r>
                        <a:rPr lang="en-US" sz="700" dirty="0">
                          <a:latin typeface="+mn-lt"/>
                        </a:rPr>
                        <a:t>Explain the reasons for rules, know right from wrong and try to behave accordingly. </a:t>
                      </a:r>
                    </a:p>
                    <a:p>
                      <a:pPr algn="ctr"/>
                      <a:endParaRPr lang="en-US" sz="700" dirty="0">
                        <a:latin typeface="+mn-lt"/>
                      </a:endParaRPr>
                    </a:p>
                    <a:p>
                      <a:pPr algn="ctr"/>
                      <a:r>
                        <a:rPr lang="en-US" sz="700" dirty="0">
                          <a:latin typeface="+mn-lt"/>
                        </a:rPr>
                        <a:t>Manage their own basic hygiene and personal needs, including dressing, going to the toilet and understanding the importance of healthy food choices. </a:t>
                      </a:r>
                    </a:p>
                    <a:p>
                      <a:pPr algn="ctr"/>
                      <a:endParaRPr lang="en-US" sz="700" dirty="0">
                        <a:latin typeface="+mn-lt"/>
                      </a:endParaRPr>
                    </a:p>
                    <a:p>
                      <a:pPr algn="ctr"/>
                      <a:endParaRPr lang="en-US" sz="700" dirty="0">
                        <a:latin typeface="+mn-lt"/>
                      </a:endParaRPr>
                    </a:p>
                    <a:p>
                      <a:pPr algn="ctr"/>
                      <a:r>
                        <a:rPr lang="en-US" sz="700" dirty="0">
                          <a:latin typeface="+mn-lt"/>
                        </a:rPr>
                        <a:t>ELG: Building Relationships </a:t>
                      </a:r>
                    </a:p>
                    <a:p>
                      <a:pPr algn="ctr"/>
                      <a:endParaRPr lang="en-US" sz="700" dirty="0">
                        <a:latin typeface="+mn-lt"/>
                      </a:endParaRPr>
                    </a:p>
                    <a:p>
                      <a:pPr algn="ctr"/>
                      <a:endParaRPr lang="en-US" sz="700" dirty="0">
                        <a:latin typeface="+mn-lt"/>
                      </a:endParaRPr>
                    </a:p>
                    <a:p>
                      <a:pPr algn="ctr"/>
                      <a:r>
                        <a:rPr lang="en-US" sz="700" dirty="0">
                          <a:latin typeface="+mn-lt"/>
                        </a:rPr>
                        <a:t>Work and play cooperatively and take turns with others.</a:t>
                      </a:r>
                    </a:p>
                    <a:p>
                      <a:pPr algn="ctr"/>
                      <a:endParaRPr lang="en-US" sz="700" dirty="0">
                        <a:latin typeface="+mn-lt"/>
                      </a:endParaRPr>
                    </a:p>
                    <a:p>
                      <a:pPr algn="ctr"/>
                      <a:r>
                        <a:rPr lang="en-US" sz="700" dirty="0">
                          <a:latin typeface="+mn-lt"/>
                        </a:rPr>
                        <a:t>Form positive attachments to adults and friendships with peers;. </a:t>
                      </a:r>
                    </a:p>
                    <a:p>
                      <a:pPr algn="ctr"/>
                      <a:endParaRPr lang="en-US" sz="700" dirty="0">
                        <a:latin typeface="+mn-lt"/>
                      </a:endParaRPr>
                    </a:p>
                    <a:p>
                      <a:pPr algn="ctr"/>
                      <a:r>
                        <a:rPr lang="en-US" sz="700" dirty="0">
                          <a:latin typeface="+mn-lt"/>
                        </a:rPr>
                        <a:t>Show sensitivity to their own and to others’ needs.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Begin to show accuracy and care when drawing.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Write simple phrases and sentences that can be read by others.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US" sz="700" b="1" dirty="0">
                          <a:latin typeface="+mn-lt"/>
                        </a:rPr>
                        <a:t>ELG: Number </a:t>
                      </a:r>
                    </a:p>
                    <a:p>
                      <a:pPr algn="ctr">
                        <a:lnSpc>
                          <a:spcPct val="107000"/>
                        </a:lnSpc>
                        <a:spcAft>
                          <a:spcPts val="800"/>
                        </a:spcAft>
                      </a:pPr>
                      <a:r>
                        <a:rPr lang="en-US" sz="700" dirty="0">
                          <a:latin typeface="+mn-lt"/>
                        </a:rPr>
                        <a:t>Have a deep understanding of number to 10, including the composition of each number; </a:t>
                      </a:r>
                    </a:p>
                    <a:p>
                      <a:pPr algn="ctr">
                        <a:lnSpc>
                          <a:spcPct val="107000"/>
                        </a:lnSpc>
                        <a:spcAft>
                          <a:spcPts val="800"/>
                        </a:spcAft>
                      </a:pPr>
                      <a:r>
                        <a:rPr lang="en-US" sz="700" dirty="0" err="1">
                          <a:latin typeface="+mn-lt"/>
                        </a:rPr>
                        <a:t>Subitise</a:t>
                      </a:r>
                      <a:r>
                        <a:rPr lang="en-US" sz="700" dirty="0">
                          <a:latin typeface="+mn-lt"/>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mn-lt"/>
                        </a:rPr>
                        <a:t>ELG: Numerical Patterns </a:t>
                      </a:r>
                    </a:p>
                    <a:p>
                      <a:pPr algn="ctr">
                        <a:lnSpc>
                          <a:spcPct val="107000"/>
                        </a:lnSpc>
                        <a:spcAft>
                          <a:spcPts val="800"/>
                        </a:spcAft>
                      </a:pPr>
                      <a:r>
                        <a:rPr lang="en-US" sz="700" dirty="0">
                          <a:latin typeface="+mn-lt"/>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mn-lt"/>
                        </a:rPr>
                        <a:t> Explore and represent patterns within numbers up to 10, including evens and odds, double facts and how quantities can be distributed equally.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700" b="1" dirty="0">
                          <a:latin typeface="+mn-lt"/>
                        </a:rPr>
                        <a:t>ELG: Past and Present </a:t>
                      </a:r>
                    </a:p>
                    <a:p>
                      <a:pPr algn="ctr"/>
                      <a:endParaRPr lang="en-US" sz="700" dirty="0">
                        <a:latin typeface="+mn-lt"/>
                      </a:endParaRPr>
                    </a:p>
                    <a:p>
                      <a:pPr algn="ctr"/>
                      <a:r>
                        <a:rPr lang="en-US" sz="700" dirty="0">
                          <a:latin typeface="+mn-lt"/>
                        </a:rPr>
                        <a:t>Talk about the lives of the people around them and their roles in society.</a:t>
                      </a:r>
                    </a:p>
                    <a:p>
                      <a:pPr algn="ctr"/>
                      <a:endParaRPr lang="en-US" sz="700" dirty="0">
                        <a:latin typeface="+mn-lt"/>
                      </a:endParaRPr>
                    </a:p>
                    <a:p>
                      <a:pPr algn="ctr"/>
                      <a:r>
                        <a:rPr lang="en-US" sz="700" dirty="0">
                          <a:latin typeface="+mn-lt"/>
                        </a:rPr>
                        <a:t>Know some similarities and differences between things in the past and now, drawing on their experiences and what has been read in class. </a:t>
                      </a:r>
                    </a:p>
                    <a:p>
                      <a:pPr algn="ctr"/>
                      <a:endParaRPr lang="en-US" sz="700" dirty="0">
                        <a:latin typeface="+mn-lt"/>
                      </a:endParaRPr>
                    </a:p>
                    <a:p>
                      <a:pPr algn="ctr"/>
                      <a:r>
                        <a:rPr lang="en-US" sz="700" dirty="0">
                          <a:latin typeface="+mn-lt"/>
                        </a:rPr>
                        <a:t>Understand the past through settings, characters and events encountered in books read in class and storytelling.</a:t>
                      </a:r>
                    </a:p>
                    <a:p>
                      <a:pPr algn="ctr"/>
                      <a:endParaRPr lang="en-US" sz="700" dirty="0">
                        <a:latin typeface="+mn-lt"/>
                      </a:endParaRPr>
                    </a:p>
                    <a:p>
                      <a:pPr algn="ctr"/>
                      <a:r>
                        <a:rPr lang="en-US" sz="700" b="1" dirty="0">
                          <a:latin typeface="+mn-lt"/>
                        </a:rPr>
                        <a:t> ELG: People, Culture and Communities </a:t>
                      </a:r>
                    </a:p>
                    <a:p>
                      <a:pPr algn="ctr"/>
                      <a:endParaRPr lang="en-US" sz="700" dirty="0">
                        <a:latin typeface="+mn-lt"/>
                      </a:endParaRPr>
                    </a:p>
                    <a:p>
                      <a:pPr algn="ctr"/>
                      <a:r>
                        <a:rPr lang="en-US" sz="700" dirty="0">
                          <a:latin typeface="+mn-lt"/>
                        </a:rPr>
                        <a:t>Describe their immediate environment using knowledge from observation, discussion, stories, non-fiction texts and maps. </a:t>
                      </a:r>
                    </a:p>
                    <a:p>
                      <a:pPr algn="ctr"/>
                      <a:endParaRPr lang="en-US" sz="700" dirty="0">
                        <a:latin typeface="+mn-lt"/>
                      </a:endParaRPr>
                    </a:p>
                    <a:p>
                      <a:pPr algn="ctr"/>
                      <a:r>
                        <a:rPr lang="en-US" sz="700" dirty="0">
                          <a:latin typeface="+mn-lt"/>
                        </a:rPr>
                        <a:t>Know some similarities and differences between different religious and cultural communities in this country, drawing on their experiences and what has been read in class. </a:t>
                      </a:r>
                    </a:p>
                    <a:p>
                      <a:pPr algn="ctr"/>
                      <a:endParaRPr lang="en-US" sz="700" dirty="0">
                        <a:latin typeface="+mn-lt"/>
                      </a:endParaRPr>
                    </a:p>
                    <a:p>
                      <a:pPr algn="ctr"/>
                      <a:r>
                        <a:rPr lang="en-US" sz="700" dirty="0">
                          <a:latin typeface="+mn-lt"/>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mn-lt"/>
                      </a:endParaRPr>
                    </a:p>
                    <a:p>
                      <a:pPr algn="ctr"/>
                      <a:r>
                        <a:rPr lang="en-US" sz="700" b="1" dirty="0">
                          <a:latin typeface="+mn-lt"/>
                        </a:rPr>
                        <a:t>ELG: The Natural World </a:t>
                      </a:r>
                    </a:p>
                    <a:p>
                      <a:pPr algn="ctr"/>
                      <a:endParaRPr lang="en-US" sz="700" dirty="0">
                        <a:latin typeface="+mn-lt"/>
                      </a:endParaRPr>
                    </a:p>
                    <a:p>
                      <a:pPr algn="ctr"/>
                      <a:r>
                        <a:rPr lang="en-US" sz="700" dirty="0">
                          <a:latin typeface="+mn-lt"/>
                        </a:rPr>
                        <a:t>Explore the natural world around them, making observations and drawing pictures of animals and plants.</a:t>
                      </a:r>
                    </a:p>
                    <a:p>
                      <a:pPr algn="ctr"/>
                      <a:endParaRPr lang="en-US" sz="700" dirty="0">
                        <a:latin typeface="+mn-lt"/>
                      </a:endParaRPr>
                    </a:p>
                    <a:p>
                      <a:pPr algn="ctr"/>
                      <a:r>
                        <a:rPr lang="en-US" sz="700" dirty="0">
                          <a:latin typeface="+mn-lt"/>
                        </a:rPr>
                        <a:t>Know some similarities and differences between the natural world around them and contrasting environments, drawing on their experiences and what has been read in class.</a:t>
                      </a:r>
                    </a:p>
                    <a:p>
                      <a:pPr algn="ctr"/>
                      <a:endParaRPr lang="en-US" sz="700" dirty="0">
                        <a:latin typeface="+mn-lt"/>
                      </a:endParaRPr>
                    </a:p>
                    <a:p>
                      <a:pPr algn="ctr"/>
                      <a:r>
                        <a:rPr lang="en-US" sz="700" dirty="0">
                          <a:latin typeface="+mn-lt"/>
                        </a:rPr>
                        <a:t>Understand some important processes and changes in the natural world around them, including the seasons and changing states of matter.</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1" dirty="0">
                          <a:latin typeface="+mn-lt"/>
                        </a:rPr>
                        <a:t>ELG: Creating with Materials </a:t>
                      </a:r>
                    </a:p>
                    <a:p>
                      <a:pPr algn="ctr"/>
                      <a:endParaRPr lang="en-US" sz="700" b="1" dirty="0">
                        <a:latin typeface="+mn-lt"/>
                      </a:endParaRPr>
                    </a:p>
                    <a:p>
                      <a:pPr algn="ctr"/>
                      <a:r>
                        <a:rPr lang="en-US" sz="700" dirty="0">
                          <a:latin typeface="+mn-lt"/>
                        </a:rPr>
                        <a:t>Safely use and explore a variety of materials, tools and techniques, experimenting with colour, design, texture, form and function. </a:t>
                      </a:r>
                    </a:p>
                    <a:p>
                      <a:pPr algn="ctr"/>
                      <a:endParaRPr lang="en-US" sz="700" dirty="0">
                        <a:latin typeface="+mn-lt"/>
                      </a:endParaRPr>
                    </a:p>
                    <a:p>
                      <a:pPr algn="ctr"/>
                      <a:r>
                        <a:rPr lang="en-US" sz="700" dirty="0">
                          <a:latin typeface="+mn-lt"/>
                        </a:rPr>
                        <a:t>Share their creations, explaining the process they have used; - Make use of props and materials when role playing characters in narratives and stories.</a:t>
                      </a:r>
                    </a:p>
                    <a:p>
                      <a:pPr algn="ctr"/>
                      <a:endParaRPr lang="en-US" sz="700" dirty="0">
                        <a:latin typeface="+mn-lt"/>
                      </a:endParaRPr>
                    </a:p>
                    <a:p>
                      <a:pPr algn="ctr"/>
                      <a:r>
                        <a:rPr lang="en-US" sz="700" dirty="0">
                          <a:latin typeface="+mn-lt"/>
                        </a:rPr>
                        <a:t> </a:t>
                      </a:r>
                      <a:r>
                        <a:rPr lang="en-US" sz="700" b="1" dirty="0">
                          <a:latin typeface="+mn-lt"/>
                        </a:rPr>
                        <a:t>ELG: Being Imaginative and Expressive </a:t>
                      </a:r>
                    </a:p>
                    <a:p>
                      <a:pPr algn="ctr"/>
                      <a:endParaRPr lang="en-US" sz="700" dirty="0">
                        <a:latin typeface="+mn-lt"/>
                      </a:endParaRPr>
                    </a:p>
                    <a:p>
                      <a:pPr algn="ctr"/>
                      <a:r>
                        <a:rPr lang="en-US" sz="700" dirty="0">
                          <a:latin typeface="+mn-lt"/>
                        </a:rPr>
                        <a:t>Invent, adapt and recount narratives and stories with peers and their teacher. </a:t>
                      </a:r>
                    </a:p>
                    <a:p>
                      <a:pPr algn="ctr"/>
                      <a:endParaRPr lang="en-US" sz="700" dirty="0">
                        <a:latin typeface="+mn-lt"/>
                      </a:endParaRPr>
                    </a:p>
                    <a:p>
                      <a:pPr algn="ctr"/>
                      <a:r>
                        <a:rPr lang="en-US" sz="700" dirty="0">
                          <a:latin typeface="+mn-lt"/>
                        </a:rPr>
                        <a:t> Sing a range of well-known nursery rhymes and songs; Perform songs, rhymes, poems and stories with others, and – when appropriate – try to move in time with music.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a:extLst>
              <a:ext uri="{FF2B5EF4-FFF2-40B4-BE49-F238E27FC236}">
                <a16:creationId xmlns:a16="http://schemas.microsoft.com/office/drawing/2014/main" id="{20E47392-370A-4989-B303-86ED92B4CA2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197730">
            <a:off x="3419419" y="179179"/>
            <a:ext cx="668437" cy="204833"/>
          </a:xfrm>
          <a:prstGeom prst="rect">
            <a:avLst/>
          </a:prstGeom>
        </p:spPr>
      </p:pic>
      <p:pic>
        <p:nvPicPr>
          <p:cNvPr id="8" name="Picture 7">
            <a:extLst>
              <a:ext uri="{FF2B5EF4-FFF2-40B4-BE49-F238E27FC236}">
                <a16:creationId xmlns:a16="http://schemas.microsoft.com/office/drawing/2014/main" id="{115F40D6-CFA8-4566-9890-A489E988177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2519" y="1212112"/>
            <a:ext cx="363194" cy="363194"/>
          </a:xfrm>
          <a:prstGeom prst="rect">
            <a:avLst/>
          </a:prstGeom>
        </p:spPr>
      </p:pic>
      <p:pic>
        <p:nvPicPr>
          <p:cNvPr id="9" name="Picture 8">
            <a:extLst>
              <a:ext uri="{FF2B5EF4-FFF2-40B4-BE49-F238E27FC236}">
                <a16:creationId xmlns:a16="http://schemas.microsoft.com/office/drawing/2014/main" id="{0A0B5B12-8D4D-4712-8431-41086A8AC33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60986" y="1074263"/>
            <a:ext cx="466695" cy="466695"/>
          </a:xfrm>
          <a:prstGeom prst="rect">
            <a:avLst/>
          </a:prstGeom>
        </p:spPr>
      </p:pic>
      <p:pic>
        <p:nvPicPr>
          <p:cNvPr id="10" name="Picture 9">
            <a:extLst>
              <a:ext uri="{FF2B5EF4-FFF2-40B4-BE49-F238E27FC236}">
                <a16:creationId xmlns:a16="http://schemas.microsoft.com/office/drawing/2014/main" id="{AC1E81BA-2249-4FAC-88E8-19E565C0D22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82138" y="1070135"/>
            <a:ext cx="466695" cy="466695"/>
          </a:xfrm>
          <a:prstGeom prst="rect">
            <a:avLst/>
          </a:prstGeom>
        </p:spPr>
      </p:pic>
      <p:pic>
        <p:nvPicPr>
          <p:cNvPr id="11" name="Picture 10">
            <a:extLst>
              <a:ext uri="{FF2B5EF4-FFF2-40B4-BE49-F238E27FC236}">
                <a16:creationId xmlns:a16="http://schemas.microsoft.com/office/drawing/2014/main" id="{46936493-4B19-4961-877B-8975158800A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946117" y="1103305"/>
            <a:ext cx="363194" cy="363194"/>
          </a:xfrm>
          <a:prstGeom prst="rect">
            <a:avLst/>
          </a:prstGeom>
        </p:spPr>
      </p:pic>
      <p:pic>
        <p:nvPicPr>
          <p:cNvPr id="12" name="Picture 11">
            <a:extLst>
              <a:ext uri="{FF2B5EF4-FFF2-40B4-BE49-F238E27FC236}">
                <a16:creationId xmlns:a16="http://schemas.microsoft.com/office/drawing/2014/main" id="{128822E2-39EF-4679-81F8-C43940C418C2}"/>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573850" y="1099467"/>
            <a:ext cx="445770" cy="445770"/>
          </a:xfrm>
          <a:prstGeom prst="rect">
            <a:avLst/>
          </a:prstGeom>
        </p:spPr>
      </p:pic>
      <p:pic>
        <p:nvPicPr>
          <p:cNvPr id="13" name="Picture 12">
            <a:extLst>
              <a:ext uri="{FF2B5EF4-FFF2-40B4-BE49-F238E27FC236}">
                <a16:creationId xmlns:a16="http://schemas.microsoft.com/office/drawing/2014/main" id="{39401746-DFF5-45B3-B458-DEB981D97B0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66450" y="1034191"/>
            <a:ext cx="540780" cy="540780"/>
          </a:xfrm>
          <a:prstGeom prst="rect">
            <a:avLst/>
          </a:prstGeom>
        </p:spPr>
      </p:pic>
      <p:pic>
        <p:nvPicPr>
          <p:cNvPr id="14" name="Picture 13">
            <a:extLst>
              <a:ext uri="{FF2B5EF4-FFF2-40B4-BE49-F238E27FC236}">
                <a16:creationId xmlns:a16="http://schemas.microsoft.com/office/drawing/2014/main" id="{52E055B6-F448-4C08-B24C-A9523B238E5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034585" y="887457"/>
            <a:ext cx="417124" cy="417124"/>
          </a:xfrm>
          <a:prstGeom prst="rect">
            <a:avLst/>
          </a:prstGeom>
        </p:spPr>
      </p:pic>
      <p:sp>
        <p:nvSpPr>
          <p:cNvPr id="16" name="TextBox 15">
            <a:extLst>
              <a:ext uri="{FF2B5EF4-FFF2-40B4-BE49-F238E27FC236}">
                <a16:creationId xmlns:a16="http://schemas.microsoft.com/office/drawing/2014/main" id="{A2B6D5F2-6D0A-41F9-A819-D98F029320E9}"/>
              </a:ext>
            </a:extLst>
          </p:cNvPr>
          <p:cNvSpPr txBox="1"/>
          <p:nvPr/>
        </p:nvSpPr>
        <p:spPr>
          <a:xfrm>
            <a:off x="629598" y="6550223"/>
            <a:ext cx="11196084" cy="307777"/>
          </a:xfrm>
          <a:prstGeom prst="rect">
            <a:avLst/>
          </a:prstGeom>
          <a:noFill/>
        </p:spPr>
        <p:txBody>
          <a:bodyPr wrap="square">
            <a:spAutoFit/>
          </a:bodyPr>
          <a:lstStyle/>
          <a:p>
            <a:r>
              <a:rPr lang="en-US" sz="1400" i="1" smtClean="0">
                <a:solidFill>
                  <a:schemeClr val="bg1">
                    <a:lumMod val="50000"/>
                  </a:schemeClr>
                </a:solidFill>
              </a:rPr>
              <a:t>.</a:t>
            </a:r>
            <a:endParaRPr lang="en-GB" sz="1400" i="1" dirty="0">
              <a:solidFill>
                <a:schemeClr val="bg1">
                  <a:lumMod val="50000"/>
                </a:schemeClr>
              </a:solidFill>
            </a:endParaRPr>
          </a:p>
        </p:txBody>
      </p:sp>
    </p:spTree>
    <p:extLst>
      <p:ext uri="{BB962C8B-B14F-4D97-AF65-F5344CB8AC3E}">
        <p14:creationId xmlns:p14="http://schemas.microsoft.com/office/powerpoint/2010/main" val="197912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509646618"/>
              </p:ext>
            </p:extLst>
          </p:nvPr>
        </p:nvGraphicFramePr>
        <p:xfrm>
          <a:off x="321839" y="759458"/>
          <a:ext cx="11925018" cy="6177725"/>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867214">
                  <a:extLst>
                    <a:ext uri="{9D8B030D-6E8A-4147-A177-3AD203B41FA5}">
                      <a16:colId xmlns:a16="http://schemas.microsoft.com/office/drawing/2014/main" val="2865123548"/>
                    </a:ext>
                  </a:extLst>
                </a:gridCol>
                <a:gridCol w="1953087">
                  <a:extLst>
                    <a:ext uri="{9D8B030D-6E8A-4147-A177-3AD203B41FA5}">
                      <a16:colId xmlns:a16="http://schemas.microsoft.com/office/drawing/2014/main" val="872926247"/>
                    </a:ext>
                  </a:extLst>
                </a:gridCol>
                <a:gridCol w="1571348">
                  <a:extLst>
                    <a:ext uri="{9D8B030D-6E8A-4147-A177-3AD203B41FA5}">
                      <a16:colId xmlns:a16="http://schemas.microsoft.com/office/drawing/2014/main" val="1315738151"/>
                    </a:ext>
                  </a:extLst>
                </a:gridCol>
                <a:gridCol w="1660124">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477965">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smtClean="0">
                          <a:solidFill>
                            <a:schemeClr val="bg1">
                              <a:lumMod val="50000"/>
                            </a:schemeClr>
                          </a:solidFill>
                          <a:latin typeface="Amatic SC" panose="00000500000000000000" pitchFamily="2" charset="-79"/>
                          <a:cs typeface="Amatic SC" panose="00000500000000000000" pitchFamily="2" charset="-79"/>
                        </a:rPr>
                        <a:t>Spring </a:t>
                      </a:r>
                      <a:r>
                        <a:rPr lang="en-US" sz="2400" dirty="0">
                          <a:solidFill>
                            <a:schemeClr val="bg1">
                              <a:lumMod val="50000"/>
                            </a:schemeClr>
                          </a:solidFill>
                          <a:latin typeface="Amatic SC" panose="00000500000000000000" pitchFamily="2" charset="-79"/>
                          <a:cs typeface="Amatic SC" panose="00000500000000000000" pitchFamily="2" charset="-79"/>
                        </a:rPr>
                        <a:t>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3079867">
                <a:tc>
                  <a:txBody>
                    <a:bodyPr/>
                    <a:lstStyle/>
                    <a:p>
                      <a:pPr algn="ctr"/>
                      <a:r>
                        <a:rPr lang="en-US" sz="1800" b="0" dirty="0">
                          <a:latin typeface="Amatic SC" panose="00000500000000000000" pitchFamily="2" charset="-79"/>
                          <a:cs typeface="Amatic SC" panose="00000500000000000000" pitchFamily="2" charset="-79"/>
                        </a:rPr>
                        <a:t>General Themes </a:t>
                      </a:r>
                    </a:p>
                    <a:p>
                      <a:pPr algn="ctr"/>
                      <a:r>
                        <a:rPr lang="en-US" sz="1600" b="1" dirty="0">
                          <a:latin typeface="Amatic SC" panose="00000500000000000000" pitchFamily="2" charset="-79"/>
                          <a:cs typeface="Amatic SC" panose="00000500000000000000" pitchFamily="2" charset="-79"/>
                        </a:rPr>
                        <a:t>NB: </a:t>
                      </a:r>
                      <a:r>
                        <a:rPr lang="en-US" sz="16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p>
                      <a:pPr algn="ctr"/>
                      <a:r>
                        <a:rPr lang="en-US" sz="1400" b="1" i="1" dirty="0">
                          <a:solidFill>
                            <a:srgbClr val="7030A0"/>
                          </a:solidFill>
                          <a:latin typeface="Amatic SC" panose="00000500000000000000" pitchFamily="2" charset="-79"/>
                          <a:cs typeface="Amatic SC" panose="00000500000000000000" pitchFamily="2" charset="-79"/>
                        </a:rPr>
                        <a:t>WELL-BEING  &amp; Behaviour For Learning </a:t>
                      </a:r>
                      <a:endParaRPr lang="en-GB" sz="1400" b="1" i="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a:t>
                      </a:r>
                      <a:r>
                        <a:rPr lang="en-US" sz="2000" b="1" dirty="0" err="1" smtClean="0">
                          <a:solidFill>
                            <a:srgbClr val="7030A0"/>
                          </a:solidFill>
                          <a:latin typeface="Amatic SC" panose="00000500000000000000" pitchFamily="2" charset="-79"/>
                          <a:cs typeface="Amatic SC" panose="00000500000000000000" pitchFamily="2" charset="-79"/>
                        </a:rPr>
                        <a:t>mE</a:t>
                      </a:r>
                      <a:endParaRPr lang="en-US" sz="2000" b="1" dirty="0">
                        <a:solidFill>
                          <a:srgbClr val="7030A0"/>
                        </a:solidFill>
                        <a:latin typeface="Amatic SC" panose="00000500000000000000" pitchFamily="2" charset="-79"/>
                        <a:cs typeface="Amatic SC" panose="00000500000000000000" pitchFamily="2" charset="-79"/>
                      </a:endParaRPr>
                    </a:p>
                    <a:p>
                      <a:pPr algn="ctr"/>
                      <a:r>
                        <a:rPr lang="en-US" sz="1050" dirty="0">
                          <a:solidFill>
                            <a:schemeClr val="tx1"/>
                          </a:solidFill>
                          <a:latin typeface="+mn-lt"/>
                          <a:cs typeface="Amatic SC" panose="00000500000000000000" pitchFamily="2" charset="-79"/>
                        </a:rPr>
                        <a:t>Starting school / my new class </a:t>
                      </a:r>
                      <a:r>
                        <a:rPr lang="en-US" sz="1050" dirty="0" smtClean="0">
                          <a:solidFill>
                            <a:schemeClr val="tx1"/>
                          </a:solidFill>
                          <a:latin typeface="+mn-lt"/>
                          <a:cs typeface="Amatic SC" panose="00000500000000000000" pitchFamily="2" charset="-79"/>
                        </a:rPr>
                        <a:t>People </a:t>
                      </a:r>
                      <a:r>
                        <a:rPr lang="en-US" sz="1050" dirty="0">
                          <a:solidFill>
                            <a:schemeClr val="tx1"/>
                          </a:solidFill>
                          <a:latin typeface="+mn-lt"/>
                          <a:cs typeface="Amatic SC" panose="00000500000000000000" pitchFamily="2" charset="-79"/>
                        </a:rPr>
                        <a:t>who help </a:t>
                      </a:r>
                      <a:r>
                        <a:rPr lang="en-US" sz="1050" dirty="0" smtClean="0">
                          <a:solidFill>
                            <a:schemeClr val="tx1"/>
                          </a:solidFill>
                          <a:latin typeface="+mn-lt"/>
                          <a:cs typeface="Amatic SC" panose="00000500000000000000" pitchFamily="2" charset="-79"/>
                        </a:rPr>
                        <a:t>us in school </a:t>
                      </a:r>
                      <a:r>
                        <a:rPr lang="en-US" sz="1050" dirty="0">
                          <a:solidFill>
                            <a:schemeClr val="tx1"/>
                          </a:solidFill>
                          <a:latin typeface="+mn-lt"/>
                          <a:cs typeface="Amatic SC" panose="00000500000000000000" pitchFamily="2" charset="-79"/>
                        </a:rPr>
                        <a:t>/ </a:t>
                      </a:r>
                      <a:r>
                        <a:rPr lang="en-US" sz="1050" dirty="0" smtClean="0">
                          <a:solidFill>
                            <a:schemeClr val="tx1"/>
                          </a:solidFill>
                          <a:latin typeface="+mn-lt"/>
                          <a:cs typeface="Amatic SC" panose="00000500000000000000" pitchFamily="2" charset="-79"/>
                        </a:rPr>
                        <a:t>My </a:t>
                      </a:r>
                      <a:r>
                        <a:rPr lang="en-US" sz="1050" dirty="0">
                          <a:solidFill>
                            <a:schemeClr val="tx1"/>
                          </a:solidFill>
                          <a:latin typeface="+mn-lt"/>
                          <a:cs typeface="Amatic SC" panose="00000500000000000000" pitchFamily="2" charset="-79"/>
                        </a:rPr>
                        <a:t>family / PSED focus </a:t>
                      </a:r>
                    </a:p>
                    <a:p>
                      <a:pPr algn="ctr"/>
                      <a:r>
                        <a:rPr lang="en-US" sz="1050" dirty="0" smtClean="0">
                          <a:solidFill>
                            <a:schemeClr val="tx1"/>
                          </a:solidFill>
                          <a:latin typeface="+mn-lt"/>
                          <a:cs typeface="Amatic SC" panose="00000500000000000000" pitchFamily="2" charset="-79"/>
                        </a:rPr>
                        <a:t>How </a:t>
                      </a:r>
                      <a:r>
                        <a:rPr lang="en-US" sz="1050" dirty="0">
                          <a:solidFill>
                            <a:schemeClr val="tx1"/>
                          </a:solidFill>
                          <a:latin typeface="+mn-lt"/>
                          <a:cs typeface="Amatic SC" panose="00000500000000000000" pitchFamily="2" charset="-79"/>
                        </a:rPr>
                        <a:t>do I make others </a:t>
                      </a:r>
                      <a:r>
                        <a:rPr lang="en-US" sz="1050" dirty="0" smtClean="0">
                          <a:solidFill>
                            <a:schemeClr val="tx1"/>
                          </a:solidFill>
                          <a:latin typeface="+mn-lt"/>
                          <a:cs typeface="Amatic SC" panose="00000500000000000000" pitchFamily="2" charset="-79"/>
                        </a:rPr>
                        <a:t>feel and</a:t>
                      </a:r>
                      <a:r>
                        <a:rPr lang="en-US" sz="1050" baseline="0" dirty="0" smtClean="0">
                          <a:solidFill>
                            <a:schemeClr val="tx1"/>
                          </a:solidFill>
                          <a:latin typeface="+mn-lt"/>
                          <a:cs typeface="Amatic SC" panose="00000500000000000000" pitchFamily="2" charset="-79"/>
                        </a:rPr>
                        <a:t> how do I feel</a:t>
                      </a:r>
                      <a:r>
                        <a:rPr lang="en-US" sz="1050" dirty="0" smtClean="0">
                          <a:solidFill>
                            <a:schemeClr val="tx1"/>
                          </a:solidFill>
                          <a:latin typeface="+mn-lt"/>
                          <a:cs typeface="Amatic SC" panose="00000500000000000000" pitchFamily="2" charset="-79"/>
                        </a:rPr>
                        <a:t> </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Being kind / staying safe </a:t>
                      </a:r>
                      <a:endParaRPr lang="en-US" sz="1050" dirty="0" smtClean="0">
                        <a:solidFill>
                          <a:schemeClr val="tx1"/>
                        </a:solidFill>
                        <a:latin typeface="+mn-lt"/>
                        <a:cs typeface="Amatic SC" panose="00000500000000000000" pitchFamily="2" charset="-79"/>
                      </a:endParaRPr>
                    </a:p>
                    <a:p>
                      <a:pPr algn="ctr"/>
                      <a:r>
                        <a:rPr lang="en-US" sz="1050" dirty="0" err="1" smtClean="0">
                          <a:solidFill>
                            <a:schemeClr val="tx1"/>
                          </a:solidFill>
                          <a:latin typeface="+mn-lt"/>
                          <a:cs typeface="Amatic SC" panose="00000500000000000000" pitchFamily="2" charset="-79"/>
                        </a:rPr>
                        <a:t>Favourites</a:t>
                      </a:r>
                      <a:r>
                        <a:rPr lang="en-US" sz="1050" dirty="0" smtClean="0">
                          <a:solidFill>
                            <a:schemeClr val="tx1"/>
                          </a:solidFill>
                          <a:latin typeface="+mn-lt"/>
                          <a:cs typeface="Amatic SC" panose="00000500000000000000" pitchFamily="2" charset="-79"/>
                        </a:rPr>
                        <a:t> – </a:t>
                      </a:r>
                      <a:r>
                        <a:rPr lang="en-US" sz="1050" dirty="0" err="1" smtClean="0">
                          <a:solidFill>
                            <a:schemeClr val="tx1"/>
                          </a:solidFill>
                          <a:latin typeface="+mn-lt"/>
                          <a:cs typeface="Amatic SC" panose="00000500000000000000" pitchFamily="2" charset="-79"/>
                        </a:rPr>
                        <a:t>colours</a:t>
                      </a:r>
                      <a:r>
                        <a:rPr lang="en-US" sz="1050" dirty="0" smtClean="0">
                          <a:solidFill>
                            <a:schemeClr val="tx1"/>
                          </a:solidFill>
                          <a:latin typeface="+mn-lt"/>
                          <a:cs typeface="Amatic SC" panose="00000500000000000000" pitchFamily="2" charset="-79"/>
                        </a:rPr>
                        <a:t> </a:t>
                      </a:r>
                      <a:r>
                        <a:rPr lang="en-US" sz="1050" dirty="0" err="1" smtClean="0">
                          <a:solidFill>
                            <a:schemeClr val="tx1"/>
                          </a:solidFill>
                          <a:latin typeface="+mn-lt"/>
                          <a:cs typeface="Amatic SC" panose="00000500000000000000" pitchFamily="2" charset="-79"/>
                        </a:rPr>
                        <a:t>etc</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Who is in my family, how do we celebrate special times</a:t>
                      </a:r>
                    </a:p>
                    <a:p>
                      <a:pPr algn="ctr"/>
                      <a:r>
                        <a:rPr lang="en-US" sz="1050" kern="1200" baseline="0" dirty="0" smtClean="0">
                          <a:solidFill>
                            <a:schemeClr val="tx1"/>
                          </a:solidFill>
                          <a:latin typeface="+mn-lt"/>
                          <a:ea typeface="+mn-ea"/>
                          <a:cs typeface="Amatic SC" panose="020B0604020202020204" charset="-79"/>
                        </a:rPr>
                        <a:t>Sequence and order photos of me/what did I look like as a baby, who are my grandparents – sequence my family, </a:t>
                      </a:r>
                      <a:r>
                        <a:rPr lang="en-US" sz="1050" dirty="0" smtClean="0">
                          <a:solidFill>
                            <a:schemeClr val="tx1"/>
                          </a:solidFill>
                          <a:latin typeface="+mn-lt"/>
                          <a:cs typeface="Amatic SC" panose="00000500000000000000" pitchFamily="2" charset="-79"/>
                        </a:rPr>
                        <a:t>Staying healthy / Food</a:t>
                      </a:r>
                    </a:p>
                    <a:p>
                      <a:pPr algn="ctr"/>
                      <a:r>
                        <a:rPr lang="en-US" sz="1050" dirty="0" smtClean="0">
                          <a:solidFill>
                            <a:schemeClr val="tx1"/>
                          </a:solidFill>
                          <a:latin typeface="+mn-lt"/>
                          <a:cs typeface="Amatic SC" panose="00000500000000000000" pitchFamily="2" charset="-79"/>
                        </a:rPr>
                        <a:t>Senses</a:t>
                      </a:r>
                    </a:p>
                    <a:p>
                      <a:pPr algn="ctr"/>
                      <a:r>
                        <a:rPr lang="en-US" sz="1050" dirty="0" smtClean="0">
                          <a:solidFill>
                            <a:schemeClr val="tx1"/>
                          </a:solidFill>
                          <a:latin typeface="+mn-lt"/>
                          <a:cs typeface="Amatic SC" panose="00000500000000000000" pitchFamily="2" charset="-79"/>
                        </a:rPr>
                        <a:t>How have I changed?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Autumn </a:t>
                      </a:r>
                      <a:r>
                        <a:rPr lang="en-US" sz="1050" dirty="0" smtClean="0">
                          <a:solidFill>
                            <a:schemeClr val="tx1"/>
                          </a:solidFill>
                          <a:latin typeface="+mn-lt"/>
                          <a:cs typeface="Amatic SC" panose="00000500000000000000" pitchFamily="2" charset="-79"/>
                        </a:rPr>
                        <a:t>and seasonal changes</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solidFill>
                            <a:srgbClr val="7030A0"/>
                          </a:solidFill>
                          <a:latin typeface="Amatic SC" panose="020B0604020202020204" charset="-79"/>
                          <a:cs typeface="Amatic SC" panose="020B0604020202020204" charset="-79"/>
                        </a:rPr>
                        <a:t>SUPERHEROES – subject to change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j-lt"/>
                          <a:cs typeface="Amatic SC" panose="020B0604020202020204" charset="-79"/>
                        </a:rPr>
                        <a:t>Who are our superheroes in school, at home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j-lt"/>
                          <a:cs typeface="Amatic SC" panose="020B0604020202020204" charset="-79"/>
                        </a:rPr>
                        <a:t>Superhero play – what would your superpower be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j-lt"/>
                          <a:cs typeface="Amatic SC" panose="020B0604020202020204" charset="-79"/>
                        </a:rPr>
                        <a:t>Ice/melting/how </a:t>
                      </a:r>
                      <a:r>
                        <a:rPr lang="en-US" sz="1200" baseline="0" dirty="0" smtClean="0">
                          <a:solidFill>
                            <a:schemeClr val="tx1"/>
                          </a:solidFill>
                          <a:latin typeface="+mj-lt"/>
                          <a:cs typeface="Amatic SC" panose="020B0604020202020204" charset="-79"/>
                        </a:rPr>
                        <a:t>do we change things – scientific </a:t>
                      </a:r>
                      <a:r>
                        <a:rPr lang="en-US" sz="1200" baseline="0" dirty="0" smtClean="0">
                          <a:solidFill>
                            <a:schemeClr val="tx1"/>
                          </a:solidFill>
                          <a:latin typeface="+mj-lt"/>
                          <a:cs typeface="Amatic SC" panose="020B0604020202020204" charset="-79"/>
                        </a:rPr>
                        <a:t>language. How do we make things move/fly/link to superheroes</a:t>
                      </a:r>
                      <a:endParaRPr lang="en-US" sz="1200" baseline="0" dirty="0" smtClean="0">
                        <a:solidFill>
                          <a:schemeClr val="tx1"/>
                        </a:solidFill>
                        <a:latin typeface="+mj-lt"/>
                        <a:cs typeface="Amatic SC" panose="020B0604020202020204"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j-lt"/>
                          <a:cs typeface="Amatic SC" panose="020B0604020202020204" charset="-79"/>
                        </a:rPr>
                        <a:t>Soup/healthy </a:t>
                      </a:r>
                      <a:r>
                        <a:rPr lang="en-US" sz="1200" baseline="0" dirty="0" smtClean="0">
                          <a:solidFill>
                            <a:schemeClr val="tx1"/>
                          </a:solidFill>
                          <a:latin typeface="+mj-lt"/>
                          <a:cs typeface="Amatic SC" panose="020B0604020202020204" charset="-79"/>
                        </a:rPr>
                        <a:t>foods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cs typeface="Amatic SC" panose="00000500000000000000" pitchFamily="2" charset="-79"/>
                        </a:rPr>
                        <a:t>Advent</a:t>
                      </a:r>
                      <a:r>
                        <a:rPr lang="en-US" sz="1200" baseline="0" dirty="0" smtClean="0">
                          <a:solidFill>
                            <a:schemeClr val="tx1"/>
                          </a:solidFill>
                          <a:latin typeface="+mn-lt"/>
                          <a:cs typeface="Amatic SC" panose="00000500000000000000" pitchFamily="2" charset="-79"/>
                        </a:rPr>
                        <a:t>, The Nativity, </a:t>
                      </a:r>
                      <a:r>
                        <a:rPr lang="en-US" sz="1200" baseline="0" dirty="0" err="1" smtClean="0">
                          <a:solidFill>
                            <a:schemeClr val="tx1"/>
                          </a:solidFill>
                          <a:latin typeface="+mn-lt"/>
                          <a:cs typeface="Amatic SC" panose="00000500000000000000" pitchFamily="2" charset="-79"/>
                        </a:rPr>
                        <a:t>Divali</a:t>
                      </a:r>
                      <a:endParaRPr lang="en-US" sz="2400" dirty="0" smtClean="0">
                        <a:solidFill>
                          <a:srgbClr val="7030A0"/>
                        </a:solidFill>
                        <a:latin typeface="Amatic SC" panose="020B0604020202020204" charset="-79"/>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baseline="0" dirty="0" smtClean="0">
                          <a:solidFill>
                            <a:srgbClr val="7030A0"/>
                          </a:solidFill>
                          <a:latin typeface="Amatic SC" panose="020B0604020202020204" charset="-79"/>
                          <a:cs typeface="Amatic SC" panose="020B0604020202020204" charset="-79"/>
                        </a:rPr>
                        <a:t>Weather/dinosaurs – Subject to change</a:t>
                      </a:r>
                    </a:p>
                    <a:p>
                      <a:pPr algn="ctr"/>
                      <a:r>
                        <a:rPr lang="en-US" sz="1000" baseline="0" dirty="0" smtClean="0">
                          <a:solidFill>
                            <a:schemeClr val="tx1"/>
                          </a:solidFill>
                          <a:latin typeface="+mn-lt"/>
                          <a:cs typeface="Amatic SC" panose="020B0604020202020204" charset="-79"/>
                        </a:rPr>
                        <a:t>What do we wear in different weathers</a:t>
                      </a:r>
                    </a:p>
                    <a:p>
                      <a:pPr algn="ctr"/>
                      <a:r>
                        <a:rPr lang="en-US" sz="1000" baseline="0" dirty="0" smtClean="0">
                          <a:solidFill>
                            <a:schemeClr val="tx1"/>
                          </a:solidFill>
                          <a:latin typeface="+mn-lt"/>
                          <a:cs typeface="Amatic SC" panose="020B0604020202020204" charset="-79"/>
                        </a:rPr>
                        <a:t>How does the weather change during the year</a:t>
                      </a:r>
                    </a:p>
                    <a:p>
                      <a:pPr algn="ctr"/>
                      <a:r>
                        <a:rPr lang="en-US" sz="1000" baseline="0" dirty="0" smtClean="0">
                          <a:solidFill>
                            <a:schemeClr val="tx1"/>
                          </a:solidFill>
                          <a:latin typeface="+mn-lt"/>
                          <a:cs typeface="Amatic SC" panose="020B0604020202020204" charset="-79"/>
                        </a:rPr>
                        <a:t>What happened to the dinosaurs – link to weather/volcanos</a:t>
                      </a:r>
                    </a:p>
                    <a:p>
                      <a:pPr algn="ctr"/>
                      <a:r>
                        <a:rPr lang="en-US" sz="1000" baseline="0" dirty="0" smtClean="0">
                          <a:solidFill>
                            <a:schemeClr val="tx1"/>
                          </a:solidFill>
                          <a:latin typeface="+mn-lt"/>
                          <a:cs typeface="Amatic SC" panose="020B0604020202020204" charset="-79"/>
                        </a:rPr>
                        <a:t>Find about about different dinosaurs, names, types, what they eat</a:t>
                      </a:r>
                      <a:endParaRPr lang="en-US" sz="1000" baseline="0" dirty="0" smtClean="0">
                        <a:solidFill>
                          <a:schemeClr val="tx1"/>
                        </a:solidFill>
                        <a:latin typeface="+mn-lt"/>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smtClean="0">
                          <a:solidFill>
                            <a:srgbClr val="7030A0"/>
                          </a:solidFill>
                          <a:latin typeface="Amatic SC" panose="020B0604020202020204" charset="-79"/>
                          <a:cs typeface="Amatic SC" panose="020B0604020202020204" charset="-79"/>
                        </a:rPr>
                        <a:t>Different environments/</a:t>
                      </a:r>
                      <a:r>
                        <a:rPr lang="en-US" sz="1800" dirty="0" err="1" smtClean="0">
                          <a:solidFill>
                            <a:srgbClr val="7030A0"/>
                          </a:solidFill>
                          <a:latin typeface="Amatic SC" panose="020B0604020202020204" charset="-79"/>
                          <a:cs typeface="Amatic SC" panose="020B0604020202020204" charset="-79"/>
                        </a:rPr>
                        <a:t>plAnts</a:t>
                      </a:r>
                      <a:r>
                        <a:rPr lang="en-US" sz="1800" dirty="0" smtClean="0">
                          <a:solidFill>
                            <a:srgbClr val="7030A0"/>
                          </a:solidFill>
                          <a:latin typeface="Amatic SC" panose="020B0604020202020204" charset="-79"/>
                          <a:cs typeface="Amatic SC" panose="020B0604020202020204" charset="-79"/>
                        </a:rPr>
                        <a:t>-subject to change</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Plants </a:t>
                      </a:r>
                      <a:r>
                        <a:rPr lang="en-US" sz="1050" dirty="0">
                          <a:solidFill>
                            <a:schemeClr val="tx1"/>
                          </a:solidFill>
                          <a:latin typeface="+mn-lt"/>
                          <a:cs typeface="Amatic SC" panose="00000500000000000000" pitchFamily="2" charset="-79"/>
                        </a:rPr>
                        <a:t>&amp; Flowers </a:t>
                      </a:r>
                      <a:endParaRPr lang="en-US" sz="1050" dirty="0" smtClean="0">
                        <a:solidFill>
                          <a:schemeClr val="tx1"/>
                        </a:solidFill>
                        <a:latin typeface="+mn-lt"/>
                        <a:cs typeface="Amatic SC" panose="00000500000000000000" pitchFamily="2" charset="-79"/>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Life cycles </a:t>
                      </a:r>
                    </a:p>
                    <a:p>
                      <a:pPr algn="ctr"/>
                      <a:r>
                        <a:rPr lang="en-US" sz="1050" dirty="0" smtClean="0">
                          <a:solidFill>
                            <a:schemeClr val="tx1"/>
                          </a:solidFill>
                          <a:latin typeface="+mn-lt"/>
                          <a:cs typeface="Amatic SC" panose="00000500000000000000" pitchFamily="2" charset="-79"/>
                        </a:rPr>
                        <a:t>Weather </a:t>
                      </a:r>
                      <a:r>
                        <a:rPr lang="en-US" sz="1050" dirty="0">
                          <a:solidFill>
                            <a:schemeClr val="tx1"/>
                          </a:solidFill>
                          <a:latin typeface="+mn-lt"/>
                          <a:cs typeface="Amatic SC" panose="00000500000000000000" pitchFamily="2" charset="-79"/>
                        </a:rPr>
                        <a:t>/ seasons </a:t>
                      </a:r>
                    </a:p>
                    <a:p>
                      <a:pPr algn="ctr"/>
                      <a:r>
                        <a:rPr lang="en-US" sz="1050" dirty="0" smtClean="0">
                          <a:solidFill>
                            <a:schemeClr val="tx1"/>
                          </a:solidFill>
                          <a:latin typeface="+mn-lt"/>
                          <a:cs typeface="Amatic SC" panose="00000500000000000000" pitchFamily="2" charset="-79"/>
                        </a:rPr>
                        <a:t>Planting </a:t>
                      </a:r>
                      <a:r>
                        <a:rPr lang="en-US" sz="1050" dirty="0">
                          <a:solidFill>
                            <a:schemeClr val="tx1"/>
                          </a:solidFill>
                          <a:latin typeface="+mn-lt"/>
                          <a:cs typeface="Amatic SC" panose="00000500000000000000" pitchFamily="2" charset="-79"/>
                        </a:rPr>
                        <a:t>seeds </a:t>
                      </a:r>
                    </a:p>
                    <a:p>
                      <a:pPr algn="ctr"/>
                      <a:r>
                        <a:rPr lang="en-US" sz="1050" dirty="0" smtClean="0">
                          <a:solidFill>
                            <a:schemeClr val="tx1"/>
                          </a:solidFill>
                          <a:latin typeface="+mn-lt"/>
                          <a:cs typeface="Amatic SC" panose="00000500000000000000" pitchFamily="2" charset="-79"/>
                        </a:rPr>
                        <a:t>Reduce</a:t>
                      </a:r>
                      <a:r>
                        <a:rPr lang="en-US" sz="1050" dirty="0">
                          <a:solidFill>
                            <a:schemeClr val="tx1"/>
                          </a:solidFill>
                          <a:latin typeface="+mn-lt"/>
                          <a:cs typeface="Amatic SC" panose="00000500000000000000" pitchFamily="2" charset="-79"/>
                        </a:rPr>
                        <a:t>, Reuse &amp; Recycle </a:t>
                      </a:r>
                    </a:p>
                    <a:p>
                      <a:pPr algn="ctr"/>
                      <a:r>
                        <a:rPr lang="en-US" sz="1050" dirty="0">
                          <a:solidFill>
                            <a:schemeClr val="tx1"/>
                          </a:solidFill>
                          <a:latin typeface="+mn-lt"/>
                          <a:cs typeface="Amatic SC" panose="00000500000000000000" pitchFamily="2" charset="-79"/>
                        </a:rPr>
                        <a:t>Fun Science / Materials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smtClean="0">
                          <a:solidFill>
                            <a:srgbClr val="7030A0"/>
                          </a:solidFill>
                          <a:latin typeface="Amatic SC" panose="020B0604020202020204" charset="-79"/>
                          <a:cs typeface="Amatic SC" panose="020B0604020202020204" charset="-79"/>
                        </a:rPr>
                        <a:t>Houses-subject to change</a:t>
                      </a:r>
                    </a:p>
                    <a:p>
                      <a:pPr algn="ctr"/>
                      <a:r>
                        <a:rPr lang="en-US" sz="1000" dirty="0" smtClean="0">
                          <a:solidFill>
                            <a:schemeClr val="tx1"/>
                          </a:solidFill>
                          <a:latin typeface="+mn-lt"/>
                          <a:cs typeface="Amatic SC" panose="020B0604020202020204" charset="-79"/>
                        </a:rPr>
                        <a:t>Where</a:t>
                      </a:r>
                      <a:r>
                        <a:rPr lang="en-US" sz="1000" baseline="0" dirty="0" smtClean="0">
                          <a:solidFill>
                            <a:schemeClr val="tx1"/>
                          </a:solidFill>
                          <a:latin typeface="+mn-lt"/>
                          <a:cs typeface="Amatic SC" panose="020B0604020202020204" charset="-79"/>
                        </a:rPr>
                        <a:t> do we live</a:t>
                      </a:r>
                    </a:p>
                    <a:p>
                      <a:pPr algn="ctr"/>
                      <a:r>
                        <a:rPr lang="en-US" sz="1000" baseline="0" dirty="0" smtClean="0">
                          <a:solidFill>
                            <a:schemeClr val="tx1"/>
                          </a:solidFill>
                          <a:latin typeface="+mn-lt"/>
                          <a:cs typeface="Amatic SC" panose="020B0604020202020204" charset="-79"/>
                        </a:rPr>
                        <a:t>Map making</a:t>
                      </a:r>
                    </a:p>
                    <a:p>
                      <a:pPr algn="ctr"/>
                      <a:r>
                        <a:rPr lang="en-US" sz="1000" baseline="0" dirty="0" smtClean="0">
                          <a:solidFill>
                            <a:schemeClr val="tx1"/>
                          </a:solidFill>
                          <a:latin typeface="+mn-lt"/>
                          <a:cs typeface="Amatic SC" panose="020B0604020202020204" charset="-79"/>
                        </a:rPr>
                        <a:t>Who do we share our environment with</a:t>
                      </a:r>
                    </a:p>
                    <a:p>
                      <a:pPr algn="ctr"/>
                      <a:r>
                        <a:rPr lang="en-US" sz="1000" baseline="0" dirty="0" smtClean="0">
                          <a:solidFill>
                            <a:schemeClr val="tx1"/>
                          </a:solidFill>
                          <a:latin typeface="+mn-lt"/>
                          <a:cs typeface="Amatic SC" panose="020B0604020202020204" charset="-79"/>
                        </a:rPr>
                        <a:t>Houses a long time ago/toys a long time ago</a:t>
                      </a:r>
                    </a:p>
                    <a:p>
                      <a:pPr algn="ctr"/>
                      <a:endParaRPr lang="en-US" sz="1000" dirty="0" smtClean="0">
                        <a:solidFill>
                          <a:schemeClr val="tx1"/>
                        </a:solidFill>
                        <a:latin typeface="+mn-lt"/>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7030A0"/>
                          </a:solidFill>
                          <a:latin typeface="Amatic SC" panose="020B0604020202020204" charset="-79"/>
                          <a:cs typeface="Amatic SC" panose="020B0604020202020204" charset="-79"/>
                        </a:rPr>
                        <a:t>Pirates – subject</a:t>
                      </a:r>
                      <a:r>
                        <a:rPr lang="en-US" sz="2000" baseline="0" dirty="0" smtClean="0">
                          <a:solidFill>
                            <a:srgbClr val="7030A0"/>
                          </a:solidFill>
                          <a:latin typeface="Amatic SC" panose="020B0604020202020204" charset="-79"/>
                          <a:cs typeface="Amatic SC" panose="020B0604020202020204" charset="-79"/>
                        </a:rPr>
                        <a:t> to change</a:t>
                      </a:r>
                      <a:endParaRPr lang="en-US" sz="2000" dirty="0" smtClean="0">
                        <a:solidFill>
                          <a:srgbClr val="7030A0"/>
                        </a:solidFill>
                        <a:latin typeface="Amatic SC" panose="020B0604020202020204" charset="-79"/>
                        <a:cs typeface="Amatic SC" panose="020B0604020202020204"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mn-lt"/>
                          <a:cs typeface="Amatic SC" panose="020B0604020202020204" charset="-79"/>
                        </a:rPr>
                        <a:t>Ships,</a:t>
                      </a:r>
                      <a:r>
                        <a:rPr lang="en-US" sz="1000" baseline="0" dirty="0" smtClean="0">
                          <a:solidFill>
                            <a:schemeClr val="tx1"/>
                          </a:solidFill>
                          <a:latin typeface="+mn-lt"/>
                          <a:cs typeface="Amatic SC" panose="020B0604020202020204" charset="-79"/>
                        </a:rPr>
                        <a:t> seaside, different countries – globe work &amp; link to holidays</a:t>
                      </a:r>
                      <a:endParaRPr lang="en-US" sz="1000" dirty="0" smtClean="0">
                        <a:solidFill>
                          <a:schemeClr val="tx1"/>
                        </a:solidFill>
                        <a:latin typeface="+mn-lt"/>
                        <a:cs typeface="Amatic SC" panose="020B0604020202020204"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Compare</a:t>
                      </a:r>
                      <a:r>
                        <a:rPr lang="en-US" sz="1050" dirty="0">
                          <a:solidFill>
                            <a:schemeClr val="tx1"/>
                          </a:solidFill>
                          <a:latin typeface="+mn-lt"/>
                          <a:cs typeface="Amatic SC" panose="00000500000000000000" pitchFamily="2" charset="-79"/>
                        </a:rPr>
                        <a:t>: Now and </a:t>
                      </a:r>
                      <a:r>
                        <a:rPr lang="en-US" sz="1050" dirty="0" smtClean="0">
                          <a:solidFill>
                            <a:schemeClr val="tx1"/>
                          </a:solidFill>
                          <a:latin typeface="+mn-lt"/>
                          <a:cs typeface="Amatic SC" panose="00000500000000000000" pitchFamily="2" charset="-79"/>
                        </a:rPr>
                        <a:t>then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Seaside </a:t>
                      </a:r>
                      <a:r>
                        <a:rPr lang="en-US" sz="1050" dirty="0">
                          <a:solidFill>
                            <a:schemeClr val="tx1"/>
                          </a:solidFill>
                          <a:latin typeface="+mn-lt"/>
                          <a:cs typeface="Amatic SC" panose="00000500000000000000" pitchFamily="2" charset="-79"/>
                        </a:rPr>
                        <a:t>art </a:t>
                      </a:r>
                    </a:p>
                    <a:p>
                      <a:pPr algn="ctr"/>
                      <a:r>
                        <a:rPr lang="en-US" sz="1200" dirty="0" smtClean="0">
                          <a:solidFill>
                            <a:schemeClr val="tx1"/>
                          </a:solidFill>
                          <a:latin typeface="+mj-lt"/>
                          <a:cs typeface="Amatic SC" panose="020B0604020202020204" charset="-79"/>
                        </a:rPr>
                        <a:t>Lighthouses</a:t>
                      </a:r>
                      <a:endParaRPr lang="en-GB" sz="1200" dirty="0">
                        <a:solidFill>
                          <a:schemeClr val="tx1"/>
                        </a:solidFill>
                        <a:latin typeface="+mj-lt"/>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169110">
                <a:tc>
                  <a:txBody>
                    <a:bodyPr/>
                    <a:lstStyle/>
                    <a:p>
                      <a:pPr algn="ctr"/>
                      <a:r>
                        <a:rPr lang="en-US" sz="2400" b="1" dirty="0">
                          <a:latin typeface="Amatic SC" panose="00000500000000000000" pitchFamily="2" charset="-79"/>
                          <a:cs typeface="Amatic SC" panose="00000500000000000000" pitchFamily="2" charset="-79"/>
                        </a:rPr>
                        <a:t>Possible </a:t>
                      </a:r>
                      <a:r>
                        <a:rPr lang="en-US" sz="2400" b="1" dirty="0" smtClean="0">
                          <a:latin typeface="Amatic SC" panose="00000500000000000000" pitchFamily="2" charset="-79"/>
                          <a:cs typeface="Amatic SC" panose="00000500000000000000" pitchFamily="2" charset="-79"/>
                        </a:rPr>
                        <a:t>Texts</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Wow </a:t>
                      </a:r>
                      <a:r>
                        <a:rPr lang="en-US" sz="1050" dirty="0" smtClean="0">
                          <a:solidFill>
                            <a:schemeClr val="tx1"/>
                          </a:solidFill>
                          <a:latin typeface="+mn-lt"/>
                          <a:cs typeface="RM Typerighter old" panose="00000400000000000000" pitchFamily="2" charset="-79"/>
                        </a:rPr>
                        <a:t>said the Owl</a:t>
                      </a:r>
                      <a:endParaRPr lang="en-US" sz="1050" dirty="0">
                        <a:solidFill>
                          <a:schemeClr val="tx1"/>
                        </a:solidFill>
                        <a:latin typeface="+mn-lt"/>
                        <a:cs typeface="RM Typerighter old" panose="00000400000000000000" pitchFamily="2" charset="-79"/>
                      </a:endParaRPr>
                    </a:p>
                    <a:p>
                      <a:pPr algn="ctr"/>
                      <a:r>
                        <a:rPr lang="en-US" sz="1050" baseline="0" dirty="0" err="1" smtClean="0">
                          <a:solidFill>
                            <a:schemeClr val="tx1"/>
                          </a:solidFill>
                          <a:latin typeface="+mn-lt"/>
                          <a:cs typeface="RM Typerighter old" panose="00000400000000000000" pitchFamily="2" charset="-79"/>
                        </a:rPr>
                        <a:t>Pumkpin</a:t>
                      </a:r>
                      <a:r>
                        <a:rPr lang="en-US" sz="1050" baseline="0" dirty="0" smtClean="0">
                          <a:solidFill>
                            <a:schemeClr val="tx1"/>
                          </a:solidFill>
                          <a:latin typeface="+mn-lt"/>
                          <a:cs typeface="RM Typerighter old" panose="00000400000000000000" pitchFamily="2" charset="-79"/>
                        </a:rPr>
                        <a:t> </a:t>
                      </a:r>
                      <a:r>
                        <a:rPr lang="en-US" sz="1050" baseline="0" dirty="0" smtClean="0">
                          <a:solidFill>
                            <a:schemeClr val="tx1"/>
                          </a:solidFill>
                          <a:latin typeface="+mn-lt"/>
                          <a:cs typeface="RM Typerighter old" panose="00000400000000000000" pitchFamily="2" charset="-79"/>
                        </a:rPr>
                        <a:t>Soup</a:t>
                      </a:r>
                    </a:p>
                    <a:p>
                      <a:pPr algn="ctr"/>
                      <a:r>
                        <a:rPr lang="en-US" sz="1050" baseline="0" dirty="0" smtClean="0">
                          <a:solidFill>
                            <a:schemeClr val="tx1"/>
                          </a:solidFill>
                          <a:latin typeface="+mn-lt"/>
                          <a:cs typeface="RM Typerighter old" panose="00000400000000000000" pitchFamily="2" charset="-79"/>
                        </a:rPr>
                        <a:t>Leaf Man </a:t>
                      </a:r>
                      <a:endParaRPr lang="en-US" sz="1050" baseline="0" dirty="0" smtClean="0">
                        <a:solidFill>
                          <a:schemeClr val="tx1"/>
                        </a:solidFill>
                        <a:latin typeface="+mn-lt"/>
                        <a:cs typeface="RM Typerighter old" panose="00000400000000000000" pitchFamily="2" charset="-79"/>
                      </a:endParaRPr>
                    </a:p>
                    <a:p>
                      <a:pPr algn="ctr"/>
                      <a:r>
                        <a:rPr lang="en-US" sz="1050" baseline="0" dirty="0" err="1" smtClean="0">
                          <a:solidFill>
                            <a:schemeClr val="tx1"/>
                          </a:solidFill>
                          <a:latin typeface="+mn-lt"/>
                          <a:cs typeface="RM Typerighter old" panose="00000400000000000000" pitchFamily="2" charset="-79"/>
                        </a:rPr>
                        <a:t>Favourite</a:t>
                      </a:r>
                      <a:r>
                        <a:rPr lang="en-US" sz="1050" baseline="0" dirty="0" smtClean="0">
                          <a:solidFill>
                            <a:schemeClr val="tx1"/>
                          </a:solidFill>
                          <a:latin typeface="+mn-lt"/>
                          <a:cs typeface="RM Typerighter old" panose="00000400000000000000" pitchFamily="2" charset="-79"/>
                        </a:rPr>
                        <a:t> Pie</a:t>
                      </a:r>
                    </a:p>
                    <a:p>
                      <a:pPr algn="ctr"/>
                      <a:r>
                        <a:rPr lang="en-US" sz="1050" baseline="0" dirty="0" smtClean="0">
                          <a:solidFill>
                            <a:schemeClr val="tx1"/>
                          </a:solidFill>
                          <a:latin typeface="+mn-lt"/>
                          <a:cs typeface="RM Typerighter old" panose="00000400000000000000" pitchFamily="2" charset="-79"/>
                        </a:rPr>
                        <a:t>Disgusting Sandwich</a:t>
                      </a:r>
                    </a:p>
                    <a:p>
                      <a:pPr algn="ctr"/>
                      <a:r>
                        <a:rPr lang="en-US" sz="1050" baseline="0" dirty="0" err="1" smtClean="0">
                          <a:solidFill>
                            <a:schemeClr val="tx1"/>
                          </a:solidFill>
                          <a:latin typeface="+mn-lt"/>
                          <a:cs typeface="RM Typerighter old" panose="00000400000000000000" pitchFamily="2" charset="-79"/>
                        </a:rPr>
                        <a:t>Favourite</a:t>
                      </a:r>
                      <a:r>
                        <a:rPr lang="en-US" sz="1050" baseline="0" dirty="0" smtClean="0">
                          <a:solidFill>
                            <a:schemeClr val="tx1"/>
                          </a:solidFill>
                          <a:latin typeface="+mn-lt"/>
                          <a:cs typeface="RM Typerighter old" panose="00000400000000000000" pitchFamily="2" charset="-79"/>
                        </a:rPr>
                        <a:t> stories from home</a:t>
                      </a:r>
                      <a:endParaRPr lang="en-US" sz="1050" dirty="0" smtClean="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Christmas </a:t>
                      </a:r>
                      <a:r>
                        <a:rPr lang="en-US" sz="1050" dirty="0">
                          <a:solidFill>
                            <a:schemeClr val="tx1"/>
                          </a:solidFill>
                          <a:latin typeface="+mn-lt"/>
                          <a:cs typeface="RM Typerighter old" panose="00000400000000000000" pitchFamily="2" charset="-79"/>
                        </a:rPr>
                        <a:t>Story / Nativity </a:t>
                      </a:r>
                      <a:endParaRPr lang="en-US" sz="105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Juniper</a:t>
                      </a:r>
                      <a:r>
                        <a:rPr lang="en-US" sz="1050" baseline="0" dirty="0" smtClean="0">
                          <a:solidFill>
                            <a:schemeClr val="tx1"/>
                          </a:solidFill>
                          <a:latin typeface="+mn-lt"/>
                          <a:cs typeface="RM Typerighter old" panose="00000400000000000000" pitchFamily="2" charset="-79"/>
                        </a:rPr>
                        <a:t> Jupiter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Nat Fantastic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Elliot the superhero (check title)</a:t>
                      </a:r>
                      <a:endParaRPr lang="en-US"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baseline="0" dirty="0" smtClean="0">
                          <a:solidFill>
                            <a:schemeClr val="tx1"/>
                          </a:solidFill>
                          <a:latin typeface="+mn-lt"/>
                          <a:cs typeface="RM Typerighter old" panose="00000400000000000000" pitchFamily="2" charset="-79"/>
                        </a:rPr>
                        <a:t>Star in the Jar</a:t>
                      </a:r>
                    </a:p>
                    <a:p>
                      <a:pPr algn="ctr"/>
                      <a:r>
                        <a:rPr lang="en-US" sz="1050" baseline="0" dirty="0" smtClean="0">
                          <a:solidFill>
                            <a:schemeClr val="tx1"/>
                          </a:solidFill>
                          <a:latin typeface="+mn-lt"/>
                          <a:cs typeface="RM Typerighter old" panose="00000400000000000000" pitchFamily="2" charset="-79"/>
                        </a:rPr>
                        <a:t>Dinosaur books – Harry and the dinosaurs</a:t>
                      </a:r>
                    </a:p>
                    <a:p>
                      <a:pPr algn="ctr"/>
                      <a:r>
                        <a:rPr lang="en-US" sz="1050" baseline="0" dirty="0" smtClean="0">
                          <a:solidFill>
                            <a:schemeClr val="tx1"/>
                          </a:solidFill>
                          <a:latin typeface="+mn-lt"/>
                          <a:cs typeface="RM Typerighter old" panose="00000400000000000000" pitchFamily="2" charset="-79"/>
                        </a:rPr>
                        <a:t>Tyrannosaurus Drip</a:t>
                      </a:r>
                    </a:p>
                    <a:p>
                      <a:pPr algn="ctr"/>
                      <a:r>
                        <a:rPr lang="en-US" sz="1050" baseline="0" dirty="0" smtClean="0">
                          <a:solidFill>
                            <a:schemeClr val="tx1"/>
                          </a:solidFill>
                          <a:latin typeface="+mn-lt"/>
                          <a:cs typeface="RM Typerighter old" panose="00000400000000000000" pitchFamily="2" charset="-79"/>
                        </a:rPr>
                        <a:t>Dinosaur Roar</a:t>
                      </a:r>
                    </a:p>
                    <a:p>
                      <a:pPr algn="ctr"/>
                      <a:r>
                        <a:rPr lang="en-US" sz="1050" baseline="0" dirty="0" err="1" smtClean="0">
                          <a:solidFill>
                            <a:schemeClr val="tx1"/>
                          </a:solidFill>
                          <a:latin typeface="+mn-lt"/>
                          <a:cs typeface="RM Typerighter old" panose="00000400000000000000" pitchFamily="2" charset="-79"/>
                        </a:rPr>
                        <a:t>Bumpus</a:t>
                      </a:r>
                      <a:r>
                        <a:rPr lang="en-US" sz="1050" baseline="0" dirty="0" smtClean="0">
                          <a:solidFill>
                            <a:schemeClr val="tx1"/>
                          </a:solidFill>
                          <a:latin typeface="+mn-lt"/>
                          <a:cs typeface="RM Typerighter old" panose="00000400000000000000" pitchFamily="2" charset="-79"/>
                        </a:rPr>
                        <a:t> </a:t>
                      </a:r>
                      <a:r>
                        <a:rPr lang="en-US" sz="1050" baseline="0" dirty="0" err="1" smtClean="0">
                          <a:solidFill>
                            <a:schemeClr val="tx1"/>
                          </a:solidFill>
                          <a:latin typeface="+mn-lt"/>
                          <a:cs typeface="RM Typerighter old" panose="00000400000000000000" pitchFamily="2" charset="-79"/>
                        </a:rPr>
                        <a:t>Jumpus</a:t>
                      </a:r>
                      <a:r>
                        <a:rPr lang="en-US" sz="1050" baseline="0" dirty="0" smtClean="0">
                          <a:solidFill>
                            <a:schemeClr val="tx1"/>
                          </a:solidFill>
                          <a:latin typeface="+mn-lt"/>
                          <a:cs typeface="RM Typerighter old" panose="00000400000000000000" pitchFamily="2" charset="-79"/>
                        </a:rPr>
                        <a:t> Dinosaur Rumpus</a:t>
                      </a:r>
                      <a:endParaRPr lang="en-US" sz="1050" baseline="0" dirty="0" smtClean="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Tiny Seed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Oliver’s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Jack and the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Jasper’s </a:t>
                      </a:r>
                      <a:r>
                        <a:rPr lang="en-US" sz="1050" dirty="0" smtClean="0">
                          <a:solidFill>
                            <a:schemeClr val="tx1"/>
                          </a:solidFill>
                          <a:latin typeface="+mn-lt"/>
                          <a:cs typeface="RM Typerighter old" panose="00000400000000000000" pitchFamily="2" charset="-79"/>
                        </a:rPr>
                        <a:t>Beanstalk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 The</a:t>
                      </a:r>
                      <a:r>
                        <a:rPr lang="en-US" sz="1050" baseline="0" dirty="0" smtClean="0">
                          <a:solidFill>
                            <a:schemeClr val="tx1"/>
                          </a:solidFill>
                          <a:latin typeface="+mn-lt"/>
                          <a:cs typeface="RM Typerighter old" panose="00000400000000000000" pitchFamily="2" charset="-79"/>
                        </a:rPr>
                        <a:t> River</a:t>
                      </a:r>
                      <a:endParaRPr lang="en-US"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Saving</a:t>
                      </a:r>
                      <a:r>
                        <a:rPr lang="en-US" sz="1050" baseline="0" dirty="0" smtClean="0">
                          <a:solidFill>
                            <a:schemeClr val="tx1"/>
                          </a:solidFill>
                          <a:latin typeface="+mn-lt"/>
                          <a:cs typeface="RM Typerighter old" panose="00000400000000000000" pitchFamily="2" charset="-79"/>
                        </a:rPr>
                        <a:t> </a:t>
                      </a:r>
                      <a:r>
                        <a:rPr lang="en-US" sz="1050" baseline="0" dirty="0" err="1" smtClean="0">
                          <a:solidFill>
                            <a:schemeClr val="tx1"/>
                          </a:solidFill>
                          <a:latin typeface="+mn-lt"/>
                          <a:cs typeface="RM Typerighter old" panose="00000400000000000000" pitchFamily="2" charset="-79"/>
                        </a:rPr>
                        <a:t>Mr</a:t>
                      </a:r>
                      <a:r>
                        <a:rPr lang="en-US" sz="1050" baseline="0" dirty="0" smtClean="0">
                          <a:solidFill>
                            <a:schemeClr val="tx1"/>
                          </a:solidFill>
                          <a:latin typeface="+mn-lt"/>
                          <a:cs typeface="RM Typerighter old" panose="00000400000000000000" pitchFamily="2" charset="-79"/>
                        </a:rPr>
                        <a:t> Hoot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err="1" smtClean="0">
                          <a:solidFill>
                            <a:schemeClr val="tx1"/>
                          </a:solidFill>
                          <a:latin typeface="+mn-lt"/>
                          <a:cs typeface="RM Typerighter old" panose="00000400000000000000" pitchFamily="2" charset="-79"/>
                        </a:rPr>
                        <a:t>Peepo</a:t>
                      </a:r>
                      <a:endParaRPr lang="en-US" sz="1050" baseline="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err="1" smtClean="0">
                          <a:solidFill>
                            <a:schemeClr val="tx1"/>
                          </a:solidFill>
                          <a:latin typeface="+mn-lt"/>
                          <a:cs typeface="RM Typerighter old" panose="00000400000000000000" pitchFamily="2" charset="-79"/>
                        </a:rPr>
                        <a:t>Rosies</a:t>
                      </a:r>
                      <a:r>
                        <a:rPr lang="en-US" sz="1050" baseline="0" dirty="0" smtClean="0">
                          <a:solidFill>
                            <a:schemeClr val="tx1"/>
                          </a:solidFill>
                          <a:latin typeface="+mn-lt"/>
                          <a:cs typeface="RM Typerighter old" panose="00000400000000000000" pitchFamily="2" charset="-79"/>
                        </a:rPr>
                        <a:t> walk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Stories that have maps in/that follow a journey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The Whale and the Snail, What the Lady bird heard</a:t>
                      </a:r>
                      <a:endParaRPr lang="en-US" sz="1050" dirty="0" smtClean="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RM Typerighter old" panose="00000400000000000000" pitchFamily="2" charset="-79"/>
                        </a:rPr>
                        <a:t>Lighthouse Keeper’s Lunch</a:t>
                      </a:r>
                    </a:p>
                    <a:p>
                      <a:pPr algn="ctr"/>
                      <a:r>
                        <a:rPr lang="en-US" sz="1050" dirty="0">
                          <a:solidFill>
                            <a:schemeClr val="tx1"/>
                          </a:solidFill>
                          <a:latin typeface="+mn-lt"/>
                          <a:cs typeface="RM Typerighter old" panose="00000400000000000000" pitchFamily="2" charset="-79"/>
                        </a:rPr>
                        <a:t>Under the Sea Non – Fiction</a:t>
                      </a:r>
                    </a:p>
                    <a:p>
                      <a:pPr algn="ctr"/>
                      <a:r>
                        <a:rPr lang="en-US" sz="1050" dirty="0" err="1" smtClean="0">
                          <a:solidFill>
                            <a:schemeClr val="tx1"/>
                          </a:solidFill>
                          <a:latin typeface="+mn-lt"/>
                          <a:cs typeface="RM Typerighter old" panose="00000400000000000000" pitchFamily="2" charset="-79"/>
                        </a:rPr>
                        <a:t>Tiddler</a:t>
                      </a:r>
                      <a:r>
                        <a:rPr lang="en-US" sz="1050" dirty="0" smtClean="0">
                          <a:solidFill>
                            <a:schemeClr val="tx1"/>
                          </a:solidFill>
                          <a:latin typeface="+mn-lt"/>
                          <a:cs typeface="RM Typerighter old" panose="00000400000000000000" pitchFamily="2" charset="-79"/>
                        </a:rPr>
                        <a:t>  </a:t>
                      </a:r>
                    </a:p>
                    <a:p>
                      <a:pPr algn="ctr"/>
                      <a:r>
                        <a:rPr lang="en-US" sz="1050" dirty="0" smtClean="0">
                          <a:solidFill>
                            <a:schemeClr val="tx1"/>
                          </a:solidFill>
                          <a:latin typeface="+mn-lt"/>
                          <a:cs typeface="RM Typerighter old" panose="00000400000000000000" pitchFamily="2" charset="-79"/>
                        </a:rPr>
                        <a:t>THE</a:t>
                      </a:r>
                      <a:r>
                        <a:rPr lang="en-US" sz="1050" baseline="0" dirty="0" smtClean="0">
                          <a:solidFill>
                            <a:schemeClr val="tx1"/>
                          </a:solidFill>
                          <a:latin typeface="+mn-lt"/>
                          <a:cs typeface="RM Typerighter old" panose="00000400000000000000" pitchFamily="2" charset="-79"/>
                        </a:rPr>
                        <a:t> Storm Whale</a:t>
                      </a: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301812">
                <a:tc>
                  <a:txBody>
                    <a:bodyPr/>
                    <a:lstStyle/>
                    <a:p>
                      <a:pPr algn="ctr"/>
                      <a:r>
                        <a:rPr lang="en-US" sz="2000" b="1" dirty="0" smtClean="0">
                          <a:solidFill>
                            <a:schemeClr val="dk1"/>
                          </a:solidFill>
                          <a:latin typeface="Amatic SC" panose="00000500000000000000" pitchFamily="2" charset="-79"/>
                          <a:cs typeface="Amatic SC" panose="00000500000000000000" pitchFamily="2" charset="-79"/>
                        </a:rPr>
                        <a:t>Enrichment</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Autumn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Remembrance </a:t>
                      </a:r>
                      <a:r>
                        <a:rPr lang="en-US" sz="1050" dirty="0">
                          <a:solidFill>
                            <a:schemeClr val="tx1"/>
                          </a:solidFill>
                          <a:latin typeface="+mn-lt"/>
                          <a:cs typeface="Amatic SC" panose="00000500000000000000" pitchFamily="2" charset="-79"/>
                        </a:rPr>
                        <a:t>Day </a:t>
                      </a:r>
                    </a:p>
                    <a:p>
                      <a:pPr algn="ctr"/>
                      <a:r>
                        <a:rPr lang="en-US" sz="1050" dirty="0" smtClean="0">
                          <a:solidFill>
                            <a:schemeClr val="tx1"/>
                          </a:solidFill>
                          <a:latin typeface="+mn-lt"/>
                          <a:cs typeface="Amatic SC" panose="00000500000000000000" pitchFamily="2" charset="-79"/>
                        </a:rPr>
                        <a:t>Harvest </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Birthdays</a:t>
                      </a:r>
                    </a:p>
                    <a:p>
                      <a:pPr algn="ctr"/>
                      <a:r>
                        <a:rPr lang="en-US" sz="1050" dirty="0">
                          <a:solidFill>
                            <a:schemeClr val="tx1"/>
                          </a:solidFill>
                          <a:latin typeface="+mn-lt"/>
                          <a:cs typeface="Amatic SC" panose="00000500000000000000" pitchFamily="2" charset="-79"/>
                        </a:rPr>
                        <a:t>Favourite Songs </a:t>
                      </a:r>
                    </a:p>
                    <a:p>
                      <a:pPr algn="ctr"/>
                      <a:r>
                        <a:rPr lang="en-US" sz="1050" dirty="0" smtClean="0">
                          <a:solidFill>
                            <a:schemeClr val="tx1"/>
                          </a:solidFill>
                          <a:latin typeface="+mn-lt"/>
                          <a:cs typeface="Amatic SC" panose="00000500000000000000" pitchFamily="2" charset="-79"/>
                        </a:rPr>
                        <a:t>Halloween/pumpkins</a:t>
                      </a:r>
                    </a:p>
                    <a:p>
                      <a:pPr algn="ctr"/>
                      <a:r>
                        <a:rPr lang="en-US" sz="1050" dirty="0" smtClean="0">
                          <a:solidFill>
                            <a:schemeClr val="tx1"/>
                          </a:solidFill>
                          <a:latin typeface="+mn-lt"/>
                          <a:cs typeface="Amatic SC" panose="00000500000000000000" pitchFamily="2" charset="-79"/>
                        </a:rPr>
                        <a:t>Stay and Play</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Bonfire </a:t>
                      </a:r>
                      <a:r>
                        <a:rPr lang="en-US" sz="1050" dirty="0">
                          <a:solidFill>
                            <a:schemeClr val="tx1"/>
                          </a:solidFill>
                          <a:latin typeface="+mn-lt"/>
                          <a:cs typeface="Amatic SC" panose="00000500000000000000" pitchFamily="2" charset="-79"/>
                        </a:rPr>
                        <a:t>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Remembrance </a:t>
                      </a:r>
                      <a:r>
                        <a:rPr lang="en-US" sz="1050" dirty="0">
                          <a:solidFill>
                            <a:schemeClr val="tx1"/>
                          </a:solidFill>
                          <a:latin typeface="+mn-lt"/>
                          <a:cs typeface="Amatic SC" panose="00000500000000000000" pitchFamily="2" charset="-79"/>
                        </a:rPr>
                        <a:t>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Children </a:t>
                      </a:r>
                      <a:r>
                        <a:rPr lang="en-US" sz="1050" dirty="0">
                          <a:solidFill>
                            <a:schemeClr val="tx1"/>
                          </a:solidFill>
                          <a:latin typeface="+mn-lt"/>
                          <a:cs typeface="Amatic SC" panose="00000500000000000000" pitchFamily="2" charset="-79"/>
                        </a:rPr>
                        <a:t>in </a:t>
                      </a:r>
                      <a:r>
                        <a:rPr lang="en-US" sz="1050" dirty="0" smtClean="0">
                          <a:solidFill>
                            <a:schemeClr val="tx1"/>
                          </a:solidFill>
                          <a:latin typeface="+mn-lt"/>
                          <a:cs typeface="Amatic SC" panose="00000500000000000000" pitchFamily="2" charset="-79"/>
                        </a:rPr>
                        <a:t>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Stay and Play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Sing the Christmas </a:t>
                      </a:r>
                      <a:r>
                        <a:rPr lang="en-US" sz="1050" dirty="0" smtClean="0">
                          <a:solidFill>
                            <a:schemeClr val="tx1"/>
                          </a:solidFill>
                          <a:latin typeface="+mn-lt"/>
                          <a:cs typeface="Amatic SC" panose="00000500000000000000" pitchFamily="2" charset="-79"/>
                        </a:rPr>
                        <a:t>Story?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Cathedral</a:t>
                      </a:r>
                      <a:r>
                        <a:rPr lang="en-US" sz="1050" baseline="0" dirty="0" smtClean="0">
                          <a:solidFill>
                            <a:schemeClr val="tx1"/>
                          </a:solidFill>
                          <a:latin typeface="+mn-lt"/>
                          <a:cs typeface="Amatic SC" panose="00000500000000000000" pitchFamily="2" charset="-79"/>
                        </a:rPr>
                        <a:t> Christmas tree</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smtClean="0">
                          <a:solidFill>
                            <a:schemeClr val="tx1"/>
                          </a:solidFill>
                          <a:latin typeface="+mn-lt"/>
                          <a:cs typeface="Amatic SC" panose="00000500000000000000" pitchFamily="2" charset="-79"/>
                        </a:rPr>
                        <a:t>Chinese </a:t>
                      </a:r>
                      <a:r>
                        <a:rPr lang="en-US" sz="1050" dirty="0">
                          <a:solidFill>
                            <a:schemeClr val="tx1"/>
                          </a:solidFill>
                          <a:latin typeface="+mn-lt"/>
                          <a:cs typeface="Amatic SC" panose="00000500000000000000" pitchFamily="2" charset="-79"/>
                        </a:rPr>
                        <a:t>New Year </a:t>
                      </a:r>
                    </a:p>
                    <a:p>
                      <a:pPr algn="ctr"/>
                      <a:r>
                        <a:rPr lang="en-US" sz="1050" dirty="0">
                          <a:solidFill>
                            <a:schemeClr val="tx1"/>
                          </a:solidFill>
                          <a:latin typeface="+mn-lt"/>
                          <a:cs typeface="Amatic SC" panose="00000500000000000000" pitchFamily="2" charset="-79"/>
                        </a:rPr>
                        <a:t>LENT</a:t>
                      </a:r>
                    </a:p>
                    <a:p>
                      <a:pPr algn="ctr"/>
                      <a:r>
                        <a:rPr lang="en-US" sz="1050" dirty="0" smtClean="0">
                          <a:solidFill>
                            <a:schemeClr val="tx1"/>
                          </a:solidFill>
                          <a:latin typeface="+mn-lt"/>
                          <a:cs typeface="Amatic SC" panose="00000500000000000000" pitchFamily="2" charset="-79"/>
                        </a:rPr>
                        <a:t>Valentine’s </a:t>
                      </a:r>
                      <a:r>
                        <a:rPr lang="en-US" sz="1050" dirty="0">
                          <a:solidFill>
                            <a:schemeClr val="tx1"/>
                          </a:solidFill>
                          <a:latin typeface="+mn-lt"/>
                          <a:cs typeface="Amatic SC" panose="00000500000000000000" pitchFamily="2" charset="-79"/>
                        </a:rPr>
                        <a:t>Day</a:t>
                      </a:r>
                    </a:p>
                    <a:p>
                      <a:pPr algn="ctr"/>
                      <a:r>
                        <a:rPr lang="en-US" sz="1050" dirty="0">
                          <a:solidFill>
                            <a:schemeClr val="tx1"/>
                          </a:solidFill>
                          <a:latin typeface="+mn-lt"/>
                          <a:cs typeface="Amatic SC" panose="00000500000000000000" pitchFamily="2" charset="-79"/>
                        </a:rPr>
                        <a:t>Internet Safety Day </a:t>
                      </a:r>
                    </a:p>
                    <a:p>
                      <a:pPr algn="ctr"/>
                      <a:r>
                        <a:rPr lang="en-US" sz="1050" dirty="0" smtClean="0">
                          <a:solidFill>
                            <a:schemeClr val="tx1"/>
                          </a:solidFill>
                          <a:latin typeface="+mn-lt"/>
                          <a:cs typeface="Amatic SC" panose="00000500000000000000" pitchFamily="2" charset="-79"/>
                        </a:rPr>
                        <a:t>Stay and </a:t>
                      </a:r>
                      <a:r>
                        <a:rPr lang="en-US" sz="1050" dirty="0" smtClean="0">
                          <a:solidFill>
                            <a:schemeClr val="tx1"/>
                          </a:solidFill>
                          <a:latin typeface="+mn-lt"/>
                          <a:cs typeface="Amatic SC" panose="00000500000000000000" pitchFamily="2" charset="-79"/>
                        </a:rPr>
                        <a:t>Play</a:t>
                      </a:r>
                    </a:p>
                    <a:p>
                      <a:pPr algn="ctr"/>
                      <a:r>
                        <a:rPr lang="en-US" sz="1050" dirty="0" smtClean="0">
                          <a:solidFill>
                            <a:schemeClr val="tx1"/>
                          </a:solidFill>
                          <a:latin typeface="+mn-lt"/>
                          <a:cs typeface="Amatic SC" panose="00000500000000000000" pitchFamily="2" charset="-79"/>
                        </a:rPr>
                        <a:t>Museum trip?</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050" dirty="0" smtClean="0">
                          <a:solidFill>
                            <a:schemeClr val="tx1"/>
                          </a:solidFill>
                          <a:latin typeface="+mn-lt"/>
                          <a:cs typeface="Amatic SC" panose="00000500000000000000" pitchFamily="2" charset="-79"/>
                        </a:rPr>
                        <a:t>Planting </a:t>
                      </a:r>
                      <a:r>
                        <a:rPr lang="en-GB" sz="1050" dirty="0">
                          <a:solidFill>
                            <a:schemeClr val="tx1"/>
                          </a:solidFill>
                          <a:latin typeface="+mn-lt"/>
                          <a:cs typeface="Amatic SC" panose="00000500000000000000" pitchFamily="2" charset="-79"/>
                        </a:rPr>
                        <a:t>seeds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Mother’s </a:t>
                      </a:r>
                      <a:r>
                        <a:rPr lang="en-US" sz="1050" dirty="0">
                          <a:solidFill>
                            <a:schemeClr val="tx1"/>
                          </a:solidFill>
                          <a:latin typeface="+mn-lt"/>
                          <a:cs typeface="Amatic SC" panose="00000500000000000000" pitchFamily="2" charset="-79"/>
                        </a:rPr>
                        <a:t>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Science </a:t>
                      </a:r>
                      <a:r>
                        <a:rPr lang="en-US" sz="1050" dirty="0">
                          <a:solidFill>
                            <a:schemeClr val="tx1"/>
                          </a:solidFill>
                          <a:latin typeface="+mn-lt"/>
                          <a:cs typeface="Amatic SC" panose="00000500000000000000" pitchFamily="2" charset="-79"/>
                        </a:rPr>
                        <a:t>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Eater Egg Hunt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Stay and Play</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smtClean="0">
                          <a:solidFill>
                            <a:schemeClr val="tx1"/>
                          </a:solidFill>
                          <a:latin typeface="+mn-lt"/>
                          <a:cs typeface="Amatic SC" panose="00000500000000000000" pitchFamily="2" charset="-79"/>
                        </a:rPr>
                        <a:t>Stay </a:t>
                      </a:r>
                      <a:r>
                        <a:rPr lang="en-US" sz="1050" dirty="0" smtClean="0">
                          <a:solidFill>
                            <a:schemeClr val="tx1"/>
                          </a:solidFill>
                          <a:latin typeface="+mn-lt"/>
                          <a:cs typeface="Amatic SC" panose="00000500000000000000" pitchFamily="2" charset="-79"/>
                        </a:rPr>
                        <a:t>and Play</a:t>
                      </a:r>
                    </a:p>
                    <a:p>
                      <a:pPr algn="ctr"/>
                      <a:r>
                        <a:rPr lang="en-US" sz="1050" dirty="0" smtClean="0">
                          <a:solidFill>
                            <a:schemeClr val="tx1"/>
                          </a:solidFill>
                          <a:latin typeface="+mn-lt"/>
                          <a:cs typeface="Amatic SC" panose="00000500000000000000" pitchFamily="2" charset="-79"/>
                        </a:rPr>
                        <a:t>Start </a:t>
                      </a:r>
                      <a:r>
                        <a:rPr lang="en-US" sz="1050" dirty="0">
                          <a:solidFill>
                            <a:schemeClr val="tx1"/>
                          </a:solidFill>
                          <a:latin typeface="+mn-lt"/>
                          <a:cs typeface="Amatic SC" panose="00000500000000000000" pitchFamily="2" charset="-79"/>
                        </a:rPr>
                        <a:t>of Ramadan </a:t>
                      </a:r>
                    </a:p>
                    <a:p>
                      <a:pPr algn="ctr"/>
                      <a:r>
                        <a:rPr lang="en-US" sz="1050" dirty="0" err="1" smtClean="0">
                          <a:solidFill>
                            <a:schemeClr val="tx1"/>
                          </a:solidFill>
                          <a:latin typeface="+mn-lt"/>
                          <a:cs typeface="Amatic SC" panose="00000500000000000000" pitchFamily="2" charset="-79"/>
                        </a:rPr>
                        <a:t>Eid</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smtClean="0">
                          <a:solidFill>
                            <a:schemeClr val="tx1"/>
                          </a:solidFill>
                          <a:latin typeface="+mn-lt"/>
                          <a:cs typeface="Amatic SC" panose="00000500000000000000" pitchFamily="2" charset="-79"/>
                        </a:rPr>
                        <a:t>Father’s </a:t>
                      </a:r>
                      <a:r>
                        <a:rPr lang="en-US" sz="1050" dirty="0">
                          <a:solidFill>
                            <a:schemeClr val="tx1"/>
                          </a:solidFill>
                          <a:latin typeface="+mn-lt"/>
                          <a:cs typeface="Amatic SC" panose="00000500000000000000" pitchFamily="2" charset="-79"/>
                        </a:rPr>
                        <a:t>Day </a:t>
                      </a:r>
                    </a:p>
                    <a:p>
                      <a:pPr algn="ctr"/>
                      <a:r>
                        <a:rPr lang="en-US" sz="1050" dirty="0" smtClean="0">
                          <a:solidFill>
                            <a:schemeClr val="tx1"/>
                          </a:solidFill>
                          <a:latin typeface="+mn-lt"/>
                          <a:cs typeface="Amatic SC" panose="00000500000000000000" pitchFamily="2" charset="-79"/>
                        </a:rPr>
                        <a:t>Stay</a:t>
                      </a:r>
                      <a:r>
                        <a:rPr lang="en-US" sz="1050" baseline="0" dirty="0" smtClean="0">
                          <a:solidFill>
                            <a:schemeClr val="tx1"/>
                          </a:solidFill>
                          <a:latin typeface="+mn-lt"/>
                          <a:cs typeface="Amatic SC" panose="00000500000000000000" pitchFamily="2" charset="-79"/>
                        </a:rPr>
                        <a:t> and Play</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46860" y="581002"/>
            <a:ext cx="488272" cy="488272"/>
          </a:xfrm>
          <a:prstGeom prst="rect">
            <a:avLst/>
          </a:prstGeom>
        </p:spPr>
      </p:pic>
      <p:pic>
        <p:nvPicPr>
          <p:cNvPr id="8" name="Picture 7">
            <a:extLst>
              <a:ext uri="{FF2B5EF4-FFF2-40B4-BE49-F238E27FC236}">
                <a16:creationId xmlns:a16="http://schemas.microsoft.com/office/drawing/2014/main" id="{40C165C1-D4BD-45B0-A0DC-76C33F0E951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795584">
            <a:off x="3409807" y="288442"/>
            <a:ext cx="536918" cy="536918"/>
          </a:xfrm>
          <a:prstGeom prst="rect">
            <a:avLst/>
          </a:prstGeom>
        </p:spPr>
      </p:pic>
      <p:pic>
        <p:nvPicPr>
          <p:cNvPr id="12" name="Picture 11">
            <a:extLst>
              <a:ext uri="{FF2B5EF4-FFF2-40B4-BE49-F238E27FC236}">
                <a16:creationId xmlns:a16="http://schemas.microsoft.com/office/drawing/2014/main" id="{05BDFB97-D597-487C-BC35-5D6584AEA15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0562501">
            <a:off x="5276303" y="565292"/>
            <a:ext cx="505803" cy="505803"/>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755735">
            <a:off x="6869874" y="545577"/>
            <a:ext cx="789373" cy="789373"/>
          </a:xfrm>
          <a:prstGeom prst="rect">
            <a:avLst/>
          </a:prstGeom>
        </p:spPr>
      </p:pic>
      <p:pic>
        <p:nvPicPr>
          <p:cNvPr id="16" name="Picture 15">
            <a:extLst>
              <a:ext uri="{FF2B5EF4-FFF2-40B4-BE49-F238E27FC236}">
                <a16:creationId xmlns:a16="http://schemas.microsoft.com/office/drawing/2014/main" id="{695ED8A0-982D-45FC-BC62-B83A30D483B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946721">
            <a:off x="8486760" y="500015"/>
            <a:ext cx="582151" cy="582151"/>
          </a:xfrm>
          <a:prstGeom prst="rect">
            <a:avLst/>
          </a:prstGeom>
        </p:spPr>
      </p:pic>
      <p:pic>
        <p:nvPicPr>
          <p:cNvPr id="18" name="Picture 17">
            <a:extLst>
              <a:ext uri="{FF2B5EF4-FFF2-40B4-BE49-F238E27FC236}">
                <a16:creationId xmlns:a16="http://schemas.microsoft.com/office/drawing/2014/main" id="{75C191AE-71E1-4878-9BF1-F9017988830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931948">
            <a:off x="10001380" y="212009"/>
            <a:ext cx="816746" cy="816746"/>
          </a:xfrm>
          <a:prstGeom prst="rect">
            <a:avLst/>
          </a:prstGeom>
        </p:spPr>
      </p:pic>
    </p:spTree>
    <p:extLst>
      <p:ext uri="{BB962C8B-B14F-4D97-AF65-F5344CB8AC3E}">
        <p14:creationId xmlns:p14="http://schemas.microsoft.com/office/powerpoint/2010/main" val="37939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01146528"/>
              </p:ext>
            </p:extLst>
          </p:nvPr>
        </p:nvGraphicFramePr>
        <p:xfrm>
          <a:off x="366318" y="276169"/>
          <a:ext cx="11459364" cy="600456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5502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Autumn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bg1">
                              <a:lumMod val="50000"/>
                            </a:schemeClr>
                          </a:solidFill>
                          <a:latin typeface="Amatic SC" panose="00000500000000000000" pitchFamily="2" charset="-79"/>
                          <a:cs typeface="Amatic SC" panose="00000500000000000000" pitchFamily="2" charset="-79"/>
                        </a:rPr>
                        <a:t>Autumn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4276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latin typeface="Amatic SC" panose="00000500000000000000" pitchFamily="2" charset="-79"/>
                          <a:cs typeface="Amatic SC" panose="00000500000000000000" pitchFamily="2" charset="-79"/>
                        </a:rPr>
                        <a:t>All about me</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superheroes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smtClean="0">
                          <a:latin typeface="Amatic SC" panose="00000500000000000000" pitchFamily="2" charset="-79"/>
                          <a:cs typeface="Amatic SC" panose="00000500000000000000" pitchFamily="2" charset="-79"/>
                        </a:rPr>
                        <a:t>Weather/dinosaurs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matic SC" panose="00000500000000000000" pitchFamily="2" charset="-79"/>
                          <a:cs typeface="Amatic SC" panose="00000500000000000000" pitchFamily="2" charset="-79"/>
                        </a:rPr>
                        <a:t>Different</a:t>
                      </a:r>
                      <a:r>
                        <a:rPr lang="en-US" sz="1400" baseline="0" dirty="0" smtClean="0">
                          <a:latin typeface="Amatic SC" panose="00000500000000000000" pitchFamily="2" charset="-79"/>
                          <a:cs typeface="Amatic SC" panose="00000500000000000000" pitchFamily="2" charset="-79"/>
                        </a:rPr>
                        <a:t> environments/plants</a:t>
                      </a: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smtClean="0">
                          <a:latin typeface="Amatic SC" panose="00000500000000000000" pitchFamily="2" charset="-79"/>
                          <a:cs typeface="Amatic SC" panose="00000500000000000000" pitchFamily="2" charset="-79"/>
                        </a:rPr>
                        <a:t>houses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pirates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630503">
                <a:tc rowSpan="2">
                  <a:txBody>
                    <a:bodyPr/>
                    <a:lstStyle/>
                    <a:p>
                      <a:pPr algn="ctr"/>
                      <a:r>
                        <a:rPr lang="en-US" sz="8000" b="0" dirty="0" smtClean="0">
                          <a:latin typeface="Amatic SC" panose="00000500000000000000" pitchFamily="2" charset="-79"/>
                          <a:cs typeface="Amatic SC" panose="00000500000000000000" pitchFamily="2" charset="-79"/>
                        </a:rPr>
                        <a:t> </a:t>
                      </a:r>
                      <a:endParaRPr lang="en-US" sz="80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FF33CC"/>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FF33CC"/>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mn-lt"/>
                          <a:cs typeface="Amatic SC" panose="00000500000000000000" pitchFamily="2" charset="-79"/>
                        </a:rPr>
                        <a:t>Creating and thinking critically: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3110905">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mn-lt"/>
                          <a:cs typeface="Amatic SC" panose="00000500000000000000" pitchFamily="2" charset="-79"/>
                        </a:rPr>
                        <a:t>Unique Child: </a:t>
                      </a:r>
                      <a:r>
                        <a:rPr lang="en-US" sz="1200" i="0" dirty="0">
                          <a:latin typeface="+mn-lt"/>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mn-lt"/>
                          <a:cs typeface="Amatic SC" panose="00000500000000000000" pitchFamily="2" charset="-79"/>
                        </a:rPr>
                        <a:t>Positive Relationships: </a:t>
                      </a:r>
                      <a:r>
                        <a:rPr lang="en-US" sz="1200" i="0" dirty="0">
                          <a:latin typeface="+mn-lt"/>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latin typeface="+mn-lt"/>
                          <a:cs typeface="Amatic SC" panose="00000500000000000000" pitchFamily="2" charset="-79"/>
                        </a:rPr>
                        <a:t>Enabling environments: </a:t>
                      </a:r>
                      <a:r>
                        <a:rPr lang="en-US" sz="1200" i="0" dirty="0">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mn-lt"/>
                          <a:cs typeface="Amatic SC" panose="00000500000000000000" pitchFamily="2" charset="-79"/>
                        </a:rPr>
                        <a:t>Learning and Development: </a:t>
                      </a:r>
                      <a:r>
                        <a:rPr lang="en-US" sz="1200" i="0" dirty="0">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mn-lt"/>
                        <a:cs typeface="RM Typerighter old" panose="00000400000000000000" pitchFamily="2" charset="-79"/>
                      </a:endParaRPr>
                    </a:p>
                    <a:p>
                      <a:r>
                        <a:rPr lang="en-US" sz="1200" i="1" dirty="0">
                          <a:latin typeface="+mn-lt"/>
                          <a:cs typeface="RM Typerighter old" panose="00000400000000000000" pitchFamily="2" charset="-79"/>
                        </a:rPr>
                        <a:t>PLAY: </a:t>
                      </a:r>
                      <a:r>
                        <a:rPr lang="en-US" sz="1200" b="0" i="1" kern="1200" dirty="0" smtClean="0">
                          <a:solidFill>
                            <a:schemeClr val="dk1"/>
                          </a:solidFill>
                          <a:effectLst/>
                          <a:latin typeface="+mn-lt"/>
                          <a:ea typeface="+mn-ea"/>
                          <a:cs typeface="+mn-cs"/>
                        </a:rPr>
                        <a:t>At</a:t>
                      </a:r>
                      <a:r>
                        <a:rPr lang="en-US" sz="1200" b="0" i="1" kern="1200" baseline="0" dirty="0" smtClean="0">
                          <a:solidFill>
                            <a:schemeClr val="dk1"/>
                          </a:solidFill>
                          <a:effectLst/>
                          <a:latin typeface="+mn-lt"/>
                          <a:ea typeface="+mn-ea"/>
                          <a:cs typeface="+mn-cs"/>
                        </a:rPr>
                        <a:t> </a:t>
                      </a:r>
                      <a:r>
                        <a:rPr lang="en-US" sz="1200" b="0" i="1" kern="1200" baseline="0" dirty="0" err="1" smtClean="0">
                          <a:solidFill>
                            <a:schemeClr val="dk1"/>
                          </a:solidFill>
                          <a:effectLst/>
                          <a:latin typeface="+mn-lt"/>
                          <a:ea typeface="+mn-ea"/>
                          <a:cs typeface="+mn-cs"/>
                        </a:rPr>
                        <a:t>Duddon</a:t>
                      </a:r>
                      <a:r>
                        <a:rPr lang="en-US" sz="1200" b="0" i="1" kern="1200" baseline="0" dirty="0" smtClean="0">
                          <a:solidFill>
                            <a:schemeClr val="dk1"/>
                          </a:solidFill>
                          <a:effectLst/>
                          <a:latin typeface="+mn-lt"/>
                          <a:ea typeface="+mn-ea"/>
                          <a:cs typeface="+mn-cs"/>
                        </a:rPr>
                        <a:t> St Peter’s</a:t>
                      </a:r>
                      <a:r>
                        <a:rPr lang="en-US" sz="1200" b="0" i="1" kern="1200" dirty="0" smtClean="0">
                          <a:solidFill>
                            <a:schemeClr val="dk1"/>
                          </a:solidFill>
                          <a:effectLst/>
                          <a:latin typeface="+mn-lt"/>
                          <a:ea typeface="+mn-ea"/>
                          <a:cs typeface="+mn-cs"/>
                        </a:rPr>
                        <a:t>, </a:t>
                      </a:r>
                      <a:r>
                        <a:rPr lang="en-US" sz="1200" b="0" i="1" kern="1200" dirty="0">
                          <a:solidFill>
                            <a:schemeClr val="dk1"/>
                          </a:solidFill>
                          <a:effectLst/>
                          <a:latin typeface="+mn-lt"/>
                          <a:ea typeface="+mn-ea"/>
                          <a:cs typeface="+mn-cs"/>
                        </a:rPr>
                        <a:t>we understand that children learn best when they are absorbed, interested and active.  We understand that active learning involves other children, adults, objects, ideas, stimuli and events that aim to engage and involve children for sustained periods. We believe that Early Years education should be as practical as possible and therefore , we are proud that our EYFS setting has an underlying ethos of ‘Learning through play. </a:t>
                      </a:r>
                      <a:r>
                        <a:rPr lang="en-GB" sz="1200" i="1" dirty="0">
                          <a:solidFill>
                            <a:schemeClr val="tx1"/>
                          </a:solidFill>
                          <a:latin typeface="+mn-lt"/>
                          <a:cs typeface="RM Typerighter old" panose="00000400000000000000" pitchFamily="2" charset="-79"/>
                        </a:rPr>
                        <a:t>PLAY is essential for children’s development across all areas. Play builds on children’s confidence as they learn to explore, to relate to others around them and develop relationships , set their own goals and solve problems. Children learn by leading their own play and by taking part in play which is guided by adults.</a:t>
                      </a:r>
                      <a:r>
                        <a:rPr lang="en-US" sz="1200" b="0" i="1" kern="1200" dirty="0">
                          <a:solidFill>
                            <a:schemeClr val="dk1"/>
                          </a:solidFill>
                          <a:effectLst/>
                          <a:latin typeface="+mn-lt"/>
                          <a:ea typeface="+mn-ea"/>
                          <a:cs typeface="+mn-cs"/>
                        </a:rPr>
                        <a:t>’. EYFS Team</a:t>
                      </a:r>
                    </a:p>
                    <a:p>
                      <a:r>
                        <a:rPr lang="en-US" sz="1200" b="0" i="1" kern="1200" dirty="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mn-lt"/>
                          <a:cs typeface="Amatic SC" panose="00000500000000000000" pitchFamily="2" charset="-79"/>
                        </a:rPr>
                        <a:t>We will ensure that all children learn and develop well and are kept healthy and safe at ALL times. </a:t>
                      </a:r>
                      <a:endParaRPr lang="en-GB" sz="1400" b="1" i="1" dirty="0">
                        <a:latin typeface="+mn-lt"/>
                        <a:cs typeface="Amatic SC" panose="00000500000000000000" pitchFamily="2" charset="-79"/>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6" name="TextBox 5">
            <a:extLst>
              <a:ext uri="{FF2B5EF4-FFF2-40B4-BE49-F238E27FC236}">
                <a16:creationId xmlns:a16="http://schemas.microsoft.com/office/drawing/2014/main" id="{D6796E57-4BE4-4760-9518-06087CD670E2}"/>
              </a:ext>
            </a:extLst>
          </p:cNvPr>
          <p:cNvSpPr txBox="1"/>
          <p:nvPr/>
        </p:nvSpPr>
        <p:spPr>
          <a:xfrm>
            <a:off x="1109291" y="6477811"/>
            <a:ext cx="12192000" cy="307777"/>
          </a:xfrm>
          <a:prstGeom prst="rect">
            <a:avLst/>
          </a:prstGeom>
          <a:noFill/>
        </p:spPr>
        <p:txBody>
          <a:bodyPr wrap="square">
            <a:spAutoFit/>
          </a:bodyPr>
          <a:lstStyle/>
          <a:p>
            <a:r>
              <a:rPr lang="en-US" sz="1400" i="1" dirty="0">
                <a:solidFill>
                  <a:schemeClr val="bg1">
                    <a:lumMod val="50000"/>
                  </a:schemeClr>
                </a:solidFill>
              </a:rPr>
              <a:t>The ultimate purpose of education, for adults and children, is to help them cultivate love, which is both an aesthetic and rational experience.</a:t>
            </a:r>
            <a:endParaRPr lang="en-GB" sz="1400" i="1" dirty="0">
              <a:solidFill>
                <a:schemeClr val="bg1">
                  <a:lumMod val="50000"/>
                </a:schemeClr>
              </a:solidFill>
            </a:endParaRPr>
          </a:p>
        </p:txBody>
      </p:sp>
      <p:sp>
        <p:nvSpPr>
          <p:cNvPr id="2" name="Arrow: Curved Down 1">
            <a:extLst>
              <a:ext uri="{FF2B5EF4-FFF2-40B4-BE49-F238E27FC236}">
                <a16:creationId xmlns:a16="http://schemas.microsoft.com/office/drawing/2014/main" id="{EDEE4DCC-E742-421C-AA1B-CCCBC03083AB}"/>
              </a:ext>
            </a:extLst>
          </p:cNvPr>
          <p:cNvSpPr/>
          <p:nvPr/>
        </p:nvSpPr>
        <p:spPr>
          <a:xfrm>
            <a:off x="585926" y="4169339"/>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See the source image">
            <a:extLst>
              <a:ext uri="{FF2B5EF4-FFF2-40B4-BE49-F238E27FC236}">
                <a16:creationId xmlns:a16="http://schemas.microsoft.com/office/drawing/2014/main" id="{A01F3A18-D7E6-4C03-BEAE-37E240B480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16929" y="955559"/>
            <a:ext cx="3052439" cy="30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99C4B-24E8-40A1-9E6B-3C6AB4384B00}"/>
              </a:ext>
            </a:extLst>
          </p:cNvPr>
          <p:cNvSpPr/>
          <p:nvPr/>
        </p:nvSpPr>
        <p:spPr>
          <a:xfrm rot="20846512">
            <a:off x="495570" y="2336154"/>
            <a:ext cx="136768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smtClean="0">
                <a:ln/>
                <a:solidFill>
                  <a:schemeClr val="accent3"/>
                </a:solidFill>
                <a:latin typeface="Adler" panose="00000400000000000000" pitchFamily="2" charset="0"/>
              </a:rPr>
              <a:t>COEL</a:t>
            </a:r>
            <a:endParaRPr lang="en-US" sz="3600" b="1" dirty="0">
              <a:ln/>
              <a:solidFill>
                <a:schemeClr val="accent3"/>
              </a:solidFill>
              <a:latin typeface="Adler" panose="00000400000000000000" pitchFamily="2" charset="0"/>
            </a:endParaRPr>
          </a:p>
        </p:txBody>
      </p:sp>
    </p:spTree>
    <p:extLst>
      <p:ext uri="{BB962C8B-B14F-4D97-AF65-F5344CB8AC3E}">
        <p14:creationId xmlns:p14="http://schemas.microsoft.com/office/powerpoint/2010/main" val="295277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369739347"/>
              </p:ext>
            </p:extLst>
          </p:nvPr>
        </p:nvGraphicFramePr>
        <p:xfrm>
          <a:off x="366318" y="178493"/>
          <a:ext cx="11459364" cy="8397132"/>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641661">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35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latin typeface="Amatic SC" panose="00000500000000000000" pitchFamily="2" charset="-79"/>
                          <a:cs typeface="Amatic SC" panose="00000500000000000000" pitchFamily="2" charset="-79"/>
                        </a:rPr>
                        <a:t>All about me</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superheroes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smtClean="0">
                          <a:latin typeface="Amatic SC" panose="00000500000000000000" pitchFamily="2" charset="-79"/>
                          <a:cs typeface="Amatic SC" panose="00000500000000000000" pitchFamily="2" charset="-79"/>
                        </a:rPr>
                        <a:t>Weather/dinosaurs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matic SC" panose="00000500000000000000" pitchFamily="2" charset="-79"/>
                          <a:cs typeface="Amatic SC" panose="00000500000000000000" pitchFamily="2" charset="-79"/>
                        </a:rPr>
                        <a:t>Different</a:t>
                      </a:r>
                      <a:r>
                        <a:rPr lang="en-US" sz="1400" baseline="0" dirty="0" smtClean="0">
                          <a:latin typeface="Amatic SC" panose="00000500000000000000" pitchFamily="2" charset="-79"/>
                          <a:cs typeface="Amatic SC" panose="00000500000000000000" pitchFamily="2" charset="-79"/>
                        </a:rPr>
                        <a:t> environments/plants</a:t>
                      </a: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smtClean="0">
                          <a:latin typeface="Amatic SC" panose="00000500000000000000" pitchFamily="2" charset="-79"/>
                          <a:cs typeface="Amatic SC" panose="00000500000000000000" pitchFamily="2" charset="-79"/>
                        </a:rPr>
                        <a:t>houses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pirates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5437987">
                <a:tc rowSpan="2">
                  <a:txBody>
                    <a:bodyPr/>
                    <a:lstStyle/>
                    <a:p>
                      <a:pPr algn="ctr"/>
                      <a:r>
                        <a:rPr lang="en-US" sz="2400" b="1" dirty="0" smtClean="0">
                          <a:solidFill>
                            <a:srgbClr val="7030A0"/>
                          </a:solidFill>
                          <a:latin typeface="Amatic SC" panose="00000500000000000000" pitchFamily="2" charset="-79"/>
                          <a:cs typeface="Amatic SC" panose="00000500000000000000" pitchFamily="2" charset="-79"/>
                        </a:rPr>
                        <a:t>No Outsiders – Texts in </a:t>
                      </a:r>
                      <a:r>
                        <a:rPr lang="en-US" sz="2400" b="1" dirty="0" smtClean="0">
                          <a:solidFill>
                            <a:srgbClr val="7030A0"/>
                          </a:solidFill>
                          <a:latin typeface="Amatic SC" panose="00000500000000000000" pitchFamily="2" charset="-79"/>
                          <a:cs typeface="Amatic SC" panose="00000500000000000000" pitchFamily="2" charset="-79"/>
                        </a:rPr>
                        <a:t>purple</a:t>
                      </a:r>
                    </a:p>
                    <a:p>
                      <a:pPr algn="ctr"/>
                      <a:endParaRPr lang="en-US" sz="2400" b="1" dirty="0" smtClean="0">
                        <a:solidFill>
                          <a:srgbClr val="7030A0"/>
                        </a:solidFill>
                        <a:latin typeface="Amatic SC" panose="00000500000000000000" pitchFamily="2" charset="-79"/>
                        <a:cs typeface="Amatic SC" panose="00000500000000000000" pitchFamily="2" charset="-79"/>
                      </a:endParaRPr>
                    </a:p>
                    <a:p>
                      <a:pPr algn="ctr"/>
                      <a:r>
                        <a:rPr lang="en-US" sz="1600" b="1" dirty="0" smtClean="0">
                          <a:solidFill>
                            <a:srgbClr val="7030A0"/>
                          </a:solidFill>
                          <a:latin typeface="Amatic SC" panose="00000500000000000000" pitchFamily="2" charset="-79"/>
                          <a:cs typeface="Amatic SC" panose="00000500000000000000" pitchFamily="2" charset="-79"/>
                        </a:rPr>
                        <a:t>Children are engaged in meaningful conversation and encouraged to share their ideas – pupil voice is valued</a:t>
                      </a:r>
                    </a:p>
                    <a:p>
                      <a:pPr algn="ctr"/>
                      <a:r>
                        <a:rPr lang="en-US" sz="1600" b="1" dirty="0" smtClean="0">
                          <a:solidFill>
                            <a:srgbClr val="7030A0"/>
                          </a:solidFill>
                          <a:latin typeface="Amatic SC" panose="00000500000000000000" pitchFamily="2" charset="-79"/>
                          <a:cs typeface="Amatic SC" panose="00000500000000000000" pitchFamily="2" charset="-79"/>
                        </a:rPr>
                        <a:t>Our curriculum is experience based and fluid</a:t>
                      </a:r>
                      <a:r>
                        <a:rPr lang="en-US" sz="1600" b="1" baseline="0" dirty="0" smtClean="0">
                          <a:solidFill>
                            <a:srgbClr val="7030A0"/>
                          </a:solidFill>
                          <a:latin typeface="Amatic SC" panose="00000500000000000000" pitchFamily="2" charset="-79"/>
                          <a:cs typeface="Amatic SC" panose="00000500000000000000" pitchFamily="2" charset="-79"/>
                        </a:rPr>
                        <a:t> to suit children and their needs</a:t>
                      </a:r>
                      <a:endParaRPr lang="en-US" sz="1600" b="1" dirty="0">
                        <a:solidFill>
                          <a:srgbClr val="7030A0"/>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7030A0"/>
                          </a:solidFill>
                          <a:latin typeface="+mn-lt"/>
                          <a:cs typeface="Amatic SC" panose="00000500000000000000" pitchFamily="2" charset="-79"/>
                        </a:rPr>
                        <a:t>Blue Chameleon – Emily </a:t>
                      </a:r>
                      <a:r>
                        <a:rPr lang="en-US" sz="1600" dirty="0" err="1" smtClean="0">
                          <a:solidFill>
                            <a:srgbClr val="7030A0"/>
                          </a:solidFill>
                          <a:latin typeface="+mn-lt"/>
                          <a:cs typeface="Amatic SC" panose="00000500000000000000" pitchFamily="2" charset="-79"/>
                        </a:rPr>
                        <a:t>Gravett</a:t>
                      </a:r>
                      <a:endParaRPr lang="en-US" sz="1600" dirty="0" smtClean="0">
                        <a:solidFill>
                          <a:srgbClr val="7030A0"/>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7030A0"/>
                          </a:solidFill>
                          <a:latin typeface="Amatic SC" panose="00000500000000000000" pitchFamily="2" charset="-79"/>
                          <a:cs typeface="Amatic SC" panose="00000500000000000000" pitchFamily="2" charset="-79"/>
                        </a:rPr>
                        <a:t>My </a:t>
                      </a:r>
                      <a:r>
                        <a:rPr lang="en-US" sz="2000" b="1" dirty="0" err="1" smtClean="0">
                          <a:solidFill>
                            <a:srgbClr val="7030A0"/>
                          </a:solidFill>
                          <a:latin typeface="Amatic SC" panose="00000500000000000000" pitchFamily="2" charset="-79"/>
                          <a:cs typeface="Amatic SC" panose="00000500000000000000" pitchFamily="2" charset="-79"/>
                        </a:rPr>
                        <a:t>HappY</a:t>
                      </a:r>
                      <a:r>
                        <a:rPr lang="en-US" sz="2000" b="1" dirty="0" smtClean="0">
                          <a:solidFill>
                            <a:srgbClr val="7030A0"/>
                          </a:solidFill>
                          <a:latin typeface="Amatic SC" panose="00000500000000000000" pitchFamily="2" charset="-79"/>
                          <a:cs typeface="Amatic SC" panose="00000500000000000000" pitchFamily="2" charset="-79"/>
                        </a:rPr>
                        <a:t> Mind- beginning September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7030A0"/>
                          </a:solidFill>
                          <a:latin typeface="+mn-lt"/>
                          <a:cs typeface="Amatic SC" panose="00000500000000000000" pitchFamily="2" charset="-79"/>
                        </a:rPr>
                        <a:t>The Family Book – Todd Parr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dirty="0" smtClean="0">
                          <a:solidFill>
                            <a:srgbClr val="7030A0"/>
                          </a:solidFill>
                          <a:latin typeface="+mn-lt"/>
                          <a:cs typeface="Amatic SC" panose="00000500000000000000" pitchFamily="2" charset="-79"/>
                        </a:rPr>
                        <a:t>Mommy,</a:t>
                      </a:r>
                      <a:r>
                        <a:rPr lang="en-US" sz="1600" baseline="0" dirty="0" smtClean="0">
                          <a:solidFill>
                            <a:srgbClr val="7030A0"/>
                          </a:solidFill>
                          <a:latin typeface="+mn-lt"/>
                          <a:cs typeface="Amatic SC" panose="00000500000000000000" pitchFamily="2" charset="-79"/>
                        </a:rPr>
                        <a:t> Mama and Me – </a:t>
                      </a:r>
                      <a:r>
                        <a:rPr lang="en-US" sz="1600" baseline="0" dirty="0" err="1" smtClean="0">
                          <a:solidFill>
                            <a:srgbClr val="7030A0"/>
                          </a:solidFill>
                          <a:latin typeface="+mn-lt"/>
                          <a:cs typeface="Amatic SC" panose="00000500000000000000" pitchFamily="2" charset="-79"/>
                        </a:rPr>
                        <a:t>Leslea</a:t>
                      </a:r>
                      <a:r>
                        <a:rPr lang="en-US" sz="1600" baseline="0" dirty="0" smtClean="0">
                          <a:solidFill>
                            <a:srgbClr val="7030A0"/>
                          </a:solidFill>
                          <a:latin typeface="+mn-lt"/>
                          <a:cs typeface="Amatic SC" panose="00000500000000000000" pitchFamily="2" charset="-79"/>
                        </a:rPr>
                        <a:t> Newman</a:t>
                      </a:r>
                      <a:endParaRPr lang="en-US" sz="1600" dirty="0" smtClean="0">
                        <a:solidFill>
                          <a:srgbClr val="7030A0"/>
                        </a:solidFill>
                        <a:latin typeface="+mn-lt"/>
                        <a:cs typeface="Amatic SC" panose="00000500000000000000" pitchFamily="2" charset="-79"/>
                      </a:endParaRPr>
                    </a:p>
                    <a:p>
                      <a:pPr algn="ctr"/>
                      <a:endParaRPr lang="en-US" sz="900" dirty="0"/>
                    </a:p>
                    <a:p>
                      <a:pPr algn="ctr"/>
                      <a:endParaRPr lang="en-GB" sz="9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7030A0"/>
                          </a:solidFill>
                          <a:latin typeface="+mn-lt"/>
                          <a:cs typeface="Amatic SC" panose="00000500000000000000" pitchFamily="2" charset="-79"/>
                        </a:rPr>
                        <a:t>Red Rockets and Rainbow Jelly – Sue Heap &amp; Nick </a:t>
                      </a:r>
                      <a:r>
                        <a:rPr lang="en-US" sz="1600" dirty="0" err="1" smtClean="0">
                          <a:solidFill>
                            <a:srgbClr val="7030A0"/>
                          </a:solidFill>
                          <a:latin typeface="+mn-lt"/>
                          <a:cs typeface="Amatic SC" panose="00000500000000000000" pitchFamily="2" charset="-79"/>
                        </a:rPr>
                        <a:t>Sharratt</a:t>
                      </a:r>
                      <a:endParaRPr lang="en-US" sz="1600" dirty="0" smtClean="0">
                        <a:solidFill>
                          <a:srgbClr val="7030A0"/>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a:t>
                      </a:r>
                      <a:endParaRPr lang="en-US" sz="10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7030A0"/>
                          </a:solidFill>
                          <a:latin typeface="+mn-lt"/>
                          <a:cs typeface="Amatic SC" panose="00000500000000000000" pitchFamily="2" charset="-79"/>
                        </a:rPr>
                        <a:t>You Choose</a:t>
                      </a:r>
                      <a:r>
                        <a:rPr lang="en-US" sz="1600" baseline="0" dirty="0" smtClean="0">
                          <a:solidFill>
                            <a:srgbClr val="7030A0"/>
                          </a:solidFill>
                          <a:latin typeface="+mn-lt"/>
                          <a:cs typeface="Amatic SC" panose="00000500000000000000" pitchFamily="2" charset="-79"/>
                        </a:rPr>
                        <a:t> – Nick </a:t>
                      </a:r>
                      <a:r>
                        <a:rPr lang="en-US" sz="1600" baseline="0" dirty="0" err="1" smtClean="0">
                          <a:solidFill>
                            <a:srgbClr val="7030A0"/>
                          </a:solidFill>
                          <a:latin typeface="+mn-lt"/>
                          <a:cs typeface="Amatic SC" panose="00000500000000000000" pitchFamily="2" charset="-79"/>
                        </a:rPr>
                        <a:t>Sharratt</a:t>
                      </a:r>
                      <a:r>
                        <a:rPr lang="en-US" sz="1600" baseline="0" dirty="0" smtClean="0">
                          <a:solidFill>
                            <a:srgbClr val="7030A0"/>
                          </a:solidFill>
                          <a:latin typeface="+mn-lt"/>
                          <a:cs typeface="Amatic SC" panose="00000500000000000000" pitchFamily="2" charset="-79"/>
                        </a:rPr>
                        <a:t> &amp; Pippa </a:t>
                      </a:r>
                      <a:r>
                        <a:rPr lang="en-US" sz="1600" baseline="0" dirty="0" err="1" smtClean="0">
                          <a:solidFill>
                            <a:srgbClr val="7030A0"/>
                          </a:solidFill>
                          <a:latin typeface="+mn-lt"/>
                          <a:cs typeface="Amatic SC" panose="00000500000000000000" pitchFamily="2" charset="-79"/>
                        </a:rPr>
                        <a:t>Goodhart</a:t>
                      </a:r>
                      <a:endParaRPr lang="en-US" sz="1600" dirty="0" smtClean="0">
                        <a:solidFill>
                          <a:srgbClr val="7030A0"/>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7030A0"/>
                          </a:solidFill>
                          <a:latin typeface="+mn-lt"/>
                          <a:cs typeface="Amatic SC" panose="00000500000000000000" pitchFamily="2" charset="-79"/>
                        </a:rPr>
                        <a:t>Introducing Teddy – Jessica </a:t>
                      </a:r>
                      <a:r>
                        <a:rPr lang="en-US" sz="1600" dirty="0" smtClean="0">
                          <a:solidFill>
                            <a:srgbClr val="7030A0"/>
                          </a:solidFill>
                          <a:latin typeface="+mn-lt"/>
                          <a:cs typeface="Amatic SC" panose="00000500000000000000" pitchFamily="2" charset="-79"/>
                        </a:rPr>
                        <a:t>Walton</a:t>
                      </a:r>
                      <a:endParaRPr lang="en-US" sz="1600" dirty="0" smtClean="0">
                        <a:solidFill>
                          <a:srgbClr val="7030A0"/>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r h="1799324">
                <a:tc vMerge="1">
                  <a:txBody>
                    <a:bodyPr/>
                    <a:lstStyle/>
                    <a:p>
                      <a:pPr algn="ctr"/>
                      <a:r>
                        <a:rPr lang="en-US" sz="2400" b="0" dirty="0">
                          <a:latin typeface="Amatic SC" panose="00000500000000000000" pitchFamily="2" charset="-79"/>
                          <a:cs typeface="Amatic SC" panose="00000500000000000000" pitchFamily="2" charset="-79"/>
                        </a:rPr>
                        <a:t>Core Principles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16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34059294"/>
                  </a:ext>
                </a:extLst>
              </a:tr>
            </a:tbl>
          </a:graphicData>
        </a:graphic>
      </p:graphicFrame>
    </p:spTree>
    <p:extLst>
      <p:ext uri="{BB962C8B-B14F-4D97-AF65-F5344CB8AC3E}">
        <p14:creationId xmlns:p14="http://schemas.microsoft.com/office/powerpoint/2010/main" val="224984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1011798"/>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15693733"/>
              </p:ext>
            </p:extLst>
          </p:nvPr>
        </p:nvGraphicFramePr>
        <p:xfrm>
          <a:off x="171904" y="180110"/>
          <a:ext cx="11848192" cy="5680363"/>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540460">
                  <a:extLst>
                    <a:ext uri="{9D8B030D-6E8A-4147-A177-3AD203B41FA5}">
                      <a16:colId xmlns:a16="http://schemas.microsoft.com/office/drawing/2014/main" val="2335150482"/>
                    </a:ext>
                  </a:extLst>
                </a:gridCol>
                <a:gridCol w="1844738">
                  <a:extLst>
                    <a:ext uri="{9D8B030D-6E8A-4147-A177-3AD203B41FA5}">
                      <a16:colId xmlns:a16="http://schemas.microsoft.com/office/drawing/2014/main" val="4046203905"/>
                    </a:ext>
                  </a:extLst>
                </a:gridCol>
              </a:tblGrid>
              <a:tr h="651163">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latin typeface="Amatic SC" panose="00000500000000000000" pitchFamily="2" charset="-79"/>
                          <a:cs typeface="Amatic SC" panose="00000500000000000000" pitchFamily="2" charset="-79"/>
                        </a:rPr>
                        <a:t>All about me</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superheroes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smtClean="0">
                          <a:latin typeface="Amatic SC" panose="00000500000000000000" pitchFamily="2" charset="-79"/>
                          <a:cs typeface="Amatic SC" panose="00000500000000000000" pitchFamily="2" charset="-79"/>
                        </a:rPr>
                        <a:t>Weather/dinosaurs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matic SC" panose="00000500000000000000" pitchFamily="2" charset="-79"/>
                          <a:cs typeface="Amatic SC" panose="00000500000000000000" pitchFamily="2" charset="-79"/>
                        </a:rPr>
                        <a:t>Different</a:t>
                      </a:r>
                      <a:r>
                        <a:rPr lang="en-US" sz="1400" baseline="0" dirty="0" smtClean="0">
                          <a:latin typeface="Amatic SC" panose="00000500000000000000" pitchFamily="2" charset="-79"/>
                          <a:cs typeface="Amatic SC" panose="00000500000000000000" pitchFamily="2" charset="-79"/>
                        </a:rPr>
                        <a:t> environments/plants</a:t>
                      </a: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smtClean="0">
                          <a:latin typeface="Amatic SC" panose="00000500000000000000" pitchFamily="2" charset="-79"/>
                          <a:cs typeface="Amatic SC" panose="00000500000000000000" pitchFamily="2" charset="-79"/>
                        </a:rPr>
                        <a:t>houses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pirates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2400" b="1" dirty="0">
                          <a:latin typeface="Amatic SC" panose="00000500000000000000" pitchFamily="2" charset="-79"/>
                          <a:cs typeface="Amatic SC" panose="00000500000000000000" pitchFamily="2" charset="-79"/>
                        </a:rPr>
                        <a:t>Our Values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CC66FF"/>
                          </a:solidFill>
                          <a:latin typeface="Amatic SC" panose="00000500000000000000" pitchFamily="2" charset="-79"/>
                          <a:cs typeface="Amatic SC" panose="00000500000000000000" pitchFamily="2" charset="-79"/>
                        </a:rPr>
                        <a:t>Assemblies / Sharing Circles </a:t>
                      </a:r>
                      <a:endParaRPr lang="en-GB" sz="1600" b="1" dirty="0" smtClean="0">
                        <a:solidFill>
                          <a:srgbClr val="CC66FF"/>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CC66FF"/>
                          </a:solidFill>
                          <a:latin typeface="Amatic SC" panose="00000500000000000000" pitchFamily="2" charset="-79"/>
                          <a:cs typeface="Amatic SC" panose="00000500000000000000" pitchFamily="2" charset="-79"/>
                        </a:rPr>
                        <a:t>Collective worship</a:t>
                      </a:r>
                      <a:endParaRPr lang="en-GB" sz="1600" b="1" dirty="0">
                        <a:solidFill>
                          <a:srgbClr val="CC66FF"/>
                        </a:solidFill>
                        <a:latin typeface="Amatic SC" panose="00000500000000000000" pitchFamily="2" charset="-79"/>
                        <a:cs typeface="Amatic SC" panose="00000500000000000000" pitchFamily="2" charset="-79"/>
                      </a:endParaRPr>
                    </a:p>
                    <a:p>
                      <a:pPr algn="ctr"/>
                      <a:endParaRPr lang="en-US" sz="5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US" sz="1600" b="1" i="0" dirty="0">
                          <a:solidFill>
                            <a:schemeClr val="bg1">
                              <a:lumMod val="50000"/>
                            </a:schemeClr>
                          </a:solidFill>
                          <a:effectLst/>
                          <a:latin typeface="+mn-lt"/>
                        </a:rPr>
                        <a:t>Mutual respect </a:t>
                      </a:r>
                    </a:p>
                    <a:p>
                      <a:pPr marL="0" indent="0" algn="ctr">
                        <a:buFont typeface="Arial" panose="020B0604020202020204" pitchFamily="34" charset="0"/>
                        <a:buNone/>
                      </a:pPr>
                      <a:r>
                        <a:rPr lang="en-US" sz="1000" b="0" i="0" dirty="0">
                          <a:solidFill>
                            <a:schemeClr val="tx1"/>
                          </a:solidFill>
                          <a:effectLst/>
                          <a:latin typeface="+mn-lt"/>
                        </a:rPr>
                        <a:t> </a:t>
                      </a:r>
                      <a:r>
                        <a:rPr lang="en-GB" sz="1000" dirty="0">
                          <a:solidFill>
                            <a:schemeClr val="tx1"/>
                          </a:solidFill>
                          <a:latin typeface="+mn-lt"/>
                        </a:rPr>
                        <a:t>We are all unique. </a:t>
                      </a:r>
                    </a:p>
                    <a:p>
                      <a:pPr marL="0" lvl="0" indent="0" algn="ctr">
                        <a:buFont typeface="Arial" panose="020B0604020202020204" pitchFamily="34" charset="0"/>
                        <a:buNone/>
                      </a:pPr>
                      <a:r>
                        <a:rPr lang="en-GB" sz="1000" dirty="0">
                          <a:solidFill>
                            <a:schemeClr val="tx1"/>
                          </a:solidFill>
                          <a:latin typeface="+mn-lt"/>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a:solidFill>
                            <a:schemeClr val="tx1"/>
                          </a:solidFill>
                          <a:latin typeface="+mn-lt"/>
                        </a:rPr>
                        <a:t>All cultures are learned , respected, and celebrated. </a:t>
                      </a:r>
                    </a:p>
                    <a:p>
                      <a:pPr marL="0" lvl="0" indent="0" algn="ctr">
                        <a:buFont typeface="Arial" panose="020B0604020202020204" pitchFamily="34" charset="0"/>
                        <a:buNone/>
                      </a:pPr>
                      <a:endParaRPr lang="en-GB" sz="1000" dirty="0">
                        <a:solidFill>
                          <a:schemeClr val="tx1"/>
                        </a:solidFill>
                        <a:latin typeface="+mn-lt"/>
                      </a:endParaRPr>
                    </a:p>
                    <a:p>
                      <a:pPr algn="ctr" rtl="0" fontAlgn="base"/>
                      <a:endParaRPr lang="en-US" sz="1600" b="0" i="0" dirty="0">
                        <a:solidFill>
                          <a:schemeClr val="bg1">
                            <a:lumMod val="50000"/>
                          </a:schemeClr>
                        </a:solidFill>
                        <a:effectLst/>
                        <a:latin typeface="+mn-lt"/>
                      </a:endParaRP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1600" b="1" i="0" dirty="0">
                          <a:solidFill>
                            <a:schemeClr val="bg1">
                              <a:lumMod val="50000"/>
                            </a:schemeClr>
                          </a:solidFill>
                          <a:effectLst/>
                          <a:latin typeface="+mn-lt"/>
                        </a:rPr>
                        <a:t>Mutual</a:t>
                      </a:r>
                    </a:p>
                    <a:p>
                      <a:pPr algn="ctr" rtl="0" fontAlgn="base"/>
                      <a:r>
                        <a:rPr lang="en-US" sz="1600" b="1" i="0" dirty="0">
                          <a:solidFill>
                            <a:schemeClr val="bg1">
                              <a:lumMod val="50000"/>
                            </a:schemeClr>
                          </a:solidFill>
                          <a:effectLst/>
                          <a:latin typeface="+mn-lt"/>
                        </a:rPr>
                        <a:t>Tolerance </a:t>
                      </a:r>
                    </a:p>
                    <a:p>
                      <a:pPr algn="ctr" eaLnBrk="1" hangingPunct="1"/>
                      <a:r>
                        <a:rPr lang="en-GB" altLang="en-US" sz="1050" b="0" dirty="0">
                          <a:latin typeface="+mn-lt"/>
                          <a:cs typeface="Amatic SC" panose="00000500000000000000" pitchFamily="2" charset="-79"/>
                        </a:rPr>
                        <a:t>Everyone is valued, all cultures are celebrated and we all share and respect the opinions of others. </a:t>
                      </a:r>
                    </a:p>
                    <a:p>
                      <a:pPr algn="ctr" rtl="0" fontAlgn="base"/>
                      <a:r>
                        <a:rPr lang="en-US" sz="1600" b="0" i="0" dirty="0">
                          <a:solidFill>
                            <a:schemeClr val="bg1">
                              <a:lumMod val="50000"/>
                            </a:schemeClr>
                          </a:solidFill>
                          <a:effectLst/>
                          <a:latin typeface="+mn-lt"/>
                        </a:rPr>
                        <a:t> </a:t>
                      </a:r>
                      <a:r>
                        <a:rPr lang="en-US" sz="1050" b="0" i="0" kern="1200" dirty="0">
                          <a:solidFill>
                            <a:schemeClr val="dk1"/>
                          </a:solidFill>
                          <a:effectLst/>
                          <a:latin typeface="+mn-lt"/>
                          <a:ea typeface="+mn-ea"/>
                          <a:cs typeface="+mn-cs"/>
                        </a:rPr>
                        <a:t>Mutual tolerance of those with different faiths and beliefs and for those without faith.</a:t>
                      </a:r>
                      <a:endParaRPr lang="en-US" sz="105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1600" b="1" i="0" dirty="0">
                          <a:solidFill>
                            <a:schemeClr val="bg1">
                              <a:lumMod val="50000"/>
                            </a:schemeClr>
                          </a:solidFill>
                          <a:effectLst/>
                          <a:latin typeface="+mn-lt"/>
                        </a:rPr>
                        <a:t>Rule of law </a:t>
                      </a:r>
                    </a:p>
                    <a:p>
                      <a:pPr marL="0" indent="0" algn="ctr">
                        <a:buFont typeface="Arial" panose="020B0604020202020204" pitchFamily="34" charset="0"/>
                        <a:buNone/>
                      </a:pPr>
                      <a:r>
                        <a:rPr lang="en-GB" sz="1000" dirty="0">
                          <a:solidFill>
                            <a:schemeClr val="tx1"/>
                          </a:solidFill>
                          <a:latin typeface="+mn-lt"/>
                        </a:rPr>
                        <a:t>We all know that we have rules at school that we must follow. </a:t>
                      </a:r>
                    </a:p>
                    <a:p>
                      <a:pPr marL="0" indent="0" algn="ctr">
                        <a:buFont typeface="Arial" panose="020B0604020202020204" pitchFamily="34" charset="0"/>
                        <a:buNone/>
                      </a:pPr>
                      <a:r>
                        <a:rPr lang="en-GB" sz="1000" dirty="0">
                          <a:solidFill>
                            <a:schemeClr val="tx1"/>
                          </a:solidFill>
                          <a:latin typeface="+mn-lt"/>
                        </a:rPr>
                        <a:t>We know who to talk to if we do not feel safe. </a:t>
                      </a:r>
                    </a:p>
                    <a:p>
                      <a:pPr marL="0" indent="0" algn="ctr">
                        <a:buFont typeface="Arial" panose="020B0604020202020204" pitchFamily="34" charset="0"/>
                        <a:buNone/>
                      </a:pPr>
                      <a:r>
                        <a:rPr lang="en-GB" sz="1000" dirty="0">
                          <a:solidFill>
                            <a:schemeClr val="tx1"/>
                          </a:solidFill>
                          <a:latin typeface="+mn-lt"/>
                        </a:rPr>
                        <a:t>We know right from wrong. </a:t>
                      </a:r>
                    </a:p>
                    <a:p>
                      <a:pPr marL="0" indent="0" algn="ctr">
                        <a:buFont typeface="Arial" panose="020B0604020202020204" pitchFamily="34" charset="0"/>
                        <a:buNone/>
                      </a:pPr>
                      <a:r>
                        <a:rPr lang="en-GB" sz="1000" dirty="0">
                          <a:solidFill>
                            <a:schemeClr val="tx1"/>
                          </a:solidFill>
                          <a:latin typeface="+mn-lt"/>
                        </a:rPr>
                        <a:t>We recognise that we are accountable for our actions. </a:t>
                      </a:r>
                    </a:p>
                    <a:p>
                      <a:pPr marL="0" indent="0" algn="ctr">
                        <a:buFont typeface="Arial" panose="020B0604020202020204" pitchFamily="34" charset="0"/>
                        <a:buNone/>
                      </a:pPr>
                      <a:r>
                        <a:rPr lang="en-GB" sz="1000" dirty="0">
                          <a:solidFill>
                            <a:schemeClr val="tx1"/>
                          </a:solidFill>
                          <a:latin typeface="+mn-lt"/>
                        </a:rPr>
                        <a:t>We must work together as a team when it is necessary.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1600" b="1" i="0" dirty="0">
                          <a:solidFill>
                            <a:schemeClr val="bg1">
                              <a:lumMod val="50000"/>
                            </a:schemeClr>
                          </a:solidFill>
                          <a:effectLst/>
                          <a:latin typeface="+mn-lt"/>
                        </a:rPr>
                        <a:t>Individual liberty</a:t>
                      </a:r>
                    </a:p>
                    <a:p>
                      <a:pPr marL="0" indent="0" algn="ctr">
                        <a:buFont typeface="Arial" panose="020B0604020202020204" pitchFamily="34" charset="0"/>
                        <a:buNone/>
                      </a:pPr>
                      <a:r>
                        <a:rPr lang="en-GB" sz="1000" dirty="0">
                          <a:solidFill>
                            <a:schemeClr val="tx1"/>
                          </a:solidFill>
                          <a:latin typeface="+mn-lt"/>
                        </a:rPr>
                        <a:t>We all have the right to have our own views. </a:t>
                      </a:r>
                    </a:p>
                    <a:p>
                      <a:pPr marL="0" indent="0" algn="ctr">
                        <a:buFont typeface="Arial" panose="020B0604020202020204" pitchFamily="34" charset="0"/>
                        <a:buNone/>
                      </a:pPr>
                      <a:r>
                        <a:rPr lang="en-GB" sz="1000" dirty="0">
                          <a:solidFill>
                            <a:schemeClr val="tx1"/>
                          </a:solidFill>
                          <a:latin typeface="+mn-lt"/>
                        </a:rPr>
                        <a:t>We are all respected as individuals. </a:t>
                      </a:r>
                    </a:p>
                    <a:p>
                      <a:pPr marL="0" indent="0" algn="ctr">
                        <a:buFont typeface="Arial" panose="020B0604020202020204" pitchFamily="34" charset="0"/>
                        <a:buNone/>
                      </a:pPr>
                      <a:r>
                        <a:rPr lang="en-GB" sz="1000" dirty="0">
                          <a:solidFill>
                            <a:schemeClr val="tx1"/>
                          </a:solidFill>
                          <a:latin typeface="+mn-lt"/>
                        </a:rPr>
                        <a:t>We feel safe to have a go at new activities. </a:t>
                      </a:r>
                    </a:p>
                    <a:p>
                      <a:pPr marL="0" indent="0" algn="ctr">
                        <a:buFont typeface="Arial" panose="020B0604020202020204" pitchFamily="34" charset="0"/>
                        <a:buNone/>
                      </a:pPr>
                      <a:r>
                        <a:rPr lang="en-GB" sz="1000" dirty="0">
                          <a:solidFill>
                            <a:schemeClr val="tx1"/>
                          </a:solidFill>
                          <a:latin typeface="+mn-lt"/>
                        </a:rPr>
                        <a:t>We understand and celebrate the fact that everyone is different. </a:t>
                      </a:r>
                    </a:p>
                    <a:p>
                      <a:pPr marL="0" indent="0" algn="ctr" rtl="0" fontAlgn="base">
                        <a:buFont typeface="Arial" panose="020B0604020202020204" pitchFamily="34" charset="0"/>
                        <a:buNone/>
                      </a:pPr>
                      <a:r>
                        <a:rPr lang="en-US" sz="1000" b="0" i="0" dirty="0">
                          <a:solidFill>
                            <a:schemeClr val="tx1"/>
                          </a:solidFill>
                          <a:effectLst/>
                          <a:latin typeface="+mn-lt"/>
                        </a:rPr>
                        <a:t> </a:t>
                      </a: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1600" b="1" i="0" dirty="0">
                          <a:solidFill>
                            <a:schemeClr val="bg1">
                              <a:lumMod val="50000"/>
                            </a:schemeClr>
                          </a:solidFill>
                          <a:effectLst/>
                          <a:latin typeface="+mn-lt"/>
                        </a:rPr>
                        <a:t>Democracy</a:t>
                      </a:r>
                    </a:p>
                    <a:p>
                      <a:pPr marL="0" indent="0" algn="ctr">
                        <a:buFont typeface="Arial" panose="020B0604020202020204" pitchFamily="34" charset="0"/>
                        <a:buNone/>
                      </a:pPr>
                      <a:r>
                        <a:rPr lang="en-GB" sz="1000" dirty="0">
                          <a:solidFill>
                            <a:schemeClr val="tx1"/>
                          </a:solidFill>
                          <a:latin typeface="+mn-lt"/>
                        </a:rPr>
                        <a:t>We all have the right to be listened to. </a:t>
                      </a:r>
                    </a:p>
                    <a:p>
                      <a:pPr marL="0" indent="0" algn="ctr">
                        <a:buFont typeface="Arial" panose="020B0604020202020204" pitchFamily="34" charset="0"/>
                        <a:buNone/>
                      </a:pPr>
                      <a:r>
                        <a:rPr lang="en-GB" sz="1000" dirty="0">
                          <a:solidFill>
                            <a:schemeClr val="tx1"/>
                          </a:solidFill>
                          <a:latin typeface="+mn-lt"/>
                        </a:rPr>
                        <a:t>We respect everyone and we value their different  ideas and opinions. </a:t>
                      </a:r>
                    </a:p>
                    <a:p>
                      <a:pPr marL="0" indent="0" algn="ctr">
                        <a:buFont typeface="Arial" panose="020B0604020202020204" pitchFamily="34" charset="0"/>
                        <a:buNone/>
                      </a:pPr>
                      <a:r>
                        <a:rPr lang="en-GB" sz="1000" dirty="0">
                          <a:solidFill>
                            <a:schemeClr val="tx1"/>
                          </a:solidFill>
                          <a:latin typeface="+mn-lt"/>
                        </a:rPr>
                        <a:t>We have the opportunity to play with who we want to play with. </a:t>
                      </a:r>
                    </a:p>
                    <a:p>
                      <a:pPr marL="0" indent="0" algn="ctr">
                        <a:buFont typeface="Arial" panose="020B0604020202020204" pitchFamily="34" charset="0"/>
                        <a:buNone/>
                      </a:pPr>
                      <a:r>
                        <a:rPr lang="en-GB" sz="1000" dirty="0">
                          <a:solidFill>
                            <a:schemeClr val="tx1"/>
                          </a:solidFill>
                          <a:latin typeface="+mn-lt"/>
                        </a:rPr>
                        <a:t>We listen with intrigue and value and respect the opinions of others. </a:t>
                      </a:r>
                      <a:r>
                        <a:rPr lang="en-US" sz="1050" b="0" i="0" dirty="0">
                          <a:solidFill>
                            <a:schemeClr val="tx1"/>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rtl="0" fontAlgn="base"/>
                      <a:r>
                        <a:rPr lang="en-US" sz="1600" b="1" i="0" dirty="0">
                          <a:solidFill>
                            <a:schemeClr val="bg1">
                              <a:lumMod val="50000"/>
                            </a:schemeClr>
                          </a:solidFill>
                          <a:effectLst/>
                          <a:latin typeface="+mn-lt"/>
                        </a:rPr>
                        <a:t>Recap all British Values </a:t>
                      </a:r>
                    </a:p>
                    <a:p>
                      <a:pPr algn="ctr"/>
                      <a:r>
                        <a:rPr lang="en-US" sz="1600" b="0" i="0" dirty="0">
                          <a:solidFill>
                            <a:schemeClr val="bg1">
                              <a:lumMod val="50000"/>
                            </a:schemeClr>
                          </a:solidFill>
                          <a:effectLst/>
                          <a:latin typeface="+mn-lt"/>
                        </a:rPr>
                        <a:t> </a:t>
                      </a:r>
                      <a:r>
                        <a:rPr lang="en-US" sz="1000" b="0" i="0" kern="1200" dirty="0">
                          <a:solidFill>
                            <a:schemeClr val="dk1"/>
                          </a:solidFill>
                          <a:effectLst/>
                          <a:latin typeface="+mn-lt"/>
                          <a:ea typeface="+mn-ea"/>
                          <a:cs typeface="+mn-cs"/>
                        </a:rPr>
                        <a:t>Fundamental British Values underpin what it is to be a citizen in a modern and diverse Great Britain valuing our community and celebrating diversity of the UK.</a:t>
                      </a:r>
                    </a:p>
                    <a:p>
                      <a:pPr algn="ctr"/>
                      <a:r>
                        <a:rPr lang="en-US" sz="1000" b="0" i="0" kern="1200" dirty="0">
                          <a:solidFill>
                            <a:schemeClr val="dk1"/>
                          </a:solidFill>
                          <a:effectLst/>
                          <a:latin typeface="+mn-lt"/>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60817584"/>
                  </a:ext>
                </a:extLst>
              </a:tr>
              <a:tr h="989017">
                <a:tc>
                  <a:txBody>
                    <a:bodyPr/>
                    <a:lstStyle/>
                    <a:p>
                      <a:pPr algn="ctr"/>
                      <a:r>
                        <a:rPr lang="en-US" sz="2400" b="1" dirty="0">
                          <a:latin typeface="Amatic SC" panose="00000500000000000000" pitchFamily="2" charset="-79"/>
                          <a:cs typeface="Amatic SC" panose="00000500000000000000" pitchFamily="2" charset="-79"/>
                        </a:rPr>
                        <a:t>Assessment opportunities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Analyse Nursery Assessments</a:t>
                      </a:r>
                    </a:p>
                    <a:p>
                      <a:pPr algn="ctr"/>
                      <a:r>
                        <a:rPr lang="en-US" sz="1050" dirty="0">
                          <a:solidFill>
                            <a:schemeClr val="tx1"/>
                          </a:solidFill>
                          <a:latin typeface="+mn-lt"/>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National Baseline </a:t>
                      </a:r>
                      <a:r>
                        <a:rPr lang="en-US" sz="1050" dirty="0" smtClean="0">
                          <a:solidFill>
                            <a:schemeClr val="tx1"/>
                          </a:solidFill>
                          <a:latin typeface="+mn-lt"/>
                          <a:cs typeface="Amatic SC" panose="00000500000000000000" pitchFamily="2" charset="-79"/>
                        </a:rPr>
                        <a:t>data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Phonic </a:t>
                      </a:r>
                      <a:r>
                        <a:rPr lang="en-US" sz="1050" dirty="0">
                          <a:solidFill>
                            <a:schemeClr val="tx1"/>
                          </a:solidFill>
                          <a:latin typeface="+mn-lt"/>
                          <a:cs typeface="Amatic SC" panose="00000500000000000000" pitchFamily="2" charset="-79"/>
                        </a:rPr>
                        <a:t>Intervention </a:t>
                      </a:r>
                      <a:r>
                        <a:rPr lang="en-US" sz="1050" dirty="0" smtClean="0">
                          <a:solidFill>
                            <a:schemeClr val="tx1"/>
                          </a:solidFill>
                          <a:latin typeface="+mn-lt"/>
                          <a:cs typeface="Amatic SC" panose="00000500000000000000" pitchFamily="2" charset="-79"/>
                        </a:rPr>
                        <a:t>groups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Tapestry</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smtClean="0">
                          <a:solidFill>
                            <a:schemeClr val="tx1"/>
                          </a:solidFill>
                          <a:latin typeface="+mn-lt"/>
                          <a:cs typeface="Amatic SC" panose="00000500000000000000" pitchFamily="2" charset="-79"/>
                        </a:rPr>
                        <a:t>Pupil </a:t>
                      </a:r>
                      <a:r>
                        <a:rPr lang="en-US" sz="1050" dirty="0">
                          <a:solidFill>
                            <a:schemeClr val="tx1"/>
                          </a:solidFill>
                          <a:latin typeface="+mn-lt"/>
                          <a:cs typeface="Amatic SC" panose="00000500000000000000" pitchFamily="2" charset="-79"/>
                        </a:rPr>
                        <a:t>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house moderation </a:t>
                      </a:r>
                    </a:p>
                    <a:p>
                      <a:pPr algn="ctr"/>
                      <a:r>
                        <a:rPr lang="en-US" sz="1050" dirty="0">
                          <a:solidFill>
                            <a:schemeClr val="tx1"/>
                          </a:solidFill>
                          <a:latin typeface="+mn-lt"/>
                          <a:cs typeface="Amatic SC" panose="00000500000000000000" pitchFamily="2" charset="-79"/>
                        </a:rPr>
                        <a:t>Midterm Assessments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Tapestry</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50" dirty="0" smtClean="0">
                          <a:solidFill>
                            <a:schemeClr val="tx1"/>
                          </a:solidFill>
                          <a:latin typeface="+mn-lt"/>
                          <a:cs typeface="Amatic SC" panose="00000500000000000000" pitchFamily="2" charset="-79"/>
                        </a:rPr>
                        <a:t>Cluster </a:t>
                      </a:r>
                      <a:r>
                        <a:rPr lang="en-GB" sz="1050" dirty="0">
                          <a:solidFill>
                            <a:schemeClr val="tx1"/>
                          </a:solidFill>
                          <a:latin typeface="+mn-lt"/>
                          <a:cs typeface="Amatic SC" panose="00000500000000000000" pitchFamily="2" charset="-79"/>
                        </a:rPr>
                        <a:t>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EYFS </a:t>
                      </a:r>
                      <a:r>
                        <a:rPr lang="en-US" sz="1050" dirty="0">
                          <a:solidFill>
                            <a:schemeClr val="tx1"/>
                          </a:solidFill>
                          <a:latin typeface="+mn-lt"/>
                          <a:cs typeface="Amatic SC" panose="00000500000000000000" pitchFamily="2" charset="-79"/>
                        </a:rPr>
                        <a:t>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Internal </a:t>
                      </a:r>
                      <a:r>
                        <a:rPr lang="en-US" sz="1050" dirty="0">
                          <a:solidFill>
                            <a:schemeClr val="tx1"/>
                          </a:solidFill>
                          <a:latin typeface="+mn-lt"/>
                          <a:cs typeface="Amatic SC" panose="00000500000000000000" pitchFamily="2" charset="-79"/>
                        </a:rPr>
                        <a:t>moderations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 </a:t>
                      </a:r>
                      <a:r>
                        <a:rPr lang="en-GB" sz="1050" dirty="0" smtClean="0">
                          <a:solidFill>
                            <a:schemeClr val="tx1"/>
                          </a:solidFill>
                          <a:latin typeface="+mn-lt"/>
                          <a:cs typeface="Amatic SC" panose="00000500000000000000" pitchFamily="2" charset="-79"/>
                        </a:rPr>
                        <a:t>Tapestry</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Tapestry</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050" dirty="0">
                          <a:solidFill>
                            <a:schemeClr val="tx1"/>
                          </a:solidFill>
                          <a:latin typeface="+mn-lt"/>
                          <a:cs typeface="Amatic SC" panose="00000500000000000000" pitchFamily="2" charset="-79"/>
                        </a:rPr>
                        <a:t>Cluster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EYFS </a:t>
                      </a:r>
                      <a:r>
                        <a:rPr lang="en-US" sz="1050" dirty="0">
                          <a:solidFill>
                            <a:schemeClr val="tx1"/>
                          </a:solidFill>
                          <a:latin typeface="+mn-lt"/>
                          <a:cs typeface="Amatic SC" panose="00000500000000000000" pitchFamily="2" charset="-79"/>
                        </a:rPr>
                        <a:t>team meetings </a:t>
                      </a:r>
                      <a:endParaRPr lang="en-GB" sz="1050" dirty="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Tapestry</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Tapestry</a:t>
                      </a:r>
                      <a:endParaRPr lang="en-US" sz="105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774966">
                <a:tc>
                  <a:txBody>
                    <a:bodyPr/>
                    <a:lstStyle/>
                    <a:p>
                      <a:pPr algn="ctr"/>
                      <a:r>
                        <a:rPr lang="en-US" sz="1400" b="1" dirty="0">
                          <a:latin typeface="Amatic SC" panose="00000500000000000000" pitchFamily="2" charset="-79"/>
                          <a:cs typeface="Amatic SC" panose="00000500000000000000" pitchFamily="2" charset="-79"/>
                        </a:rPr>
                        <a:t>Parental </a:t>
                      </a:r>
                    </a:p>
                    <a:p>
                      <a:pPr algn="ctr"/>
                      <a:r>
                        <a:rPr lang="en-US" sz="1400" b="1" dirty="0" smtClean="0">
                          <a:latin typeface="Amatic SC" panose="00000500000000000000" pitchFamily="2" charset="-79"/>
                          <a:cs typeface="Amatic SC" panose="00000500000000000000" pitchFamily="2" charset="-79"/>
                        </a:rPr>
                        <a:t>Involvement – parents</a:t>
                      </a:r>
                      <a:r>
                        <a:rPr lang="en-US" sz="1400" b="1" baseline="0" dirty="0" smtClean="0">
                          <a:latin typeface="Amatic SC" panose="00000500000000000000" pitchFamily="2" charset="-79"/>
                          <a:cs typeface="Amatic SC" panose="00000500000000000000" pitchFamily="2" charset="-79"/>
                        </a:rPr>
                        <a:t> are encouraged to be a partner in their child’s learning</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smtClean="0">
                          <a:solidFill>
                            <a:schemeClr val="tx1"/>
                          </a:solidFill>
                          <a:latin typeface="+mn-lt"/>
                          <a:cs typeface="Amatic SC" panose="00000500000000000000" pitchFamily="2" charset="-79"/>
                        </a:rPr>
                        <a:t>Parents </a:t>
                      </a:r>
                      <a:r>
                        <a:rPr lang="en-US" sz="1050" dirty="0">
                          <a:solidFill>
                            <a:schemeClr val="tx1"/>
                          </a:solidFill>
                          <a:latin typeface="+mn-lt"/>
                          <a:cs typeface="Amatic SC" panose="00000500000000000000" pitchFamily="2" charset="-79"/>
                        </a:rPr>
                        <a:t>Evening </a:t>
                      </a:r>
                    </a:p>
                    <a:p>
                      <a:pPr algn="ctr"/>
                      <a:r>
                        <a:rPr lang="en-US" sz="1050" dirty="0">
                          <a:solidFill>
                            <a:schemeClr val="tx1"/>
                          </a:solidFill>
                          <a:latin typeface="+mn-lt"/>
                          <a:cs typeface="Amatic SC" panose="00000500000000000000" pitchFamily="2" charset="-79"/>
                        </a:rPr>
                        <a:t>Harvest Assembly </a:t>
                      </a:r>
                    </a:p>
                    <a:p>
                      <a:pPr algn="ctr"/>
                      <a:r>
                        <a:rPr lang="en-GB" sz="1050" dirty="0" smtClean="0">
                          <a:solidFill>
                            <a:schemeClr val="tx1"/>
                          </a:solidFill>
                          <a:latin typeface="+mn-lt"/>
                          <a:cs typeface="Amatic SC" panose="00000500000000000000" pitchFamily="2" charset="-79"/>
                        </a:rPr>
                        <a:t>Phonics </a:t>
                      </a:r>
                      <a:r>
                        <a:rPr lang="en-GB" sz="1050" dirty="0">
                          <a:solidFill>
                            <a:schemeClr val="tx1"/>
                          </a:solidFill>
                          <a:latin typeface="+mn-lt"/>
                          <a:cs typeface="Amatic SC" panose="00000500000000000000" pitchFamily="2" charset="-79"/>
                        </a:rPr>
                        <a:t>workshop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Nativity </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Maths workshop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endParaRPr lang="en-GB"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Stay and Play</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Stay and Play</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Parents </a:t>
                      </a:r>
                      <a:r>
                        <a:rPr lang="en-GB" sz="1050" dirty="0">
                          <a:solidFill>
                            <a:schemeClr val="tx1"/>
                          </a:solidFill>
                          <a:latin typeface="+mn-lt"/>
                          <a:cs typeface="Amatic SC" panose="00000500000000000000" pitchFamily="2" charset="-79"/>
                        </a:rPr>
                        <a:t>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Stay</a:t>
                      </a:r>
                      <a:r>
                        <a:rPr lang="en-US" sz="1050" baseline="0" dirty="0" smtClean="0">
                          <a:solidFill>
                            <a:schemeClr val="tx1"/>
                          </a:solidFill>
                          <a:latin typeface="+mn-lt"/>
                          <a:cs typeface="Amatic SC" panose="00000500000000000000" pitchFamily="2" charset="-79"/>
                        </a:rPr>
                        <a:t> and Play</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Stay</a:t>
                      </a:r>
                      <a:r>
                        <a:rPr lang="en-US" sz="1050" baseline="0" dirty="0" smtClean="0">
                          <a:solidFill>
                            <a:schemeClr val="tx1"/>
                          </a:solidFill>
                          <a:latin typeface="+mn-lt"/>
                          <a:cs typeface="Amatic SC" panose="00000500000000000000" pitchFamily="2" charset="-79"/>
                        </a:rPr>
                        <a:t> and Play</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Stay</a:t>
                      </a:r>
                      <a:r>
                        <a:rPr lang="en-US" sz="1050" baseline="0" dirty="0" smtClean="0">
                          <a:solidFill>
                            <a:schemeClr val="tx1"/>
                          </a:solidFill>
                          <a:latin typeface="+mn-lt"/>
                          <a:cs typeface="Amatic SC" panose="00000500000000000000" pitchFamily="2" charset="-79"/>
                        </a:rPr>
                        <a:t> and Play</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84788128"/>
                  </a:ext>
                </a:extLst>
              </a:tr>
            </a:tbl>
          </a:graphicData>
        </a:graphic>
      </p:graphicFrame>
      <p:sp>
        <p:nvSpPr>
          <p:cNvPr id="7" name="TextBox 6">
            <a:extLst>
              <a:ext uri="{FF2B5EF4-FFF2-40B4-BE49-F238E27FC236}">
                <a16:creationId xmlns:a16="http://schemas.microsoft.com/office/drawing/2014/main" id="{83A7148B-508C-46A0-A43F-8114FE320137}"/>
              </a:ext>
            </a:extLst>
          </p:cNvPr>
          <p:cNvSpPr txBox="1"/>
          <p:nvPr/>
        </p:nvSpPr>
        <p:spPr>
          <a:xfrm>
            <a:off x="3849244" y="6388557"/>
            <a:ext cx="6094520" cy="307777"/>
          </a:xfrm>
          <a:prstGeom prst="rect">
            <a:avLst/>
          </a:prstGeom>
          <a:noFill/>
        </p:spPr>
        <p:txBody>
          <a:bodyPr wrap="square">
            <a:spAutoFit/>
          </a:bodyPr>
          <a:lstStyle/>
          <a:p>
            <a:r>
              <a:rPr lang="en-US" sz="1400" i="1" dirty="0">
                <a:solidFill>
                  <a:schemeClr val="bg1">
                    <a:lumMod val="50000"/>
                  </a:schemeClr>
                </a:solidFill>
                <a:effectLst/>
              </a:rPr>
              <a:t>We recognise that all children are unique and special.</a:t>
            </a:r>
            <a:endParaRPr lang="en-GB" sz="1400" i="1" dirty="0">
              <a:solidFill>
                <a:schemeClr val="bg1">
                  <a:lumMod val="50000"/>
                </a:schemeClr>
              </a:solidFill>
            </a:endParaRPr>
          </a:p>
        </p:txBody>
      </p:sp>
    </p:spTree>
    <p:extLst>
      <p:ext uri="{BB962C8B-B14F-4D97-AF65-F5344CB8AC3E}">
        <p14:creationId xmlns:p14="http://schemas.microsoft.com/office/powerpoint/2010/main" val="44798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20785746"/>
              </p:ext>
            </p:extLst>
          </p:nvPr>
        </p:nvGraphicFramePr>
        <p:xfrm>
          <a:off x="197738" y="254922"/>
          <a:ext cx="11796523" cy="5463664"/>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571624">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dirty="0"/>
                    </a:p>
                  </a:txBody>
                  <a:tcPr/>
                </a:tc>
                <a:tc gridSpan="2">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272033691"/>
                  </a:ext>
                </a:extLst>
              </a:tr>
              <a:tr h="422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matic SC" panose="00000500000000000000" pitchFamily="2" charset="-79"/>
                          <a:cs typeface="Amatic SC" panose="00000500000000000000" pitchFamily="2" charset="-79"/>
                        </a:rPr>
                        <a:t>Communication and Language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pPr algn="l"/>
                      <a:r>
                        <a:rPr lang="en-US" sz="1200" b="0" i="0" dirty="0">
                          <a:latin typeface="+mn-lt"/>
                        </a:rPr>
                        <a:t>The development of children’s spoken language underpins all seven areas of learning and development. Children’s </a:t>
                      </a:r>
                      <a:r>
                        <a:rPr lang="en-US" sz="1200" b="1" i="0" dirty="0">
                          <a:latin typeface="+mn-lt"/>
                        </a:rPr>
                        <a:t>back-and-forth interactions </a:t>
                      </a:r>
                      <a:r>
                        <a:rPr lang="en-US" sz="1200" b="0" i="0" dirty="0">
                          <a:latin typeface="+mn-lt"/>
                        </a:rPr>
                        <a:t>from an early age form the foundations for language and cognitive development. The number and quality of the conversations they have with adults and peers throughout the day in a </a:t>
                      </a:r>
                      <a:r>
                        <a:rPr lang="en-US" sz="1200" b="1" i="0" dirty="0">
                          <a:latin typeface="+mn-lt"/>
                        </a:rPr>
                        <a:t>language-rich environment</a:t>
                      </a:r>
                      <a:r>
                        <a:rPr lang="en-US" sz="1200" b="0" i="0" dirty="0">
                          <a:latin typeface="+mn-lt"/>
                        </a:rPr>
                        <a:t> is crucial. By commenting on what children are interested in or doing, and echoing back what they say with </a:t>
                      </a:r>
                      <a:r>
                        <a:rPr lang="en-US" sz="1200" b="1" i="0" dirty="0">
                          <a:latin typeface="+mn-lt"/>
                        </a:rPr>
                        <a:t>new vocabulary added</a:t>
                      </a:r>
                      <a:r>
                        <a:rPr lang="en-US" sz="1200" b="0" i="0" dirty="0">
                          <a:latin typeface="+mn-lt"/>
                        </a:rPr>
                        <a:t>, practitioners will build children's language effectively</a:t>
                      </a:r>
                      <a:r>
                        <a:rPr lang="en-US" sz="1200" b="1" i="0" dirty="0">
                          <a:latin typeface="+mn-lt"/>
                        </a:rPr>
                        <a:t>. Reading frequently to children</a:t>
                      </a:r>
                      <a:r>
                        <a:rPr lang="en-US" sz="1200" b="0" i="0" dirty="0">
                          <a:latin typeface="+mn-lt"/>
                        </a:rPr>
                        <a:t>, and </a:t>
                      </a:r>
                      <a:r>
                        <a:rPr lang="en-US" sz="1200" b="1" i="0" dirty="0">
                          <a:latin typeface="+mn-lt"/>
                        </a:rPr>
                        <a:t>engaging them actively in stories</a:t>
                      </a:r>
                      <a:r>
                        <a:rPr lang="en-US" sz="1200" b="0" i="0" dirty="0">
                          <a:latin typeface="+mn-lt"/>
                        </a:rPr>
                        <a:t>, non-fiction, rhymes and poems, and then providing them with extensive opportunities to use and </a:t>
                      </a:r>
                      <a:r>
                        <a:rPr lang="en-US" sz="1200" b="1" i="0" dirty="0">
                          <a:latin typeface="+mn-lt"/>
                        </a:rPr>
                        <a:t>embed new words in a range of contexts, </a:t>
                      </a:r>
                      <a:r>
                        <a:rPr lang="en-US" sz="1200" b="0" i="0" dirty="0">
                          <a:latin typeface="+mn-lt"/>
                        </a:rPr>
                        <a:t>will give children the opportunity to thrive. Through </a:t>
                      </a:r>
                      <a:r>
                        <a:rPr lang="en-US" sz="1200" b="1" i="0" dirty="0">
                          <a:latin typeface="+mn-lt"/>
                        </a:rPr>
                        <a:t>conversation, story-telling and role play</a:t>
                      </a:r>
                      <a:r>
                        <a:rPr lang="en-US" sz="1200" b="0" i="0" dirty="0">
                          <a:latin typeface="+mn-lt"/>
                        </a:rPr>
                        <a:t>, where children </a:t>
                      </a:r>
                      <a:r>
                        <a:rPr lang="en-US" sz="1200" b="1" i="0" dirty="0">
                          <a:latin typeface="+mn-lt"/>
                        </a:rPr>
                        <a:t>share their ideas </a:t>
                      </a:r>
                      <a:r>
                        <a:rPr lang="en-US" sz="1200" b="0" i="0" dirty="0">
                          <a:latin typeface="+mn-lt"/>
                        </a:rPr>
                        <a:t>with support and </a:t>
                      </a:r>
                      <a:r>
                        <a:rPr lang="en-US" sz="1200" b="1" i="0" dirty="0">
                          <a:latin typeface="+mn-lt"/>
                        </a:rPr>
                        <a:t>modelling</a:t>
                      </a:r>
                      <a:r>
                        <a:rPr lang="en-US" sz="1200" b="0" i="0" dirty="0">
                          <a:latin typeface="+mn-lt"/>
                        </a:rPr>
                        <a:t> from their teacher, and sensitive questioning that invites them to elaborate, children become comfortable using a </a:t>
                      </a:r>
                      <a:r>
                        <a:rPr lang="en-US" sz="1200" b="1" i="0" dirty="0">
                          <a:latin typeface="+mn-lt"/>
                        </a:rPr>
                        <a:t>rich range of vocabulary </a:t>
                      </a:r>
                      <a:r>
                        <a:rPr lang="en-US" sz="1200" b="0" i="0" dirty="0">
                          <a:latin typeface="+mn-lt"/>
                        </a:rPr>
                        <a:t>and </a:t>
                      </a:r>
                      <a:r>
                        <a:rPr lang="en-US" sz="1200" b="1" i="0" dirty="0">
                          <a:latin typeface="+mn-lt"/>
                        </a:rPr>
                        <a:t>language structures.</a:t>
                      </a:r>
                      <a:endParaRPr lang="en-US" sz="12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989017">
                <a:tc>
                  <a:txBody>
                    <a:bodyPr/>
                    <a:lstStyle/>
                    <a:p>
                      <a:pPr algn="ctr"/>
                      <a:r>
                        <a:rPr lang="en-US" sz="1100" dirty="0"/>
                        <a:t>Whole EYFS Focus – C&amp;L is developed throughout the year through high quality interactions, daily group discussions, sharing circles, PSHE times,  stories, singing, speech and language interventions, </a:t>
                      </a:r>
                      <a:r>
                        <a:rPr lang="en-US" sz="1100" dirty="0" smtClean="0"/>
                        <a:t>and </a:t>
                      </a:r>
                      <a:r>
                        <a:rPr lang="en-US" sz="1100" dirty="0"/>
                        <a:t>weekly interventions. </a:t>
                      </a:r>
                    </a:p>
                    <a:p>
                      <a:pPr algn="ctr"/>
                      <a:endParaRPr lang="en-US" sz="1100" dirty="0"/>
                    </a:p>
                    <a:p>
                      <a:pPr algn="ctr"/>
                      <a:endParaRPr lang="en-US" sz="1100" b="1" dirty="0">
                        <a:latin typeface="Amatic SC" panose="00000500000000000000" pitchFamily="2" charset="-79"/>
                        <a:cs typeface="Amatic SC" panose="00000500000000000000" pitchFamily="2" charset="-79"/>
                      </a:endParaRPr>
                    </a:p>
                    <a:p>
                      <a:pPr algn="ctr"/>
                      <a:r>
                        <a:rPr lang="en-US" sz="1400" b="1" dirty="0">
                          <a:latin typeface="Amatic SC" panose="00000500000000000000" pitchFamily="2" charset="-79"/>
                          <a:cs typeface="Amatic SC" panose="00000500000000000000" pitchFamily="2" charset="-79"/>
                        </a:rPr>
                        <a:t>Daily story time </a:t>
                      </a:r>
                      <a:r>
                        <a:rPr lang="en-US" sz="1400" b="1" dirty="0" smtClean="0">
                          <a:latin typeface="Amatic SC" panose="00000500000000000000" pitchFamily="2" charset="-79"/>
                          <a:cs typeface="Amatic SC" panose="00000500000000000000" pitchFamily="2" charset="-79"/>
                        </a:rPr>
                        <a:t>and conversation. Nosy</a:t>
                      </a:r>
                      <a:r>
                        <a:rPr lang="en-US" sz="1400" b="1" baseline="0" dirty="0" smtClean="0">
                          <a:latin typeface="Amatic SC" panose="00000500000000000000" pitchFamily="2" charset="-79"/>
                          <a:cs typeface="Amatic SC" panose="00000500000000000000" pitchFamily="2" charset="-79"/>
                        </a:rPr>
                        <a:t> Friday snack. Find opportunities  every day for meaningful talk</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100" b="0" dirty="0" smtClean="0">
                          <a:solidFill>
                            <a:schemeClr val="tx1"/>
                          </a:solidFill>
                          <a:latin typeface="+mn-lt"/>
                          <a:cs typeface="Amatic SC" panose="00000500000000000000" pitchFamily="2" charset="-79"/>
                        </a:rPr>
                        <a:t>Settling </a:t>
                      </a:r>
                      <a:r>
                        <a:rPr lang="en-US" sz="1100" b="0" dirty="0">
                          <a:solidFill>
                            <a:schemeClr val="tx1"/>
                          </a:solidFill>
                          <a:latin typeface="+mn-lt"/>
                          <a:cs typeface="Amatic SC" panose="00000500000000000000" pitchFamily="2" charset="-79"/>
                        </a:rPr>
                        <a:t>in activities </a:t>
                      </a:r>
                    </a:p>
                    <a:p>
                      <a:pPr algn="ctr"/>
                      <a:r>
                        <a:rPr lang="en-US" sz="1100" b="0" dirty="0">
                          <a:solidFill>
                            <a:schemeClr val="tx1"/>
                          </a:solidFill>
                          <a:latin typeface="+mn-lt"/>
                          <a:cs typeface="Amatic SC" panose="00000500000000000000" pitchFamily="2" charset="-79"/>
                        </a:rPr>
                        <a:t>Making friends </a:t>
                      </a:r>
                    </a:p>
                    <a:p>
                      <a:pPr algn="ctr"/>
                      <a:r>
                        <a:rPr lang="en-US" sz="1100" dirty="0"/>
                        <a:t>Children talking about experiences that are familiar to them</a:t>
                      </a:r>
                    </a:p>
                    <a:p>
                      <a:pPr algn="ctr"/>
                      <a:r>
                        <a:rPr lang="en-US" sz="1100" b="0" dirty="0" smtClean="0">
                          <a:solidFill>
                            <a:schemeClr val="tx1"/>
                          </a:solidFill>
                          <a:latin typeface="+mn-lt"/>
                          <a:cs typeface="Amatic SC" panose="00000500000000000000" pitchFamily="2" charset="-79"/>
                        </a:rPr>
                        <a:t>Rhyming </a:t>
                      </a:r>
                      <a:r>
                        <a:rPr lang="en-US" sz="1100" b="0" dirty="0">
                          <a:solidFill>
                            <a:schemeClr val="tx1"/>
                          </a:solidFill>
                          <a:latin typeface="+mn-lt"/>
                          <a:cs typeface="Amatic SC" panose="00000500000000000000" pitchFamily="2" charset="-79"/>
                        </a:rPr>
                        <a:t>and alliteration </a:t>
                      </a:r>
                    </a:p>
                    <a:p>
                      <a:pPr algn="ctr"/>
                      <a:r>
                        <a:rPr lang="en-US" sz="1100" b="0" dirty="0">
                          <a:solidFill>
                            <a:schemeClr val="tx1"/>
                          </a:solidFill>
                          <a:latin typeface="+mn-lt"/>
                          <a:cs typeface="Amatic SC" panose="00000500000000000000" pitchFamily="2" charset="-79"/>
                        </a:rPr>
                        <a:t>Familiar Print</a:t>
                      </a:r>
                    </a:p>
                    <a:p>
                      <a:pPr algn="ctr"/>
                      <a:r>
                        <a:rPr lang="en-US" sz="1100" b="0" dirty="0">
                          <a:solidFill>
                            <a:schemeClr val="tx1"/>
                          </a:solidFill>
                          <a:latin typeface="+mn-lt"/>
                          <a:cs typeface="Amatic SC" panose="00000500000000000000" pitchFamily="2" charset="-79"/>
                        </a:rPr>
                        <a:t>Sharing facts about me! </a:t>
                      </a:r>
                    </a:p>
                    <a:p>
                      <a:pPr algn="ctr"/>
                      <a:r>
                        <a:rPr lang="en-US" sz="1100" dirty="0" smtClean="0"/>
                        <a:t>Model </a:t>
                      </a:r>
                      <a:r>
                        <a:rPr lang="en-US" sz="1100" dirty="0"/>
                        <a:t>talk routines through the day. For example, arriving in school: “Good morning, how are you?” </a:t>
                      </a:r>
                      <a:endParaRPr lang="en-US" sz="1100" dirty="0" smtClean="0"/>
                    </a:p>
                    <a:p>
                      <a:pPr algn="ctr"/>
                      <a:r>
                        <a:rPr lang="en-US" sz="1100" b="0" dirty="0" smtClean="0">
                          <a:solidFill>
                            <a:schemeClr val="tx1"/>
                          </a:solidFill>
                          <a:latin typeface="+mn-lt"/>
                          <a:cs typeface="Amatic SC" panose="00000500000000000000" pitchFamily="2" charset="-79"/>
                        </a:rPr>
                        <a:t>Nosy Friday – every week throughout</a:t>
                      </a:r>
                      <a:r>
                        <a:rPr lang="en-US" sz="1100" b="0" baseline="0" dirty="0" smtClean="0">
                          <a:solidFill>
                            <a:schemeClr val="tx1"/>
                          </a:solidFill>
                          <a:latin typeface="+mn-lt"/>
                          <a:cs typeface="Amatic SC" panose="00000500000000000000" pitchFamily="2" charset="-79"/>
                        </a:rPr>
                        <a:t> year</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100" b="0" dirty="0" smtClean="0">
                          <a:solidFill>
                            <a:schemeClr val="tx1"/>
                          </a:solidFill>
                          <a:latin typeface="+mn-lt"/>
                          <a:cs typeface="Amatic SC" panose="00000500000000000000" pitchFamily="2" charset="-79"/>
                        </a:rPr>
                        <a:t>Develop </a:t>
                      </a:r>
                      <a:r>
                        <a:rPr lang="en-US" sz="1100" b="0" dirty="0">
                          <a:solidFill>
                            <a:schemeClr val="tx1"/>
                          </a:solidFill>
                          <a:latin typeface="+mn-lt"/>
                          <a:cs typeface="Amatic SC" panose="00000500000000000000" pitchFamily="2" charset="-79"/>
                        </a:rPr>
                        <a:t>vocabulary  </a:t>
                      </a:r>
                    </a:p>
                    <a:p>
                      <a:pPr algn="ctr"/>
                      <a:r>
                        <a:rPr lang="en-US" sz="1100" b="0" dirty="0" smtClean="0">
                          <a:solidFill>
                            <a:schemeClr val="tx1"/>
                          </a:solidFill>
                          <a:latin typeface="+mn-lt"/>
                          <a:cs typeface="Amatic SC" panose="00000500000000000000" pitchFamily="2" charset="-79"/>
                        </a:rPr>
                        <a:t>Tell </a:t>
                      </a:r>
                      <a:r>
                        <a:rPr lang="en-US" sz="1100" b="0" dirty="0">
                          <a:solidFill>
                            <a:schemeClr val="tx1"/>
                          </a:solidFill>
                          <a:latin typeface="+mn-lt"/>
                          <a:cs typeface="Amatic SC" panose="00000500000000000000" pitchFamily="2" charset="-79"/>
                        </a:rPr>
                        <a:t>me a story - retelling stories</a:t>
                      </a:r>
                    </a:p>
                    <a:p>
                      <a:pPr algn="ctr"/>
                      <a:r>
                        <a:rPr lang="en-US" sz="1100" b="0" dirty="0">
                          <a:solidFill>
                            <a:schemeClr val="tx1"/>
                          </a:solidFill>
                          <a:latin typeface="+mn-lt"/>
                          <a:cs typeface="Amatic SC" panose="00000500000000000000" pitchFamily="2" charset="-79"/>
                        </a:rPr>
                        <a:t>Story language </a:t>
                      </a:r>
                    </a:p>
                    <a:p>
                      <a:pPr algn="ctr"/>
                      <a:r>
                        <a:rPr lang="en-US" sz="1100" b="0" dirty="0">
                          <a:solidFill>
                            <a:schemeClr val="tx1"/>
                          </a:solidFill>
                          <a:latin typeface="+mn-lt"/>
                          <a:cs typeface="Amatic SC" panose="00000500000000000000" pitchFamily="2" charset="-79"/>
                        </a:rPr>
                        <a:t>Word hunts</a:t>
                      </a:r>
                    </a:p>
                    <a:p>
                      <a:pPr algn="ctr"/>
                      <a:r>
                        <a:rPr lang="en-US" sz="1100" b="0" dirty="0">
                          <a:solidFill>
                            <a:schemeClr val="tx1"/>
                          </a:solidFill>
                          <a:latin typeface="+mn-lt"/>
                          <a:cs typeface="Amatic SC" panose="00000500000000000000" pitchFamily="2" charset="-79"/>
                        </a:rPr>
                        <a:t>Listening and responding to stories</a:t>
                      </a:r>
                    </a:p>
                    <a:p>
                      <a:pPr algn="ctr"/>
                      <a:r>
                        <a:rPr lang="en-US" sz="1100" b="0" dirty="0">
                          <a:solidFill>
                            <a:schemeClr val="tx1"/>
                          </a:solidFill>
                          <a:latin typeface="+mn-lt"/>
                          <a:cs typeface="Amatic SC" panose="00000500000000000000" pitchFamily="2" charset="-79"/>
                        </a:rPr>
                        <a:t>Following instructions  </a:t>
                      </a:r>
                    </a:p>
                    <a:p>
                      <a:pPr algn="ctr"/>
                      <a:r>
                        <a:rPr lang="en-US" sz="1100" b="0" dirty="0">
                          <a:solidFill>
                            <a:schemeClr val="tx1"/>
                          </a:solidFill>
                          <a:latin typeface="+mn-lt"/>
                          <a:cs typeface="Amatic SC" panose="00000500000000000000" pitchFamily="2" charset="-79"/>
                        </a:rPr>
                        <a:t>Takes part in discussion </a:t>
                      </a:r>
                    </a:p>
                    <a:p>
                      <a:pPr algn="ctr"/>
                      <a:r>
                        <a:rPr lang="en-US" sz="1100" dirty="0"/>
                        <a:t>Understand how to listen carefully and why listening is important.</a:t>
                      </a:r>
                    </a:p>
                    <a:p>
                      <a:pPr algn="ctr"/>
                      <a:r>
                        <a:rPr lang="en-US" sz="1100" dirty="0"/>
                        <a:t>Use new vocabulary through the day.</a:t>
                      </a:r>
                    </a:p>
                    <a:p>
                      <a:pPr algn="ctr"/>
                      <a:r>
                        <a:rPr lang="en-US" sz="1100" dirty="0"/>
                        <a:t>Choose books that will develop their vocabulary.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0" dirty="0" smtClean="0">
                          <a:solidFill>
                            <a:schemeClr val="tx1"/>
                          </a:solidFill>
                          <a:latin typeface="+mn-lt"/>
                          <a:cs typeface="Amatic SC" panose="00000500000000000000" pitchFamily="2" charset="-79"/>
                        </a:rPr>
                        <a:t>Using </a:t>
                      </a:r>
                      <a:r>
                        <a:rPr lang="en-US" sz="1100" b="0" dirty="0">
                          <a:solidFill>
                            <a:schemeClr val="tx1"/>
                          </a:solidFill>
                          <a:latin typeface="+mn-lt"/>
                          <a:cs typeface="Amatic SC" panose="00000500000000000000" pitchFamily="2" charset="-79"/>
                        </a:rPr>
                        <a:t>language well </a:t>
                      </a:r>
                    </a:p>
                    <a:p>
                      <a:pPr algn="ctr"/>
                      <a:r>
                        <a:rPr lang="en-US" sz="1100" b="0" dirty="0">
                          <a:solidFill>
                            <a:schemeClr val="tx1"/>
                          </a:solidFill>
                          <a:latin typeface="+mn-lt"/>
                          <a:cs typeface="Amatic SC" panose="00000500000000000000" pitchFamily="2" charset="-79"/>
                        </a:rPr>
                        <a:t>Ask’s how and why questions…</a:t>
                      </a:r>
                    </a:p>
                    <a:p>
                      <a:pPr algn="ctr"/>
                      <a:r>
                        <a:rPr lang="en-US" sz="1100" b="0" dirty="0" smtClean="0">
                          <a:solidFill>
                            <a:schemeClr val="tx1"/>
                          </a:solidFill>
                          <a:latin typeface="+mn-lt"/>
                          <a:cs typeface="Amatic SC" panose="00000500000000000000" pitchFamily="2" charset="-79"/>
                        </a:rPr>
                        <a:t>Retell </a:t>
                      </a:r>
                      <a:r>
                        <a:rPr lang="en-US" sz="1100" b="0" dirty="0">
                          <a:solidFill>
                            <a:schemeClr val="tx1"/>
                          </a:solidFill>
                          <a:latin typeface="+mn-lt"/>
                          <a:cs typeface="Amatic SC" panose="00000500000000000000" pitchFamily="2" charset="-79"/>
                        </a:rPr>
                        <a:t>a story with story language </a:t>
                      </a:r>
                    </a:p>
                    <a:p>
                      <a:pPr algn="ctr"/>
                      <a:r>
                        <a:rPr lang="en-US" sz="1100" dirty="0" smtClean="0"/>
                        <a:t>Ask </a:t>
                      </a:r>
                      <a:r>
                        <a:rPr lang="en-US" sz="1100" dirty="0"/>
                        <a:t>questions to find out more and to check they understand what has been said to them. </a:t>
                      </a:r>
                    </a:p>
                    <a:p>
                      <a:pPr algn="ctr"/>
                      <a:r>
                        <a:rPr lang="en-US" sz="1100" dirty="0"/>
                        <a:t>Describe events in some detail. </a:t>
                      </a:r>
                      <a:r>
                        <a:rPr lang="en-US" sz="1100" b="0" dirty="0">
                          <a:solidFill>
                            <a:schemeClr val="tx1"/>
                          </a:solidFill>
                          <a:latin typeface="+mn-lt"/>
                          <a:cs typeface="Amatic SC" panose="00000500000000000000" pitchFamily="2" charset="-79"/>
                        </a:rPr>
                        <a:t>  </a:t>
                      </a:r>
                    </a:p>
                    <a:p>
                      <a:pPr algn="ctr"/>
                      <a:r>
                        <a:rPr lang="en-US" sz="1100" dirty="0"/>
                        <a:t>Listen to and talk about stories to build familiarity and understanding. </a:t>
                      </a:r>
                    </a:p>
                    <a:p>
                      <a:pPr algn="ctr"/>
                      <a:r>
                        <a:rPr lang="en-US" sz="1100" dirty="0"/>
                        <a:t>Learn rhymes, poems and songs.</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0" dirty="0" smtClean="0">
                          <a:solidFill>
                            <a:schemeClr val="tx1"/>
                          </a:solidFill>
                          <a:latin typeface="+mn-lt"/>
                          <a:cs typeface="Amatic SC" panose="00000500000000000000" pitchFamily="2" charset="-79"/>
                        </a:rPr>
                        <a:t>Describe </a:t>
                      </a:r>
                      <a:r>
                        <a:rPr lang="en-US" sz="1100" b="0" dirty="0">
                          <a:solidFill>
                            <a:schemeClr val="tx1"/>
                          </a:solidFill>
                          <a:latin typeface="+mn-lt"/>
                          <a:cs typeface="Amatic SC" panose="00000500000000000000" pitchFamily="2" charset="-79"/>
                        </a:rPr>
                        <a:t>events in detail – time </a:t>
                      </a:r>
                      <a:r>
                        <a:rPr lang="en-US" sz="1100" b="0" dirty="0" smtClean="0">
                          <a:solidFill>
                            <a:schemeClr val="tx1"/>
                          </a:solidFill>
                          <a:latin typeface="+mn-lt"/>
                          <a:cs typeface="Amatic SC" panose="00000500000000000000" pitchFamily="2" charset="-79"/>
                        </a:rPr>
                        <a:t>connectives</a:t>
                      </a:r>
                      <a:endParaRPr lang="en-US" sz="1100" b="0" dirty="0">
                        <a:solidFill>
                          <a:schemeClr val="tx1"/>
                        </a:solidFill>
                        <a:latin typeface="+mn-lt"/>
                        <a:cs typeface="Amatic SC" panose="00000500000000000000" pitchFamily="2" charset="-79"/>
                      </a:endParaRPr>
                    </a:p>
                    <a:p>
                      <a:pPr algn="ctr"/>
                      <a:r>
                        <a:rPr lang="en-US" sz="1100" b="0" dirty="0">
                          <a:solidFill>
                            <a:schemeClr val="tx1"/>
                          </a:solidFill>
                        </a:rPr>
                        <a:t>Understand how to listen carefully and why listening is important.</a:t>
                      </a:r>
                    </a:p>
                    <a:p>
                      <a:pPr algn="ctr"/>
                      <a:r>
                        <a:rPr lang="en-US" sz="1100" b="0" dirty="0">
                          <a:solidFill>
                            <a:schemeClr val="tx1"/>
                          </a:solidFill>
                        </a:rPr>
                        <a:t>Use picture cue cards to talk about an object: “What colour is it? Where would you find it? </a:t>
                      </a:r>
                    </a:p>
                    <a:p>
                      <a:pPr algn="ctr"/>
                      <a:r>
                        <a:rPr lang="en-US" sz="1100" b="0" dirty="0">
                          <a:solidFill>
                            <a:schemeClr val="tx1"/>
                          </a:solidFill>
                          <a:latin typeface="+mn-lt"/>
                          <a:cs typeface="Amatic SC" panose="00000500000000000000" pitchFamily="2" charset="-79"/>
                        </a:rPr>
                        <a:t>Sustained focus when listening to a story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100" b="0" dirty="0" smtClean="0">
                          <a:solidFill>
                            <a:schemeClr val="tx1"/>
                          </a:solidFill>
                        </a:rPr>
                        <a:t>Re-read </a:t>
                      </a:r>
                      <a:r>
                        <a:rPr lang="en-US" sz="1100" b="0" dirty="0">
                          <a:solidFill>
                            <a:schemeClr val="tx1"/>
                          </a:solidFill>
                        </a:rPr>
                        <a:t>some books so children learn the language necessary to talk about what is happening in each illustration and relate it to their own lives</a:t>
                      </a:r>
                      <a:endParaRPr lang="en-GB" sz="1100" b="0" dirty="0">
                        <a:solidFill>
                          <a:schemeClr val="tx1"/>
                        </a:solidFill>
                        <a:latin typeface="+mn-lt"/>
                        <a:cs typeface="Amatic SC" panose="00000500000000000000" pitchFamily="2" charset="-79"/>
                      </a:endParaRPr>
                    </a:p>
                    <a:p>
                      <a:pPr algn="l"/>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b="0" dirty="0" smtClean="0">
                          <a:solidFill>
                            <a:schemeClr val="tx1"/>
                          </a:solidFill>
                          <a:latin typeface="+mn-lt"/>
                          <a:cs typeface="Amatic SC" panose="00000500000000000000" pitchFamily="2" charset="-79"/>
                        </a:rPr>
                        <a:t>Show </a:t>
                      </a:r>
                      <a:r>
                        <a:rPr lang="en-US" sz="1100" b="0" dirty="0">
                          <a:solidFill>
                            <a:schemeClr val="tx1"/>
                          </a:solidFill>
                          <a:latin typeface="+mn-lt"/>
                          <a:cs typeface="Amatic SC" panose="00000500000000000000" pitchFamily="2" charset="-79"/>
                        </a:rPr>
                        <a:t>and tell </a:t>
                      </a:r>
                    </a:p>
                    <a:p>
                      <a:pPr algn="ctr"/>
                      <a:r>
                        <a:rPr lang="en-US" sz="1100" b="0" dirty="0">
                          <a:solidFill>
                            <a:schemeClr val="tx1"/>
                          </a:solidFill>
                          <a:latin typeface="+mn-lt"/>
                          <a:cs typeface="Amatic SC" panose="00000500000000000000" pitchFamily="2" charset="-79"/>
                        </a:rPr>
                        <a:t>Weekend news </a:t>
                      </a:r>
                    </a:p>
                    <a:p>
                      <a:pPr algn="ctr"/>
                      <a:r>
                        <a:rPr lang="en-US" sz="1100" dirty="0" smtClean="0"/>
                        <a:t>Read </a:t>
                      </a:r>
                      <a:r>
                        <a:rPr lang="en-US" sz="1100" dirty="0"/>
                        <a:t>aloud books to children that will extend their knowledge of the world and illustrate a current topic. Select books containing photographs and pictures, for example, places in different weather conditions and seasons.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5" name="TextBox 4">
            <a:extLst>
              <a:ext uri="{FF2B5EF4-FFF2-40B4-BE49-F238E27FC236}">
                <a16:creationId xmlns:a16="http://schemas.microsoft.com/office/drawing/2014/main" id="{3F4194DF-97B0-47DB-92D5-D5D6E1C9E41A}"/>
              </a:ext>
            </a:extLst>
          </p:cNvPr>
          <p:cNvSpPr txBox="1"/>
          <p:nvPr/>
        </p:nvSpPr>
        <p:spPr>
          <a:xfrm>
            <a:off x="1361907" y="6506800"/>
            <a:ext cx="12473126" cy="307777"/>
          </a:xfrm>
          <a:prstGeom prst="rect">
            <a:avLst/>
          </a:prstGeom>
          <a:noFill/>
        </p:spPr>
        <p:txBody>
          <a:bodyPr wrap="square">
            <a:spAutoFit/>
          </a:bodyPr>
          <a:lstStyle/>
          <a:p>
            <a:r>
              <a:rPr lang="en-US" sz="1400" i="1" dirty="0">
                <a:solidFill>
                  <a:schemeClr val="bg1">
                    <a:lumMod val="50000"/>
                  </a:schemeClr>
                </a:solidFill>
              </a:rPr>
              <a:t>We understand that children will make progress at different times.  There is no right time… they will progress when they are ready. </a:t>
            </a:r>
            <a:endParaRPr lang="en-GB" sz="1400" i="1" dirty="0">
              <a:solidFill>
                <a:schemeClr val="bg1">
                  <a:lumMod val="50000"/>
                </a:schemeClr>
              </a:solidFill>
            </a:endParaRPr>
          </a:p>
        </p:txBody>
      </p:sp>
    </p:spTree>
    <p:extLst>
      <p:ext uri="{BB962C8B-B14F-4D97-AF65-F5344CB8AC3E}">
        <p14:creationId xmlns:p14="http://schemas.microsoft.com/office/powerpoint/2010/main" val="419303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353648528"/>
              </p:ext>
            </p:extLst>
          </p:nvPr>
        </p:nvGraphicFramePr>
        <p:xfrm>
          <a:off x="134984" y="49995"/>
          <a:ext cx="11922031" cy="6445599"/>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val="385991600"/>
                    </a:ext>
                  </a:extLst>
                </a:gridCol>
                <a:gridCol w="1490568">
                  <a:extLst>
                    <a:ext uri="{9D8B030D-6E8A-4147-A177-3AD203B41FA5}">
                      <a16:colId xmlns:a16="http://schemas.microsoft.com/office/drawing/2014/main" val="2865123548"/>
                    </a:ext>
                  </a:extLst>
                </a:gridCol>
                <a:gridCol w="201826">
                  <a:extLst>
                    <a:ext uri="{9D8B030D-6E8A-4147-A177-3AD203B41FA5}">
                      <a16:colId xmlns:a16="http://schemas.microsoft.com/office/drawing/2014/main" val="872926247"/>
                    </a:ext>
                  </a:extLst>
                </a:gridCol>
                <a:gridCol w="1506529">
                  <a:extLst>
                    <a:ext uri="{9D8B030D-6E8A-4147-A177-3AD203B41FA5}">
                      <a16:colId xmlns:a16="http://schemas.microsoft.com/office/drawing/2014/main" val="663868259"/>
                    </a:ext>
                  </a:extLst>
                </a:gridCol>
                <a:gridCol w="201826">
                  <a:extLst>
                    <a:ext uri="{9D8B030D-6E8A-4147-A177-3AD203B41FA5}">
                      <a16:colId xmlns:a16="http://schemas.microsoft.com/office/drawing/2014/main" val="1315738151"/>
                    </a:ext>
                  </a:extLst>
                </a:gridCol>
                <a:gridCol w="1522487">
                  <a:extLst>
                    <a:ext uri="{9D8B030D-6E8A-4147-A177-3AD203B41FA5}">
                      <a16:colId xmlns:a16="http://schemas.microsoft.com/office/drawing/2014/main" val="167047094"/>
                    </a:ext>
                  </a:extLst>
                </a:gridCol>
                <a:gridCol w="234878">
                  <a:extLst>
                    <a:ext uri="{9D8B030D-6E8A-4147-A177-3AD203B41FA5}">
                      <a16:colId xmlns:a16="http://schemas.microsoft.com/office/drawing/2014/main" val="2709165749"/>
                    </a:ext>
                  </a:extLst>
                </a:gridCol>
                <a:gridCol w="1636459">
                  <a:extLst>
                    <a:ext uri="{9D8B030D-6E8A-4147-A177-3AD203B41FA5}">
                      <a16:colId xmlns:a16="http://schemas.microsoft.com/office/drawing/2014/main" val="2243997706"/>
                    </a:ext>
                  </a:extLst>
                </a:gridCol>
                <a:gridCol w="143137">
                  <a:extLst>
                    <a:ext uri="{9D8B030D-6E8A-4147-A177-3AD203B41FA5}">
                      <a16:colId xmlns:a16="http://schemas.microsoft.com/office/drawing/2014/main" val="2335150482"/>
                    </a:ext>
                  </a:extLst>
                </a:gridCol>
                <a:gridCol w="1613093">
                  <a:extLst>
                    <a:ext uri="{9D8B030D-6E8A-4147-A177-3AD203B41FA5}">
                      <a16:colId xmlns:a16="http://schemas.microsoft.com/office/drawing/2014/main" val="2836676925"/>
                    </a:ext>
                  </a:extLst>
                </a:gridCol>
                <a:gridCol w="1689150">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715359">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dirty="0"/>
                    </a:p>
                  </a:txBody>
                  <a:tcPr/>
                </a:tc>
                <a:tc gridSpan="2">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dirty="0"/>
                    </a:p>
                  </a:txBody>
                  <a:tcPr/>
                </a:tc>
                <a:tc gridSpan="2">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89017">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US" sz="2000" b="1" dirty="0" smtClean="0">
                        <a:latin typeface="Amatic SC" panose="00000500000000000000" pitchFamily="2" charset="-79"/>
                        <a:cs typeface="Amatic SC" panose="00000500000000000000" pitchFamily="2" charset="-79"/>
                      </a:endParaRPr>
                    </a:p>
                    <a:p>
                      <a:pPr algn="ctr"/>
                      <a:r>
                        <a:rPr lang="en-US" sz="2000" b="1" dirty="0" smtClean="0">
                          <a:latin typeface="Amatic SC" panose="00000500000000000000" pitchFamily="2" charset="-79"/>
                          <a:cs typeface="Amatic SC" panose="00000500000000000000" pitchFamily="2" charset="-79"/>
                        </a:rPr>
                        <a:t>No Outsiders</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0">
                  <a:txBody>
                    <a:bodyPr/>
                    <a:lstStyle/>
                    <a:p>
                      <a:pPr algn="l"/>
                      <a:r>
                        <a:rPr lang="en-US" sz="1200" dirty="0"/>
                        <a:t>Children’s personal, social and emotional development (PSED) is </a:t>
                      </a:r>
                      <a:r>
                        <a:rPr lang="en-US" sz="1200" b="1" dirty="0"/>
                        <a:t>crucial for children to lead healthy and happy lives</a:t>
                      </a:r>
                      <a:r>
                        <a:rPr lang="en-US" sz="1200" dirty="0"/>
                        <a:t>, and is fundamental to their cognitive development. Underpinning their personal development are the important attachments that </a:t>
                      </a:r>
                      <a:r>
                        <a:rPr lang="en-US" sz="1200" b="1" dirty="0"/>
                        <a:t>shape their social world</a:t>
                      </a:r>
                      <a:r>
                        <a:rPr lang="en-US" sz="1200" dirty="0"/>
                        <a:t>. Strong, warm and supportive  relationships with adults enable children to learn how to </a:t>
                      </a:r>
                      <a:r>
                        <a:rPr lang="en-US" sz="1200" b="1" dirty="0"/>
                        <a:t>understand their own feelings and those of others</a:t>
                      </a:r>
                      <a:r>
                        <a:rPr lang="en-US" sz="1200" dirty="0"/>
                        <a:t>. Children should be supported to </a:t>
                      </a:r>
                      <a:r>
                        <a:rPr lang="en-US" sz="1200" b="1" dirty="0"/>
                        <a:t>manage emotions, develop a positive sense of self, set themselves simple goals, have confidence in their own abilities, to persist</a:t>
                      </a:r>
                      <a:r>
                        <a:rPr lang="en-US" sz="1200" dirty="0"/>
                        <a:t> and wait for what they want and direct attention as necessary. Through adult modelling and guidance, they will learn </a:t>
                      </a:r>
                      <a:r>
                        <a:rPr lang="en-US" sz="1200" b="1" dirty="0"/>
                        <a:t>how to look after their bodies, including healthy eating</a:t>
                      </a:r>
                      <a:r>
                        <a:rPr lang="en-US" sz="1200" dirty="0"/>
                        <a:t>, and manage personal needs independently. Through supported interaction with other children, they learn how to make good friendships, co-operate and resolve conflicts peaceably. These attributes will provide a secure platform from which </a:t>
                      </a:r>
                      <a:r>
                        <a:rPr lang="en-US" sz="1200" b="1" dirty="0"/>
                        <a:t>children can achieve at school and in later life.</a:t>
                      </a:r>
                      <a:endParaRPr lang="en-GB" sz="12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rowSpan="2">
                  <a:txBody>
                    <a:bodyPr/>
                    <a:lstStyle/>
                    <a:p>
                      <a:pPr algn="ctr"/>
                      <a:r>
                        <a:rPr lang="en-US" sz="2000" b="1" dirty="0">
                          <a:latin typeface="Amatic SC" panose="00000500000000000000" pitchFamily="2" charset="-79"/>
                          <a:cs typeface="Amatic SC" panose="00000500000000000000" pitchFamily="2" charset="-79"/>
                        </a:rPr>
                        <a:t>Managing Self </a:t>
                      </a:r>
                    </a:p>
                    <a:p>
                      <a:pPr algn="ctr"/>
                      <a:endParaRPr lang="en-US" sz="2000" b="1" dirty="0">
                        <a:latin typeface="Amatic SC" panose="00000500000000000000" pitchFamily="2" charset="-79"/>
                        <a:cs typeface="Amatic SC" panose="00000500000000000000" pitchFamily="2" charset="-79"/>
                      </a:endParaRPr>
                    </a:p>
                    <a:p>
                      <a:pPr algn="ctr"/>
                      <a:r>
                        <a:rPr lang="en-US" sz="2400" b="1" dirty="0">
                          <a:latin typeface="Amatic SC" panose="00000500000000000000" pitchFamily="2" charset="-79"/>
                          <a:cs typeface="Amatic SC" panose="00000500000000000000" pitchFamily="2" charset="-79"/>
                        </a:rPr>
                        <a:t>Self -  Regulation</a:t>
                      </a:r>
                    </a:p>
                    <a:p>
                      <a:pPr algn="ctr"/>
                      <a:endParaRPr lang="en-US" sz="2400" b="1" dirty="0">
                        <a:solidFill>
                          <a:srgbClr val="CC66FF"/>
                        </a:solidFill>
                        <a:latin typeface="Amatic SC" panose="00000500000000000000" pitchFamily="2" charset="-79"/>
                        <a:cs typeface="Amatic SC" panose="00000500000000000000" pitchFamily="2" charset="-79"/>
                      </a:endParaRPr>
                    </a:p>
                    <a:p>
                      <a:pPr algn="ctr"/>
                      <a:r>
                        <a:rPr lang="en-US" sz="1800" b="1" dirty="0">
                          <a:solidFill>
                            <a:srgbClr val="CC66FF"/>
                          </a:solidFill>
                          <a:latin typeface="Amatic SC" panose="00000500000000000000" pitchFamily="2" charset="-79"/>
                          <a:cs typeface="Amatic SC" panose="00000500000000000000" pitchFamily="2" charset="-79"/>
                        </a:rPr>
                        <a:t>Link to Behaviour for Learning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900" b="0" dirty="0">
                          <a:solidFill>
                            <a:schemeClr val="tx1"/>
                          </a:solidFill>
                        </a:rPr>
                        <a:t>New Beginnings </a:t>
                      </a:r>
                    </a:p>
                    <a:p>
                      <a:pPr algn="ctr"/>
                      <a:r>
                        <a:rPr lang="en-US" sz="900" dirty="0"/>
                        <a:t>See themselves as a valuable individual.</a:t>
                      </a:r>
                      <a:endParaRPr lang="en-US" sz="900" b="0" dirty="0">
                        <a:solidFill>
                          <a:schemeClr val="tx1"/>
                        </a:solidFill>
                      </a:endParaRPr>
                    </a:p>
                    <a:p>
                      <a:pPr algn="ctr"/>
                      <a:r>
                        <a:rPr lang="en-US" sz="900" b="0" dirty="0">
                          <a:solidFill>
                            <a:schemeClr val="tx1"/>
                          </a:solidFill>
                        </a:rPr>
                        <a:t>Being me in my world </a:t>
                      </a:r>
                    </a:p>
                    <a:p>
                      <a:pPr algn="ctr"/>
                      <a:r>
                        <a:rPr lang="en-US" sz="900" b="0" dirty="0" smtClean="0">
                          <a:solidFill>
                            <a:schemeClr val="tx1"/>
                          </a:solidFill>
                        </a:rPr>
                        <a:t>Class </a:t>
                      </a:r>
                      <a:r>
                        <a:rPr lang="en-US" sz="900" b="0" dirty="0">
                          <a:solidFill>
                            <a:schemeClr val="tx1"/>
                          </a:solidFill>
                        </a:rPr>
                        <a:t>Rules and Routines </a:t>
                      </a:r>
                    </a:p>
                    <a:p>
                      <a:pPr algn="ctr"/>
                      <a:r>
                        <a:rPr lang="en-US" sz="900" b="0" dirty="0">
                          <a:solidFill>
                            <a:schemeClr val="tx1"/>
                          </a:solidFill>
                        </a:rPr>
                        <a:t>Supporting children to build relationships</a:t>
                      </a:r>
                    </a:p>
                    <a:p>
                      <a:pPr algn="ctr"/>
                      <a:r>
                        <a:rPr lang="en-US" sz="900" b="0" dirty="0">
                          <a:solidFill>
                            <a:schemeClr val="tx1"/>
                          </a:solidFill>
                          <a:latin typeface="+mn-lt"/>
                          <a:cs typeface="Amatic SC" panose="00000500000000000000" pitchFamily="2" charset="-79"/>
                        </a:rPr>
                        <a:t>Dreams and Goals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900" b="0" dirty="0">
                          <a:solidFill>
                            <a:schemeClr val="tx1"/>
                          </a:solidFill>
                        </a:rPr>
                        <a:t>Getting on and falling out. </a:t>
                      </a:r>
                    </a:p>
                    <a:p>
                      <a:pPr algn="ctr"/>
                      <a:r>
                        <a:rPr lang="en-US" sz="900" b="0" dirty="0">
                          <a:solidFill>
                            <a:schemeClr val="tx1"/>
                          </a:solidFill>
                        </a:rPr>
                        <a:t>How to deal with anger Emotions</a:t>
                      </a:r>
                    </a:p>
                    <a:p>
                      <a:pPr algn="ctr"/>
                      <a:r>
                        <a:rPr lang="en-US" sz="900" b="0" dirty="0">
                          <a:solidFill>
                            <a:schemeClr val="tx1"/>
                          </a:solidFill>
                        </a:rPr>
                        <a:t>Self - Confidence </a:t>
                      </a:r>
                    </a:p>
                    <a:p>
                      <a:pPr algn="ctr"/>
                      <a:r>
                        <a:rPr lang="en-US" sz="900" dirty="0"/>
                        <a:t>Build constructive and respectful relationships.</a:t>
                      </a:r>
                    </a:p>
                    <a:p>
                      <a:pPr algn="ctr"/>
                      <a:r>
                        <a:rPr lang="en-US" sz="900" dirty="0"/>
                        <a:t>Ask children to explain to others how they thought about a problem or an emotion and how they dealt with it.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Good to be me Feelings </a:t>
                      </a:r>
                    </a:p>
                    <a:p>
                      <a:pPr algn="ctr"/>
                      <a:r>
                        <a:rPr lang="en-US" sz="900" b="0" dirty="0">
                          <a:solidFill>
                            <a:schemeClr val="tx1"/>
                          </a:solidFill>
                        </a:rPr>
                        <a:t>Learning about qualities and differences </a:t>
                      </a:r>
                    </a:p>
                    <a:p>
                      <a:pPr algn="ctr"/>
                      <a:r>
                        <a:rPr lang="en-US" sz="900" b="0" dirty="0">
                          <a:solidFill>
                            <a:schemeClr val="tx1"/>
                          </a:solidFill>
                          <a:latin typeface="+mn-lt"/>
                          <a:cs typeface="Amatic SC" panose="00000500000000000000" pitchFamily="2" charset="-79"/>
                        </a:rPr>
                        <a:t>Celebrating differences</a:t>
                      </a:r>
                    </a:p>
                    <a:p>
                      <a:pPr algn="ctr"/>
                      <a:r>
                        <a:rPr lang="en-US" sz="900" dirty="0"/>
                        <a:t>Identify and moderate their own feelings socially and emotionally.</a:t>
                      </a:r>
                    </a:p>
                    <a:p>
                      <a:pPr algn="ctr"/>
                      <a:r>
                        <a:rPr lang="en-US" sz="900" dirty="0"/>
                        <a:t>Encourage them to think about their own feelings and those of others by giving explicit examples of how others might feel in particular scenarios </a:t>
                      </a:r>
                      <a:r>
                        <a:rPr lang="en-US" sz="900" b="0" dirty="0">
                          <a:solidFill>
                            <a:schemeClr val="tx1"/>
                          </a:solidFill>
                          <a:latin typeface="+mn-lt"/>
                          <a:cs typeface="Amatic SC" panose="00000500000000000000" pitchFamily="2" charset="-79"/>
                        </a:rPr>
                        <a: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Relationships </a:t>
                      </a:r>
                    </a:p>
                    <a:p>
                      <a:pPr algn="ctr"/>
                      <a:r>
                        <a:rPr lang="en-US" sz="900" b="0" dirty="0">
                          <a:solidFill>
                            <a:schemeClr val="tx1"/>
                          </a:solidFill>
                        </a:rPr>
                        <a:t>What makes a good friend? </a:t>
                      </a:r>
                    </a:p>
                    <a:p>
                      <a:pPr algn="ctr"/>
                      <a:r>
                        <a:rPr lang="en-US" sz="900" b="0" dirty="0">
                          <a:solidFill>
                            <a:schemeClr val="tx1"/>
                          </a:solidFill>
                        </a:rPr>
                        <a:t>Healthy 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Random acts of Kindness </a:t>
                      </a:r>
                    </a:p>
                    <a:p>
                      <a:pPr algn="ctr"/>
                      <a:r>
                        <a:rPr lang="en-US" sz="900" b="0" dirty="0">
                          <a:solidFill>
                            <a:schemeClr val="tx1"/>
                          </a:solidFill>
                          <a:latin typeface="+mn-lt"/>
                          <a:cs typeface="Amatic SC" panose="00000500000000000000" pitchFamily="2" charset="-79"/>
                        </a:rPr>
                        <a:t>Looking after pets </a:t>
                      </a:r>
                    </a:p>
                    <a:p>
                      <a:pPr algn="ctr"/>
                      <a:r>
                        <a:rPr lang="en-US" sz="900" b="0" dirty="0">
                          <a:solidFill>
                            <a:schemeClr val="tx1"/>
                          </a:solidFill>
                          <a:latin typeface="+mn-lt"/>
                          <a:cs typeface="Amatic SC" panose="00000500000000000000" pitchFamily="2" charset="-79"/>
                        </a:rPr>
                        <a:t>Looking After our Planet </a:t>
                      </a:r>
                    </a:p>
                    <a:p>
                      <a:pPr algn="ctr"/>
                      <a:r>
                        <a:rPr lang="en-US" sz="900" dirty="0"/>
                        <a:t>Give children strategies for staying calm in the face of frustration. Talk them through why we take turns, wait politely, tidy up after ourselves and so on</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rPr>
                        <a:t>Looking after others</a:t>
                      </a:r>
                    </a:p>
                    <a:p>
                      <a:pPr algn="ctr"/>
                      <a:r>
                        <a:rPr lang="en-US" sz="900" b="0" dirty="0">
                          <a:solidFill>
                            <a:schemeClr val="tx1"/>
                          </a:solidFill>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Dreams and Goals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Show resilience and perseverance in the face of 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Discuss why we take turns, wait politely, tidy up after ourselves and so on.</a:t>
                      </a:r>
                      <a:endParaRPr lang="en-GB" sz="900" b="0" dirty="0">
                        <a:solidFill>
                          <a:schemeClr val="tx1"/>
                        </a:solidFill>
                        <a:latin typeface="+mn-lt"/>
                        <a:cs typeface="Amatic SC" panose="00000500000000000000" pitchFamily="2" charset="-79"/>
                      </a:endParaRP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latin typeface="+mn-lt"/>
                          <a:cs typeface="Amatic SC" panose="00000500000000000000" pitchFamily="2" charset="-79"/>
                        </a:rPr>
                        <a:t>Taking part in sports day -  Winning and loosing </a:t>
                      </a:r>
                    </a:p>
                    <a:p>
                      <a:pPr algn="ctr"/>
                      <a:r>
                        <a:rPr lang="en-US" sz="900" b="0" dirty="0">
                          <a:solidFill>
                            <a:schemeClr val="tx1"/>
                          </a:solidFill>
                          <a:latin typeface="+mn-lt"/>
                          <a:cs typeface="Amatic SC" panose="00000500000000000000" pitchFamily="2" charset="-79"/>
                        </a:rPr>
                        <a:t>Changing me </a:t>
                      </a:r>
                    </a:p>
                    <a:p>
                      <a:pPr algn="ctr"/>
                      <a:r>
                        <a:rPr lang="en-US" sz="900" dirty="0" smtClean="0"/>
                        <a:t>Model </a:t>
                      </a:r>
                      <a:r>
                        <a:rPr lang="en-US" sz="900" dirty="0"/>
                        <a:t>positive behaviour and highlight exemplary behaviour of children in class, narrating what was kind and considerate about the behaviour.</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r h="989017">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900" dirty="0">
                          <a:solidFill>
                            <a:schemeClr val="tx1"/>
                          </a:solidFill>
                          <a:latin typeface="+mn-lt"/>
                          <a:cs typeface="RM Typerighter old" panose="00000400000000000000" pitchFamily="2" charset="-79"/>
                        </a:rPr>
                        <a:t>Show an understanding of their own feelings and those of others, and begin to </a:t>
                      </a:r>
                      <a:r>
                        <a:rPr lang="en-US" sz="900" b="1" dirty="0">
                          <a:solidFill>
                            <a:schemeClr val="tx1"/>
                          </a:solidFill>
                          <a:latin typeface="+mn-lt"/>
                          <a:cs typeface="RM Typerighter old" panose="00000400000000000000" pitchFamily="2" charset="-79"/>
                        </a:rPr>
                        <a:t>regulate their behaviour accordingly</a:t>
                      </a:r>
                      <a:r>
                        <a:rPr lang="en-US" sz="900" dirty="0">
                          <a:solidFill>
                            <a:schemeClr val="tx1"/>
                          </a:solidFill>
                          <a:latin typeface="+mn-lt"/>
                          <a:cs typeface="RM Typerighter old" panose="00000400000000000000" pitchFamily="2" charset="-79"/>
                        </a:rPr>
                        <a:t>. Set and work towards simple goals, being able to wait for what they want and </a:t>
                      </a:r>
                      <a:r>
                        <a:rPr lang="en-US" sz="900" b="1" dirty="0">
                          <a:solidFill>
                            <a:schemeClr val="tx1"/>
                          </a:solidFill>
                          <a:latin typeface="+mn-lt"/>
                          <a:cs typeface="RM Typerighter old" panose="00000400000000000000" pitchFamily="2" charset="-79"/>
                        </a:rPr>
                        <a:t>control their immediate impulses when appropriate</a:t>
                      </a:r>
                      <a:r>
                        <a:rPr lang="en-US" sz="900" dirty="0">
                          <a:solidFill>
                            <a:schemeClr val="tx1"/>
                          </a:solidFill>
                          <a:latin typeface="+mn-lt"/>
                          <a:cs typeface="RM Typerighter old" panose="00000400000000000000" pitchFamily="2" charset="-79"/>
                        </a:rPr>
                        <a:t>. Give </a:t>
                      </a:r>
                      <a:r>
                        <a:rPr lang="en-US" sz="900" b="1" dirty="0">
                          <a:solidFill>
                            <a:schemeClr val="tx1"/>
                          </a:solidFill>
                          <a:latin typeface="+mn-lt"/>
                          <a:cs typeface="RM Typerighter old" panose="00000400000000000000" pitchFamily="2" charset="-79"/>
                        </a:rPr>
                        <a:t>focused attention to what the teacher says</a:t>
                      </a:r>
                      <a:r>
                        <a:rPr lang="en-US" sz="900" dirty="0">
                          <a:solidFill>
                            <a:schemeClr val="tx1"/>
                          </a:solidFill>
                          <a:latin typeface="+mn-lt"/>
                          <a:cs typeface="RM Typerighter old" panose="00000400000000000000" pitchFamily="2" charset="-79"/>
                        </a:rPr>
                        <a:t>, responding appropriately even when engaged in activity, and show an ability to follow instructions involving several ideas or 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Controlling own feelings and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Applying personalised strategies to return to a state of calm</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curb impulsive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concentrate on a task</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ignore distractions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Behaving in ways that are pro-social</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Planning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Thinking before acting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Delaying gratification</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Persisting 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r>
                        <a:rPr lang="en-US" sz="1100" b="0" i="1" kern="1200" dirty="0">
                          <a:solidFill>
                            <a:schemeClr val="tx1"/>
                          </a:solidFill>
                          <a:effectLst/>
                          <a:latin typeface="+mn-lt"/>
                          <a:ea typeface="+mn-ea"/>
                          <a:cs typeface="+mn-cs"/>
                        </a:rPr>
                        <a:t>“Self-regulatory skills can be defined as the ability of children to manage their own behaviour and aspects of their learning. In the early years, efforts to develop self-regulation often seek to improve levels of self-control and reduce impulsivity. Activities typically include supporting children in articulating their plans and learning strategies and reviewing what they have done.” Education Endowment Foundation.</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pic>
        <p:nvPicPr>
          <p:cNvPr id="9" name="Picture 8">
            <a:extLst>
              <a:ext uri="{FF2B5EF4-FFF2-40B4-BE49-F238E27FC236}">
                <a16:creationId xmlns:a16="http://schemas.microsoft.com/office/drawing/2014/main" id="{22D24B6A-CE47-4BC3-8F43-9D9AE229342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71815" y="5037991"/>
            <a:ext cx="3932807" cy="3932807"/>
          </a:xfrm>
          <a:prstGeom prst="rect">
            <a:avLst/>
          </a:prstGeom>
        </p:spPr>
      </p:pic>
      <p:sp>
        <p:nvSpPr>
          <p:cNvPr id="7" name="TextBox 6">
            <a:extLst>
              <a:ext uri="{FF2B5EF4-FFF2-40B4-BE49-F238E27FC236}">
                <a16:creationId xmlns:a16="http://schemas.microsoft.com/office/drawing/2014/main" id="{07040BD5-019E-4D00-8E26-D63E6F2575FD}"/>
              </a:ext>
            </a:extLst>
          </p:cNvPr>
          <p:cNvSpPr txBox="1"/>
          <p:nvPr/>
        </p:nvSpPr>
        <p:spPr>
          <a:xfrm>
            <a:off x="7146367" y="5753374"/>
            <a:ext cx="4444411" cy="430887"/>
          </a:xfrm>
          <a:prstGeom prst="rect">
            <a:avLst/>
          </a:prstGeom>
          <a:noFill/>
        </p:spPr>
        <p:txBody>
          <a:bodyPr wrap="square">
            <a:spAutoFit/>
          </a:bodyPr>
          <a:lstStyle/>
          <a:p>
            <a:pPr algn="ctr"/>
            <a:r>
              <a:rPr lang="en-US" sz="1050" b="0" i="1" dirty="0">
                <a:solidFill>
                  <a:schemeClr val="bg1">
                    <a:lumMod val="50000"/>
                  </a:schemeClr>
                </a:solidFill>
                <a:effectLst/>
              </a:rPr>
              <a:t>We understand that children develop in individual ways and at varying rates –  physically, cognitively, linguistically, socially and emotionally.</a:t>
            </a:r>
            <a:endParaRPr lang="en-GB" sz="1050" i="1" dirty="0">
              <a:solidFill>
                <a:schemeClr val="bg1">
                  <a:lumMod val="50000"/>
                </a:schemeClr>
              </a:solidFill>
            </a:endParaRPr>
          </a:p>
        </p:txBody>
      </p:sp>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55112" y="49995"/>
            <a:ext cx="417124" cy="417124"/>
          </a:xfrm>
          <a:prstGeom prst="rect">
            <a:avLst/>
          </a:prstGeom>
        </p:spPr>
      </p:pic>
    </p:spTree>
    <p:extLst>
      <p:ext uri="{BB962C8B-B14F-4D97-AF65-F5344CB8AC3E}">
        <p14:creationId xmlns:p14="http://schemas.microsoft.com/office/powerpoint/2010/main" val="144081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73078865"/>
              </p:ext>
            </p:extLst>
          </p:nvPr>
        </p:nvGraphicFramePr>
        <p:xfrm>
          <a:off x="366314" y="107409"/>
          <a:ext cx="11459371" cy="6219269"/>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55760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latin typeface="Amatic SC" panose="00000500000000000000" pitchFamily="2" charset="-79"/>
                          <a:cs typeface="Amatic SC" panose="00000500000000000000" pitchFamily="2" charset="-79"/>
                        </a:rPr>
                        <a:t>All about me</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superheroes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smtClean="0">
                          <a:latin typeface="Amatic SC" panose="00000500000000000000" pitchFamily="2" charset="-79"/>
                          <a:cs typeface="Amatic SC" panose="00000500000000000000" pitchFamily="2" charset="-79"/>
                        </a:rPr>
                        <a:t>Weather/dinosaurs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matic SC" panose="00000500000000000000" pitchFamily="2" charset="-79"/>
                          <a:cs typeface="Amatic SC" panose="00000500000000000000" pitchFamily="2" charset="-79"/>
                        </a:rPr>
                        <a:t>Different</a:t>
                      </a:r>
                      <a:r>
                        <a:rPr lang="en-US" sz="1400" baseline="0" dirty="0" smtClean="0">
                          <a:latin typeface="Amatic SC" panose="00000500000000000000" pitchFamily="2" charset="-79"/>
                          <a:cs typeface="Amatic SC" panose="00000500000000000000" pitchFamily="2" charset="-79"/>
                        </a:rPr>
                        <a:t> environments/plants</a:t>
                      </a: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smtClean="0">
                          <a:latin typeface="Amatic SC" panose="00000500000000000000" pitchFamily="2" charset="-79"/>
                          <a:cs typeface="Amatic SC" panose="00000500000000000000" pitchFamily="2" charset="-79"/>
                        </a:rPr>
                        <a:t>houses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pirates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4">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Fine motor </a:t>
                      </a:r>
                    </a:p>
                    <a:p>
                      <a:pPr algn="ctr"/>
                      <a:r>
                        <a:rPr lang="en-US" sz="700" dirty="0"/>
                        <a:t>Continuously check the process of children’s handwriting (pencil grip and letter formation, including directionality). Provide extra help and guidance when needed.</a:t>
                      </a:r>
                    </a:p>
                    <a:p>
                      <a:pPr algn="ctr"/>
                      <a:endParaRPr lang="en-US" sz="800" dirty="0"/>
                    </a:p>
                    <a:p>
                      <a:pPr algn="ctr"/>
                      <a:r>
                        <a:rPr lang="en-US" sz="1400" b="1" dirty="0">
                          <a:solidFill>
                            <a:srgbClr val="CC66FF"/>
                          </a:solidFill>
                          <a:latin typeface="Amatic SC" panose="00000500000000000000" pitchFamily="2" charset="-79"/>
                          <a:cs typeface="Amatic SC" panose="00000500000000000000" pitchFamily="2" charset="-79"/>
                        </a:rPr>
                        <a:t>Daily opportunities for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latin typeface="Amatic SC" panose="00000500000000000000" pitchFamily="2" charset="-79"/>
                          <a:cs typeface="Amatic SC" panose="00000500000000000000" pitchFamily="2" charset="-79"/>
                        </a:rPr>
                        <a:t>Gross </a:t>
                      </a:r>
                      <a:r>
                        <a:rPr lang="en-US" sz="3200" b="0" dirty="0" smtClean="0">
                          <a:latin typeface="Amatic SC" panose="00000500000000000000" pitchFamily="2" charset="-79"/>
                          <a:cs typeface="Amatic SC" panose="00000500000000000000" pitchFamily="2" charset="-79"/>
                        </a:rPr>
                        <a:t>motor</a:t>
                      </a:r>
                      <a:endParaRPr lang="en-US"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1050" dirty="0"/>
                        <a:t>Physical activity is </a:t>
                      </a:r>
                      <a:r>
                        <a:rPr lang="en-US" sz="1050" b="1" dirty="0"/>
                        <a:t>vital</a:t>
                      </a:r>
                      <a:r>
                        <a:rPr lang="en-US" sz="1050" dirty="0"/>
                        <a:t> in children’s all-round development, enabling them to </a:t>
                      </a:r>
                      <a:r>
                        <a:rPr lang="en-US" sz="1050" b="1" dirty="0"/>
                        <a:t>pursue happy, healthy and active lives</a:t>
                      </a:r>
                      <a:r>
                        <a:rPr lang="en-US" sz="1050" dirty="0"/>
                        <a:t>. Gross and fine motor experiences develop incrementally throughout early childhood, starting with </a:t>
                      </a:r>
                      <a:r>
                        <a:rPr lang="en-US" sz="1050" b="1" dirty="0"/>
                        <a:t>sensory explorations </a:t>
                      </a:r>
                      <a:r>
                        <a:rPr lang="en-US" sz="1050" dirty="0"/>
                        <a:t>and the development of a </a:t>
                      </a:r>
                      <a:r>
                        <a:rPr lang="en-US" sz="1050" b="1" dirty="0"/>
                        <a:t>child’s strength, co-ordination and positional awareness </a:t>
                      </a:r>
                      <a:r>
                        <a:rPr lang="en-US" sz="1050" dirty="0"/>
                        <a:t>through tummy time, crawling and play movement with both objects and adults. By creating games and providing opportunities for play both indoors and outdoors, adults can support children to develop their </a:t>
                      </a:r>
                      <a:r>
                        <a:rPr lang="en-US" sz="1050" b="1" dirty="0"/>
                        <a:t>core strength, stability, balance, spatial awareness</a:t>
                      </a:r>
                      <a:r>
                        <a:rPr lang="en-US" sz="1050" dirty="0"/>
                        <a:t>, co-ordination and agility. Gross motor skills provide the foundation for developing healthy bodies and social and emotional well-being. </a:t>
                      </a:r>
                      <a:r>
                        <a:rPr lang="en-US" sz="1050" b="1" dirty="0"/>
                        <a:t>Fine motor control and precision helps with hand-eye co-ordination</a:t>
                      </a:r>
                      <a:r>
                        <a:rPr lang="en-US" sz="1050" dirty="0"/>
                        <a:t>, which is later linked to </a:t>
                      </a:r>
                      <a:r>
                        <a:rPr lang="en-US" sz="1050" b="1" dirty="0"/>
                        <a:t>early literacy</a:t>
                      </a:r>
                      <a:r>
                        <a:rPr lang="en-US" sz="1050" dirty="0"/>
                        <a:t>. Repeated and varied opportunities to explore and play with small world activities, puzzles, arts and crafts and the practice of using small tools, with feedback and support from adults, allow children to develop </a:t>
                      </a:r>
                      <a:r>
                        <a:rPr lang="en-US" sz="1050" b="1" dirty="0"/>
                        <a:t>proficiency, control and confidence.</a:t>
                      </a:r>
                      <a:endParaRPr lang="en-US"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Draw lines and circles using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Pencil Grip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Develop muscle tone to put pencil pressure on paper Use tools to effect changes to materials Show preference for dominant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Engage children in structured activities: guide them in what to draw, write or copy. Teach and model correct letter formation.</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Begin to form letters correctly Handle tools, objects, construction and malleable materials with increasing control</a:t>
                      </a:r>
                    </a:p>
                    <a:p>
                      <a:pPr algn="ctr"/>
                      <a:r>
                        <a:rPr lang="en-US" sz="800" dirty="0"/>
                        <a:t>Encourage children to draw freely.</a:t>
                      </a:r>
                    </a:p>
                    <a:p>
                      <a:pPr algn="ctr"/>
                      <a:r>
                        <a:rPr lang="en-US" sz="800" b="0" i="0" kern="1200" dirty="0">
                          <a:solidFill>
                            <a:schemeClr val="dk1"/>
                          </a:solidFill>
                          <a:effectLst/>
                          <a:latin typeface="+mn-lt"/>
                          <a:ea typeface="+mn-ea"/>
                          <a:cs typeface="+mn-cs"/>
                        </a:rPr>
                        <a:t>Holding Small Items / </a:t>
                      </a:r>
                    </a:p>
                    <a:p>
                      <a:pPr algn="ctr"/>
                      <a:r>
                        <a:rPr lang="en-US" sz="800" b="0" i="0" kern="1200" dirty="0">
                          <a:solidFill>
                            <a:schemeClr val="dk1"/>
                          </a:solidFill>
                          <a:effectLst/>
                          <a:latin typeface="+mn-lt"/>
                          <a:ea typeface="+mn-ea"/>
                          <a:cs typeface="+mn-cs"/>
                        </a:rPr>
                        <a:t>Button Clothing / </a:t>
                      </a:r>
                    </a:p>
                    <a:p>
                      <a:pPr algn="ctr"/>
                      <a:r>
                        <a:rPr lang="en-US" sz="800" b="0" i="0" kern="1200" dirty="0">
                          <a:solidFill>
                            <a:schemeClr val="dk1"/>
                          </a:solidFill>
                          <a:effectLst/>
                          <a:latin typeface="+mn-lt"/>
                          <a:ea typeface="+mn-ea"/>
                          <a:cs typeface="+mn-cs"/>
                        </a:rPr>
                        <a:t>Cutting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Hold pencil effectively with comfortable grip Forms recognisable letters most correctly formed</a:t>
                      </a:r>
                    </a:p>
                    <a:p>
                      <a:pPr algn="ctr"/>
                      <a:r>
                        <a:rPr lang="en-US" sz="800" dirty="0">
                          <a:solidFill>
                            <a:schemeClr val="tx1"/>
                          </a:solidFill>
                        </a:rPr>
                        <a:t>More Ideas here: </a:t>
                      </a:r>
                    </a:p>
                    <a:p>
                      <a:pPr algn="ctr"/>
                      <a:r>
                        <a:rPr lang="en-US" sz="800" dirty="0" smtClean="0">
                          <a:solidFill>
                            <a:schemeClr val="tx1"/>
                          </a:solidFill>
                        </a:rPr>
                        <a:t> </a:t>
                      </a: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grip and letter formation continually </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along a straight line with scissors / </a:t>
                      </a:r>
                    </a:p>
                    <a:p>
                      <a:pPr algn="ctr" fontAlgn="base"/>
                      <a:r>
                        <a:rPr lang="en-US" sz="800" b="0" i="0" kern="1200" dirty="0">
                          <a:solidFill>
                            <a:schemeClr val="dk1"/>
                          </a:solidFill>
                          <a:effectLst/>
                          <a:latin typeface="+mn-lt"/>
                          <a:ea typeface="+mn-ea"/>
                          <a:cs typeface="+mn-cs"/>
                        </a:rPr>
                        <a:t>Start to cut along a curved line, like a circle / Draw a cross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a:solidFill>
                            <a:schemeClr val="dk1"/>
                          </a:solidFill>
                          <a:effectLst/>
                          <a:latin typeface="+mn-lt"/>
                          <a:ea typeface="+mn-ea"/>
                          <a:cs typeface="+mn-cs"/>
                        </a:rPr>
                        <a:t>Copy a square</a:t>
                      </a:r>
                    </a:p>
                    <a:p>
                      <a:pPr algn="ctr" fontAlgn="base"/>
                      <a:r>
                        <a:rPr lang="en-US" sz="800" b="0" i="0" kern="1200" dirty="0">
                          <a:solidFill>
                            <a:schemeClr val="dk1"/>
                          </a:solidFill>
                          <a:effectLst/>
                          <a:latin typeface="+mn-lt"/>
                          <a:ea typeface="+mn-ea"/>
                          <a:cs typeface="+mn-cs"/>
                        </a:rPr>
                        <a:t>Begin to draw diagonal lines, like in a triangle / Start to colour inside the lines of a picture</a:t>
                      </a:r>
                    </a:p>
                    <a:p>
                      <a:pPr algn="ctr" fontAlgn="base"/>
                      <a:r>
                        <a:rPr lang="en-US" sz="800" b="0" i="0" kern="1200" dirty="0">
                          <a:solidFill>
                            <a:schemeClr val="dk1"/>
                          </a:solidFill>
                          <a:effectLst/>
                          <a:latin typeface="+mn-lt"/>
                          <a:ea typeface="+mn-ea"/>
                          <a:cs typeface="+mn-cs"/>
                        </a:rPr>
                        <a:t>Start to draw pictures that are recognisable / </a:t>
                      </a:r>
                    </a:p>
                    <a:p>
                      <a:pPr algn="ctr" fontAlgn="base"/>
                      <a:r>
                        <a:rPr lang="en-US" sz="800" b="0" i="0" kern="1200" dirty="0">
                          <a:solidFill>
                            <a:schemeClr val="dk1"/>
                          </a:solidFill>
                          <a:effectLst/>
                          <a:latin typeface="+mn-lt"/>
                          <a:ea typeface="+mn-ea"/>
                          <a:cs typeface="+mn-cs"/>
                        </a:rPr>
                        <a:t>Build things with smaller linking blocks, such as Duplo or Lego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Cooperation games i.e. parachute games.</a:t>
                      </a:r>
                    </a:p>
                    <a:p>
                      <a:pPr algn="ctr"/>
                      <a:r>
                        <a:rPr lang="en-US" sz="800" dirty="0">
                          <a:solidFill>
                            <a:schemeClr val="tx1"/>
                          </a:solidFill>
                          <a:latin typeface="+mn-lt"/>
                          <a:cs typeface="Amatic SC" panose="00000500000000000000" pitchFamily="2" charset="-79"/>
                        </a:rPr>
                        <a:t>Climbing – outdoor equipment</a:t>
                      </a:r>
                    </a:p>
                    <a:p>
                      <a:pPr algn="ctr"/>
                      <a:r>
                        <a:rPr lang="en-US" sz="800" dirty="0">
                          <a:solidFill>
                            <a:schemeClr val="tx1"/>
                          </a:solidFill>
                          <a:latin typeface="+mn-lt"/>
                          <a:cs typeface="Amatic SC" panose="00000500000000000000" pitchFamily="2" charset="-79"/>
                        </a:rPr>
                        <a:t> Different ways of moving to be explored with children</a:t>
                      </a:r>
                    </a:p>
                    <a:p>
                      <a:pPr algn="ctr"/>
                      <a:r>
                        <a:rPr lang="en-US" sz="800" dirty="0" smtClean="0"/>
                        <a:t>Acknowledge </a:t>
                      </a:r>
                      <a:r>
                        <a:rPr lang="en-US" sz="800" dirty="0"/>
                        <a:t>and praise their efforts. Provide regular reminders about thorough handwashing and toileting.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Ball skills- throwing and catching.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Crates play- climbing. Skipping ropes in outside area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Provide a range of wheeled resources for children to balance, sit or ride on, or pull and push.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Ball skills- aiming, dribbling, pushing, throwing &amp; catching, patting, or kicking</a:t>
                      </a:r>
                    </a:p>
                    <a:p>
                      <a:pPr algn="ctr"/>
                      <a:r>
                        <a:rPr lang="en-US" sz="800" dirty="0"/>
                        <a:t>Ensure that spaces are accessible to children with varying confidence levels, skills and needs. Provide a wide range of activities to support a broad range of 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 moving to music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Gymnastics ./ Balance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solidFill>
                            <a:schemeClr val="tx1"/>
                          </a:solidFill>
                          <a:latin typeface="+mn-lt"/>
                          <a:cs typeface="Amatic SC" panose="00000500000000000000" pitchFamily="2" charset="-79"/>
                        </a:rPr>
                        <a:t>Balance- children moving with confidence </a:t>
                      </a:r>
                    </a:p>
                    <a:p>
                      <a:pPr algn="ctr"/>
                      <a:r>
                        <a:rPr lang="en-US" sz="800" dirty="0">
                          <a:solidFill>
                            <a:schemeClr val="tx1"/>
                          </a:solidFill>
                          <a:latin typeface="+mn-lt"/>
                          <a:cs typeface="Amatic SC" panose="00000500000000000000" pitchFamily="2" charset="-79"/>
                        </a:rPr>
                        <a:t>dance related activities </a:t>
                      </a:r>
                    </a:p>
                    <a:p>
                      <a:pPr algn="ctr"/>
                      <a:r>
                        <a:rPr lang="en-US" sz="800" dirty="0"/>
                        <a:t>Provide opportunities for children to, spin, rock, tilt, fall, slide and bounce. </a:t>
                      </a:r>
                    </a:p>
                    <a:p>
                      <a:pPr algn="ctr"/>
                      <a:r>
                        <a:rPr lang="en-US" sz="800" dirty="0"/>
                        <a:t>Use picture books and other resources to explain the importance of the different aspects of a healthy lifestyle.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solidFill>
                            <a:schemeClr val="tx1"/>
                          </a:solidFill>
                          <a:latin typeface="+mn-lt"/>
                          <a:cs typeface="Amatic SC" panose="00000500000000000000" pitchFamily="2" charset="-79"/>
                        </a:rPr>
                        <a:t>Obstacle activities</a:t>
                      </a:r>
                    </a:p>
                    <a:p>
                      <a:pPr algn="ctr"/>
                      <a:r>
                        <a:rPr lang="en-US" sz="800" dirty="0">
                          <a:solidFill>
                            <a:schemeClr val="tx1"/>
                          </a:solidFill>
                          <a:latin typeface="+mn-lt"/>
                          <a:cs typeface="Amatic SC" panose="00000500000000000000" pitchFamily="2" charset="-79"/>
                        </a:rPr>
                        <a:t>children moving over, under, through and around equipment</a:t>
                      </a:r>
                    </a:p>
                    <a:p>
                      <a:pPr algn="ctr"/>
                      <a:r>
                        <a:rPr lang="en-US" sz="800" dirty="0"/>
                        <a:t>Encourage children to be highly active and get out of breath several times every day. Provide opportunities for children to, spin, rock, tilt, fall, slide and bounce. </a:t>
                      </a:r>
                    </a:p>
                    <a:p>
                      <a:pPr algn="ctr"/>
                      <a:r>
                        <a:rPr lang="en-US" sz="800" dirty="0">
                          <a:solidFill>
                            <a:schemeClr val="tx1"/>
                          </a:solidFill>
                          <a:latin typeface="+mn-lt"/>
                          <a:cs typeface="Amatic SC" panose="00000500000000000000" pitchFamily="2" charset="-79"/>
                        </a:rPr>
                        <a:t>Dance / moving to music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dirty="0">
                          <a:solidFill>
                            <a:schemeClr val="tx1"/>
                          </a:solidFill>
                          <a:latin typeface="+mn-lt"/>
                          <a:cs typeface="Amatic SC" panose="00000500000000000000" pitchFamily="2" charset="-79"/>
                        </a:rPr>
                        <a:t>Races / team games involving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Allow less competent and confident children to spend time initially observing and listening, without feeling pressured to join 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Gymnastics ./ Balance </a:t>
                      </a:r>
                      <a:endParaRPr lang="en-GB" sz="800" dirty="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From Development Matters 20’:</a:t>
                      </a:r>
                    </a:p>
                    <a:p>
                      <a:pPr algn="ctr"/>
                      <a:r>
                        <a:rPr lang="en-US" sz="800" dirty="0"/>
                        <a:t>Revise and refine the fundamental movement skills they have already acquired: - rolling - crawling - walking - jumping - running - hopping - skipping – climbing</a:t>
                      </a:r>
                    </a:p>
                    <a:p>
                      <a:pPr algn="ctr"/>
                      <a:r>
                        <a:rPr lang="en-US" sz="800" dirty="0"/>
                        <a:t>Progress towards a more fluent style of moving, with developing control and grace.</a:t>
                      </a:r>
                    </a:p>
                    <a:p>
                      <a:pPr algn="ctr"/>
                      <a:r>
                        <a:rPr lang="en-US" sz="800" dirty="0"/>
                        <a:t>Develop the overall body strength, co-ordination, balance and agility needed to engage successfully with future physical education sessions and other physical disciplines including dance, gymnastics, sport and swimming.</a:t>
                      </a:r>
                    </a:p>
                    <a:p>
                      <a:pPr algn="ctr"/>
                      <a:r>
                        <a:rPr lang="en-US" sz="800" dirty="0"/>
                        <a:t>Develop their small motor skills so that they can use a range of tools competently, safely and confidently. Suggested tools: pencils for drawing and writing, paintbrushes, scissors, knives, forks and spoons. </a:t>
                      </a:r>
                    </a:p>
                    <a:p>
                      <a:pPr algn="ctr"/>
                      <a:r>
                        <a:rPr lang="en-US" sz="800" dirty="0"/>
                        <a:t>Use their core muscle strength to achieve a good posture when sitting at a table or sitting on the floor.</a:t>
                      </a:r>
                    </a:p>
                    <a:p>
                      <a:pPr algn="ctr"/>
                      <a:r>
                        <a:rPr lang="en-US" sz="800" dirty="0"/>
                        <a:t>Confidently and safely use a range of large and small apparatus indoors and outside, alone and in a group. Develop overall body-strength, balance, co-ordination and agility.</a:t>
                      </a:r>
                    </a:p>
                    <a:p>
                      <a:pPr algn="ctr"/>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sp>
        <p:nvSpPr>
          <p:cNvPr id="5" name="TextBox 4">
            <a:extLst>
              <a:ext uri="{FF2B5EF4-FFF2-40B4-BE49-F238E27FC236}">
                <a16:creationId xmlns:a16="http://schemas.microsoft.com/office/drawing/2014/main" id="{41A9F095-57ED-4E22-8980-BE908039B385}"/>
              </a:ext>
            </a:extLst>
          </p:cNvPr>
          <p:cNvSpPr txBox="1"/>
          <p:nvPr/>
        </p:nvSpPr>
        <p:spPr>
          <a:xfrm>
            <a:off x="2203244" y="6526773"/>
            <a:ext cx="12473126" cy="307777"/>
          </a:xfrm>
          <a:prstGeom prst="rect">
            <a:avLst/>
          </a:prstGeom>
          <a:noFill/>
        </p:spPr>
        <p:txBody>
          <a:bodyPr wrap="square">
            <a:spAutoFit/>
          </a:bodyPr>
          <a:lstStyle/>
          <a:p>
            <a:r>
              <a:rPr lang="en-US" sz="1400" i="1" dirty="0">
                <a:solidFill>
                  <a:schemeClr val="bg1">
                    <a:lumMod val="50000"/>
                  </a:schemeClr>
                </a:solidFill>
              </a:rPr>
              <a:t>All these ideas will be revisited each term. Children need time to practice and consolidate.   Repetition is a good thing.  </a:t>
            </a:r>
            <a:endParaRPr lang="en-GB" sz="1400" i="1" dirty="0">
              <a:solidFill>
                <a:schemeClr val="bg1">
                  <a:lumMod val="50000"/>
                </a:schemeClr>
              </a:solidFill>
            </a:endParaRPr>
          </a:p>
        </p:txBody>
      </p:sp>
    </p:spTree>
    <p:extLst>
      <p:ext uri="{BB962C8B-B14F-4D97-AF65-F5344CB8AC3E}">
        <p14:creationId xmlns:p14="http://schemas.microsoft.com/office/powerpoint/2010/main" val="54096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163647565"/>
              </p:ext>
            </p:extLst>
          </p:nvPr>
        </p:nvGraphicFramePr>
        <p:xfrm>
          <a:off x="560059" y="492456"/>
          <a:ext cx="11459364" cy="5799269"/>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81891">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latin typeface="Amatic SC" panose="00000500000000000000" pitchFamily="2" charset="-79"/>
                          <a:cs typeface="Amatic SC" panose="00000500000000000000" pitchFamily="2" charset="-79"/>
                        </a:rPr>
                        <a:t>All about me</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superheroes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smtClean="0">
                          <a:latin typeface="Amatic SC" panose="00000500000000000000" pitchFamily="2" charset="-79"/>
                          <a:cs typeface="Amatic SC" panose="00000500000000000000" pitchFamily="2" charset="-79"/>
                        </a:rPr>
                        <a:t>Weather/dinosaurs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matic SC" panose="00000500000000000000" pitchFamily="2" charset="-79"/>
                          <a:cs typeface="Amatic SC" panose="00000500000000000000" pitchFamily="2" charset="-79"/>
                        </a:rPr>
                        <a:t>Different</a:t>
                      </a:r>
                      <a:r>
                        <a:rPr lang="en-US" sz="1400" baseline="0" dirty="0" smtClean="0">
                          <a:latin typeface="Amatic SC" panose="00000500000000000000" pitchFamily="2" charset="-79"/>
                          <a:cs typeface="Amatic SC" panose="00000500000000000000" pitchFamily="2" charset="-79"/>
                        </a:rPr>
                        <a:t> environments/plants</a:t>
                      </a: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smtClean="0">
                          <a:latin typeface="Amatic SC" panose="00000500000000000000" pitchFamily="2" charset="-79"/>
                          <a:cs typeface="Amatic SC" panose="00000500000000000000" pitchFamily="2" charset="-79"/>
                        </a:rPr>
                        <a:t>houses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pirates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3">
                  <a:txBody>
                    <a:bodyPr/>
                    <a:lstStyle/>
                    <a:p>
                      <a:pPr algn="ctr"/>
                      <a:r>
                        <a:rPr lang="en-US" sz="36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Comprehension</a:t>
                      </a:r>
                    </a:p>
                    <a:p>
                      <a:pPr algn="ctr"/>
                      <a:r>
                        <a:rPr lang="en-US" sz="2000" b="0" dirty="0">
                          <a:latin typeface="Amatic SC" panose="00000500000000000000" pitchFamily="2" charset="-79"/>
                          <a:cs typeface="Amatic SC" panose="00000500000000000000" pitchFamily="2" charset="-79"/>
                        </a:rPr>
                        <a:t>- Developing a passion for reading</a:t>
                      </a:r>
                    </a:p>
                    <a:p>
                      <a:pPr algn="ctr"/>
                      <a:r>
                        <a:rPr lang="en-US" sz="2800" b="0" dirty="0" smtClean="0">
                          <a:latin typeface="Amatic SC" panose="00000500000000000000" pitchFamily="2" charset="-79"/>
                          <a:cs typeface="Amatic SC" panose="00000500000000000000" pitchFamily="2" charset="-79"/>
                        </a:rPr>
                        <a:t>Phonics</a:t>
                      </a:r>
                      <a:r>
                        <a:rPr lang="en-US" sz="2800" b="0" baseline="0" dirty="0" smtClean="0">
                          <a:latin typeface="Amatic SC" panose="00000500000000000000" pitchFamily="2" charset="-79"/>
                          <a:cs typeface="Amatic SC" panose="00000500000000000000" pitchFamily="2" charset="-79"/>
                        </a:rPr>
                        <a:t> will be taught through Ready Steady Phonics</a:t>
                      </a:r>
                      <a:endParaRPr lang="en-US" sz="2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through the use of pictures to tell the story. Recognising initial sounds. Name writing activities. </a:t>
                      </a:r>
                      <a:r>
                        <a:rPr lang="en-US" sz="800" dirty="0"/>
                        <a:t>Engage in extended conversations about stories, learning new vocabulary.</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Retelling stories using images / </a:t>
                      </a:r>
                      <a:r>
                        <a:rPr lang="en-US" sz="800" dirty="0" smtClean="0">
                          <a:solidFill>
                            <a:schemeClr val="tx1"/>
                          </a:solidFill>
                        </a:rPr>
                        <a:t>apps.</a:t>
                      </a:r>
                      <a:r>
                        <a:rPr lang="en-US" sz="800" baseline="0" dirty="0" smtClean="0">
                          <a:solidFill>
                            <a:schemeClr val="tx1"/>
                          </a:solidFill>
                        </a:rPr>
                        <a:t> </a:t>
                      </a:r>
                      <a:r>
                        <a:rPr lang="en-US" sz="800" dirty="0" smtClean="0">
                          <a:solidFill>
                            <a:schemeClr val="tx1"/>
                          </a:solidFill>
                        </a:rPr>
                        <a:t>Retelling </a:t>
                      </a:r>
                      <a:r>
                        <a:rPr lang="en-US" sz="800" dirty="0">
                          <a:solidFill>
                            <a:schemeClr val="tx1"/>
                          </a:solidFill>
                        </a:rPr>
                        <a:t>of stories. </a:t>
                      </a:r>
                      <a:r>
                        <a:rPr lang="en-US" sz="800" dirty="0" smtClean="0">
                          <a:solidFill>
                            <a:schemeClr val="tx1"/>
                          </a:solidFill>
                        </a:rPr>
                        <a:t>Orally </a:t>
                      </a:r>
                      <a:r>
                        <a:rPr lang="en-US" sz="800" dirty="0">
                          <a:solidFill>
                            <a:schemeClr val="tx1"/>
                          </a:solidFill>
                        </a:rPr>
                        <a:t>retelling new stories. Non-Fiction Focus  Retelling of stories.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Sequence story – use vocabulary of beginning, middle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Blend sounds into words, so that they can read short words made up of known letter– sound correspondences.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books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US" sz="800" dirty="0">
                          <a:solidFill>
                            <a:schemeClr val="tx1"/>
                          </a:solidFill>
                        </a:rPr>
                        <a:t>Making up </a:t>
                      </a:r>
                      <a:r>
                        <a:rPr lang="en-US" sz="800" dirty="0" smtClean="0">
                          <a:solidFill>
                            <a:schemeClr val="tx1"/>
                          </a:solidFill>
                        </a:rPr>
                        <a:t>stories. Encourage </a:t>
                      </a:r>
                      <a:r>
                        <a:rPr lang="en-US" sz="800" dirty="0">
                          <a:solidFill>
                            <a:schemeClr val="tx1"/>
                          </a:solidFill>
                        </a:rPr>
                        <a:t>children to record stories through picture drawing/mark making for LAs. </a:t>
                      </a:r>
                    </a:p>
                    <a:p>
                      <a:pPr algn="ctr">
                        <a:lnSpc>
                          <a:spcPct val="107000"/>
                        </a:lnSpc>
                        <a:spcAft>
                          <a:spcPts val="800"/>
                        </a:spcAft>
                      </a:pPr>
                      <a:r>
                        <a:rPr lang="en-US" sz="800" dirty="0"/>
                        <a:t>Read simple phrases and sentences made up of words with known letter–sound correspondences and, where necessary, a few exception words. Read a few common exception words matched to RWI. Make the books available for children to share at school and at home. Avoid asking children to read books at home they cannot yet read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a:solidFill>
                            <a:schemeClr val="tx1"/>
                          </a:solidFill>
                        </a:rPr>
                        <a:t>Information leaflets about animals in the garden/plants and growing.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Re-read books to build up their confidence in word reading, their fluency and their understanding and enjoyment. World Book Day </a:t>
                      </a:r>
                    </a:p>
                    <a:p>
                      <a:pPr algn="ctr">
                        <a:lnSpc>
                          <a:spcPct val="107000"/>
                        </a:lnSpc>
                        <a:spcAft>
                          <a:spcPts val="800"/>
                        </a:spcAft>
                      </a:pPr>
                      <a:r>
                        <a:rPr lang="en-US" sz="800" dirty="0">
                          <a:solidFill>
                            <a:schemeClr val="tx1"/>
                          </a:solidFill>
                        </a:rPr>
                        <a:t>Timeline of how plants grow. </a:t>
                      </a:r>
                    </a:p>
                    <a:p>
                      <a:pPr algn="ctr">
                        <a:lnSpc>
                          <a:spcPct val="107000"/>
                        </a:lnSpc>
                        <a:spcAft>
                          <a:spcPts val="800"/>
                        </a:spcAft>
                      </a:pPr>
                      <a:r>
                        <a:rPr lang="en-US" sz="800" dirty="0"/>
                        <a:t>Uses vocabulary and forms of speech that are increasingly influenced by their experiences of books.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They develop their own narratives and explanations by connecting ideas or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Stories from other cultures and traditions </a:t>
                      </a:r>
                    </a:p>
                    <a:p>
                      <a:pPr algn="ctr">
                        <a:lnSpc>
                          <a:spcPct val="107000"/>
                        </a:lnSpc>
                        <a:spcAft>
                          <a:spcPts val="800"/>
                        </a:spcAft>
                      </a:pPr>
                      <a:r>
                        <a:rPr lang="en-US" sz="800" dirty="0"/>
                        <a:t>Retell a story with actions and / or picture prompts as part of a group - Use story language when acting out a narrative. Rhyming words. </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Parents reading stories </a:t>
                      </a:r>
                    </a:p>
                    <a:p>
                      <a:pPr algn="ctr">
                        <a:lnSpc>
                          <a:spcPct val="107000"/>
                        </a:lnSpc>
                        <a:spcAft>
                          <a:spcPts val="800"/>
                        </a:spcAft>
                      </a:pPr>
                      <a:r>
                        <a:rPr lang="en-US" sz="800" dirty="0"/>
                        <a:t>Can explain the main events of a story - Can draw pictures of characters/ event / setting in a story. May include labels, sentences or captions.</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Role play area – book characters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Pajamarama Day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US" sz="800" dirty="0"/>
                        <a:t>Can draw pictures of characters/ event / setting in a story</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Listen to stories, accurately anticipating key events &amp; respond to what they hear with relevant comments, questions and reactions. </a:t>
                      </a:r>
                    </a:p>
                    <a:p>
                      <a:pPr algn="ctr">
                        <a:lnSpc>
                          <a:spcPct val="107000"/>
                        </a:lnSpc>
                        <a:spcAft>
                          <a:spcPts val="800"/>
                        </a:spcAft>
                      </a:pPr>
                      <a:r>
                        <a:rPr lang="en-US" sz="800" dirty="0"/>
                        <a:t>Make predictions</a:t>
                      </a:r>
                    </a:p>
                    <a:p>
                      <a:pPr algn="ctr">
                        <a:lnSpc>
                          <a:spcPct val="107000"/>
                        </a:lnSpc>
                        <a:spcAft>
                          <a:spcPts val="800"/>
                        </a:spcAft>
                      </a:pPr>
                      <a:r>
                        <a:rPr lang="en-US" sz="800" dirty="0"/>
                        <a:t>Beginning to understand that a non-fiction is a non-story- it gives information instead. Fiction means story. - Can point to front cover, back cover, spine, blurb, illustration, illustrator, author and title.</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Sort books into categories.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a:solidFill>
                            <a:schemeClr val="tx1"/>
                          </a:solidFill>
                          <a:effectLst/>
                          <a:latin typeface="+mn-lt"/>
                          <a:ea typeface="+mn-ea"/>
                          <a:cs typeface="Amatic SC" panose="00000500000000000000" pitchFamily="2" charset="-79"/>
                        </a:rPr>
                        <a:t>Phonic Sounds: </a:t>
                      </a:r>
                      <a:r>
                        <a:rPr lang="en-GB" sz="800" b="1" kern="1200" dirty="0" smtClean="0">
                          <a:solidFill>
                            <a:schemeClr val="tx1"/>
                          </a:solidFill>
                          <a:effectLst/>
                          <a:latin typeface="+mn-lt"/>
                          <a:ea typeface="+mn-ea"/>
                          <a:cs typeface="Amatic SC" panose="00000500000000000000" pitchFamily="2" charset="-79"/>
                        </a:rPr>
                        <a:t> </a:t>
                      </a:r>
                    </a:p>
                    <a:p>
                      <a:pPr algn="ctr"/>
                      <a:r>
                        <a:rPr lang="en-US" sz="800" b="1" kern="1200" dirty="0" smtClean="0">
                          <a:solidFill>
                            <a:schemeClr val="tx1"/>
                          </a:solidFill>
                          <a:effectLst/>
                          <a:latin typeface="+mn-lt"/>
                          <a:ea typeface="+mn-ea"/>
                          <a:cs typeface="Amatic SC" panose="00000500000000000000" pitchFamily="2" charset="-79"/>
                        </a:rPr>
                        <a:t>Will link to RSP plans</a:t>
                      </a:r>
                      <a:endParaRPr lang="en-GB" sz="800" b="1" kern="1200" dirty="0" smtClean="0">
                        <a:solidFill>
                          <a:schemeClr val="tx1"/>
                        </a:solidFill>
                        <a:effectLst/>
                        <a:latin typeface="+mn-lt"/>
                        <a:ea typeface="+mn-ea"/>
                        <a:cs typeface="Amatic SC" panose="00000500000000000000" pitchFamily="2" charset="-79"/>
                      </a:endParaRPr>
                    </a:p>
                    <a:p>
                      <a:pPr algn="ctr"/>
                      <a:r>
                        <a:rPr lang="en-GB" sz="800" b="1" kern="1200" dirty="0" smtClean="0">
                          <a:solidFill>
                            <a:schemeClr val="tx1"/>
                          </a:solidFill>
                          <a:effectLst/>
                          <a:latin typeface="+mn-lt"/>
                          <a:ea typeface="+mn-ea"/>
                          <a:cs typeface="Amatic SC" panose="00000500000000000000" pitchFamily="2" charset="-79"/>
                        </a:rPr>
                        <a:t>Reading</a:t>
                      </a:r>
                      <a:r>
                        <a:rPr lang="en-GB" sz="800" b="1" kern="1200" dirty="0">
                          <a:solidFill>
                            <a:schemeClr val="tx1"/>
                          </a:solidFill>
                          <a:effectLst/>
                          <a:latin typeface="+mn-lt"/>
                          <a:ea typeface="+mn-ea"/>
                          <a:cs typeface="Amatic SC" panose="00000500000000000000" pitchFamily="2" charset="-79"/>
                        </a:rPr>
                        <a:t>: </a:t>
                      </a:r>
                      <a:r>
                        <a:rPr lang="en-GB" sz="800" kern="1200" dirty="0">
                          <a:solidFill>
                            <a:schemeClr val="tx1"/>
                          </a:solidFill>
                          <a:effectLst/>
                          <a:latin typeface="+mn-lt"/>
                          <a:ea typeface="+mn-ea"/>
                          <a:cs typeface="Amatic SC" panose="00000500000000000000" pitchFamily="2" charset="-79"/>
                        </a:rPr>
                        <a:t>Initial sounds, oral blending, CVC sounds, reciting know stories, listening to stories with attention and recall.</a:t>
                      </a:r>
                    </a:p>
                    <a:p>
                      <a:pPr algn="ctr"/>
                      <a:r>
                        <a:rPr lang="en-US" sz="800" dirty="0">
                          <a:solidFill>
                            <a:schemeClr val="tx1"/>
                          </a:solidFill>
                        </a:rPr>
                        <a:t>Help children to read the sounds speedily. This will make sound-blending easier</a:t>
                      </a:r>
                    </a:p>
                    <a:p>
                      <a:pPr algn="ctr"/>
                      <a:r>
                        <a:rPr lang="en-US" sz="800" dirty="0"/>
                        <a:t>Listen to children read aloud, ensuring books are consistent with their developing phonic knowledge</a:t>
                      </a:r>
                      <a:endParaRPr lang="en-GB" sz="8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endParaRPr lang="en-GB" sz="800" b="1"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US" sz="800" b="1" dirty="0" smtClean="0">
                          <a:solidFill>
                            <a:schemeClr val="tx1"/>
                          </a:solidFill>
                          <a:effectLst/>
                          <a:latin typeface="+mn-lt"/>
                          <a:ea typeface="Calibri" panose="020F0502020204030204" pitchFamily="34" charset="0"/>
                          <a:cs typeface="Amatic SC" panose="00000500000000000000" pitchFamily="2" charset="-79"/>
                        </a:rPr>
                        <a:t>Will</a:t>
                      </a:r>
                      <a:r>
                        <a:rPr lang="en-US" sz="800" b="1" baseline="0" dirty="0" smtClean="0">
                          <a:solidFill>
                            <a:schemeClr val="tx1"/>
                          </a:solidFill>
                          <a:effectLst/>
                          <a:latin typeface="+mn-lt"/>
                          <a:ea typeface="Calibri" panose="020F0502020204030204" pitchFamily="34" charset="0"/>
                          <a:cs typeface="Amatic SC" panose="00000500000000000000" pitchFamily="2" charset="-79"/>
                        </a:rPr>
                        <a:t> link to RSP plans</a:t>
                      </a:r>
                      <a:endParaRPr lang="en-GB" sz="800" b="1"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dirty="0" smtClean="0">
                          <a:solidFill>
                            <a:schemeClr val="tx1"/>
                          </a:solidFill>
                          <a:effectLst/>
                          <a:latin typeface="+mn-lt"/>
                          <a:ea typeface="Calibri" panose="020F0502020204030204" pitchFamily="34" charset="0"/>
                          <a:cs typeface="Amatic SC" panose="00000500000000000000" pitchFamily="2" charset="-79"/>
                        </a:rPr>
                        <a:t>Differentiated </a:t>
                      </a:r>
                      <a:r>
                        <a:rPr lang="en-GB" sz="800" dirty="0">
                          <a:solidFill>
                            <a:schemeClr val="tx1"/>
                          </a:solidFill>
                          <a:effectLst/>
                          <a:latin typeface="+mn-lt"/>
                          <a:ea typeface="Calibri" panose="020F0502020204030204" pitchFamily="34" charset="0"/>
                          <a:cs typeface="Amatic SC" panose="00000500000000000000" pitchFamily="2" charset="-79"/>
                        </a:rPr>
                        <a:t>groups</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Blending CVC sounds, rhyming, alliteration, knows that print is read from left to right. Spotting diagraphs in words. </a:t>
                      </a:r>
                    </a:p>
                    <a:p>
                      <a:pPr algn="ctr">
                        <a:lnSpc>
                          <a:spcPct val="107000"/>
                        </a:lnSpc>
                        <a:spcAft>
                          <a:spcPts val="800"/>
                        </a:spcAft>
                      </a:pPr>
                      <a:r>
                        <a:rPr lang="en-US" sz="800" dirty="0" smtClean="0"/>
                        <a:t>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a:t>
                      </a:r>
                      <a:r>
                        <a:rPr lang="en-GB" sz="800" b="1" dirty="0" smtClean="0">
                          <a:solidFill>
                            <a:schemeClr val="tx1"/>
                          </a:solidFill>
                          <a:effectLst/>
                          <a:latin typeface="+mn-lt"/>
                          <a:ea typeface="Calibri" panose="020F0502020204030204" pitchFamily="34" charset="0"/>
                          <a:cs typeface="Amatic SC" panose="00000500000000000000" pitchFamily="2" charset="-79"/>
                        </a:rPr>
                        <a:t>:</a:t>
                      </a:r>
                    </a:p>
                    <a:p>
                      <a:pPr algn="ctr">
                        <a:lnSpc>
                          <a:spcPct val="107000"/>
                        </a:lnSpc>
                        <a:spcAft>
                          <a:spcPts val="0"/>
                        </a:spcAft>
                      </a:pPr>
                      <a:r>
                        <a:rPr lang="en-US" sz="800" b="1" dirty="0" smtClean="0">
                          <a:solidFill>
                            <a:schemeClr val="tx1"/>
                          </a:solidFill>
                          <a:effectLst/>
                          <a:latin typeface="+mn-lt"/>
                          <a:ea typeface="Calibri" panose="020F0502020204030204" pitchFamily="34" charset="0"/>
                          <a:cs typeface="Amatic SC" panose="00000500000000000000" pitchFamily="2" charset="-79"/>
                        </a:rPr>
                        <a:t>Will link to RSP plans</a:t>
                      </a: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a:t>
                      </a:r>
                      <a:r>
                        <a:rPr lang="en-GB" sz="800" dirty="0" smtClean="0">
                          <a:solidFill>
                            <a:schemeClr val="tx1"/>
                          </a:solidFill>
                          <a:effectLst/>
                          <a:latin typeface="+mn-lt"/>
                          <a:ea typeface="Calibri" panose="020F0502020204030204" pitchFamily="34" charset="0"/>
                          <a:cs typeface="Amatic SC" panose="00000500000000000000" pitchFamily="2" charset="-79"/>
                        </a:rPr>
                        <a:t>groups </a:t>
                      </a: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Rhyming strings, common theme in traditional tales, identifying characters and settings</a:t>
                      </a:r>
                      <a:r>
                        <a:rPr lang="en-GB" sz="800" dirty="0" smtClean="0">
                          <a:solidFill>
                            <a:schemeClr val="tx1"/>
                          </a:solidFill>
                          <a:effectLst/>
                          <a:latin typeface="+mn-lt"/>
                          <a:ea typeface="Calibri" panose="020F0502020204030204" pitchFamily="34" charset="0"/>
                          <a:cs typeface="Amatic SC" panose="00000500000000000000" pitchFamily="2" charset="-79"/>
                        </a:rPr>
                        <a:t>.</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endParaRPr lang="en-GB" sz="800" b="1"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US" sz="800" b="1" dirty="0" smtClean="0">
                          <a:solidFill>
                            <a:schemeClr val="tx1"/>
                          </a:solidFill>
                          <a:effectLst/>
                          <a:latin typeface="+mn-lt"/>
                          <a:ea typeface="Calibri" panose="020F0502020204030204" pitchFamily="34" charset="0"/>
                          <a:cs typeface="Amatic SC" panose="00000500000000000000" pitchFamily="2" charset="-79"/>
                        </a:rPr>
                        <a:t>Will link to RSP plans</a:t>
                      </a:r>
                      <a:endParaRPr lang="en-GB" sz="800" b="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dirty="0" smtClean="0">
                          <a:solidFill>
                            <a:schemeClr val="tx1"/>
                          </a:solidFill>
                          <a:effectLst/>
                          <a:latin typeface="+mn-lt"/>
                          <a:ea typeface="Calibri" panose="020F0502020204030204" pitchFamily="34" charset="0"/>
                          <a:cs typeface="Amatic SC" panose="00000500000000000000" pitchFamily="2" charset="-79"/>
                        </a:rPr>
                        <a:t>Differentiated </a:t>
                      </a:r>
                      <a:r>
                        <a:rPr lang="en-GB" sz="800" dirty="0">
                          <a:solidFill>
                            <a:schemeClr val="tx1"/>
                          </a:solidFill>
                          <a:effectLst/>
                          <a:latin typeface="+mn-lt"/>
                          <a:ea typeface="Calibri" panose="020F0502020204030204" pitchFamily="34" charset="0"/>
                          <a:cs typeface="Amatic SC" panose="00000500000000000000" pitchFamily="2" charset="-79"/>
                        </a:rPr>
                        <a:t>groups </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Story structure-beginning, middle, end. Innovating and retelling stories to an audience, non-fiction books</a:t>
                      </a:r>
                      <a:r>
                        <a:rPr lang="en-GB" sz="800" dirty="0" smtClean="0">
                          <a:solidFill>
                            <a:schemeClr val="tx1"/>
                          </a:solidFill>
                          <a:effectLst/>
                          <a:latin typeface="+mn-lt"/>
                          <a:ea typeface="Calibri" panose="020F0502020204030204" pitchFamily="34" charset="0"/>
                          <a:cs typeface="Amatic SC" panose="00000500000000000000" pitchFamily="2" charset="-79"/>
                        </a:rPr>
                        <a:t>.</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smtClean="0">
                          <a:solidFill>
                            <a:schemeClr val="tx1"/>
                          </a:solidFill>
                          <a:effectLst/>
                          <a:latin typeface="+mn-lt"/>
                          <a:ea typeface="Calibri" panose="020F0502020204030204" pitchFamily="34" charset="0"/>
                          <a:cs typeface="Amatic SC" panose="00000500000000000000" pitchFamily="2" charset="-79"/>
                        </a:rPr>
                        <a:t> </a:t>
                      </a:r>
                    </a:p>
                    <a:p>
                      <a:pPr algn="ctr">
                        <a:lnSpc>
                          <a:spcPct val="107000"/>
                        </a:lnSpc>
                        <a:spcAft>
                          <a:spcPts val="0"/>
                        </a:spcAft>
                      </a:pPr>
                      <a:r>
                        <a:rPr lang="en-US" sz="800" dirty="0" smtClean="0">
                          <a:solidFill>
                            <a:schemeClr val="tx1"/>
                          </a:solidFill>
                          <a:effectLst/>
                          <a:latin typeface="+mn-lt"/>
                          <a:ea typeface="Calibri" panose="020F0502020204030204" pitchFamily="34" charset="0"/>
                          <a:cs typeface="Amatic SC" panose="00000500000000000000" pitchFamily="2" charset="-79"/>
                        </a:rPr>
                        <a:t>Will link to RSP plans</a:t>
                      </a: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 </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Non-fiction texts, Internal blending, Naming letters of the alphabet. Distinguishing capital letters and lower case letters.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endParaRPr lang="en-GB" sz="800" b="1"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US" sz="800" b="1" dirty="0" smtClean="0">
                          <a:solidFill>
                            <a:schemeClr val="tx1"/>
                          </a:solidFill>
                          <a:effectLst/>
                          <a:latin typeface="+mn-lt"/>
                          <a:ea typeface="Calibri" panose="020F0502020204030204" pitchFamily="34" charset="0"/>
                          <a:cs typeface="Amatic SC" panose="00000500000000000000" pitchFamily="2" charset="-79"/>
                        </a:rPr>
                        <a:t>Will link to RSP plans</a:t>
                      </a: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Reading simple sentences with fluency. Reading CVCC and CCVC words confidently. </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End of term assessments</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Transition work with Year 1 staff </a:t>
                      </a: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586" y="156394"/>
            <a:ext cx="501298" cy="501298"/>
          </a:xfrm>
          <a:prstGeom prst="rect">
            <a:avLst/>
          </a:prstGeom>
        </p:spPr>
      </p:pic>
    </p:spTree>
    <p:extLst>
      <p:ext uri="{BB962C8B-B14F-4D97-AF65-F5344CB8AC3E}">
        <p14:creationId xmlns:p14="http://schemas.microsoft.com/office/powerpoint/2010/main" val="4137687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5539</TotalTime>
  <Words>7712</Words>
  <Application>Microsoft Office PowerPoint</Application>
  <PresentationFormat>Widescreen</PresentationFormat>
  <Paragraphs>950</Paragraphs>
  <Slides>14</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Adler</vt:lpstr>
      <vt:lpstr>Wingdings</vt:lpstr>
      <vt:lpstr>Amatic SC</vt:lpstr>
      <vt:lpstr>Times New Roman</vt:lpstr>
      <vt:lpstr>RM Typerighter old</vt:lpstr>
      <vt:lpstr>Calibri Light</vt:lpstr>
      <vt:lpstr>Calibri</vt:lpstr>
      <vt:lpstr>Courier New</vt:lpstr>
      <vt:lpstr>Acumin Pro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Claire Knight</cp:lastModifiedBy>
  <cp:revision>167</cp:revision>
  <dcterms:created xsi:type="dcterms:W3CDTF">2021-06-03T07:59:39Z</dcterms:created>
  <dcterms:modified xsi:type="dcterms:W3CDTF">2024-08-12T13:35:22Z</dcterms:modified>
</cp:coreProperties>
</file>