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4" r:id="rId2"/>
    <p:sldId id="256" r:id="rId3"/>
    <p:sldId id="257" r:id="rId4"/>
    <p:sldId id="258" r:id="rId5"/>
    <p:sldId id="259" r:id="rId6"/>
    <p:sldId id="260" r:id="rId7"/>
    <p:sldId id="261" r:id="rId8"/>
    <p:sldId id="262" r:id="rId9"/>
  </p:sldIdLst>
  <p:sldSz cx="9144000" cy="6858000" type="screen4x3"/>
  <p:notesSz cx="99060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63858" autoAdjust="0"/>
  </p:normalViewPr>
  <p:slideViewPr>
    <p:cSldViewPr>
      <p:cViewPr>
        <p:scale>
          <a:sx n="81" d="100"/>
          <a:sy n="81" d="100"/>
        </p:scale>
        <p:origin x="-1170"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59D58699-E52A-4F73-A47D-1443C49354EC}" type="datetimeFigureOut">
              <a:rPr lang="en-GB" smtClean="0"/>
              <a:t>11/02/2015</a:t>
            </a:fld>
            <a:endParaRPr lang="en-GB"/>
          </a:p>
        </p:txBody>
      </p:sp>
      <p:sp>
        <p:nvSpPr>
          <p:cNvPr id="4" name="Footer Placehold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6C574F92-CB6F-42F7-920F-34A201084CCD}" type="slidenum">
              <a:rPr lang="en-GB" smtClean="0"/>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38A5F93E-1F31-430F-8D68-8DF7E9D86115}" type="datetimeFigureOut">
              <a:rPr lang="en-GB" smtClean="0"/>
              <a:t>11/02/2015</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BE5FC19A-471C-41C0-A193-010B341DF6AA}" type="slidenum">
              <a:rPr lang="en-GB" smtClean="0"/>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11/02/2015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yperlinks/Subtraction%20exchanging.pptx" TargetMode="External"/><Relationship Id="rId7" Type="http://schemas.openxmlformats.org/officeDocument/2006/relationships/hyperlink" Target="../Hyperlinks/Subtraction%20models.pptx" TargetMode="External"/><Relationship Id="rId12" Type="http://schemas.openxmlformats.org/officeDocument/2006/relationships/image" Target="../media/image8.png"/><Relationship Id="rId2" Type="http://schemas.openxmlformats.org/officeDocument/2006/relationships/hyperlink" Target="../Hyperlinks/Subtraction%20counters.pptx"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hyperlink" Target="../Hyperlinks/Bar%20model%20for%20subtraction.pptx"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Calculation Policy</a:t>
            </a:r>
            <a:br>
              <a:rPr lang="en-GB" dirty="0" smtClean="0"/>
            </a:br>
            <a:r>
              <a:rPr lang="en-GB" dirty="0" smtClean="0"/>
              <a:t>Subtraction – Years 1-3</a:t>
            </a:r>
            <a:endParaRPr lang="en-GB" dirty="0"/>
          </a:p>
        </p:txBody>
      </p:sp>
      <p:sp>
        <p:nvSpPr>
          <p:cNvPr id="5" name="TextBox 4"/>
          <p:cNvSpPr txBox="1"/>
          <p:nvPr/>
        </p:nvSpPr>
        <p:spPr>
          <a:xfrm>
            <a:off x="1581198" y="980728"/>
            <a:ext cx="6215848" cy="1200329"/>
          </a:xfrm>
          <a:prstGeom prst="rect">
            <a:avLst/>
          </a:prstGeom>
          <a:noFill/>
        </p:spPr>
        <p:txBody>
          <a:bodyPr wrap="square" rtlCol="0">
            <a:spAutoFit/>
          </a:bodyPr>
          <a:lstStyle/>
          <a:p>
            <a:pPr algn="ctr"/>
            <a:r>
              <a:rPr lang="en-GB" sz="3600" dirty="0" err="1" smtClean="0"/>
              <a:t>Billinge</a:t>
            </a:r>
            <a:r>
              <a:rPr lang="en-GB" sz="3600" dirty="0" smtClean="0"/>
              <a:t> Chapel End Primary School</a:t>
            </a:r>
            <a:endParaRPr lang="en-GB" sz="36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619" y="4221088"/>
            <a:ext cx="1872208" cy="19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55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1174198"/>
              </p:ext>
            </p:extLst>
          </p:nvPr>
        </p:nvGraphicFramePr>
        <p:xfrm>
          <a:off x="107504" y="116632"/>
          <a:ext cx="8856984" cy="640080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Missing number problems e.g. 7 = □ - 9; 20 - □ = 9; 15 – 9 = □; □ - □ = 11; 16 – 0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concrete objects and pictorial representations. If appropriate, progress from using number lines with every number shown to number lines with significant numbers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Understand subtraction as take-away: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dirty="0" smtClean="0"/>
                    </a:p>
                    <a:p>
                      <a:endParaRPr lang="en-GB" sz="1000" dirty="0" smtClean="0"/>
                    </a:p>
                    <a:p>
                      <a:r>
                        <a:rPr lang="en-GB" sz="1000" dirty="0" smtClean="0"/>
                        <a:t>Understand</a:t>
                      </a:r>
                      <a:r>
                        <a:rPr lang="en-GB" sz="1000" baseline="0" dirty="0" smtClean="0"/>
                        <a:t> subtraction as finding the difference:</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The above model would be introduced with concrete objects which children can move (including cards with pictures) before progressing to pictorial representation.</a:t>
                      </a:r>
                    </a:p>
                    <a:p>
                      <a:r>
                        <a:rPr lang="en-GB" sz="1000" baseline="0" dirty="0" smtClean="0"/>
                        <a:t>The use of other images is also valuable for modelling subtraction </a:t>
                      </a:r>
                      <a:r>
                        <a:rPr lang="en-GB" sz="1000" baseline="0" smtClean="0"/>
                        <a:t>e.g.bundles</a:t>
                      </a:r>
                      <a:r>
                        <a:rPr lang="en-GB" sz="1000" baseline="0" dirty="0" smtClean="0"/>
                        <a:t> of straws, </a:t>
                      </a:r>
                      <a:r>
                        <a:rPr lang="en-GB" sz="1000" baseline="0" dirty="0" err="1" smtClean="0"/>
                        <a:t>Dienes</a:t>
                      </a:r>
                      <a:r>
                        <a:rPr lang="en-GB" sz="1000" baseline="0" dirty="0" smtClean="0"/>
                        <a:t> apparatus, multi-link cubes, bead strings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52 – 8 = □; □ – 20 = 25; 22 = □ – 21; 6 + □ + 3 = 11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valuable to use a range of representations (also see Y1). Continue to use number lines to model take-away and difference.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link between the two may be supported by an image like this, with 47 being taken away from 72, leaving the difference, which is 25.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b="1" u="sng" dirty="0" smtClean="0"/>
                    </a:p>
                    <a:p>
                      <a:r>
                        <a:rPr lang="en-GB" sz="900" b="1" u="sng" dirty="0" smtClean="0"/>
                        <a:t>Towards written methods</a:t>
                      </a:r>
                    </a:p>
                    <a:p>
                      <a:r>
                        <a:rPr lang="en-GB" sz="900" dirty="0" smtClean="0"/>
                        <a:t>Recording</a:t>
                      </a:r>
                      <a:r>
                        <a:rPr lang="en-GB" sz="900" baseline="0" dirty="0" smtClean="0"/>
                        <a:t> addition and subtraction in expanded columns can support understanding of the quantity aspect of place value and prepare for efficient written methods with larger numbers. The numbers may be represented with </a:t>
                      </a:r>
                      <a:r>
                        <a:rPr lang="en-GB" sz="900" baseline="0" dirty="0" err="1" smtClean="0"/>
                        <a:t>Dienes</a:t>
                      </a:r>
                      <a:r>
                        <a:rPr lang="en-GB" sz="900" baseline="0" dirty="0" smtClean="0"/>
                        <a:t> apparatus. E.g. 75 – 42</a:t>
                      </a:r>
                    </a:p>
                    <a:p>
                      <a:endParaRPr lang="en-GB" sz="900" u="none"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 = </a:t>
                      </a:r>
                      <a:r>
                        <a:rPr lang="en-GB" sz="900" dirty="0" smtClean="0"/>
                        <a:t>43 – 27; 145 – □ = 138; 274 – 30 = □; 245 – □ = 195;</a:t>
                      </a:r>
                      <a:r>
                        <a:rPr lang="en-GB" sz="900" baseline="0" dirty="0" smtClean="0"/>
                        <a:t> </a:t>
                      </a:r>
                      <a:r>
                        <a:rPr lang="en-GB" sz="900" dirty="0" smtClean="0"/>
                        <a:t>532 – 200 = □; 364</a:t>
                      </a:r>
                      <a:r>
                        <a:rPr lang="en-GB" sz="900" baseline="0" dirty="0" smtClean="0"/>
                        <a:t> – 153 =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r>
                        <a:rPr lang="en-GB" sz="900" baseline="0" dirty="0" smtClean="0"/>
                        <a:t>should continue to develop, supported by a range of models and images, including the number line.  Children should make choices about whether to use complementary addition or counting back, depending on the numbers involved.</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3-digits)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subtraction with no decomposition, modelled with </a:t>
                      </a:r>
                      <a:r>
                        <a:rPr lang="en-GB" sz="900" baseline="0" dirty="0" err="1" smtClean="0"/>
                        <a:t>Dienes</a:t>
                      </a:r>
                      <a:r>
                        <a:rPr lang="en-GB" sz="900" baseline="0"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       90   8</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900" u="sng" baseline="0" dirty="0" smtClean="0"/>
                        <a:t>30   5</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u="none" baseline="0" dirty="0" smtClean="0"/>
                        <a:t>       60   3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For some children this will lead to exchanging, modelled using </a:t>
                      </a:r>
                      <a:r>
                        <a:rPr lang="en-GB" sz="900" baseline="0" dirty="0" smtClean="0">
                          <a:hlinkClick r:id="rId2" action="ppaction://hlinkpres?slideindex=1&amp;slidetitle="/>
                        </a:rPr>
                        <a:t>place value counters </a:t>
                      </a:r>
                      <a:r>
                        <a:rPr lang="en-GB" sz="900" baseline="0" dirty="0" smtClean="0"/>
                        <a:t>(</a:t>
                      </a:r>
                      <a:r>
                        <a:rPr lang="en-GB" sz="900" baseline="0" dirty="0" smtClean="0">
                          <a:hlinkClick r:id="rId3" action="ppaction://hlinkpres?slideindex=1&amp;slidetitle="/>
                        </a:rPr>
                        <a:t>or </a:t>
                      </a:r>
                      <a:r>
                        <a:rPr lang="en-GB" sz="900" baseline="0" dirty="0" err="1" smtClean="0">
                          <a:hlinkClick r:id="rId3" action="ppaction://hlinkpres?slideindex=1&amp;slidetitle="/>
                        </a:rPr>
                        <a:t>Dienes</a:t>
                      </a:r>
                      <a:r>
                        <a:rPr lang="en-GB"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   70   2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u="sng" baseline="0" dirty="0" smtClean="0"/>
                        <a:t>   40   7</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u="none" baseline="0" dirty="0" smtClean="0"/>
                        <a:t>    20  5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u="sng"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9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A number line and expanded column method may be compared next to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txBody>
                  <a:tcPr/>
                </a:tc>
              </a:tr>
            </a:tbl>
          </a:graphicData>
        </a:graphic>
      </p:graphicFrame>
      <p:pic>
        <p:nvPicPr>
          <p:cNvPr id="3" name="Picture 2">
            <a:hlinkClick r:id="rId4" action="ppaction://hlinkpres?slideindex=1&amp;slidetitle="/>
          </p:cNvPr>
          <p:cNvPicPr>
            <a:picLocks noChangeAspect="1"/>
          </p:cNvPicPr>
          <p:nvPr/>
        </p:nvPicPr>
        <p:blipFill rotWithShape="1">
          <a:blip r:embed="rId5"/>
          <a:srcRect l="19008" t="40500" r="19561" b="12595"/>
          <a:stretch/>
        </p:blipFill>
        <p:spPr>
          <a:xfrm>
            <a:off x="227796" y="4149080"/>
            <a:ext cx="2516102" cy="1080120"/>
          </a:xfrm>
          <a:prstGeom prst="rect">
            <a:avLst/>
          </a:prstGeom>
        </p:spPr>
      </p:pic>
      <p:pic>
        <p:nvPicPr>
          <p:cNvPr id="2" name="Picture 1"/>
          <p:cNvPicPr>
            <a:picLocks noChangeAspect="1"/>
          </p:cNvPicPr>
          <p:nvPr/>
        </p:nvPicPr>
        <p:blipFill rotWithShape="1">
          <a:blip r:embed="rId6"/>
          <a:srcRect l="36569" t="35774" r="39660" b="34956"/>
          <a:stretch/>
        </p:blipFill>
        <p:spPr>
          <a:xfrm>
            <a:off x="611560" y="1772816"/>
            <a:ext cx="936104" cy="648072"/>
          </a:xfrm>
          <a:prstGeom prst="rect">
            <a:avLst/>
          </a:prstGeom>
        </p:spPr>
      </p:pic>
      <p:pic>
        <p:nvPicPr>
          <p:cNvPr id="5" name="Picture 4">
            <a:hlinkClick r:id="rId7" action="ppaction://hlinkpres?slideindex=1&amp;slidetitle="/>
          </p:cNvPr>
          <p:cNvPicPr>
            <a:picLocks noChangeAspect="1"/>
          </p:cNvPicPr>
          <p:nvPr/>
        </p:nvPicPr>
        <p:blipFill rotWithShape="1">
          <a:blip r:embed="rId8"/>
          <a:srcRect l="22437" t="31042" r="19943" b="33483"/>
          <a:stretch/>
        </p:blipFill>
        <p:spPr>
          <a:xfrm>
            <a:off x="323528" y="3356992"/>
            <a:ext cx="2080231" cy="720080"/>
          </a:xfrm>
          <a:prstGeom prst="rect">
            <a:avLst/>
          </a:prstGeom>
        </p:spPr>
      </p:pic>
      <p:pic>
        <p:nvPicPr>
          <p:cNvPr id="9" name="Picture 8"/>
          <p:cNvPicPr>
            <a:picLocks noChangeAspect="1"/>
          </p:cNvPicPr>
          <p:nvPr/>
        </p:nvPicPr>
        <p:blipFill rotWithShape="1">
          <a:blip r:embed="rId9"/>
          <a:srcRect l="13043" t="46399" r="13043" b="11068"/>
          <a:stretch/>
        </p:blipFill>
        <p:spPr>
          <a:xfrm>
            <a:off x="3491880" y="1700808"/>
            <a:ext cx="2448272" cy="792088"/>
          </a:xfrm>
          <a:prstGeom prst="rect">
            <a:avLst/>
          </a:prstGeom>
        </p:spPr>
      </p:pic>
      <p:pic>
        <p:nvPicPr>
          <p:cNvPr id="10" name="Picture 9"/>
          <p:cNvPicPr>
            <a:picLocks noChangeAspect="1"/>
          </p:cNvPicPr>
          <p:nvPr/>
        </p:nvPicPr>
        <p:blipFill rotWithShape="1">
          <a:blip r:embed="rId10"/>
          <a:srcRect l="14293" t="47542" r="14247" b="28490"/>
          <a:stretch/>
        </p:blipFill>
        <p:spPr>
          <a:xfrm>
            <a:off x="3491880" y="1124744"/>
            <a:ext cx="2592288" cy="515977"/>
          </a:xfrm>
          <a:prstGeom prst="rect">
            <a:avLst/>
          </a:prstGeom>
        </p:spPr>
      </p:pic>
      <p:pic>
        <p:nvPicPr>
          <p:cNvPr id="13" name="Picture 12"/>
          <p:cNvPicPr>
            <a:picLocks noChangeAspect="1"/>
          </p:cNvPicPr>
          <p:nvPr/>
        </p:nvPicPr>
        <p:blipFill rotWithShape="1">
          <a:blip r:embed="rId11"/>
          <a:srcRect l="14697" t="4878" r="18445" b="14982"/>
          <a:stretch/>
        </p:blipFill>
        <p:spPr>
          <a:xfrm>
            <a:off x="3226345" y="4581128"/>
            <a:ext cx="2592288" cy="1746977"/>
          </a:xfrm>
          <a:prstGeom prst="rect">
            <a:avLst/>
          </a:prstGeom>
        </p:spPr>
      </p:pic>
      <p:sp>
        <p:nvSpPr>
          <p:cNvPr id="29" name="TextBox 28"/>
          <p:cNvSpPr txBox="1"/>
          <p:nvPr/>
        </p:nvSpPr>
        <p:spPr>
          <a:xfrm>
            <a:off x="467544" y="2636912"/>
            <a:ext cx="2276353" cy="369332"/>
          </a:xfrm>
          <a:prstGeom prst="rect">
            <a:avLst/>
          </a:prstGeom>
          <a:noFill/>
        </p:spPr>
        <p:txBody>
          <a:bodyPr wrap="square" rtlCol="0">
            <a:spAutoFit/>
          </a:bodyPr>
          <a:lstStyle/>
          <a:p>
            <a:endParaRPr lang="en-GB" dirty="0"/>
          </a:p>
        </p:txBody>
      </p:sp>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797" y="2583453"/>
            <a:ext cx="25161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370361" y="2999722"/>
            <a:ext cx="2520280" cy="714540"/>
            <a:chOff x="3635896" y="2857896"/>
            <a:chExt cx="2520280" cy="714540"/>
          </a:xfrm>
        </p:grpSpPr>
        <p:cxnSp>
          <p:nvCxnSpPr>
            <p:cNvPr id="17" name="Straight Connector 16"/>
            <p:cNvCxnSpPr/>
            <p:nvPr/>
          </p:nvCxnSpPr>
          <p:spPr>
            <a:xfrm>
              <a:off x="3707904" y="3284984"/>
              <a:ext cx="223224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635896" y="3356992"/>
              <a:ext cx="244827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47        50                                           70      72</a:t>
              </a:r>
              <a:endParaRPr lang="en-GB" sz="800" dirty="0">
                <a:latin typeface="Arial" panose="020B0604020202020204" pitchFamily="34" charset="0"/>
                <a:cs typeface="Arial" panose="020B0604020202020204" pitchFamily="34" charset="0"/>
              </a:endParaRPr>
            </a:p>
          </p:txBody>
        </p:sp>
        <p:sp>
          <p:nvSpPr>
            <p:cNvPr id="19" name="TextBox 18"/>
            <p:cNvSpPr txBox="1"/>
            <p:nvPr/>
          </p:nvSpPr>
          <p:spPr>
            <a:xfrm>
              <a:off x="3707904" y="2857896"/>
              <a:ext cx="244827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+3                           +20                      +2</a:t>
              </a:r>
              <a:endParaRPr lang="en-GB" sz="800" dirty="0">
                <a:latin typeface="Arial" panose="020B0604020202020204" pitchFamily="34" charset="0"/>
                <a:cs typeface="Arial" panose="020B0604020202020204" pitchFamily="34" charset="0"/>
              </a:endParaRPr>
            </a:p>
          </p:txBody>
        </p:sp>
        <p:sp>
          <p:nvSpPr>
            <p:cNvPr id="20" name="Arc 19"/>
            <p:cNvSpPr/>
            <p:nvPr/>
          </p:nvSpPr>
          <p:spPr>
            <a:xfrm>
              <a:off x="3686564" y="3065756"/>
              <a:ext cx="453388" cy="447828"/>
            </a:xfrm>
            <a:prstGeom prst="arc">
              <a:avLst>
                <a:gd name="adj1" fmla="val 10972464"/>
                <a:gd name="adj2" fmla="val 2134374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p:cNvSpPr/>
            <p:nvPr/>
          </p:nvSpPr>
          <p:spPr>
            <a:xfrm>
              <a:off x="5436094" y="3065756"/>
              <a:ext cx="360042" cy="443142"/>
            </a:xfrm>
            <a:prstGeom prst="arc">
              <a:avLst>
                <a:gd name="adj1" fmla="val 10972464"/>
                <a:gd name="adj2" fmla="val 2134374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a:off x="4143312" y="3065756"/>
              <a:ext cx="1298430" cy="443142"/>
            </a:xfrm>
            <a:prstGeom prst="arc">
              <a:avLst>
                <a:gd name="adj1" fmla="val 10784015"/>
                <a:gd name="adj2" fmla="val 18442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74616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1 objectives</a:t>
            </a:r>
            <a:r>
              <a:rPr lang="en-GB" sz="1600" dirty="0"/>
              <a:t/>
            </a:r>
            <a:br>
              <a:rPr lang="en-GB" sz="1600" dirty="0"/>
            </a:br>
            <a:endParaRPr lang="en-GB" sz="1600" dirty="0"/>
          </a:p>
        </p:txBody>
      </p:sp>
      <p:pic>
        <p:nvPicPr>
          <p:cNvPr id="7" name="Content Placeholder 6"/>
          <p:cNvPicPr>
            <a:picLocks noGrp="1" noChangeAspect="1"/>
          </p:cNvPicPr>
          <p:nvPr>
            <p:ph idx="1"/>
          </p:nvPr>
        </p:nvPicPr>
        <p:blipFill rotWithShape="1">
          <a:blip r:embed="rId2"/>
          <a:srcRect l="24059" t="22906" r="24059" b="41889"/>
          <a:stretch/>
        </p:blipFill>
        <p:spPr>
          <a:xfrm>
            <a:off x="323528" y="980728"/>
            <a:ext cx="8682264" cy="3312368"/>
          </a:xfrm>
          <a:prstGeom prst="rect">
            <a:avLst/>
          </a:prstGeom>
        </p:spPr>
      </p:pic>
      <p:sp>
        <p:nvSpPr>
          <p:cNvPr id="5" name="Left Arrow 4">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1 g</a:t>
            </a:r>
            <a:r>
              <a:rPr lang="en-GB" sz="1800" b="1" dirty="0" smtClean="0"/>
              <a:t>uidance</a:t>
            </a:r>
            <a:r>
              <a:rPr lang="en-GB" sz="1600" dirty="0"/>
              <a:t/>
            </a:r>
            <a:br>
              <a:rPr lang="en-GB" sz="1600" dirty="0"/>
            </a:br>
            <a:endParaRPr lang="en-GB" sz="1600" dirty="0"/>
          </a:p>
        </p:txBody>
      </p:sp>
      <p:sp>
        <p:nvSpPr>
          <p:cNvPr id="4" name="Left Arrow 3">
            <a:hlinkClick r:id="rId2"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5" name="Content Placeholder 6"/>
          <p:cNvPicPr>
            <a:picLocks noGrp="1" noChangeAspect="1"/>
          </p:cNvPicPr>
          <p:nvPr>
            <p:ph idx="1"/>
          </p:nvPr>
        </p:nvPicPr>
        <p:blipFill rotWithShape="1">
          <a:blip r:embed="rId3"/>
          <a:srcRect l="25267" t="57884" r="26033" b="6683"/>
          <a:stretch/>
        </p:blipFill>
        <p:spPr>
          <a:xfrm>
            <a:off x="179512" y="873018"/>
            <a:ext cx="8712968" cy="3564094"/>
          </a:xfrm>
          <a:prstGeom prst="rect">
            <a:avLst/>
          </a:prstGeom>
        </p:spPr>
      </p:pic>
    </p:spTree>
    <p:extLst>
      <p:ext uri="{BB962C8B-B14F-4D97-AF65-F5344CB8AC3E}">
        <p14:creationId xmlns:p14="http://schemas.microsoft.com/office/powerpoint/2010/main" val="371380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2 </a:t>
            </a:r>
            <a:r>
              <a:rPr lang="en-GB" sz="1800" b="1" dirty="0"/>
              <a:t>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12288" r="25500" b="20791"/>
          <a:stretch/>
        </p:blipFill>
        <p:spPr>
          <a:xfrm>
            <a:off x="1043608" y="764704"/>
            <a:ext cx="7649594" cy="5770746"/>
          </a:xfrm>
          <a:prstGeom prst="rect">
            <a:avLst/>
          </a:prstGeom>
        </p:spPr>
      </p:pic>
      <p:sp>
        <p:nvSpPr>
          <p:cNvPr id="4" name="Left Arrow 3">
            <a:hlinkClick r:id="rId3" action="ppaction://hlinksldjump"/>
          </p:cNvPr>
          <p:cNvSpPr/>
          <p:nvPr/>
        </p:nvSpPr>
        <p:spPr>
          <a:xfrm>
            <a:off x="107504"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6298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2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20070" r="25500" b="39466"/>
          <a:stretch/>
        </p:blipFill>
        <p:spPr>
          <a:xfrm>
            <a:off x="101965" y="1081792"/>
            <a:ext cx="8934531" cy="4075400"/>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90591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3 </a:t>
            </a:r>
            <a:r>
              <a:rPr lang="en-GB" sz="1800" b="1" dirty="0"/>
              <a:t>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7620" r="24625" b="47248"/>
          <a:stretch/>
        </p:blipFill>
        <p:spPr>
          <a:xfrm>
            <a:off x="179512" y="764704"/>
            <a:ext cx="8928992" cy="4464496"/>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76967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3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52752" r="25500" b="22347"/>
          <a:stretch/>
        </p:blipFill>
        <p:spPr>
          <a:xfrm>
            <a:off x="107504" y="2208795"/>
            <a:ext cx="8964488" cy="2516348"/>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206131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532</Words>
  <Application>Microsoft Office PowerPoint</Application>
  <PresentationFormat>On-screen Show (4:3)</PresentationFormat>
  <Paragraphs>99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Calculation Policy Subtraction – Years 1-3</vt:lpstr>
      <vt:lpstr>PowerPoint Presentation</vt:lpstr>
      <vt:lpstr>The National Curriculum in England. ©Crown Copyright 2013 Year 1 objectives </vt:lpstr>
      <vt:lpstr>The National Curriculum in England. ©Crown Copyright 2013 Year 1 guidance </vt:lpstr>
      <vt:lpstr>The National Curriculum in England. ©Crown Copyright 2013 Year 2 objectives </vt:lpstr>
      <vt:lpstr>The National Curriculum in England. ©Crown Copyright 2013 Year 2 guidance </vt:lpstr>
      <vt:lpstr>The National Curriculum in England. ©Crown Copyright 2013 Year 3 objectives </vt:lpstr>
      <vt:lpstr>The National Curriculum in England. ©Crown Copyright 2013 Year 3 guidance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Alison Marsh</cp:lastModifiedBy>
  <cp:revision>190</cp:revision>
  <cp:lastPrinted>2014-01-24T10:40:47Z</cp:lastPrinted>
  <dcterms:created xsi:type="dcterms:W3CDTF">2014-01-20T11:53:21Z</dcterms:created>
  <dcterms:modified xsi:type="dcterms:W3CDTF">2015-02-11T13:44:39Z</dcterms:modified>
</cp:coreProperties>
</file>