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9906000" cy="6794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29" autoAdjust="0"/>
    <p:restoredTop sz="63858" autoAdjust="0"/>
  </p:normalViewPr>
  <p:slideViewPr>
    <p:cSldViewPr>
      <p:cViewPr>
        <p:scale>
          <a:sx n="87" d="100"/>
          <a:sy n="87" d="100"/>
        </p:scale>
        <p:origin x="-990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11108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8699-E52A-4F73-A47D-1443C49354EC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11108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74F92-CB6F-42F7-920F-34A201084C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004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11108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5F93E-1F31-430F-8D68-8DF7E9D86115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4375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0600" y="3227388"/>
            <a:ext cx="7924800" cy="3057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11108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FC19A-471C-41C0-A193-010B341DF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91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FC19A-471C-41C0-A193-010B341DF6AA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55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29600" cy="3582990"/>
          </a:xfrm>
        </p:spPr>
        <p:txBody>
          <a:bodyPr>
            <a:normAutofit/>
          </a:bodyPr>
          <a:lstStyle/>
          <a:p>
            <a:r>
              <a:rPr lang="en-GB" dirty="0" smtClean="0"/>
              <a:t>Calculation Policy</a:t>
            </a:r>
            <a:br>
              <a:rPr lang="en-GB" dirty="0" smtClean="0"/>
            </a:br>
            <a:r>
              <a:rPr lang="en-GB" dirty="0" smtClean="0"/>
              <a:t>Multiplication</a:t>
            </a:r>
            <a:r>
              <a:rPr lang="en-GB" dirty="0" smtClean="0"/>
              <a:t> </a:t>
            </a:r>
            <a:r>
              <a:rPr lang="en-GB" dirty="0" smtClean="0"/>
              <a:t>– Years 1-3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581198" y="980728"/>
            <a:ext cx="6215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 smtClean="0"/>
              <a:t>Billinge</a:t>
            </a:r>
            <a:r>
              <a:rPr lang="en-GB" sz="3600" dirty="0" smtClean="0"/>
              <a:t> Chapel End Primary School</a:t>
            </a:r>
            <a:endParaRPr lang="en-GB" sz="3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619" y="4221088"/>
            <a:ext cx="1872208" cy="191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96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495231"/>
              </p:ext>
            </p:extLst>
          </p:nvPr>
        </p:nvGraphicFramePr>
        <p:xfrm>
          <a:off x="107504" y="116632"/>
          <a:ext cx="8856984" cy="640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/>
                <a:gridCol w="3240360"/>
                <a:gridCol w="2808312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1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2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3</a:t>
                      </a:r>
                      <a:endParaRPr lang="en-GB" b="1" dirty="0"/>
                    </a:p>
                  </a:txBody>
                  <a:tcPr/>
                </a:tc>
              </a:tr>
              <a:tr h="5767264">
                <a:tc>
                  <a:txBody>
                    <a:bodyPr/>
                    <a:lstStyle/>
                    <a:p>
                      <a:r>
                        <a:rPr lang="en-GB" sz="1000" b="1" u="sng" baseline="0" dirty="0" smtClean="0"/>
                        <a:t>Counting in 2s, 5s and 10,s</a:t>
                      </a:r>
                    </a:p>
                    <a:p>
                      <a:r>
                        <a:rPr lang="en-GB" sz="1000" baseline="0" dirty="0" smtClean="0"/>
                        <a:t>Understand multiplication is related to doubling and combing groups of the same size (repeated addition)</a:t>
                      </a:r>
                    </a:p>
                    <a:p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Washing line, and other practical resources for counting. Concrete objects. e.g</a:t>
                      </a:r>
                      <a:r>
                        <a:rPr lang="en-GB" sz="1000" baseline="0" dirty="0" smtClean="0"/>
                        <a:t>. bundles </a:t>
                      </a:r>
                      <a:r>
                        <a:rPr lang="en-GB" sz="1000" baseline="0" dirty="0" smtClean="0"/>
                        <a:t>of straws, bead strings</a:t>
                      </a:r>
                    </a:p>
                    <a:p>
                      <a:endParaRPr lang="en-GB" sz="1000" baseline="0" dirty="0" smtClean="0"/>
                    </a:p>
                    <a:p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Problem solving with concrete objects (including money and measures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Develop the vocabulary relating to ‘times’ e.g.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Pick up five, 4 times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Use arrays to understand multiplication can be done in any order (commutative)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endParaRPr lang="en-GB" sz="1000" baseline="0" dirty="0" smtClean="0"/>
                    </a:p>
                    <a:p>
                      <a:endParaRPr lang="en-GB" sz="1000" baseline="0" dirty="0" smtClean="0"/>
                    </a:p>
                    <a:p>
                      <a:endParaRPr lang="en-GB" sz="1000" baseline="0" dirty="0" smtClean="0"/>
                    </a:p>
                    <a:p>
                      <a:endParaRPr lang="en-GB" sz="1000" baseline="0" dirty="0" smtClean="0"/>
                    </a:p>
                    <a:p>
                      <a:endParaRPr lang="en-GB" sz="1000" baseline="0" dirty="0" smtClean="0"/>
                    </a:p>
                    <a:p>
                      <a:endParaRPr lang="en-GB" sz="1000" baseline="0" dirty="0" smtClean="0"/>
                    </a:p>
                    <a:p>
                      <a:endParaRPr lang="en-GB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Times tables to be taught  - x2, x5, x10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Expressing multiplication as a number sentence using 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Using understanding of the inverse and practical resources to solve missing number problems.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x 2 =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2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x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x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14                   14 =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x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</a:t>
                      </a:r>
                    </a:p>
                    <a:p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 x 2 = 14                   14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 = 2 x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 x 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⃝ = 14                 14 = </a:t>
                      </a:r>
                      <a:r>
                        <a:rPr lang="en-GB" sz="9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 x </a:t>
                      </a:r>
                      <a:r>
                        <a:rPr lang="en-GB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⃝ </a:t>
                      </a:r>
                      <a:endParaRPr lang="en-GB" sz="9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Develop understanding of multiplication using array and number lines (see Year 1). Include multiplications not in the 2, 5 or 10 times tables.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r>
                        <a:rPr lang="en-GB" sz="900" baseline="0" dirty="0" smtClean="0"/>
                        <a:t>Doubling numbers up to 10 + 10 </a:t>
                      </a:r>
                    </a:p>
                    <a:p>
                      <a:endParaRPr lang="en-GB" sz="900" baseline="0" dirty="0" smtClean="0"/>
                    </a:p>
                    <a:p>
                      <a:r>
                        <a:rPr lang="en-GB" sz="900" baseline="0" dirty="0" smtClean="0"/>
                        <a:t>Using known doubles to work out </a:t>
                      </a:r>
                    </a:p>
                    <a:p>
                      <a:r>
                        <a:rPr lang="en-GB" sz="900" baseline="0" dirty="0" smtClean="0"/>
                        <a:t>double 2 digit numbers </a:t>
                      </a:r>
                    </a:p>
                    <a:p>
                      <a:r>
                        <a:rPr lang="en-GB" sz="900" baseline="0" dirty="0" smtClean="0"/>
                        <a:t>(double 15 = double 10 + double 5)</a:t>
                      </a:r>
                    </a:p>
                    <a:p>
                      <a:endParaRPr lang="en-GB" sz="900" baseline="0" dirty="0" smtClean="0"/>
                    </a:p>
                    <a:p>
                      <a:endParaRPr lang="en-GB" sz="900" baseline="0" dirty="0" smtClean="0"/>
                    </a:p>
                    <a:p>
                      <a:r>
                        <a:rPr lang="en-GB" sz="900" b="1" u="sng" strike="noStrike" dirty="0" smtClean="0"/>
                        <a:t>Towards written methods</a:t>
                      </a:r>
                    </a:p>
                    <a:p>
                      <a:endParaRPr lang="en-GB" sz="900" u="none" strike="noStrik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strike="noStrike" baseline="0" dirty="0" smtClean="0"/>
                        <a:t>Use jottings to develop an understanding of doubling two digit numbers.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baseline="0" dirty="0" smtClean="0"/>
                        <a:t>              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baseline="0" dirty="0" smtClean="0"/>
                        <a:t>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baseline="0" dirty="0" smtClean="0"/>
                        <a:t>       10           6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baseline="0" dirty="0" smtClean="0"/>
                        <a:t>          </a:t>
                      </a:r>
                      <a:r>
                        <a:rPr lang="en-GB" sz="1000" strike="noStrike" baseline="0" dirty="0" smtClean="0"/>
                        <a:t>x2</a:t>
                      </a:r>
                      <a:r>
                        <a:rPr lang="en-GB" sz="1600" strike="noStrike" baseline="0" dirty="0" smtClean="0"/>
                        <a:t>           </a:t>
                      </a:r>
                      <a:r>
                        <a:rPr lang="en-GB" sz="1000" strike="noStrike" baseline="0" dirty="0" err="1" smtClean="0"/>
                        <a:t>x2</a:t>
                      </a:r>
                      <a:endParaRPr lang="en-GB" sz="2000" strike="noStrik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strike="noStrike" baseline="0" dirty="0" smtClean="0"/>
                        <a:t>      20           12</a:t>
                      </a:r>
                      <a:endParaRPr lang="en-GB" sz="900" dirty="0" smtClean="0"/>
                    </a:p>
                    <a:p>
                      <a:endParaRPr lang="en-GB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Times tables to be taught  - x3, x4, x8, x6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Missing number problems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Continue with a range of equations as in Year 2 but with appropriate numbers.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sng" baseline="0" dirty="0" smtClean="0"/>
                        <a:t>Mental methods</a:t>
                      </a:r>
                      <a:r>
                        <a:rPr lang="en-GB" sz="900" b="1" u="none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baseline="0" dirty="0" smtClean="0"/>
                        <a:t>Doubling 2 digit numbers using partitioning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baseline="0" dirty="0" smtClean="0"/>
                        <a:t>Demonstrating multiplication on a number line – jumping in larger groups of amounts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u="none" baseline="0" dirty="0" smtClean="0"/>
                        <a:t>13 x 4 = 10 groups 4 = 3 groups of 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sng" baseline="0" dirty="0" smtClean="0"/>
                        <a:t>Written methods (progressing to 2d x 1d)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Develop onto the grid method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 smtClean="0"/>
                        <a:t>Give children opportunities for children to explore this and deepen understanding using  </a:t>
                      </a:r>
                      <a:r>
                        <a:rPr lang="en-GB" sz="900" baseline="0" dirty="0" smtClean="0"/>
                        <a:t>concrete apparatus if needed.</a:t>
                      </a: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aseline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2644899" cy="933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40" y="2713493"/>
            <a:ext cx="2732905" cy="931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48" t="19211"/>
          <a:stretch/>
        </p:blipFill>
        <p:spPr bwMode="auto">
          <a:xfrm>
            <a:off x="187620" y="5373216"/>
            <a:ext cx="991896" cy="946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81" r="-902"/>
          <a:stretch/>
        </p:blipFill>
        <p:spPr bwMode="auto">
          <a:xfrm>
            <a:off x="1159224" y="5373216"/>
            <a:ext cx="1665187" cy="1017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88" t="22881" r="13311" b="15481"/>
          <a:stretch/>
        </p:blipFill>
        <p:spPr bwMode="auto">
          <a:xfrm>
            <a:off x="2998459" y="2221196"/>
            <a:ext cx="1561679" cy="970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95" t="26590" r="8557" b="10884"/>
          <a:stretch/>
        </p:blipFill>
        <p:spPr bwMode="auto">
          <a:xfrm>
            <a:off x="4508874" y="2597167"/>
            <a:ext cx="1576986" cy="561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70" t="11907" b="5583"/>
          <a:stretch/>
        </p:blipFill>
        <p:spPr bwMode="auto">
          <a:xfrm>
            <a:off x="4890535" y="3377397"/>
            <a:ext cx="813664" cy="1225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960" y="3179259"/>
            <a:ext cx="2534928" cy="581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3408596" y="5049411"/>
            <a:ext cx="603532" cy="647609"/>
            <a:chOff x="3434245" y="5604431"/>
            <a:chExt cx="603532" cy="647609"/>
          </a:xfrm>
        </p:grpSpPr>
        <p:cxnSp>
          <p:nvCxnSpPr>
            <p:cNvPr id="3" name="Straight Connector 2"/>
            <p:cNvCxnSpPr/>
            <p:nvPr/>
          </p:nvCxnSpPr>
          <p:spPr>
            <a:xfrm flipH="1">
              <a:off x="3438696" y="5604431"/>
              <a:ext cx="181665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885376" y="5604431"/>
              <a:ext cx="152401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037777" y="6021288"/>
              <a:ext cx="0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434245" y="6036016"/>
              <a:ext cx="0" cy="216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616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1 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62083" y="6309320"/>
            <a:ext cx="837509" cy="47667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Return</a:t>
            </a:r>
            <a:endParaRPr lang="en-GB" sz="1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574" t="28638" r="25334" b="47497"/>
          <a:stretch/>
        </p:blipFill>
        <p:spPr>
          <a:xfrm>
            <a:off x="3782" y="1340768"/>
            <a:ext cx="9140218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66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1 g</a:t>
            </a:r>
            <a:r>
              <a:rPr lang="en-GB" sz="1800" b="1" dirty="0" smtClean="0"/>
              <a:t>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954" t="51544" r="24059" b="23000"/>
          <a:stretch/>
        </p:blipFill>
        <p:spPr>
          <a:xfrm>
            <a:off x="-9509" y="1340768"/>
            <a:ext cx="9153509" cy="2569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80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2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107504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059" t="8588" r="24059" b="48456"/>
          <a:stretch/>
        </p:blipFill>
        <p:spPr>
          <a:xfrm>
            <a:off x="70169" y="949690"/>
            <a:ext cx="9038335" cy="4207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2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2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954" t="49953" r="24954" b="5499"/>
          <a:stretch/>
        </p:blipFill>
        <p:spPr>
          <a:xfrm>
            <a:off x="35496" y="980728"/>
            <a:ext cx="9073010" cy="453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91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3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954" t="29270" r="24954" b="32546"/>
          <a:stretch/>
        </p:blipFill>
        <p:spPr>
          <a:xfrm>
            <a:off x="107504" y="1083596"/>
            <a:ext cx="8832984" cy="378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67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3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4954" t="19724" r="24059" b="23000"/>
          <a:stretch/>
        </p:blipFill>
        <p:spPr>
          <a:xfrm>
            <a:off x="251520" y="806392"/>
            <a:ext cx="8712968" cy="5502928"/>
          </a:xfrm>
          <a:prstGeom prst="rect">
            <a:avLst/>
          </a:prstGeom>
        </p:spPr>
      </p:pic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131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414</Words>
  <Application>Microsoft Office PowerPoint</Application>
  <PresentationFormat>On-screen Show (4:3)</PresentationFormat>
  <Paragraphs>111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Calculation Policy Multiplication – Years 1-3</vt:lpstr>
      <vt:lpstr>PowerPoint Presentation</vt:lpstr>
      <vt:lpstr>The National Curriculum in England. ©Crown Copyright 2013 Year 1 objectives </vt:lpstr>
      <vt:lpstr>The National Curriculum in England. ©Crown Copyright 2013 Year 1 guidance </vt:lpstr>
      <vt:lpstr>The National Curriculum in England. ©Crown Copyright 2013 Year 2 objectives </vt:lpstr>
      <vt:lpstr>The National Curriculum in England. ©Crown Copyright 2013 Year 2 guidance </vt:lpstr>
      <vt:lpstr>The National Curriculum in England. ©Crown Copyright 2013 Year 3 objectives </vt:lpstr>
      <vt:lpstr>The National Curriculum in England. ©Crown Copyright 2013 Year 3 guidance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compaq</dc:creator>
  <cp:lastModifiedBy>kirsty trivass</cp:lastModifiedBy>
  <cp:revision>207</cp:revision>
  <cp:lastPrinted>2014-01-24T10:40:47Z</cp:lastPrinted>
  <dcterms:created xsi:type="dcterms:W3CDTF">2014-01-20T11:53:21Z</dcterms:created>
  <dcterms:modified xsi:type="dcterms:W3CDTF">2015-02-11T10:30:40Z</dcterms:modified>
</cp:coreProperties>
</file>