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9906000" cy="6794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829" autoAdjust="0"/>
    <p:restoredTop sz="63858" autoAdjust="0"/>
  </p:normalViewPr>
  <p:slideViewPr>
    <p:cSldViewPr>
      <p:cViewPr>
        <p:scale>
          <a:sx n="106" d="100"/>
          <a:sy n="106" d="100"/>
        </p:scale>
        <p:origin x="-450" y="11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92600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11108" y="0"/>
            <a:ext cx="4292600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D58699-E52A-4F73-A47D-1443C49354EC}" type="datetimeFigureOut">
              <a:rPr lang="en-GB" smtClean="0"/>
              <a:t>11/02/2015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3596"/>
            <a:ext cx="4292600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11108" y="6453596"/>
            <a:ext cx="4292600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574F92-CB6F-42F7-920F-34A201084C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90040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92600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11108" y="0"/>
            <a:ext cx="4292600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A5F93E-1F31-430F-8D68-8DF7E9D86115}" type="datetimeFigureOut">
              <a:rPr lang="en-GB" smtClean="0"/>
              <a:t>11/02/2015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54375" y="509588"/>
            <a:ext cx="3397250" cy="2547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0600" y="3227388"/>
            <a:ext cx="7924800" cy="3057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3596"/>
            <a:ext cx="4292600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11108" y="6453596"/>
            <a:ext cx="4292600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5FC19A-471C-41C0-A193-010B341DF6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0911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5FC19A-471C-41C0-A193-010B341DF6AA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6557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11/02/2015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11/02/2015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11/02/2015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11/02/2015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11/02/2015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11/02/2015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11/02/2015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11/02/2015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11/02/2015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11/02/2015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11/02/2015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E1021-BA62-4AF9-84C3-27591CED3692}" type="datetimeFigureOut">
              <a:rPr lang="en-GB" smtClean="0"/>
              <a:pPr/>
              <a:t>11/02/2015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wmf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643050"/>
            <a:ext cx="8229600" cy="3582990"/>
          </a:xfrm>
        </p:spPr>
        <p:txBody>
          <a:bodyPr>
            <a:normAutofit/>
          </a:bodyPr>
          <a:lstStyle/>
          <a:p>
            <a:r>
              <a:rPr lang="en-GB" dirty="0" smtClean="0"/>
              <a:t>Calculation Policy</a:t>
            </a:r>
            <a:br>
              <a:rPr lang="en-GB" dirty="0" smtClean="0"/>
            </a:br>
            <a:r>
              <a:rPr lang="en-GB" dirty="0" smtClean="0"/>
              <a:t>Addition – Years 1-3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1581198" y="980728"/>
            <a:ext cx="62158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err="1" smtClean="0"/>
              <a:t>Billinge</a:t>
            </a:r>
            <a:r>
              <a:rPr lang="en-GB" sz="3600" dirty="0" smtClean="0"/>
              <a:t> Chapel End Primary School</a:t>
            </a:r>
            <a:endParaRPr lang="en-GB" sz="3600" dirty="0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8619" y="4221088"/>
            <a:ext cx="1872208" cy="191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7024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155343"/>
              </p:ext>
            </p:extLst>
          </p:nvPr>
        </p:nvGraphicFramePr>
        <p:xfrm>
          <a:off x="107504" y="116632"/>
          <a:ext cx="8856984" cy="6888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08312"/>
                <a:gridCol w="3240360"/>
                <a:gridCol w="2808312"/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Year</a:t>
                      </a:r>
                      <a:r>
                        <a:rPr lang="en-GB" b="1" baseline="0" dirty="0" smtClean="0"/>
                        <a:t> 1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Year</a:t>
                      </a:r>
                      <a:r>
                        <a:rPr lang="en-GB" b="1" baseline="0" dirty="0" smtClean="0"/>
                        <a:t> 2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Year</a:t>
                      </a:r>
                      <a:r>
                        <a:rPr lang="en-GB" b="1" baseline="0" dirty="0" smtClean="0"/>
                        <a:t> 3</a:t>
                      </a:r>
                      <a:endParaRPr lang="en-GB" b="1" dirty="0"/>
                    </a:p>
                  </a:txBody>
                  <a:tcPr/>
                </a:tc>
              </a:tr>
              <a:tr h="5767264">
                <a:tc>
                  <a:txBody>
                    <a:bodyPr/>
                    <a:lstStyle/>
                    <a:p>
                      <a:r>
                        <a:rPr lang="en-GB" sz="900" b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Teach number bonds to 20 + and- and doubling to 20</a:t>
                      </a:r>
                    </a:p>
                    <a:p>
                      <a:r>
                        <a:rPr lang="en-GB" sz="900" b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 = signs and missing numbers</a:t>
                      </a:r>
                      <a:endParaRPr lang="en-GB" sz="9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Children need to understand the concept of equality before using the ‘=’ sign. Calculations should be written either side of the equality sign so that the sign is not just interpreted as ‘the answer’.</a:t>
                      </a:r>
                    </a:p>
                    <a:p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= 1+ 1</a:t>
                      </a:r>
                    </a:p>
                    <a:p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+ 3 = 4 + 1</a:t>
                      </a:r>
                    </a:p>
                    <a:p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Missing numbers need to be placed in all possible places.</a:t>
                      </a:r>
                    </a:p>
                    <a:p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+ 4 = </a:t>
                      </a:r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</a:t>
                      </a:r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</a:t>
                      </a:r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</a:t>
                      </a:r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= 3 + 4</a:t>
                      </a:r>
                    </a:p>
                    <a:p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+ </a:t>
                      </a:r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</a:t>
                      </a:r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= 7                   7 = </a:t>
                      </a:r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</a:t>
                      </a:r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+ 4</a:t>
                      </a:r>
                    </a:p>
                    <a:p>
                      <a:endParaRPr lang="en-GB" sz="900" u="sng" baseline="0" dirty="0" smtClean="0"/>
                    </a:p>
                    <a:p>
                      <a:r>
                        <a:rPr lang="en-GB" sz="900" b="1" u="sng" baseline="0" dirty="0" smtClean="0"/>
                        <a:t>Counting and Combining sets of Objects</a:t>
                      </a:r>
                    </a:p>
                    <a:p>
                      <a:r>
                        <a:rPr lang="en-GB" sz="900" baseline="0" dirty="0" smtClean="0"/>
                        <a:t>Combining two sets of objects (aggregation) which will progress onto adding on to a set (augmentation)</a:t>
                      </a:r>
                    </a:p>
                    <a:p>
                      <a:endParaRPr lang="en-GB" sz="900" baseline="0" dirty="0" smtClean="0"/>
                    </a:p>
                    <a:p>
                      <a:endParaRPr lang="en-GB" sz="900" baseline="0" dirty="0" smtClean="0"/>
                    </a:p>
                    <a:p>
                      <a:endParaRPr lang="en-GB" sz="9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u="sng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u="sng" baseline="0" dirty="0" smtClean="0"/>
                        <a:t>Understanding of counting on with a </a:t>
                      </a:r>
                      <a:r>
                        <a:rPr lang="en-GB" sz="900" u="sng" baseline="0" dirty="0" err="1" smtClean="0"/>
                        <a:t>numbertrack</a:t>
                      </a:r>
                      <a:r>
                        <a:rPr lang="en-GB" sz="900" u="sng" baseline="0" dirty="0" smtClean="0"/>
                        <a:t>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u="sng" baseline="0" dirty="0" smtClean="0"/>
                        <a:t>Understanding of counting on with a </a:t>
                      </a:r>
                      <a:r>
                        <a:rPr lang="en-GB" sz="900" u="sng" baseline="0" dirty="0" err="1" smtClean="0"/>
                        <a:t>numberline</a:t>
                      </a:r>
                      <a:r>
                        <a:rPr lang="en-GB" sz="900" u="sng" baseline="0" dirty="0" smtClean="0"/>
                        <a:t> </a:t>
                      </a:r>
                      <a:r>
                        <a:rPr lang="en-GB" sz="900" baseline="0" dirty="0" smtClean="0"/>
                        <a:t>(supported by models and images).</a:t>
                      </a:r>
                      <a:endParaRPr lang="en-GB" sz="9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9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7+ 4</a:t>
                      </a:r>
                    </a:p>
                    <a:p>
                      <a:endParaRPr lang="en-GB" sz="9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0" u="none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Missing </a:t>
                      </a:r>
                      <a:r>
                        <a:rPr lang="en-GB" sz="900" b="0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number problems </a:t>
                      </a:r>
                      <a:r>
                        <a:rPr lang="en-GB" sz="900" b="0" u="non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e.g</a:t>
                      </a:r>
                      <a:r>
                        <a:rPr lang="en-GB" sz="9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900" b="0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 + 5 = 10 + </a:t>
                      </a:r>
                      <a:r>
                        <a:rPr lang="en-GB" sz="900" b="0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</a:t>
                      </a:r>
                      <a:r>
                        <a:rPr lang="en-GB" sz="900" b="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       </a:t>
                      </a:r>
                      <a:r>
                        <a:rPr lang="en-GB" sz="900" b="0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 + </a:t>
                      </a:r>
                      <a:r>
                        <a:rPr lang="en-GB" sz="900" b="0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</a:t>
                      </a:r>
                      <a:r>
                        <a:rPr lang="en-GB" sz="900" b="0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+ </a:t>
                      </a:r>
                      <a:r>
                        <a:rPr lang="en-GB" sz="900" b="0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</a:t>
                      </a:r>
                      <a:r>
                        <a:rPr lang="en-GB" sz="900" b="0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= 100   35 = 1 + </a:t>
                      </a:r>
                      <a:r>
                        <a:rPr lang="en-GB" sz="900" b="0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</a:t>
                      </a:r>
                      <a:r>
                        <a:rPr lang="en-GB" sz="900" b="0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+ 5</a:t>
                      </a:r>
                    </a:p>
                    <a:p>
                      <a:r>
                        <a:rPr lang="en-GB" sz="1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</a:t>
                      </a:r>
                      <a:r>
                        <a:rPr lang="en-GB" sz="9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 valuable to use a range of representations (also see Y1). Continue to use </a:t>
                      </a:r>
                      <a:r>
                        <a:rPr lang="en-GB" sz="9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numberlines</a:t>
                      </a:r>
                      <a:r>
                        <a:rPr lang="en-GB" sz="9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 develop understanding of:</a:t>
                      </a:r>
                      <a:endParaRPr lang="en-GB" sz="9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900" b="0" u="sng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r>
                        <a:rPr lang="en-GB" sz="900" b="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ounting on in tens and ones</a:t>
                      </a:r>
                    </a:p>
                    <a:p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 + 12 = 23 + 10 + 2</a:t>
                      </a:r>
                    </a:p>
                    <a:p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= 33 + 2</a:t>
                      </a:r>
                    </a:p>
                    <a:p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= 35</a:t>
                      </a:r>
                      <a:endParaRPr lang="en-GB" sz="900" dirty="0" smtClean="0"/>
                    </a:p>
                    <a:p>
                      <a:r>
                        <a:rPr lang="en-GB" sz="900" b="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Partitioning and bridging through 10.</a:t>
                      </a:r>
                      <a:endParaRPr lang="en-GB" sz="9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steps in addition often bridge through a multiple of 10</a:t>
                      </a:r>
                    </a:p>
                    <a:p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e.g.</a:t>
                      </a:r>
                      <a:r>
                        <a:rPr lang="en-GB" sz="9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Children should be able to partition the 7 to relate adding the 2 and then the 5. </a:t>
                      </a:r>
                    </a:p>
                    <a:p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 + 7 = 15</a:t>
                      </a:r>
                    </a:p>
                    <a:p>
                      <a:endParaRPr lang="en-GB" sz="900" b="0" u="none" dirty="0" smtClean="0"/>
                    </a:p>
                    <a:p>
                      <a:endParaRPr lang="en-GB" sz="900" b="1" u="sng" dirty="0" smtClean="0"/>
                    </a:p>
                    <a:p>
                      <a:r>
                        <a:rPr lang="en-GB" sz="900" b="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Adding 9 or 11 by adding 10 and adjusting by 1</a:t>
                      </a:r>
                    </a:p>
                    <a:p>
                      <a:r>
                        <a:rPr lang="en-GB" sz="9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e.g.</a:t>
                      </a:r>
                      <a:r>
                        <a:rPr lang="en-GB" sz="900" b="0" u="sng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9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 9 by adding 10 and adjusting by 1</a:t>
                      </a:r>
                      <a:endParaRPr lang="en-GB" sz="900" b="0" u="sng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35 + 9 = 44</a:t>
                      </a:r>
                    </a:p>
                    <a:p>
                      <a:endParaRPr lang="en-GB" sz="9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9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900" b="1" u="sng" dirty="0" smtClean="0"/>
                    </a:p>
                    <a:p>
                      <a:r>
                        <a:rPr lang="en-GB" sz="900" b="1" u="sng" dirty="0" smtClean="0"/>
                        <a:t>Towards a</a:t>
                      </a:r>
                      <a:r>
                        <a:rPr lang="en-GB" sz="900" b="1" u="sng" baseline="0" dirty="0" smtClean="0"/>
                        <a:t> Written Method</a:t>
                      </a:r>
                      <a:endParaRPr lang="en-GB" sz="900" b="1" u="sng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Partitioning in different ways and recombine</a:t>
                      </a:r>
                      <a:endParaRPr lang="en-GB" sz="9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smtClean="0"/>
                        <a:t>47+25</a:t>
                      </a:r>
                    </a:p>
                    <a:p>
                      <a:r>
                        <a:rPr lang="en-GB" sz="1000" dirty="0" smtClean="0"/>
                        <a:t>       </a:t>
                      </a:r>
                      <a:r>
                        <a:rPr lang="en-GB" sz="1000" b="1" dirty="0" smtClean="0"/>
                        <a:t>47                           25                           60 + 12</a:t>
                      </a:r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r>
                        <a:rPr lang="en-GB" sz="1000" dirty="0" smtClean="0"/>
                        <a:t>Leading to exchanging:</a:t>
                      </a:r>
                      <a:r>
                        <a:rPr lang="en-GB" sz="1000" baseline="0" dirty="0" smtClean="0"/>
                        <a:t> </a:t>
                      </a:r>
                    </a:p>
                    <a:p>
                      <a:r>
                        <a:rPr lang="en-GB" sz="1000" b="1" baseline="0" dirty="0" smtClean="0"/>
                        <a:t>72</a:t>
                      </a:r>
                      <a:endParaRPr lang="en-GB" sz="900" b="1" u="sng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u="sng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u="sng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u="sng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u="sng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u="sng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u="sng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Expanded written method</a:t>
                      </a:r>
                      <a:endParaRPr lang="en-GB" sz="9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900" baseline="0" dirty="0" smtClean="0"/>
                        <a:t>40 + 7 + 20 + 5 = </a:t>
                      </a:r>
                    </a:p>
                    <a:p>
                      <a:r>
                        <a:rPr lang="en-GB" sz="900" baseline="0" dirty="0" smtClean="0"/>
                        <a:t>40+20 + 7 + 5 = </a:t>
                      </a:r>
                    </a:p>
                    <a:p>
                      <a:r>
                        <a:rPr lang="en-GB" sz="900" baseline="0" dirty="0" smtClean="0"/>
                        <a:t>60 + 12 = 72</a:t>
                      </a:r>
                      <a:r>
                        <a:rPr lang="en-GB" sz="1000" baseline="0" dirty="0" smtClean="0"/>
                        <a:t>                          </a:t>
                      </a:r>
                    </a:p>
                    <a:p>
                      <a:endParaRPr lang="en-GB" sz="10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Missing number problems </a:t>
                      </a:r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using a range of equations as in Year 1 and 2 but with appropriate, larger numbers.</a:t>
                      </a:r>
                      <a:endParaRPr lang="en-GB" sz="9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aseline="0" dirty="0" smtClean="0"/>
                    </a:p>
                    <a:p>
                      <a:r>
                        <a:rPr lang="en-GB" sz="900" b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Partition into tens and ones </a:t>
                      </a:r>
                      <a:endParaRPr lang="en-GB" sz="9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Partition both numbers and recombine.  </a:t>
                      </a:r>
                    </a:p>
                    <a:p>
                      <a:pPr lvl="0"/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Count on by partitioning the second number only e.g.</a:t>
                      </a:r>
                    </a:p>
                    <a:p>
                      <a:r>
                        <a:rPr lang="en-GB" sz="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247 + 125 = 247 + 100 + 20+ 5</a:t>
                      </a:r>
                    </a:p>
                    <a:p>
                      <a:r>
                        <a:rPr lang="en-GB" sz="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= 347 + 20 </a:t>
                      </a:r>
                      <a:r>
                        <a:rPr lang="en-GB" sz="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+ 5</a:t>
                      </a:r>
                    </a:p>
                    <a:p>
                      <a:r>
                        <a:rPr lang="en-GB" sz="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= 367 + 5</a:t>
                      </a:r>
                    </a:p>
                    <a:p>
                      <a:r>
                        <a:rPr lang="en-GB" sz="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= 372</a:t>
                      </a:r>
                      <a:endParaRPr lang="en-GB" sz="9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aseline="0" dirty="0" smtClean="0"/>
                        <a:t>Children need to be secure adding multiples of 100 and 10 to any three-digit number including those that are not multiples of 10.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u="sng" dirty="0" smtClean="0"/>
                        <a:t>Towards</a:t>
                      </a:r>
                      <a:r>
                        <a:rPr lang="en-GB" sz="900" b="1" u="sng" baseline="0" dirty="0" smtClean="0"/>
                        <a:t> a Written Method</a:t>
                      </a:r>
                      <a:endParaRPr lang="en-GB" sz="900" b="1" u="sng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 smtClean="0"/>
                        <a:t>Introduce expanded</a:t>
                      </a:r>
                      <a:r>
                        <a:rPr lang="en-GB" sz="900" baseline="0" dirty="0" smtClean="0"/>
                        <a:t> column addition modelled with place value counters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aseline="0" dirty="0" smtClean="0"/>
                        <a:t>Leading to children understanding the exchange between tens and ones.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aseline="0" dirty="0" smtClean="0"/>
                        <a:t>Some children may begin to use a formal columnar algorithm, initially introduced alongside the expanded method. The formal method should be seen as a more streamlined version of the expanded method, not a new method.  Begin with addition with no exchanging.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aseline="0" dirty="0" smtClean="0"/>
                        <a:t>    HTU                                  H TU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aseline="0" dirty="0" smtClean="0"/>
                        <a:t>     127                                  247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u="sng" baseline="0" dirty="0" smtClean="0"/>
                        <a:t>   +132</a:t>
                      </a:r>
                      <a:r>
                        <a:rPr lang="en-GB" sz="900" u="none" baseline="0" dirty="0" smtClean="0"/>
                        <a:t>                               </a:t>
                      </a:r>
                      <a:r>
                        <a:rPr lang="en-GB" sz="900" u="sng" baseline="0" dirty="0" smtClean="0"/>
                        <a:t>+ 125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u="none" baseline="0" dirty="0" smtClean="0"/>
                        <a:t>     259                                   </a:t>
                      </a:r>
                      <a:r>
                        <a:rPr lang="en-GB" sz="900" u="sng" baseline="0" dirty="0" smtClean="0"/>
                        <a:t>327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u="none" baseline="0" dirty="0" smtClean="0"/>
                        <a:t>                                                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aseline="0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5" name="Picture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705" y="3041078"/>
            <a:ext cx="1263774" cy="643376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9420" y="2967772"/>
            <a:ext cx="791146" cy="529177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290" y="3911569"/>
            <a:ext cx="2500675" cy="149944"/>
          </a:xfrm>
          <a:prstGeom prst="rect">
            <a:avLst/>
          </a:prstGeom>
        </p:spPr>
      </p:pic>
      <p:pic>
        <p:nvPicPr>
          <p:cNvPr id="28" name="Picture 27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99117" y="4618491"/>
            <a:ext cx="200977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33755" y="4202207"/>
            <a:ext cx="464759" cy="497721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66197" y="4253198"/>
            <a:ext cx="836327" cy="496244"/>
          </a:xfrm>
          <a:prstGeom prst="rect">
            <a:avLst/>
          </a:prstGeom>
        </p:spPr>
      </p:pic>
      <p:pic>
        <p:nvPicPr>
          <p:cNvPr id="34" name="Picture 33"/>
          <p:cNvPicPr/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211960" y="1268760"/>
            <a:ext cx="17589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685164" y="4151242"/>
            <a:ext cx="1306687" cy="700156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28231" y="5172114"/>
            <a:ext cx="1083729" cy="608761"/>
          </a:xfrm>
          <a:prstGeom prst="rect">
            <a:avLst/>
          </a:prstGeom>
        </p:spPr>
      </p:pic>
      <p:sp>
        <p:nvSpPr>
          <p:cNvPr id="37" name="Plus 36"/>
          <p:cNvSpPr/>
          <p:nvPr/>
        </p:nvSpPr>
        <p:spPr>
          <a:xfrm>
            <a:off x="3795343" y="4273172"/>
            <a:ext cx="144325" cy="196296"/>
          </a:xfrm>
          <a:prstGeom prst="mathPlus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Equal 37"/>
          <p:cNvSpPr/>
          <p:nvPr/>
        </p:nvSpPr>
        <p:spPr>
          <a:xfrm>
            <a:off x="4426608" y="4283425"/>
            <a:ext cx="212116" cy="175790"/>
          </a:xfrm>
          <a:prstGeom prst="mathEqual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2" name="Picture 4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58106" y="5877272"/>
            <a:ext cx="1032521" cy="648072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645911" y="2697380"/>
            <a:ext cx="1052978" cy="563853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38106" y="3153678"/>
            <a:ext cx="461123" cy="907835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115432" y="2228119"/>
            <a:ext cx="1833594" cy="469261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433069" y="3041078"/>
            <a:ext cx="1316732" cy="481583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244985" y="2697380"/>
            <a:ext cx="1370620" cy="1286045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176548" y="4388009"/>
            <a:ext cx="1226689" cy="897068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7615605" y="4371320"/>
            <a:ext cx="1266450" cy="951962"/>
          </a:xfrm>
          <a:prstGeom prst="rect">
            <a:avLst/>
          </a:prstGeom>
        </p:spPr>
      </p:pic>
      <p:cxnSp>
        <p:nvCxnSpPr>
          <p:cNvPr id="59" name="Straight Arrow Connector 58"/>
          <p:cNvCxnSpPr/>
          <p:nvPr/>
        </p:nvCxnSpPr>
        <p:spPr>
          <a:xfrm>
            <a:off x="7262581" y="4941168"/>
            <a:ext cx="417201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6161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123" y="274638"/>
            <a:ext cx="8229600" cy="490066"/>
          </a:xfrm>
        </p:spPr>
        <p:txBody>
          <a:bodyPr>
            <a:noAutofit/>
          </a:bodyPr>
          <a:lstStyle/>
          <a:p>
            <a:r>
              <a:rPr lang="en-GB" sz="1600" dirty="0" smtClean="0"/>
              <a:t>The National Curriculum in England. ©Crown Copyright 2013</a:t>
            </a:r>
            <a:br>
              <a:rPr lang="en-GB" sz="1600" dirty="0" smtClean="0"/>
            </a:br>
            <a:r>
              <a:rPr lang="en-GB" sz="1800" b="1" dirty="0"/>
              <a:t>Year 1 objectives</a:t>
            </a:r>
            <a:r>
              <a:rPr lang="en-GB" sz="1600" dirty="0"/>
              <a:t/>
            </a:r>
            <a:br>
              <a:rPr lang="en-GB" sz="1600" dirty="0"/>
            </a:br>
            <a:endParaRPr lang="en-GB" sz="1600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4059" t="22906" r="24059" b="41889"/>
          <a:stretch/>
        </p:blipFill>
        <p:spPr>
          <a:xfrm>
            <a:off x="323528" y="980728"/>
            <a:ext cx="8682264" cy="3312368"/>
          </a:xfrm>
          <a:prstGeom prst="rect">
            <a:avLst/>
          </a:prstGeom>
        </p:spPr>
      </p:pic>
      <p:sp>
        <p:nvSpPr>
          <p:cNvPr id="5" name="Left Arrow 4">
            <a:hlinkClick r:id="rId3" action="ppaction://hlinksldjump"/>
          </p:cNvPr>
          <p:cNvSpPr/>
          <p:nvPr/>
        </p:nvSpPr>
        <p:spPr>
          <a:xfrm>
            <a:off x="62083" y="6309320"/>
            <a:ext cx="837509" cy="4766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Return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456668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123" y="274638"/>
            <a:ext cx="8229600" cy="490066"/>
          </a:xfrm>
        </p:spPr>
        <p:txBody>
          <a:bodyPr>
            <a:noAutofit/>
          </a:bodyPr>
          <a:lstStyle/>
          <a:p>
            <a:r>
              <a:rPr lang="en-GB" sz="1600" dirty="0" smtClean="0"/>
              <a:t>The National Curriculum in England. ©Crown Copyright 2013</a:t>
            </a:r>
            <a:br>
              <a:rPr lang="en-GB" sz="1600" dirty="0" smtClean="0"/>
            </a:br>
            <a:r>
              <a:rPr lang="en-GB" sz="1800" b="1" dirty="0"/>
              <a:t>Year 1 g</a:t>
            </a:r>
            <a:r>
              <a:rPr lang="en-GB" sz="1800" b="1" dirty="0" smtClean="0"/>
              <a:t>uidance</a:t>
            </a:r>
            <a:r>
              <a:rPr lang="en-GB" sz="1600" dirty="0"/>
              <a:t/>
            </a:r>
            <a:br>
              <a:rPr lang="en-GB" sz="1600" dirty="0"/>
            </a:br>
            <a:endParaRPr lang="en-GB" sz="1600" dirty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422123" y="6165304"/>
            <a:ext cx="981525" cy="6206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Return</a:t>
            </a:r>
            <a:endParaRPr lang="en-GB" dirty="0"/>
          </a:p>
        </p:txBody>
      </p:sp>
      <p:pic>
        <p:nvPicPr>
          <p:cNvPr id="5" name="Content Placeholder 6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25267" t="57884" r="26033" b="6683"/>
          <a:stretch/>
        </p:blipFill>
        <p:spPr>
          <a:xfrm>
            <a:off x="179512" y="873018"/>
            <a:ext cx="8712968" cy="3564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380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123" y="274638"/>
            <a:ext cx="8229600" cy="490066"/>
          </a:xfrm>
        </p:spPr>
        <p:txBody>
          <a:bodyPr>
            <a:noAutofit/>
          </a:bodyPr>
          <a:lstStyle/>
          <a:p>
            <a:r>
              <a:rPr lang="en-GB" sz="1600" dirty="0" smtClean="0"/>
              <a:t>The National Curriculum in England. ©Crown Copyright 2013</a:t>
            </a:r>
            <a:br>
              <a:rPr lang="en-GB" sz="1600" dirty="0" smtClean="0"/>
            </a:br>
            <a:r>
              <a:rPr lang="en-GB" sz="1800" b="1" dirty="0"/>
              <a:t>Year </a:t>
            </a:r>
            <a:r>
              <a:rPr lang="en-GB" sz="1800" b="1" dirty="0" smtClean="0"/>
              <a:t>2 </a:t>
            </a:r>
            <a:r>
              <a:rPr lang="en-GB" sz="1800" b="1" dirty="0"/>
              <a:t>objectives</a:t>
            </a:r>
            <a:r>
              <a:rPr lang="en-GB" sz="1600" dirty="0"/>
              <a:t/>
            </a:r>
            <a:br>
              <a:rPr lang="en-GB" sz="1600" dirty="0"/>
            </a:br>
            <a:endParaRPr lang="en-GB" sz="16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4625" t="12288" r="25500" b="20791"/>
          <a:stretch/>
        </p:blipFill>
        <p:spPr>
          <a:xfrm>
            <a:off x="1043608" y="764704"/>
            <a:ext cx="7649594" cy="5770746"/>
          </a:xfrm>
          <a:prstGeom prst="rect">
            <a:avLst/>
          </a:prstGeom>
        </p:spPr>
      </p:pic>
      <p:sp>
        <p:nvSpPr>
          <p:cNvPr id="4" name="Left Arrow 3">
            <a:hlinkClick r:id="rId3" action="ppaction://hlinksldjump"/>
          </p:cNvPr>
          <p:cNvSpPr/>
          <p:nvPr/>
        </p:nvSpPr>
        <p:spPr>
          <a:xfrm>
            <a:off x="107504" y="6165304"/>
            <a:ext cx="981525" cy="6206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Return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9826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123" y="274638"/>
            <a:ext cx="8229600" cy="490066"/>
          </a:xfrm>
        </p:spPr>
        <p:txBody>
          <a:bodyPr>
            <a:noAutofit/>
          </a:bodyPr>
          <a:lstStyle/>
          <a:p>
            <a:r>
              <a:rPr lang="en-GB" sz="1600" dirty="0" smtClean="0"/>
              <a:t>The National Curriculum in England. ©Crown Copyright 2013</a:t>
            </a:r>
            <a:br>
              <a:rPr lang="en-GB" sz="1600" dirty="0" smtClean="0"/>
            </a:br>
            <a:r>
              <a:rPr lang="en-GB" sz="1800" b="1" dirty="0"/>
              <a:t>Year </a:t>
            </a:r>
            <a:r>
              <a:rPr lang="en-GB" sz="1800" b="1" dirty="0" smtClean="0"/>
              <a:t>2 guidance</a:t>
            </a:r>
            <a:r>
              <a:rPr lang="en-GB" sz="1600" dirty="0"/>
              <a:t/>
            </a:r>
            <a:br>
              <a:rPr lang="en-GB" sz="1600" dirty="0"/>
            </a:br>
            <a:endParaRPr lang="en-GB" sz="16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4625" t="20070" r="25500" b="39466"/>
          <a:stretch/>
        </p:blipFill>
        <p:spPr>
          <a:xfrm>
            <a:off x="101965" y="1081792"/>
            <a:ext cx="8934531" cy="4075400"/>
          </a:xfrm>
          <a:prstGeom prst="rect">
            <a:avLst/>
          </a:prstGeom>
        </p:spPr>
      </p:pic>
      <p:sp>
        <p:nvSpPr>
          <p:cNvPr id="4" name="Left Arrow 3">
            <a:hlinkClick r:id="rId3" action="ppaction://hlinksldjump"/>
          </p:cNvPr>
          <p:cNvSpPr/>
          <p:nvPr/>
        </p:nvSpPr>
        <p:spPr>
          <a:xfrm>
            <a:off x="422123" y="6165304"/>
            <a:ext cx="981525" cy="6206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Return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5918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123" y="274638"/>
            <a:ext cx="8229600" cy="490066"/>
          </a:xfrm>
        </p:spPr>
        <p:txBody>
          <a:bodyPr>
            <a:noAutofit/>
          </a:bodyPr>
          <a:lstStyle/>
          <a:p>
            <a:r>
              <a:rPr lang="en-GB" sz="1600" dirty="0" smtClean="0"/>
              <a:t>The National Curriculum in England. ©Crown Copyright 2013</a:t>
            </a:r>
            <a:br>
              <a:rPr lang="en-GB" sz="1600" dirty="0" smtClean="0"/>
            </a:br>
            <a:r>
              <a:rPr lang="en-GB" sz="1800" b="1" dirty="0"/>
              <a:t>Year </a:t>
            </a:r>
            <a:r>
              <a:rPr lang="en-GB" sz="1800" b="1" dirty="0" smtClean="0"/>
              <a:t>3 </a:t>
            </a:r>
            <a:r>
              <a:rPr lang="en-GB" sz="1800" b="1" dirty="0"/>
              <a:t>objectives</a:t>
            </a:r>
            <a:r>
              <a:rPr lang="en-GB" sz="1600" dirty="0"/>
              <a:t/>
            </a:r>
            <a:br>
              <a:rPr lang="en-GB" sz="1600" dirty="0"/>
            </a:br>
            <a:endParaRPr lang="en-GB" sz="16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4625" t="7620" r="24625" b="47248"/>
          <a:stretch/>
        </p:blipFill>
        <p:spPr>
          <a:xfrm>
            <a:off x="179512" y="764704"/>
            <a:ext cx="8928992" cy="4464496"/>
          </a:xfrm>
          <a:prstGeom prst="rect">
            <a:avLst/>
          </a:prstGeom>
        </p:spPr>
      </p:pic>
      <p:sp>
        <p:nvSpPr>
          <p:cNvPr id="4" name="Left Arrow 3">
            <a:hlinkClick r:id="rId3" action="ppaction://hlinksldjump"/>
          </p:cNvPr>
          <p:cNvSpPr/>
          <p:nvPr/>
        </p:nvSpPr>
        <p:spPr>
          <a:xfrm>
            <a:off x="422123" y="6165304"/>
            <a:ext cx="981525" cy="6206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Return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9672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123" y="274638"/>
            <a:ext cx="8229600" cy="490066"/>
          </a:xfrm>
        </p:spPr>
        <p:txBody>
          <a:bodyPr>
            <a:noAutofit/>
          </a:bodyPr>
          <a:lstStyle/>
          <a:p>
            <a:r>
              <a:rPr lang="en-GB" sz="1600" dirty="0" smtClean="0"/>
              <a:t>The National Curriculum in England. ©Crown Copyright 2013</a:t>
            </a:r>
            <a:br>
              <a:rPr lang="en-GB" sz="1600" dirty="0" smtClean="0"/>
            </a:br>
            <a:r>
              <a:rPr lang="en-GB" sz="1800" b="1" dirty="0"/>
              <a:t>Year </a:t>
            </a:r>
            <a:r>
              <a:rPr lang="en-GB" sz="1800" b="1" dirty="0" smtClean="0"/>
              <a:t>3 guidance</a:t>
            </a:r>
            <a:r>
              <a:rPr lang="en-GB" sz="1600" dirty="0"/>
              <a:t/>
            </a:r>
            <a:br>
              <a:rPr lang="en-GB" sz="1600" dirty="0"/>
            </a:br>
            <a:endParaRPr lang="en-GB" sz="16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4625" t="52752" r="25500" b="22347"/>
          <a:stretch/>
        </p:blipFill>
        <p:spPr>
          <a:xfrm>
            <a:off x="107504" y="2208795"/>
            <a:ext cx="8964488" cy="2516348"/>
          </a:xfrm>
          <a:prstGeom prst="rect">
            <a:avLst/>
          </a:prstGeom>
        </p:spPr>
      </p:pic>
      <p:sp>
        <p:nvSpPr>
          <p:cNvPr id="4" name="Left Arrow 3">
            <a:hlinkClick r:id="rId3" action="ppaction://hlinksldjump"/>
          </p:cNvPr>
          <p:cNvSpPr/>
          <p:nvPr/>
        </p:nvSpPr>
        <p:spPr>
          <a:xfrm>
            <a:off x="422123" y="6165304"/>
            <a:ext cx="981525" cy="6206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Return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1313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1007</TotalTime>
  <Words>350</Words>
  <Application>Microsoft Office PowerPoint</Application>
  <PresentationFormat>On-screen Show (4:3)</PresentationFormat>
  <Paragraphs>119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Calculation Policy Addition – Years 1-3</vt:lpstr>
      <vt:lpstr>PowerPoint Presentation</vt:lpstr>
      <vt:lpstr>The National Curriculum in England. ©Crown Copyright 2013 Year 1 objectives </vt:lpstr>
      <vt:lpstr>The National Curriculum in England. ©Crown Copyright 2013 Year 1 guidance </vt:lpstr>
      <vt:lpstr>The National Curriculum in England. ©Crown Copyright 2013 Year 2 objectives </vt:lpstr>
      <vt:lpstr>The National Curriculum in England. ©Crown Copyright 2013 Year 2 guidance </vt:lpstr>
      <vt:lpstr>The National Curriculum in England. ©Crown Copyright 2013 Year 3 objectives </vt:lpstr>
      <vt:lpstr>The National Curriculum in England. ©Crown Copyright 2013 Year 3 guidance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compaq</dc:creator>
  <cp:lastModifiedBy>kirsty trivass</cp:lastModifiedBy>
  <cp:revision>213</cp:revision>
  <cp:lastPrinted>2014-01-24T10:40:47Z</cp:lastPrinted>
  <dcterms:created xsi:type="dcterms:W3CDTF">2014-01-20T11:53:21Z</dcterms:created>
  <dcterms:modified xsi:type="dcterms:W3CDTF">2015-02-11T10:21:58Z</dcterms:modified>
</cp:coreProperties>
</file>