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9060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9" autoAdjust="0"/>
    <p:restoredTop sz="63858" autoAdjust="0"/>
  </p:normalViewPr>
  <p:slideViewPr>
    <p:cSldViewPr>
      <p:cViewPr varScale="1">
        <p:scale>
          <a:sx n="78" d="100"/>
          <a:sy n="78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8699-E52A-4F73-A47D-1443C49354EC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74F92-CB6F-42F7-920F-34A201084C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0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F93E-1F31-430F-8D68-8DF7E9D86115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227388"/>
            <a:ext cx="7924800" cy="3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FC19A-471C-41C0-A193-010B341DF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FC19A-471C-41C0-A193-010B341DF6A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3582990"/>
          </a:xfrm>
        </p:spPr>
        <p:txBody>
          <a:bodyPr>
            <a:normAutofit/>
          </a:bodyPr>
          <a:lstStyle/>
          <a:p>
            <a:r>
              <a:rPr lang="en-GB" dirty="0" smtClean="0"/>
              <a:t>Calculation Policy</a:t>
            </a:r>
            <a:br>
              <a:rPr lang="en-GB" dirty="0" smtClean="0"/>
            </a:br>
            <a:r>
              <a:rPr lang="en-GB" dirty="0" smtClean="0"/>
              <a:t>Subtrac</a:t>
            </a:r>
            <a:r>
              <a:rPr lang="en-GB" dirty="0" smtClean="0"/>
              <a:t>tion </a:t>
            </a:r>
            <a:r>
              <a:rPr lang="en-GB" dirty="0" smtClean="0"/>
              <a:t>– Years </a:t>
            </a:r>
            <a:r>
              <a:rPr lang="en-GB" dirty="0" smtClean="0"/>
              <a:t>4-6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81198" y="980728"/>
            <a:ext cx="621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Billinge</a:t>
            </a:r>
            <a:r>
              <a:rPr lang="en-GB" sz="3600" dirty="0" smtClean="0"/>
              <a:t> Chapel End Primary School</a:t>
            </a:r>
            <a:endParaRPr lang="en-GB" sz="3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19" y="4221088"/>
            <a:ext cx="1872208" cy="191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64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590268"/>
              </p:ext>
            </p:extLst>
          </p:nvPr>
        </p:nvGraphicFramePr>
        <p:xfrm>
          <a:off x="107504" y="116632"/>
          <a:ext cx="8856984" cy="65527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3240360"/>
                <a:gridCol w="2808312"/>
              </a:tblGrid>
              <a:tr h="39079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6</a:t>
                      </a:r>
                      <a:endParaRPr lang="en-GB" b="1" dirty="0"/>
                    </a:p>
                  </a:txBody>
                  <a:tcPr/>
                </a:tc>
              </a:tr>
              <a:tr h="6161938">
                <a:tc>
                  <a:txBody>
                    <a:bodyPr/>
                    <a:lstStyle/>
                    <a:p>
                      <a:r>
                        <a:rPr lang="en-GB" sz="1000" baseline="0" dirty="0" smtClean="0"/>
                        <a:t>Missing number/digit </a:t>
                      </a:r>
                      <a:r>
                        <a:rPr lang="en-GB" sz="1000" baseline="0" dirty="0" smtClean="0"/>
                        <a:t>problems e.g.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90 – 80 = □;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225 - □ = 150;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 – 25 = 67;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3450 – 1000 = □; □ - 2000 = 900</a:t>
                      </a: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  <a:r>
                        <a:rPr lang="en-GB" sz="1000" baseline="0" dirty="0" smtClean="0"/>
                        <a:t>should continue to develop, supported by a range of models and images, including the number line.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Written methods (progressing to 4-digits)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Expanded</a:t>
                      </a:r>
                      <a:r>
                        <a:rPr lang="en-GB" sz="1000" baseline="0" dirty="0" smtClean="0"/>
                        <a:t> column subtraction with decomposition, modelled with place value counters, progressing to calculations with 4-digit numbers.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If understanding of the expanded method is secure, children will move on to the formal method of decomposition, which again can be initially modelled with place value counters.</a:t>
                      </a:r>
                    </a:p>
                    <a:p>
                      <a:endParaRPr lang="en-GB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 smtClean="0"/>
                        <a:t>Missing number/digit problems</a:t>
                      </a:r>
                      <a:r>
                        <a:rPr lang="en-GB" sz="1000" baseline="0" dirty="0" smtClean="0"/>
                        <a:t>: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e.g.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000 000 -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□ = 999 000; 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12 462 – 2 300 = □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  <a:r>
                        <a:rPr lang="en-GB" sz="1000" baseline="0" dirty="0" smtClean="0"/>
                        <a:t>should continue to develop, supported by a range of models and images, including the number line.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Written methods (progressing to more than 4-digits)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When understanding of the expanded method is secure, children will move on to the formal method of decomposition, which can be initially modelled with place value counters.</a:t>
                      </a:r>
                    </a:p>
                    <a:p>
                      <a:endParaRPr lang="en-GB" sz="1000" baseline="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r>
                        <a:rPr lang="en-GB" sz="1000" dirty="0" smtClean="0"/>
                        <a:t>Progress</a:t>
                      </a:r>
                      <a:r>
                        <a:rPr lang="en-GB" sz="1000" baseline="0" dirty="0" smtClean="0"/>
                        <a:t> to calculating with decimals, including those with different numbers of decimal places.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 number/digit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problems: 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e.g.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000 000 = 9 000 100 + □</a:t>
                      </a:r>
                    </a:p>
                    <a:p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2 x 3 = □; (7 – 2) x 3 = □; (□ - 2) x 3 = 15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  <a:r>
                        <a:rPr lang="en-GB" sz="1000" baseline="0" dirty="0" smtClean="0"/>
                        <a:t>should continue to develop, supported by a range of models and images, including the number line. </a:t>
                      </a: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Written methods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As year 5, progressing to larger numbers, aiming for both conceptual understanding and procedural fluency with decomposition to be secured.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r>
                        <a:rPr lang="en-GB" sz="1000" baseline="0" dirty="0" smtClean="0"/>
                        <a:t>Continue calculating with decimals, including those with different numbers of decimal places.</a:t>
                      </a:r>
                      <a:endParaRPr lang="en-GB" sz="1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13766" t="10494" r="37070" b="19549"/>
          <a:stretch/>
        </p:blipFill>
        <p:spPr>
          <a:xfrm>
            <a:off x="184508" y="4869160"/>
            <a:ext cx="2083236" cy="166658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12986" t="8967" r="19935" b="21036"/>
          <a:stretch/>
        </p:blipFill>
        <p:spPr>
          <a:xfrm>
            <a:off x="251520" y="2132856"/>
            <a:ext cx="2592288" cy="15208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12838" t="9641" r="16554" b="19574"/>
          <a:stretch/>
        </p:blipFill>
        <p:spPr>
          <a:xfrm>
            <a:off x="2987824" y="2556000"/>
            <a:ext cx="3081942" cy="173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4</a:t>
            </a:r>
            <a:r>
              <a:rPr lang="en-GB" sz="1800" b="1" dirty="0" smtClean="0"/>
              <a:t>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21506" r="25500" b="48325"/>
          <a:stretch/>
        </p:blipFill>
        <p:spPr>
          <a:xfrm>
            <a:off x="179512" y="1052736"/>
            <a:ext cx="8892988" cy="3024336"/>
          </a:xfrm>
          <a:prstGeom prst="rect">
            <a:avLst/>
          </a:prstGeom>
        </p:spPr>
      </p:pic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4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4</a:t>
            </a:r>
            <a:r>
              <a:rPr lang="en-GB" sz="1800" b="1" dirty="0" smtClean="0"/>
              <a:t> </a:t>
            </a:r>
            <a:r>
              <a:rPr lang="en-GB" sz="1800" b="1" dirty="0"/>
              <a:t>g</a:t>
            </a:r>
            <a:r>
              <a:rPr lang="en-GB" sz="1800" b="1" dirty="0" smtClean="0"/>
              <a:t>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625" t="51878" r="25500" b="33241"/>
          <a:stretch/>
        </p:blipFill>
        <p:spPr>
          <a:xfrm>
            <a:off x="323528" y="1484784"/>
            <a:ext cx="858504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7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5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20070" r="24625" b="43513"/>
          <a:stretch/>
        </p:blipFill>
        <p:spPr>
          <a:xfrm>
            <a:off x="539552" y="881407"/>
            <a:ext cx="7920880" cy="3195665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60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5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7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56870" r="24625" b="20790"/>
          <a:stretch/>
        </p:blipFill>
        <p:spPr>
          <a:xfrm>
            <a:off x="282374" y="1556792"/>
            <a:ext cx="8538098" cy="2113095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0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6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750" r="24625" b="8341"/>
          <a:stretch/>
        </p:blipFill>
        <p:spPr>
          <a:xfrm>
            <a:off x="1907704" y="775099"/>
            <a:ext cx="5904656" cy="5894261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39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6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751" t="16957" r="25500" b="34797"/>
          <a:stretch/>
        </p:blipFill>
        <p:spPr>
          <a:xfrm>
            <a:off x="121441" y="1196753"/>
            <a:ext cx="8966155" cy="4792256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09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393</Words>
  <Application>Microsoft Office PowerPoint</Application>
  <PresentationFormat>On-screen Show (4:3)</PresentationFormat>
  <Paragraphs>72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Calculation Policy Subtraction – Years 4-6</vt:lpstr>
      <vt:lpstr>PowerPoint Presentation</vt:lpstr>
      <vt:lpstr>The National Curriculum in England. ©Crown Copyright 2013 Year 4 objectives </vt:lpstr>
      <vt:lpstr>The National Curriculum in England. ©Crown Copyright 2013 Year 4 guidance </vt:lpstr>
      <vt:lpstr>The National Curriculum in England. ©Crown Copyright 2013 Year 5 objectives </vt:lpstr>
      <vt:lpstr>The National Curriculum in England. ©Crown Copyright 2013 Year 5 guidance </vt:lpstr>
      <vt:lpstr>The National Curriculum in England. ©Crown Copyright 2013 Year 6 objectives </vt:lpstr>
      <vt:lpstr>The National Curriculum in England. ©Crown Copyright 2013 Year 6 guidance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kirsty trivass</cp:lastModifiedBy>
  <cp:revision>194</cp:revision>
  <cp:lastPrinted>2014-01-24T10:40:47Z</cp:lastPrinted>
  <dcterms:created xsi:type="dcterms:W3CDTF">2014-01-20T11:53:21Z</dcterms:created>
  <dcterms:modified xsi:type="dcterms:W3CDTF">2015-02-11T11:23:21Z</dcterms:modified>
</cp:coreProperties>
</file>