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9872663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29" autoAdjust="0"/>
    <p:restoredTop sz="63858" autoAdjust="0"/>
  </p:normalViewPr>
  <p:slideViewPr>
    <p:cSldViewPr>
      <p:cViewPr>
        <p:scale>
          <a:sx n="81" d="100"/>
          <a:sy n="81" d="100"/>
        </p:scale>
        <p:origin x="-117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5" y="1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58699-E52A-4F73-A47D-1443C49354EC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5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74F92-CB6F-42F7-920F-34A201084C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004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5" y="1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A5F93E-1F31-430F-8D68-8DF7E9D86115}" type="datetimeFigureOut">
              <a:rPr lang="en-GB" smtClean="0"/>
              <a:t>11/02/2015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5663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7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5" y="6456613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FC19A-471C-41C0-A193-010B341DF6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911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5FC19A-471C-41C0-A193-010B341DF6AA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55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E1021-BA62-4AF9-84C3-27591CED3692}" type="datetimeFigureOut">
              <a:rPr lang="en-GB" smtClean="0"/>
              <a:pPr/>
              <a:t>11/02/2015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F1A1-8BB0-4B81-933C-0393B246E53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643050"/>
            <a:ext cx="8229600" cy="3582990"/>
          </a:xfrm>
        </p:spPr>
        <p:txBody>
          <a:bodyPr>
            <a:normAutofit/>
          </a:bodyPr>
          <a:lstStyle/>
          <a:p>
            <a:r>
              <a:rPr lang="en-GB" dirty="0" smtClean="0"/>
              <a:t>Calculation Policy</a:t>
            </a:r>
            <a:br>
              <a:rPr lang="en-GB" dirty="0" smtClean="0"/>
            </a:br>
            <a:r>
              <a:rPr lang="en-GB" dirty="0" smtClean="0"/>
              <a:t>Multiplica</a:t>
            </a:r>
            <a:r>
              <a:rPr lang="en-GB" dirty="0" smtClean="0"/>
              <a:t>tion </a:t>
            </a:r>
            <a:r>
              <a:rPr lang="en-GB" dirty="0" smtClean="0"/>
              <a:t>– Years 4-6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581198" y="980728"/>
            <a:ext cx="6215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err="1" smtClean="0"/>
              <a:t>Billinge</a:t>
            </a:r>
            <a:r>
              <a:rPr lang="en-GB" sz="3600" dirty="0" smtClean="0"/>
              <a:t> Chapel End Primary School</a:t>
            </a:r>
            <a:endParaRPr lang="en-GB" sz="3600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619" y="4221088"/>
            <a:ext cx="1872208" cy="191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725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576618"/>
              </p:ext>
            </p:extLst>
          </p:nvPr>
        </p:nvGraphicFramePr>
        <p:xfrm>
          <a:off x="107504" y="116632"/>
          <a:ext cx="8856984" cy="93214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/>
                <a:gridCol w="3240360"/>
                <a:gridCol w="2808312"/>
              </a:tblGrid>
              <a:tr h="390790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4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5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Year</a:t>
                      </a:r>
                      <a:r>
                        <a:rPr lang="en-GB" b="1" baseline="0" dirty="0" smtClean="0"/>
                        <a:t> 6</a:t>
                      </a:r>
                      <a:endParaRPr lang="en-GB" b="1" dirty="0"/>
                    </a:p>
                  </a:txBody>
                  <a:tcPr/>
                </a:tc>
              </a:tr>
              <a:tr h="61619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Times tables to be taught x7, x9,x11,12 plus revision of other tables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Continue </a:t>
                      </a:r>
                      <a:r>
                        <a:rPr lang="en-GB" sz="1000" baseline="0" dirty="0" smtClean="0"/>
                        <a:t>with a range of equations as in Year 2 but with appropriate numbers. Also include  equations with missing digits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2 x 5 = 160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Revise from previous  years and introduce 7, 9 11 and 12 times tables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000" baseline="0" dirty="0" smtClean="0"/>
                    </a:p>
                    <a:p>
                      <a:r>
                        <a:rPr lang="en-GB" sz="1000" b="1" u="sng" baseline="0" dirty="0" smtClean="0"/>
                        <a:t>Mental methods</a:t>
                      </a:r>
                      <a:r>
                        <a:rPr lang="en-GB" sz="1000" b="1" u="none" baseline="0" dirty="0" smtClean="0"/>
                        <a:t> </a:t>
                      </a:r>
                    </a:p>
                    <a:p>
                      <a:r>
                        <a:rPr lang="en-GB" sz="1000" b="0" u="none" baseline="0" dirty="0" smtClean="0"/>
                        <a:t>Counting in 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multiples of 6, 7, 9, 25 and 1000, and steps of 1/100. </a:t>
                      </a:r>
                      <a:endParaRPr lang="en-GB" sz="1000" b="0" u="none" baseline="0" dirty="0" smtClean="0"/>
                    </a:p>
                    <a:p>
                      <a:endParaRPr lang="en-GB" sz="1000" b="0" u="none" baseline="0" dirty="0" smtClean="0"/>
                    </a:p>
                    <a:p>
                      <a:r>
                        <a:rPr lang="en-GB" sz="1000" b="0" u="none" baseline="0" dirty="0" smtClean="0"/>
                        <a:t>Solving practical problems where children need to scale up. Relate to known number facts. (e.g. how tall would a 25cm sunflower be if it grew 6 times taller</a:t>
                      </a:r>
                      <a:r>
                        <a:rPr lang="en-GB" sz="1000" b="0" u="none" baseline="0" dirty="0" smtClean="0"/>
                        <a:t>?)</a:t>
                      </a:r>
                      <a:endParaRPr lang="en-GB" sz="1000" b="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Written methods (progressing to 3d x 2d)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Children</a:t>
                      </a:r>
                      <a:r>
                        <a:rPr lang="en-GB" sz="1000" baseline="0" dirty="0" smtClean="0"/>
                        <a:t> to embed and deepen their understanding of the grid method to multiply up 2d x 2d. Ensure this is still linked back to their understanding of arrays and place value counters.</a:t>
                      </a: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Introduce standard</a:t>
                      </a:r>
                      <a:r>
                        <a:rPr lang="en-GB" sz="1000" baseline="0" dirty="0" smtClean="0"/>
                        <a:t> written method  up to 3d x 1d.</a:t>
                      </a: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Regular rehearsal and revision of all times tables to be completed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Continue </a:t>
                      </a:r>
                      <a:r>
                        <a:rPr lang="en-GB" sz="1000" baseline="0" dirty="0" smtClean="0"/>
                        <a:t>with a range of equations as in Year 2 but with appropriate numbers. Also include  equations with missing digits</a:t>
                      </a:r>
                    </a:p>
                    <a:p>
                      <a:r>
                        <a:rPr lang="en-GB" sz="1000" b="0" u="none" baseline="0" dirty="0" smtClean="0"/>
                        <a:t>Revision of all times tables.</a:t>
                      </a:r>
                    </a:p>
                    <a:p>
                      <a:r>
                        <a:rPr lang="en-GB" sz="1000" b="1" u="sng" baseline="0" dirty="0" smtClean="0"/>
                        <a:t>Mental methods</a:t>
                      </a:r>
                      <a:r>
                        <a:rPr lang="en-GB" sz="1000" b="1" u="none" baseline="0" dirty="0" smtClean="0"/>
                        <a:t> </a:t>
                      </a:r>
                    </a:p>
                    <a:p>
                      <a:r>
                        <a:rPr lang="en-GB" sz="1000" b="0" u="none" baseline="0" dirty="0" smtClean="0"/>
                        <a:t>X by 10, 100, 1000 using  moving digits ITP</a:t>
                      </a:r>
                    </a:p>
                    <a:p>
                      <a:endParaRPr lang="en-GB" sz="1000" b="0" u="none" baseline="0" dirty="0" smtClean="0"/>
                    </a:p>
                    <a:p>
                      <a:r>
                        <a:rPr lang="en-GB" sz="1000" b="0" u="none" baseline="0" dirty="0" smtClean="0"/>
                        <a:t>Use practical resources and jottings to explore equivalent statements (e.g. 4 x 35 = 2 x 2 x 35)</a:t>
                      </a:r>
                    </a:p>
                    <a:p>
                      <a:endParaRPr lang="en-GB" sz="1000" b="0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u="none" baseline="0" dirty="0" smtClean="0"/>
                        <a:t>Recall of prime numbers up 19 and identify prime numbers up to 100 (with reasoning)</a:t>
                      </a:r>
                    </a:p>
                    <a:p>
                      <a:endParaRPr lang="en-GB" sz="1000" b="0" u="none" baseline="0" dirty="0" smtClean="0"/>
                    </a:p>
                    <a:p>
                      <a:r>
                        <a:rPr lang="en-GB" sz="1000" b="0" u="none" baseline="0" dirty="0" smtClean="0"/>
                        <a:t>Solving practical problems where children need to scale up. Relate to known number facts.</a:t>
                      </a:r>
                    </a:p>
                    <a:p>
                      <a:endParaRPr lang="en-GB" sz="1000" b="0" u="none" baseline="0" dirty="0" smtClean="0"/>
                    </a:p>
                    <a:p>
                      <a:r>
                        <a:rPr lang="en-GB" sz="1000" b="0" u="none" baseline="0" dirty="0" smtClean="0"/>
                        <a:t>Identify factor pairs for numbers</a:t>
                      </a:r>
                    </a:p>
                    <a:p>
                      <a:endParaRPr lang="en-GB" sz="1000" b="0" u="none" baseline="0" dirty="0" smtClean="0"/>
                    </a:p>
                    <a:p>
                      <a:r>
                        <a:rPr lang="en-GB" sz="1000" b="1" u="sng" baseline="0" dirty="0" smtClean="0"/>
                        <a:t>Written methods (progressing to 4d x 2d)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u="none" baseline="0" dirty="0" smtClean="0"/>
                    </a:p>
                    <a:p>
                      <a:r>
                        <a:rPr lang="en-GB" sz="1000" baseline="0" dirty="0" smtClean="0"/>
                        <a:t>Long multiplication using place value counters</a:t>
                      </a:r>
                    </a:p>
                    <a:p>
                      <a:endParaRPr lang="en-GB" sz="1000" baseline="0" dirty="0" smtClean="0"/>
                    </a:p>
                    <a:p>
                      <a:r>
                        <a:rPr lang="en-GB" sz="1000" baseline="0" dirty="0" smtClean="0"/>
                        <a:t>Children to explore how the grid method supports an understanding of long multiplication (for 2d x 2d)</a:t>
                      </a:r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r>
                        <a:rPr lang="en-GB" sz="1000" dirty="0" smtClean="0"/>
                        <a:t>Continue with standard written method from year 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Regular rehearsal and revision of all times tables to be completed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aseline="0" dirty="0" smtClean="0"/>
                        <a:t>Continue </a:t>
                      </a:r>
                      <a:r>
                        <a:rPr lang="en-GB" sz="1000" baseline="0" dirty="0" smtClean="0"/>
                        <a:t>with a range of equations as in Year 2 but with appropriate numbers. Also include  equations with missing digits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u="none" baseline="0" dirty="0" smtClean="0"/>
                        <a:t>Revision of all times tables.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u="sng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Mental methods</a:t>
                      </a:r>
                      <a:r>
                        <a:rPr lang="en-GB" sz="1000" b="1" u="none" baseline="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u="none" baseline="0" dirty="0" smtClean="0"/>
                        <a:t>Identifying common factors and multiples of given numbers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u="none" baseline="0" dirty="0" smtClean="0"/>
                        <a:t>Solving practical problems where children need to scale up. Relate to known number facts.</a:t>
                      </a:r>
                      <a:endParaRPr lang="en-GB" sz="1000" b="1" u="non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u="sng" baseline="0" dirty="0" smtClean="0"/>
                        <a:t>Written methods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u="none" baseline="0" dirty="0" smtClean="0"/>
                        <a:t>Continue to refine and deepen understanding of written methods including fluency for using long multiplication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69" y="3645024"/>
            <a:ext cx="1874207" cy="1144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98" y="4972218"/>
            <a:ext cx="2065350" cy="1274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181" y="4704557"/>
            <a:ext cx="1425025" cy="977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456" y="4725144"/>
            <a:ext cx="1117950" cy="981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6892" y="3489875"/>
            <a:ext cx="2329564" cy="11672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62531" y="4725144"/>
            <a:ext cx="1309869" cy="1769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16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4</a:t>
            </a:r>
            <a:r>
              <a:rPr lang="en-GB" sz="1800" b="1" dirty="0" smtClean="0"/>
              <a:t>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5" name="Left Arrow 4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954" t="11769" r="24954" b="43684"/>
          <a:stretch/>
        </p:blipFill>
        <p:spPr>
          <a:xfrm>
            <a:off x="-36510" y="728700"/>
            <a:ext cx="9289030" cy="464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41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4</a:t>
            </a:r>
            <a:r>
              <a:rPr lang="en-GB" sz="1800" b="1" dirty="0" smtClean="0"/>
              <a:t> </a:t>
            </a:r>
            <a:r>
              <a:rPr lang="en-GB" sz="1800" b="1" dirty="0"/>
              <a:t>g</a:t>
            </a:r>
            <a:r>
              <a:rPr lang="en-GB" sz="1800" b="1" dirty="0" smtClean="0"/>
              <a:t>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060" t="10179" r="24954" b="5499"/>
          <a:stretch/>
        </p:blipFill>
        <p:spPr>
          <a:xfrm>
            <a:off x="1547664" y="764704"/>
            <a:ext cx="6480720" cy="6025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97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188640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5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495" t="14319" r="25413" b="33178"/>
          <a:stretch/>
        </p:blipFill>
        <p:spPr>
          <a:xfrm>
            <a:off x="1612316" y="620688"/>
            <a:ext cx="6296053" cy="37101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l="25060" t="34179" r="25381" b="28043"/>
          <a:stretch/>
        </p:blipFill>
        <p:spPr>
          <a:xfrm>
            <a:off x="1691679" y="4221088"/>
            <a:ext cx="6216691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09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5 guidance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954" t="13360" r="25849" b="15045"/>
          <a:stretch/>
        </p:blipFill>
        <p:spPr>
          <a:xfrm>
            <a:off x="1547664" y="764704"/>
            <a:ext cx="7359352" cy="602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0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6 </a:t>
            </a:r>
            <a:r>
              <a:rPr lang="en-GB" sz="1800" b="1" dirty="0"/>
              <a:t>objectives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060" t="3814" r="24954" b="2316"/>
          <a:stretch/>
        </p:blipFill>
        <p:spPr>
          <a:xfrm>
            <a:off x="2483768" y="781127"/>
            <a:ext cx="5688632" cy="588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39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123" y="274638"/>
            <a:ext cx="8229600" cy="490066"/>
          </a:xfrm>
        </p:spPr>
        <p:txBody>
          <a:bodyPr>
            <a:noAutofit/>
          </a:bodyPr>
          <a:lstStyle/>
          <a:p>
            <a:r>
              <a:rPr lang="en-GB" sz="1600" dirty="0" smtClean="0"/>
              <a:t>The National Curriculum in England. ©Crown Copyright 2013</a:t>
            </a:r>
            <a:br>
              <a:rPr lang="en-GB" sz="1600" dirty="0" smtClean="0"/>
            </a:br>
            <a:r>
              <a:rPr lang="en-GB" sz="1800" b="1" dirty="0"/>
              <a:t>Year </a:t>
            </a:r>
            <a:r>
              <a:rPr lang="en-GB" sz="1800" b="1" dirty="0" smtClean="0"/>
              <a:t>6 guidance</a:t>
            </a:r>
            <a:r>
              <a:rPr lang="en-GB" sz="1600" dirty="0"/>
              <a:t/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Left Arrow 3">
            <a:hlinkClick r:id="rId2" action="ppaction://hlinksldjump"/>
          </p:cNvPr>
          <p:cNvSpPr/>
          <p:nvPr/>
        </p:nvSpPr>
        <p:spPr>
          <a:xfrm>
            <a:off x="422123" y="6165304"/>
            <a:ext cx="981525" cy="6206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Return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4954" t="21315" r="24059" b="30955"/>
          <a:stretch/>
        </p:blipFill>
        <p:spPr>
          <a:xfrm>
            <a:off x="107504" y="1340768"/>
            <a:ext cx="9022602" cy="474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09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477</Words>
  <Application>Microsoft Office PowerPoint</Application>
  <PresentationFormat>On-screen Show (4:3)</PresentationFormat>
  <Paragraphs>121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Calculation Policy Multiplication – Years 4-6</vt:lpstr>
      <vt:lpstr>PowerPoint Presentation</vt:lpstr>
      <vt:lpstr>The National Curriculum in England. ©Crown Copyright 2013 Year 4 objectives </vt:lpstr>
      <vt:lpstr>The National Curriculum in England. ©Crown Copyright 2013 Year 4 guidance </vt:lpstr>
      <vt:lpstr>The National Curriculum in England. ©Crown Copyright 2013 Year 5 objectives </vt:lpstr>
      <vt:lpstr>The National Curriculum in England. ©Crown Copyright 2013 Year 5 guidance </vt:lpstr>
      <vt:lpstr>The National Curriculum in England. ©Crown Copyright 2013 Year 6 objectives </vt:lpstr>
      <vt:lpstr>The National Curriculum in England. ©Crown Copyright 2013 Year 6 guidance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compaq</dc:creator>
  <cp:lastModifiedBy>kirsty trivass</cp:lastModifiedBy>
  <cp:revision>211</cp:revision>
  <cp:lastPrinted>2015-02-11T11:29:42Z</cp:lastPrinted>
  <dcterms:created xsi:type="dcterms:W3CDTF">2014-01-20T11:53:21Z</dcterms:created>
  <dcterms:modified xsi:type="dcterms:W3CDTF">2015-02-11T11:34:16Z</dcterms:modified>
</cp:coreProperties>
</file>