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64" r:id="rId2"/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9872663" cy="6797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838" autoAdjust="0"/>
    <p:restoredTop sz="63858" autoAdjust="0"/>
  </p:normalViewPr>
  <p:slideViewPr>
    <p:cSldViewPr>
      <p:cViewPr>
        <p:scale>
          <a:sx n="90" d="100"/>
          <a:sy n="90" d="100"/>
        </p:scale>
        <p:origin x="-930" y="-4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278154" cy="33988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592225" y="1"/>
            <a:ext cx="4278154" cy="33988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D58699-E52A-4F73-A47D-1443C49354EC}" type="datetimeFigureOut">
              <a:rPr lang="en-GB" smtClean="0"/>
              <a:t>13/02/2015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456613"/>
            <a:ext cx="4278154" cy="33988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592225" y="6456613"/>
            <a:ext cx="4278154" cy="33988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574F92-CB6F-42F7-920F-34A201084C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90040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278154" cy="33988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592225" y="1"/>
            <a:ext cx="4278154" cy="33988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A5F93E-1F31-430F-8D68-8DF7E9D86115}" type="datetimeFigureOut">
              <a:rPr lang="en-GB" smtClean="0"/>
              <a:t>13/02/2015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38500" y="509588"/>
            <a:ext cx="3395663" cy="2547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87267" y="3228897"/>
            <a:ext cx="7898130" cy="30589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56613"/>
            <a:ext cx="4278154" cy="33988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592225" y="6456613"/>
            <a:ext cx="4278154" cy="33988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5FC19A-471C-41C0-A193-010B341DF6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09117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5FC19A-471C-41C0-A193-010B341DF6AA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65571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E1021-BA62-4AF9-84C3-27591CED3692}" type="datetimeFigureOut">
              <a:rPr lang="en-GB" smtClean="0"/>
              <a:pPr/>
              <a:t>13/02/2015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DF1A1-8BB0-4B81-933C-0393B246E53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E1021-BA62-4AF9-84C3-27591CED3692}" type="datetimeFigureOut">
              <a:rPr lang="en-GB" smtClean="0"/>
              <a:pPr/>
              <a:t>13/02/2015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DF1A1-8BB0-4B81-933C-0393B246E53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E1021-BA62-4AF9-84C3-27591CED3692}" type="datetimeFigureOut">
              <a:rPr lang="en-GB" smtClean="0"/>
              <a:pPr/>
              <a:t>13/02/2015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DF1A1-8BB0-4B81-933C-0393B246E53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E1021-BA62-4AF9-84C3-27591CED3692}" type="datetimeFigureOut">
              <a:rPr lang="en-GB" smtClean="0"/>
              <a:pPr/>
              <a:t>13/02/2015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DF1A1-8BB0-4B81-933C-0393B246E53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E1021-BA62-4AF9-84C3-27591CED3692}" type="datetimeFigureOut">
              <a:rPr lang="en-GB" smtClean="0"/>
              <a:pPr/>
              <a:t>13/02/2015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DF1A1-8BB0-4B81-933C-0393B246E53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E1021-BA62-4AF9-84C3-27591CED3692}" type="datetimeFigureOut">
              <a:rPr lang="en-GB" smtClean="0"/>
              <a:pPr/>
              <a:t>13/02/2015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DF1A1-8BB0-4B81-933C-0393B246E53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E1021-BA62-4AF9-84C3-27591CED3692}" type="datetimeFigureOut">
              <a:rPr lang="en-GB" smtClean="0"/>
              <a:pPr/>
              <a:t>13/02/2015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DF1A1-8BB0-4B81-933C-0393B246E53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E1021-BA62-4AF9-84C3-27591CED3692}" type="datetimeFigureOut">
              <a:rPr lang="en-GB" smtClean="0"/>
              <a:pPr/>
              <a:t>13/02/2015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DF1A1-8BB0-4B81-933C-0393B246E53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E1021-BA62-4AF9-84C3-27591CED3692}" type="datetimeFigureOut">
              <a:rPr lang="en-GB" smtClean="0"/>
              <a:pPr/>
              <a:t>13/02/2015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DF1A1-8BB0-4B81-933C-0393B246E53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E1021-BA62-4AF9-84C3-27591CED3692}" type="datetimeFigureOut">
              <a:rPr lang="en-GB" smtClean="0"/>
              <a:pPr/>
              <a:t>13/02/2015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DF1A1-8BB0-4B81-933C-0393B246E53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E1021-BA62-4AF9-84C3-27591CED3692}" type="datetimeFigureOut">
              <a:rPr lang="en-GB" smtClean="0"/>
              <a:pPr/>
              <a:t>13/02/2015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DF1A1-8BB0-4B81-933C-0393B246E53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2E1021-BA62-4AF9-84C3-27591CED3692}" type="datetimeFigureOut">
              <a:rPr lang="en-GB" smtClean="0"/>
              <a:pPr/>
              <a:t>13/02/2015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4DF1A1-8BB0-4B81-933C-0393B246E535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../Hyperlinks/Written%20division%20explanation.pptx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1643050"/>
            <a:ext cx="8229600" cy="3582990"/>
          </a:xfrm>
        </p:spPr>
        <p:txBody>
          <a:bodyPr>
            <a:normAutofit/>
          </a:bodyPr>
          <a:lstStyle/>
          <a:p>
            <a:r>
              <a:rPr lang="en-GB" dirty="0" smtClean="0"/>
              <a:t>Calculation Policy</a:t>
            </a:r>
            <a:br>
              <a:rPr lang="en-GB" dirty="0" smtClean="0"/>
            </a:br>
            <a:r>
              <a:rPr lang="en-GB" dirty="0" smtClean="0"/>
              <a:t>Division – Years 4-6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1581198" y="980728"/>
            <a:ext cx="62158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err="1" smtClean="0"/>
              <a:t>Billinge</a:t>
            </a:r>
            <a:r>
              <a:rPr lang="en-GB" sz="3600" dirty="0" smtClean="0"/>
              <a:t> Chapel End Primary School</a:t>
            </a:r>
            <a:endParaRPr lang="en-GB" sz="3600" dirty="0"/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8619" y="4221088"/>
            <a:ext cx="1872208" cy="191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97382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613122"/>
              </p:ext>
            </p:extLst>
          </p:nvPr>
        </p:nvGraphicFramePr>
        <p:xfrm>
          <a:off x="107504" y="116632"/>
          <a:ext cx="8856984" cy="764983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08312"/>
                <a:gridCol w="3240360"/>
                <a:gridCol w="2808312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Year</a:t>
                      </a:r>
                      <a:r>
                        <a:rPr lang="en-GB" b="1" baseline="0" dirty="0" smtClean="0"/>
                        <a:t> 4</a:t>
                      </a:r>
                      <a:endParaRPr lang="en-GB" b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Year</a:t>
                      </a:r>
                      <a:r>
                        <a:rPr lang="en-GB" b="1" baseline="0" dirty="0" smtClean="0"/>
                        <a:t> 5</a:t>
                      </a:r>
                      <a:endParaRPr lang="en-GB" b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Year</a:t>
                      </a:r>
                      <a:r>
                        <a:rPr lang="en-GB" b="1" baseline="0" dirty="0" smtClean="0"/>
                        <a:t> 6</a:t>
                      </a:r>
                      <a:endParaRPr lang="en-GB" b="1" dirty="0"/>
                    </a:p>
                  </a:txBody>
                  <a:tcPr/>
                </a:tc>
              </a:tr>
              <a:tr h="3738696">
                <a:tc gridSpan="2">
                  <a:txBody>
                    <a:bodyPr/>
                    <a:lstStyle/>
                    <a:p>
                      <a:r>
                        <a:rPr lang="en-GB" sz="900" b="1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÷ = signs and missing numbers</a:t>
                      </a:r>
                      <a:endParaRPr lang="en-GB" sz="9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9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Continue using a range of equations as in year 3 but with appropriate numbers.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1" u="sng" baseline="0" dirty="0" smtClean="0"/>
                        <a:t>Sharing, Grouping and using a number line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i="0" u="none" baseline="0" dirty="0" smtClean="0"/>
                        <a:t>Children will continue to explore division as sharing and grouping, and to represent calculations on a number line until they  have a secure understanding. Children should progress in their use of written division calculations: 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900" b="0" i="0" u="none" baseline="0" dirty="0" smtClean="0"/>
                        <a:t>Using tables facts with which they are fluent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900" b="0" i="0" u="none" baseline="0" dirty="0" smtClean="0"/>
                        <a:t>Experiencing a logical progression in the numbers they use, for example:</a:t>
                      </a:r>
                    </a:p>
                    <a:p>
                      <a:pPr marL="228600" marR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GB" sz="900" b="0" i="0" u="none" baseline="0" dirty="0" smtClean="0"/>
                        <a:t>Dividend just over 10x the divisor, e.g. 84 ÷ 7</a:t>
                      </a:r>
                    </a:p>
                    <a:p>
                      <a:pPr marL="228600" marR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GB" sz="900" b="0" i="0" u="none" baseline="0" dirty="0" smtClean="0"/>
                        <a:t>Dividend just over 10x the divisor when the divisor is a teen number, e.g. 173 ÷ 15 (learning sensible strategies for calculations such as 102 ÷ 17)</a:t>
                      </a:r>
                    </a:p>
                    <a:p>
                      <a:pPr marL="228600" marR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GB" sz="900" b="0" i="0" u="none" baseline="0" dirty="0" smtClean="0"/>
                        <a:t>Dividend over 100x the divisor, e.g. 840 ÷ 7</a:t>
                      </a:r>
                    </a:p>
                    <a:p>
                      <a:pPr marL="228600" marR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GB" sz="900" b="0" i="0" u="none" baseline="0" dirty="0" smtClean="0"/>
                        <a:t>Dividend over 20x the divisor, e.g. 168 ÷ 7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900" b="0" i="0" u="none" baseline="0" dirty="0" smtClean="0"/>
                        <a:t>All of the above stages should include calculations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900" b="0" i="0" u="none" baseline="0" dirty="0" smtClean="0"/>
                        <a:t>with remainders as well as without.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900" b="0" i="0" u="none" baseline="0" dirty="0" smtClean="0"/>
                        <a:t>Remainders should be interpreted according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900" b="0" i="0" u="none" baseline="0" dirty="0" smtClean="0"/>
                        <a:t>to the context. (i.e. rounded up or down to relate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900" b="0" i="0" u="none" baseline="0" dirty="0" smtClean="0"/>
                        <a:t>to the answer to the problem) </a:t>
                      </a:r>
                    </a:p>
                    <a:p>
                      <a:endParaRPr lang="en-GB" sz="900" b="0" i="0" u="none" baseline="0" dirty="0" smtClean="0"/>
                    </a:p>
                    <a:p>
                      <a:r>
                        <a:rPr lang="en-GB" sz="900" b="0" i="0" u="none" baseline="0" dirty="0" smtClean="0"/>
                        <a:t> </a:t>
                      </a:r>
                      <a:r>
                        <a:rPr lang="en-GB" sz="900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Recording by</a:t>
                      </a:r>
                      <a:endParaRPr lang="en-GB" sz="9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9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lang="en-GB" sz="900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 Year</a:t>
                      </a:r>
                      <a:r>
                        <a:rPr lang="en-GB" sz="900" u="sng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4</a:t>
                      </a:r>
                      <a:r>
                        <a:rPr lang="en-GB" sz="9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 Keep </a:t>
                      </a:r>
                      <a:r>
                        <a:rPr lang="en-GB" sz="9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numbers no higher than 3 digits, starting </a:t>
                      </a:r>
                      <a:r>
                        <a:rPr lang="en-GB" sz="9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  <a:r>
                        <a:rPr lang="en-GB" sz="9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</a:t>
                      </a:r>
                      <a:r>
                        <a:rPr lang="en-GB" sz="900" u="sng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 Year 5:</a:t>
                      </a:r>
                      <a:r>
                        <a:rPr lang="en-GB" sz="90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Formal recording by (Consolidation of Y4)</a:t>
                      </a:r>
                      <a:endParaRPr lang="en-GB" sz="9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9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with  </a:t>
                      </a:r>
                      <a:r>
                        <a:rPr lang="en-GB" sz="9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digits where a ‘chunk’ of 10 can be taken off easily </a:t>
                      </a:r>
                      <a:r>
                        <a:rPr lang="en-GB" sz="9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	          Chunking for 2 digit numbers 256  ÷ 13</a:t>
                      </a:r>
                    </a:p>
                    <a:p>
                      <a:r>
                        <a:rPr lang="en-GB" sz="9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GB" sz="9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demonstrate</a:t>
                      </a:r>
                      <a:r>
                        <a:rPr lang="en-GB" sz="9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).</a:t>
                      </a:r>
                      <a:endParaRPr lang="en-GB" sz="9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9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en-GB" sz="9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72 ÷  5</a:t>
                      </a:r>
                    </a:p>
                    <a:p>
                      <a:r>
                        <a:rPr lang="en-GB" sz="9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 ÷ 5 = 10</a:t>
                      </a:r>
                    </a:p>
                    <a:p>
                      <a:r>
                        <a:rPr lang="en-GB" sz="9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22 ÷ 5 = 4 r 2</a:t>
                      </a:r>
                    </a:p>
                    <a:p>
                      <a:r>
                        <a:rPr lang="en-GB" sz="9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72 ÷ 5 = 14 r 2                                    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en-GB" sz="900" b="0" i="0" u="none" baseline="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 sz="900" dirty="0" smtClean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1" i="0" u="sng" baseline="0" dirty="0" smtClean="0"/>
                        <a:t>÷ = signs and missing numbers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i="0" u="none" baseline="0" dirty="0" smtClean="0"/>
                        <a:t>Continue using a range of equations but with appropriate numbers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0" i="0" u="none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1" i="0" u="sng" baseline="0" dirty="0" smtClean="0"/>
                        <a:t>Sharing and  Grouping and using a number line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i="0" u="none" baseline="0" dirty="0" smtClean="0"/>
                        <a:t>Children will continue to explore division as sharing and grouping, and to represent calculations on a number line as appropriate.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0" i="0" u="none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i="0" u="none" baseline="0" dirty="0" smtClean="0"/>
                        <a:t>Quotients should be expressed as decimals and fractions</a:t>
                      </a:r>
                      <a:endParaRPr lang="en-GB" sz="900" b="1" i="0" u="sng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1" i="0" u="sng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1" i="0" u="sng" baseline="0" dirty="0" smtClean="0"/>
                        <a:t>Formal Written Methods – long and short division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i="0" u="none" baseline="0" dirty="0" smtClean="0"/>
                        <a:t>E.g. 1504 ÷ 8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0" i="0" u="none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0" i="0" u="none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0" i="0" u="none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0" i="0" u="none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0" i="0" u="none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0" i="0" u="none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0" i="0" u="none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0" i="0" u="none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0" i="0" u="none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0" i="0" u="none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i="0" u="none" baseline="0" dirty="0" smtClean="0"/>
                        <a:t>E.g. 2364 ÷ 15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0" i="0" u="none" baseline="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07783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1" i="0" u="sng" baseline="0" dirty="0" smtClean="0"/>
                        <a:t>Formal Written Methods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i="0" u="none" baseline="0" dirty="0" smtClean="0"/>
                        <a:t>Formal short division should only be introduced once children have a good understanding of division, its links with multiplication and the idea of ‘chunking up’ to find a target number (see use of number lines above)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0" i="0" u="none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i="0" u="none" baseline="0" dirty="0" smtClean="0"/>
                        <a:t>Short division to be modelled for understanding using place value counters as shown below. Calculations with 2 and 3-digit dividends. E.g. fig 1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0" i="0" u="none" baseline="0" dirty="0" smtClean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0" i="0" u="none" baseline="0" dirty="0" smtClean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0" i="0" u="none" baseline="0" dirty="0" smtClean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pic>
        <p:nvPicPr>
          <p:cNvPr id="5" name="Picture 4">
            <a:hlinkClick r:id="rId2" action="ppaction://hlinkpres?slideindex=1&amp;slidetitle="/>
          </p:cNvPr>
          <p:cNvPicPr>
            <a:picLocks noChangeAspect="1"/>
          </p:cNvPicPr>
          <p:nvPr/>
        </p:nvPicPr>
        <p:blipFill rotWithShape="1">
          <a:blip r:embed="rId3"/>
          <a:srcRect l="14241" r="37812" b="20404"/>
          <a:stretch/>
        </p:blipFill>
        <p:spPr>
          <a:xfrm>
            <a:off x="899592" y="5684347"/>
            <a:ext cx="1172704" cy="109452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572" t="5160" r="19048" b="5553"/>
          <a:stretch/>
        </p:blipFill>
        <p:spPr>
          <a:xfrm rot="16200000">
            <a:off x="7023545" y="1815129"/>
            <a:ext cx="1080120" cy="2454818"/>
          </a:xfrm>
          <a:prstGeom prst="rect">
            <a:avLst/>
          </a:prstGeom>
          <a:ln w="12700">
            <a:solidFill>
              <a:srgbClr val="000000"/>
            </a:solidFill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32" t="11413" r="14240" b="3289"/>
          <a:stretch/>
        </p:blipFill>
        <p:spPr>
          <a:xfrm>
            <a:off x="6631086" y="4020561"/>
            <a:ext cx="1541314" cy="2232248"/>
          </a:xfrm>
          <a:prstGeom prst="rect">
            <a:avLst/>
          </a:prstGeom>
          <a:ln w="1905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25" name="Curved Down Arrow 24"/>
          <p:cNvSpPr/>
          <p:nvPr/>
        </p:nvSpPr>
        <p:spPr>
          <a:xfrm>
            <a:off x="2809448" y="2780928"/>
            <a:ext cx="1402511" cy="224712"/>
          </a:xfrm>
          <a:prstGeom prst="curved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6" name="Curved Down Arrow 25"/>
          <p:cNvSpPr/>
          <p:nvPr/>
        </p:nvSpPr>
        <p:spPr>
          <a:xfrm>
            <a:off x="4211960" y="2780928"/>
            <a:ext cx="840702" cy="224844"/>
          </a:xfrm>
          <a:prstGeom prst="curved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 flipV="1">
            <a:off x="2494403" y="2996952"/>
            <a:ext cx="3229725" cy="1639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148857" y="2780928"/>
            <a:ext cx="97375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 smtClean="0"/>
              <a:t>100 groups</a:t>
            </a:r>
            <a:endParaRPr lang="en-GB" sz="1050" dirty="0"/>
          </a:p>
        </p:txBody>
      </p:sp>
      <p:sp>
        <p:nvSpPr>
          <p:cNvPr id="28" name="TextBox 27"/>
          <p:cNvSpPr txBox="1"/>
          <p:nvPr/>
        </p:nvSpPr>
        <p:spPr>
          <a:xfrm>
            <a:off x="4273799" y="2780928"/>
            <a:ext cx="97375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 smtClean="0"/>
              <a:t>20 groups</a:t>
            </a:r>
            <a:endParaRPr lang="en-GB" sz="1050" dirty="0"/>
          </a:p>
        </p:txBody>
      </p:sp>
      <p:sp>
        <p:nvSpPr>
          <p:cNvPr id="29" name="TextBox 28"/>
          <p:cNvSpPr txBox="1"/>
          <p:nvPr/>
        </p:nvSpPr>
        <p:spPr>
          <a:xfrm>
            <a:off x="2699792" y="2996952"/>
            <a:ext cx="29863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/>
              <a:t>0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032202" y="2971428"/>
            <a:ext cx="70247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 smtClean="0"/>
              <a:t>700</a:t>
            </a:r>
            <a:endParaRPr lang="en-GB" sz="1050" dirty="0"/>
          </a:p>
        </p:txBody>
      </p:sp>
      <p:sp>
        <p:nvSpPr>
          <p:cNvPr id="31" name="TextBox 30"/>
          <p:cNvSpPr txBox="1"/>
          <p:nvPr/>
        </p:nvSpPr>
        <p:spPr>
          <a:xfrm>
            <a:off x="4753432" y="2971428"/>
            <a:ext cx="70247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 smtClean="0"/>
              <a:t>840</a:t>
            </a:r>
            <a:endParaRPr lang="en-GB" sz="1050" dirty="0"/>
          </a:p>
        </p:txBody>
      </p:sp>
      <p:sp>
        <p:nvSpPr>
          <p:cNvPr id="32" name="TextBox 31"/>
          <p:cNvSpPr txBox="1"/>
          <p:nvPr/>
        </p:nvSpPr>
        <p:spPr>
          <a:xfrm>
            <a:off x="5157479" y="2024257"/>
            <a:ext cx="113329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i="1" u="sng" dirty="0" smtClean="0"/>
              <a:t>Jottings</a:t>
            </a:r>
          </a:p>
          <a:p>
            <a:r>
              <a:rPr lang="en-GB" sz="1050" i="1" dirty="0" smtClean="0"/>
              <a:t>7 x 100 = 700</a:t>
            </a:r>
          </a:p>
          <a:p>
            <a:r>
              <a:rPr lang="en-GB" sz="1050" i="1" dirty="0" smtClean="0"/>
              <a:t>7 x 10 = 70</a:t>
            </a:r>
          </a:p>
          <a:p>
            <a:r>
              <a:rPr lang="en-GB" sz="1050" i="1" dirty="0" smtClean="0"/>
              <a:t>7 x 20 = 140</a:t>
            </a:r>
            <a:endParaRPr lang="en-GB" sz="1050" i="1" dirty="0"/>
          </a:p>
        </p:txBody>
      </p:sp>
      <p:sp>
        <p:nvSpPr>
          <p:cNvPr id="33" name="TextBox 32"/>
          <p:cNvSpPr txBox="1"/>
          <p:nvPr/>
        </p:nvSpPr>
        <p:spPr>
          <a:xfrm>
            <a:off x="3392884" y="2184945"/>
            <a:ext cx="117911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dirty="0" smtClean="0"/>
              <a:t>e.g. 840 ÷ 7 = 120</a:t>
            </a:r>
            <a:endParaRPr lang="en-GB" sz="1050" b="1" dirty="0"/>
          </a:p>
        </p:txBody>
      </p:sp>
      <p:grpSp>
        <p:nvGrpSpPr>
          <p:cNvPr id="17" name="Group 16"/>
          <p:cNvGrpSpPr/>
          <p:nvPr/>
        </p:nvGrpSpPr>
        <p:grpSpPr>
          <a:xfrm>
            <a:off x="991482" y="3801721"/>
            <a:ext cx="1944216" cy="530043"/>
            <a:chOff x="1547664" y="764704"/>
            <a:chExt cx="2161629" cy="530043"/>
          </a:xfrm>
        </p:grpSpPr>
        <p:sp>
          <p:nvSpPr>
            <p:cNvPr id="18" name="TextBox 17"/>
            <p:cNvSpPr txBox="1"/>
            <p:nvPr/>
          </p:nvSpPr>
          <p:spPr>
            <a:xfrm>
              <a:off x="1547664" y="764704"/>
              <a:ext cx="1944216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050" dirty="0" smtClean="0"/>
                <a:t>         1    4     r2</a:t>
              </a:r>
            </a:p>
            <a:p>
              <a:r>
                <a:rPr lang="en-GB" sz="1050" dirty="0" smtClean="0"/>
                <a:t>5      7    </a:t>
              </a:r>
              <a:r>
                <a:rPr lang="en-GB" sz="900" baseline="30000" dirty="0" smtClean="0"/>
                <a:t>2</a:t>
              </a:r>
              <a:r>
                <a:rPr lang="en-GB" sz="1050" dirty="0" smtClean="0"/>
                <a:t>2</a:t>
              </a:r>
              <a:endParaRPr lang="en-GB" sz="1050" dirty="0"/>
            </a:p>
          </p:txBody>
        </p:sp>
        <p:cxnSp>
          <p:nvCxnSpPr>
            <p:cNvPr id="19" name="Straight Connector 18"/>
            <p:cNvCxnSpPr/>
            <p:nvPr/>
          </p:nvCxnSpPr>
          <p:spPr>
            <a:xfrm flipH="1">
              <a:off x="1763688" y="951562"/>
              <a:ext cx="93610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1763688" y="947628"/>
              <a:ext cx="0" cy="23257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2843808" y="786916"/>
              <a:ext cx="865485" cy="5078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900" dirty="0" smtClean="0"/>
                <a:t>Moving to the compact method</a:t>
              </a:r>
              <a:endParaRPr lang="en-GB" sz="900" dirty="0"/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3492135" y="3798760"/>
            <a:ext cx="2156970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 smtClean="0"/>
              <a:t>                  1    9   r9</a:t>
            </a:r>
          </a:p>
          <a:p>
            <a:r>
              <a:rPr lang="en-GB" sz="900" dirty="0" smtClean="0"/>
              <a:t>     13  2    5    6</a:t>
            </a:r>
            <a:endParaRPr lang="en-GB" sz="900" dirty="0"/>
          </a:p>
          <a:p>
            <a:r>
              <a:rPr lang="en-GB" sz="900" dirty="0" smtClean="0"/>
              <a:t>           1     3    0         10 x 13</a:t>
            </a:r>
          </a:p>
          <a:p>
            <a:r>
              <a:rPr lang="en-GB" sz="900" dirty="0" smtClean="0"/>
              <a:t>           1     2    6</a:t>
            </a:r>
          </a:p>
          <a:p>
            <a:r>
              <a:rPr lang="en-GB" sz="900" dirty="0" smtClean="0"/>
              <a:t>                  6    5          5 x 13</a:t>
            </a:r>
          </a:p>
          <a:p>
            <a:r>
              <a:rPr lang="en-GB" sz="900" dirty="0" smtClean="0"/>
              <a:t>                  6    1</a:t>
            </a:r>
          </a:p>
          <a:p>
            <a:r>
              <a:rPr lang="en-GB" sz="900" dirty="0" smtClean="0"/>
              <a:t>                  5    2          4 x 13</a:t>
            </a:r>
          </a:p>
          <a:p>
            <a:r>
              <a:rPr lang="en-GB" sz="900" dirty="0" smtClean="0"/>
              <a:t>                        9</a:t>
            </a:r>
          </a:p>
          <a:p>
            <a:endParaRPr lang="en-GB" sz="900" dirty="0"/>
          </a:p>
          <a:p>
            <a:endParaRPr lang="en-GB" sz="900" dirty="0" smtClean="0"/>
          </a:p>
          <a:p>
            <a:r>
              <a:rPr lang="en-GB" sz="900" dirty="0" smtClean="0"/>
              <a:t>Formal method to be more focused</a:t>
            </a:r>
          </a:p>
          <a:p>
            <a:endParaRPr lang="en-GB" sz="900" dirty="0" smtClean="0"/>
          </a:p>
          <a:p>
            <a:r>
              <a:rPr lang="en-GB" sz="900" dirty="0"/>
              <a:t> </a:t>
            </a:r>
            <a:r>
              <a:rPr lang="en-GB" sz="900" dirty="0" smtClean="0"/>
              <a:t>           1     1     4</a:t>
            </a:r>
            <a:endParaRPr lang="en-GB" sz="900" dirty="0"/>
          </a:p>
          <a:p>
            <a:r>
              <a:rPr lang="en-GB" sz="900" dirty="0" smtClean="0"/>
              <a:t>        3  3     4    </a:t>
            </a:r>
            <a:r>
              <a:rPr lang="en-GB" sz="900" baseline="30000" dirty="0" smtClean="0"/>
              <a:t>1</a:t>
            </a:r>
            <a:r>
              <a:rPr lang="en-GB" sz="900" dirty="0" smtClean="0"/>
              <a:t>2</a:t>
            </a:r>
          </a:p>
          <a:p>
            <a:endParaRPr lang="en-GB" sz="900" dirty="0"/>
          </a:p>
        </p:txBody>
      </p:sp>
      <p:cxnSp>
        <p:nvCxnSpPr>
          <p:cNvPr id="23" name="Straight Connector 22"/>
          <p:cNvCxnSpPr/>
          <p:nvPr/>
        </p:nvCxnSpPr>
        <p:spPr>
          <a:xfrm>
            <a:off x="3850540" y="3984645"/>
            <a:ext cx="6494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3850540" y="5612339"/>
            <a:ext cx="0" cy="1440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850540" y="3984645"/>
            <a:ext cx="0" cy="1440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3850540" y="4128661"/>
            <a:ext cx="6494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3850540" y="4365104"/>
            <a:ext cx="6494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3850540" y="5612339"/>
            <a:ext cx="6494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3850540" y="4653136"/>
            <a:ext cx="6494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2928613" y="3372577"/>
            <a:ext cx="0" cy="3485423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6161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2123" y="274638"/>
            <a:ext cx="8229600" cy="490066"/>
          </a:xfrm>
        </p:spPr>
        <p:txBody>
          <a:bodyPr>
            <a:noAutofit/>
          </a:bodyPr>
          <a:lstStyle/>
          <a:p>
            <a:r>
              <a:rPr lang="en-GB" sz="1600" dirty="0" smtClean="0"/>
              <a:t>The National Curriculum in England. ©Crown Copyright 2013</a:t>
            </a:r>
            <a:br>
              <a:rPr lang="en-GB" sz="1600" dirty="0" smtClean="0"/>
            </a:br>
            <a:r>
              <a:rPr lang="en-GB" sz="1800" b="1" dirty="0"/>
              <a:t>Year </a:t>
            </a:r>
            <a:r>
              <a:rPr lang="en-GB" sz="1800" b="1" dirty="0" smtClean="0"/>
              <a:t>4 </a:t>
            </a:r>
            <a:r>
              <a:rPr lang="en-GB" sz="1800" b="1" dirty="0"/>
              <a:t>objectives</a:t>
            </a:r>
            <a:r>
              <a:rPr lang="en-GB" sz="1600" dirty="0"/>
              <a:t/>
            </a:r>
            <a:br>
              <a:rPr lang="en-GB" sz="1600" dirty="0"/>
            </a:br>
            <a:endParaRPr lang="en-GB" sz="1600" dirty="0"/>
          </a:p>
        </p:txBody>
      </p:sp>
      <p:sp>
        <p:nvSpPr>
          <p:cNvPr id="5" name="Left Arrow 4">
            <a:hlinkClick r:id="rId2" action="ppaction://hlinksldjump"/>
          </p:cNvPr>
          <p:cNvSpPr/>
          <p:nvPr/>
        </p:nvSpPr>
        <p:spPr>
          <a:xfrm>
            <a:off x="62083" y="6309320"/>
            <a:ext cx="837509" cy="47667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Return</a:t>
            </a:r>
            <a:endParaRPr lang="en-GB" sz="1400" dirty="0"/>
          </a:p>
        </p:txBody>
      </p:sp>
      <p:pic>
        <p:nvPicPr>
          <p:cNvPr id="6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l="24954" t="11769" r="24954" b="43684"/>
          <a:stretch/>
        </p:blipFill>
        <p:spPr>
          <a:xfrm>
            <a:off x="247160" y="1044209"/>
            <a:ext cx="8896839" cy="4448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6668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2123" y="274638"/>
            <a:ext cx="8229600" cy="490066"/>
          </a:xfrm>
        </p:spPr>
        <p:txBody>
          <a:bodyPr>
            <a:noAutofit/>
          </a:bodyPr>
          <a:lstStyle/>
          <a:p>
            <a:r>
              <a:rPr lang="en-GB" sz="1600" dirty="0" smtClean="0"/>
              <a:t>The National Curriculum in England. ©Crown Copyright 2013</a:t>
            </a:r>
            <a:br>
              <a:rPr lang="en-GB" sz="1600" dirty="0" smtClean="0"/>
            </a:br>
            <a:r>
              <a:rPr lang="en-GB" sz="1800" b="1" dirty="0"/>
              <a:t>Year </a:t>
            </a:r>
            <a:r>
              <a:rPr lang="en-GB" sz="1800" b="1" dirty="0" smtClean="0"/>
              <a:t>4 </a:t>
            </a:r>
            <a:r>
              <a:rPr lang="en-GB" sz="1800" b="1" dirty="0"/>
              <a:t>g</a:t>
            </a:r>
            <a:r>
              <a:rPr lang="en-GB" sz="1800" b="1" dirty="0" smtClean="0"/>
              <a:t>uidance</a:t>
            </a:r>
            <a:r>
              <a:rPr lang="en-GB" sz="1600" dirty="0"/>
              <a:t/>
            </a:r>
            <a:br>
              <a:rPr lang="en-GB" sz="1600" dirty="0"/>
            </a:br>
            <a:endParaRPr lang="en-GB" sz="1600" dirty="0"/>
          </a:p>
        </p:txBody>
      </p:sp>
      <p:sp>
        <p:nvSpPr>
          <p:cNvPr id="4" name="Left Arrow 3">
            <a:hlinkClick r:id="rId2" action="ppaction://hlinksldjump"/>
          </p:cNvPr>
          <p:cNvSpPr/>
          <p:nvPr/>
        </p:nvSpPr>
        <p:spPr>
          <a:xfrm>
            <a:off x="422123" y="6165304"/>
            <a:ext cx="981525" cy="62068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Return</a:t>
            </a:r>
            <a:endParaRPr lang="en-GB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l="24060" t="10179" r="24954" b="5499"/>
          <a:stretch/>
        </p:blipFill>
        <p:spPr>
          <a:xfrm>
            <a:off x="1403648" y="716310"/>
            <a:ext cx="6552728" cy="6092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3801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2123" y="274638"/>
            <a:ext cx="8229600" cy="490066"/>
          </a:xfrm>
        </p:spPr>
        <p:txBody>
          <a:bodyPr>
            <a:noAutofit/>
          </a:bodyPr>
          <a:lstStyle/>
          <a:p>
            <a:r>
              <a:rPr lang="en-GB" sz="1600" dirty="0" smtClean="0"/>
              <a:t>The National Curriculum in England. ©Crown Copyright 2013</a:t>
            </a:r>
            <a:br>
              <a:rPr lang="en-GB" sz="1600" dirty="0" smtClean="0"/>
            </a:br>
            <a:r>
              <a:rPr lang="en-GB" sz="1800" b="1" dirty="0"/>
              <a:t>Year 5</a:t>
            </a:r>
            <a:r>
              <a:rPr lang="en-GB" sz="1800" b="1" dirty="0" smtClean="0"/>
              <a:t> </a:t>
            </a:r>
            <a:r>
              <a:rPr lang="en-GB" sz="1800" b="1" dirty="0"/>
              <a:t>objectives</a:t>
            </a:r>
            <a:r>
              <a:rPr lang="en-GB" sz="1600" dirty="0"/>
              <a:t/>
            </a:r>
            <a:br>
              <a:rPr lang="en-GB" sz="1600" dirty="0"/>
            </a:br>
            <a:endParaRPr lang="en-GB" sz="1600" dirty="0"/>
          </a:p>
        </p:txBody>
      </p:sp>
      <p:sp>
        <p:nvSpPr>
          <p:cNvPr id="4" name="Left Arrow 3">
            <a:hlinkClick r:id="rId2" action="ppaction://hlinksldjump"/>
          </p:cNvPr>
          <p:cNvSpPr/>
          <p:nvPr/>
        </p:nvSpPr>
        <p:spPr>
          <a:xfrm>
            <a:off x="107504" y="6165304"/>
            <a:ext cx="981525" cy="62068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Return</a:t>
            </a:r>
            <a:endParaRPr lang="en-GB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l="24495" t="14319" r="25413" b="33178"/>
          <a:stretch/>
        </p:blipFill>
        <p:spPr>
          <a:xfrm>
            <a:off x="1722333" y="764704"/>
            <a:ext cx="5629179" cy="331719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/>
          <a:srcRect l="25060" t="34179" r="25381" b="28043"/>
          <a:stretch/>
        </p:blipFill>
        <p:spPr>
          <a:xfrm>
            <a:off x="1784926" y="4102771"/>
            <a:ext cx="5566586" cy="2385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9826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2123" y="274638"/>
            <a:ext cx="8229600" cy="490066"/>
          </a:xfrm>
        </p:spPr>
        <p:txBody>
          <a:bodyPr>
            <a:noAutofit/>
          </a:bodyPr>
          <a:lstStyle/>
          <a:p>
            <a:r>
              <a:rPr lang="en-GB" sz="1600" dirty="0" smtClean="0"/>
              <a:t>The National Curriculum in England. ©Crown Copyright 2013</a:t>
            </a:r>
            <a:br>
              <a:rPr lang="en-GB" sz="1600" dirty="0" smtClean="0"/>
            </a:br>
            <a:r>
              <a:rPr lang="en-GB" sz="1800" b="1" dirty="0"/>
              <a:t>Year 5</a:t>
            </a:r>
            <a:r>
              <a:rPr lang="en-GB" sz="1800" b="1" dirty="0" smtClean="0"/>
              <a:t> guidance</a:t>
            </a:r>
            <a:r>
              <a:rPr lang="en-GB" sz="1600" dirty="0"/>
              <a:t/>
            </a:r>
            <a:br>
              <a:rPr lang="en-GB" sz="1600" dirty="0"/>
            </a:br>
            <a:endParaRPr lang="en-GB" sz="1600" dirty="0"/>
          </a:p>
        </p:txBody>
      </p:sp>
      <p:sp>
        <p:nvSpPr>
          <p:cNvPr id="4" name="Left Arrow 3">
            <a:hlinkClick r:id="rId2" action="ppaction://hlinksldjump"/>
          </p:cNvPr>
          <p:cNvSpPr/>
          <p:nvPr/>
        </p:nvSpPr>
        <p:spPr>
          <a:xfrm>
            <a:off x="422123" y="6165304"/>
            <a:ext cx="981525" cy="62068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Return</a:t>
            </a:r>
            <a:endParaRPr lang="en-GB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l="24954" t="13360" r="25849" b="15045"/>
          <a:stretch/>
        </p:blipFill>
        <p:spPr>
          <a:xfrm>
            <a:off x="1533211" y="764704"/>
            <a:ext cx="7359269" cy="6021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5918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2123" y="274638"/>
            <a:ext cx="8229600" cy="490066"/>
          </a:xfrm>
        </p:spPr>
        <p:txBody>
          <a:bodyPr>
            <a:noAutofit/>
          </a:bodyPr>
          <a:lstStyle/>
          <a:p>
            <a:r>
              <a:rPr lang="en-GB" sz="1600" dirty="0" smtClean="0"/>
              <a:t>The National Curriculum in England. ©Crown Copyright 2013</a:t>
            </a:r>
            <a:br>
              <a:rPr lang="en-GB" sz="1600" dirty="0" smtClean="0"/>
            </a:br>
            <a:r>
              <a:rPr lang="en-GB" sz="1800" b="1" dirty="0"/>
              <a:t>Year 6</a:t>
            </a:r>
            <a:r>
              <a:rPr lang="en-GB" sz="1800" b="1" dirty="0" smtClean="0"/>
              <a:t> </a:t>
            </a:r>
            <a:r>
              <a:rPr lang="en-GB" sz="1800" b="1" dirty="0"/>
              <a:t>objectives</a:t>
            </a:r>
            <a:r>
              <a:rPr lang="en-GB" sz="1600" dirty="0"/>
              <a:t/>
            </a:r>
            <a:br>
              <a:rPr lang="en-GB" sz="1600" dirty="0"/>
            </a:br>
            <a:endParaRPr lang="en-GB" sz="1600" dirty="0"/>
          </a:p>
        </p:txBody>
      </p:sp>
      <p:sp>
        <p:nvSpPr>
          <p:cNvPr id="4" name="Left Arrow 3">
            <a:hlinkClick r:id="rId2" action="ppaction://hlinksldjump"/>
          </p:cNvPr>
          <p:cNvSpPr/>
          <p:nvPr/>
        </p:nvSpPr>
        <p:spPr>
          <a:xfrm>
            <a:off x="422123" y="6165304"/>
            <a:ext cx="981525" cy="62068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Return</a:t>
            </a:r>
            <a:endParaRPr lang="en-GB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l="24060" t="3814" r="24954" b="2316"/>
          <a:stretch/>
        </p:blipFill>
        <p:spPr>
          <a:xfrm>
            <a:off x="1835696" y="735980"/>
            <a:ext cx="5801692" cy="6005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9672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2123" y="274638"/>
            <a:ext cx="8229600" cy="490066"/>
          </a:xfrm>
        </p:spPr>
        <p:txBody>
          <a:bodyPr>
            <a:noAutofit/>
          </a:bodyPr>
          <a:lstStyle/>
          <a:p>
            <a:r>
              <a:rPr lang="en-GB" sz="1600" dirty="0" smtClean="0"/>
              <a:t>The National Curriculum in England. ©Crown Copyright 2013</a:t>
            </a:r>
            <a:br>
              <a:rPr lang="en-GB" sz="1600" dirty="0" smtClean="0"/>
            </a:br>
            <a:r>
              <a:rPr lang="en-GB" sz="1800" b="1" dirty="0"/>
              <a:t>Year 6</a:t>
            </a:r>
            <a:r>
              <a:rPr lang="en-GB" sz="1800" b="1" dirty="0" smtClean="0"/>
              <a:t> guidance</a:t>
            </a:r>
            <a:r>
              <a:rPr lang="en-GB" sz="1600" dirty="0"/>
              <a:t/>
            </a:r>
            <a:br>
              <a:rPr lang="en-GB" sz="1600" dirty="0"/>
            </a:br>
            <a:endParaRPr lang="en-GB" sz="1600" dirty="0"/>
          </a:p>
        </p:txBody>
      </p:sp>
      <p:sp>
        <p:nvSpPr>
          <p:cNvPr id="4" name="Left Arrow 3">
            <a:hlinkClick r:id="rId2" action="ppaction://hlinksldjump"/>
          </p:cNvPr>
          <p:cNvSpPr/>
          <p:nvPr/>
        </p:nvSpPr>
        <p:spPr>
          <a:xfrm>
            <a:off x="422123" y="6165304"/>
            <a:ext cx="981525" cy="62068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Return</a:t>
            </a:r>
            <a:endParaRPr lang="en-GB" dirty="0"/>
          </a:p>
        </p:txBody>
      </p:sp>
      <p:pic>
        <p:nvPicPr>
          <p:cNvPr id="5" name="Content Placeholder 6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l="24954" t="21315" r="24059" b="30955"/>
          <a:stretch/>
        </p:blipFill>
        <p:spPr>
          <a:xfrm>
            <a:off x="53004" y="764704"/>
            <a:ext cx="9204159" cy="4844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1313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1399</TotalTime>
  <Words>525</Words>
  <Application>Microsoft Office PowerPoint</Application>
  <PresentationFormat>On-screen Show (4:3)</PresentationFormat>
  <Paragraphs>97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Calculation Policy Division – Years 4-6</vt:lpstr>
      <vt:lpstr>PowerPoint Presentation</vt:lpstr>
      <vt:lpstr>The National Curriculum in England. ©Crown Copyright 2013 Year 4 objectives </vt:lpstr>
      <vt:lpstr>The National Curriculum in England. ©Crown Copyright 2013 Year 4 guidance </vt:lpstr>
      <vt:lpstr>The National Curriculum in England. ©Crown Copyright 2013 Year 5 objectives </vt:lpstr>
      <vt:lpstr>The National Curriculum in England. ©Crown Copyright 2013 Year 5 guidance </vt:lpstr>
      <vt:lpstr>The National Curriculum in England. ©Crown Copyright 2013 Year 6 objectives </vt:lpstr>
      <vt:lpstr>The National Curriculum in England. ©Crown Copyright 2013 Year 6 guidance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compaq</dc:creator>
  <cp:lastModifiedBy>Alison Marsh</cp:lastModifiedBy>
  <cp:revision>248</cp:revision>
  <cp:lastPrinted>2015-02-11T11:59:05Z</cp:lastPrinted>
  <dcterms:created xsi:type="dcterms:W3CDTF">2014-01-20T11:53:21Z</dcterms:created>
  <dcterms:modified xsi:type="dcterms:W3CDTF">2015-02-13T09:52:41Z</dcterms:modified>
</cp:coreProperties>
</file>