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64" r:id="rId2"/>
    <p:sldId id="256" r:id="rId3"/>
    <p:sldId id="257" r:id="rId4"/>
    <p:sldId id="258" r:id="rId5"/>
    <p:sldId id="259" r:id="rId6"/>
    <p:sldId id="260" r:id="rId7"/>
    <p:sldId id="261" r:id="rId8"/>
    <p:sldId id="262" r:id="rId9"/>
  </p:sldIdLst>
  <p:sldSz cx="9144000" cy="6858000" type="screen4x3"/>
  <p:notesSz cx="9906000" cy="67945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829" autoAdjust="0"/>
    <p:restoredTop sz="63858" autoAdjust="0"/>
  </p:normalViewPr>
  <p:slideViewPr>
    <p:cSldViewPr>
      <p:cViewPr>
        <p:scale>
          <a:sx n="95" d="100"/>
          <a:sy n="95" d="100"/>
        </p:scale>
        <p:origin x="-780" y="6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92600" cy="33972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5611108" y="0"/>
            <a:ext cx="4292600" cy="339725"/>
          </a:xfrm>
          <a:prstGeom prst="rect">
            <a:avLst/>
          </a:prstGeom>
        </p:spPr>
        <p:txBody>
          <a:bodyPr vert="horz" lIns="91440" tIns="45720" rIns="91440" bIns="45720" rtlCol="0"/>
          <a:lstStyle>
            <a:lvl1pPr algn="r">
              <a:defRPr sz="1200"/>
            </a:lvl1pPr>
          </a:lstStyle>
          <a:p>
            <a:fld id="{59D58699-E52A-4F73-A47D-1443C49354EC}" type="datetimeFigureOut">
              <a:rPr lang="en-GB" smtClean="0"/>
              <a:t>11/02/2015</a:t>
            </a:fld>
            <a:endParaRPr lang="en-GB"/>
          </a:p>
        </p:txBody>
      </p:sp>
      <p:sp>
        <p:nvSpPr>
          <p:cNvPr id="4" name="Footer Placeholder 3"/>
          <p:cNvSpPr>
            <a:spLocks noGrp="1"/>
          </p:cNvSpPr>
          <p:nvPr>
            <p:ph type="ftr" sz="quarter" idx="2"/>
          </p:nvPr>
        </p:nvSpPr>
        <p:spPr>
          <a:xfrm>
            <a:off x="0" y="6453596"/>
            <a:ext cx="4292600" cy="33972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5611108" y="6453596"/>
            <a:ext cx="4292600" cy="339725"/>
          </a:xfrm>
          <a:prstGeom prst="rect">
            <a:avLst/>
          </a:prstGeom>
        </p:spPr>
        <p:txBody>
          <a:bodyPr vert="horz" lIns="91440" tIns="45720" rIns="91440" bIns="45720" rtlCol="0" anchor="b"/>
          <a:lstStyle>
            <a:lvl1pPr algn="r">
              <a:defRPr sz="1200"/>
            </a:lvl1pPr>
          </a:lstStyle>
          <a:p>
            <a:fld id="{6C574F92-CB6F-42F7-920F-34A201084CCD}" type="slidenum">
              <a:rPr lang="en-GB" smtClean="0"/>
              <a:t>‹#›</a:t>
            </a:fld>
            <a:endParaRPr lang="en-GB"/>
          </a:p>
        </p:txBody>
      </p:sp>
    </p:spTree>
    <p:extLst>
      <p:ext uri="{BB962C8B-B14F-4D97-AF65-F5344CB8AC3E}">
        <p14:creationId xmlns:p14="http://schemas.microsoft.com/office/powerpoint/2010/main" val="33390040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92600" cy="33972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611108" y="0"/>
            <a:ext cx="4292600" cy="339725"/>
          </a:xfrm>
          <a:prstGeom prst="rect">
            <a:avLst/>
          </a:prstGeom>
        </p:spPr>
        <p:txBody>
          <a:bodyPr vert="horz" lIns="91440" tIns="45720" rIns="91440" bIns="45720" rtlCol="0"/>
          <a:lstStyle>
            <a:lvl1pPr algn="r">
              <a:defRPr sz="1200"/>
            </a:lvl1pPr>
          </a:lstStyle>
          <a:p>
            <a:fld id="{38A5F93E-1F31-430F-8D68-8DF7E9D86115}" type="datetimeFigureOut">
              <a:rPr lang="en-GB" smtClean="0"/>
              <a:t>11/02/2015</a:t>
            </a:fld>
            <a:endParaRPr lang="en-GB"/>
          </a:p>
        </p:txBody>
      </p:sp>
      <p:sp>
        <p:nvSpPr>
          <p:cNvPr id="4" name="Slide Image Placeholder 3"/>
          <p:cNvSpPr>
            <a:spLocks noGrp="1" noRot="1" noChangeAspect="1"/>
          </p:cNvSpPr>
          <p:nvPr>
            <p:ph type="sldImg" idx="2"/>
          </p:nvPr>
        </p:nvSpPr>
        <p:spPr>
          <a:xfrm>
            <a:off x="3254375" y="509588"/>
            <a:ext cx="3397250" cy="254793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90600" y="3227388"/>
            <a:ext cx="7924800" cy="30575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6453596"/>
            <a:ext cx="4292600" cy="33972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611108" y="6453596"/>
            <a:ext cx="4292600" cy="339725"/>
          </a:xfrm>
          <a:prstGeom prst="rect">
            <a:avLst/>
          </a:prstGeom>
        </p:spPr>
        <p:txBody>
          <a:bodyPr vert="horz" lIns="91440" tIns="45720" rIns="91440" bIns="45720" rtlCol="0" anchor="b"/>
          <a:lstStyle>
            <a:lvl1pPr algn="r">
              <a:defRPr sz="1200"/>
            </a:lvl1pPr>
          </a:lstStyle>
          <a:p>
            <a:fld id="{BE5FC19A-471C-41C0-A193-010B341DF6AA}" type="slidenum">
              <a:rPr lang="en-GB" smtClean="0"/>
              <a:t>‹#›</a:t>
            </a:fld>
            <a:endParaRPr lang="en-GB"/>
          </a:p>
        </p:txBody>
      </p:sp>
    </p:spTree>
    <p:extLst>
      <p:ext uri="{BB962C8B-B14F-4D97-AF65-F5344CB8AC3E}">
        <p14:creationId xmlns:p14="http://schemas.microsoft.com/office/powerpoint/2010/main" val="34909117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E5FC19A-471C-41C0-A193-010B341DF6AA}" type="slidenum">
              <a:rPr lang="en-GB" smtClean="0"/>
              <a:pPr/>
              <a:t>1</a:t>
            </a:fld>
            <a:endParaRPr lang="en-GB"/>
          </a:p>
        </p:txBody>
      </p:sp>
    </p:spTree>
    <p:extLst>
      <p:ext uri="{BB962C8B-B14F-4D97-AF65-F5344CB8AC3E}">
        <p14:creationId xmlns:p14="http://schemas.microsoft.com/office/powerpoint/2010/main" val="4056557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D2E1021-BA62-4AF9-84C3-27591CED3692}" type="datetimeFigureOut">
              <a:rPr lang="en-GB" smtClean="0"/>
              <a:pPr/>
              <a:t>11/02/2015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4DF1A1-8BB0-4B81-933C-0393B246E535}"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D2E1021-BA62-4AF9-84C3-27591CED3692}" type="datetimeFigureOut">
              <a:rPr lang="en-GB" smtClean="0"/>
              <a:pPr/>
              <a:t>11/02/2015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4DF1A1-8BB0-4B81-933C-0393B246E53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D2E1021-BA62-4AF9-84C3-27591CED3692}" type="datetimeFigureOut">
              <a:rPr lang="en-GB" smtClean="0"/>
              <a:pPr/>
              <a:t>11/02/2015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4DF1A1-8BB0-4B81-933C-0393B246E535}"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D2E1021-BA62-4AF9-84C3-27591CED3692}" type="datetimeFigureOut">
              <a:rPr lang="en-GB" smtClean="0"/>
              <a:pPr/>
              <a:t>11/02/2015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4DF1A1-8BB0-4B81-933C-0393B246E535}"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2E1021-BA62-4AF9-84C3-27591CED3692}" type="datetimeFigureOut">
              <a:rPr lang="en-GB" smtClean="0"/>
              <a:pPr/>
              <a:t>11/02/2015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4DF1A1-8BB0-4B81-933C-0393B246E535}"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D2E1021-BA62-4AF9-84C3-27591CED3692}" type="datetimeFigureOut">
              <a:rPr lang="en-GB" smtClean="0"/>
              <a:pPr/>
              <a:t>11/02/2015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4DF1A1-8BB0-4B81-933C-0393B246E535}"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D2E1021-BA62-4AF9-84C3-27591CED3692}" type="datetimeFigureOut">
              <a:rPr lang="en-GB" smtClean="0"/>
              <a:pPr/>
              <a:t>11/02/2015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D4DF1A1-8BB0-4B81-933C-0393B246E535}"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D2E1021-BA62-4AF9-84C3-27591CED3692}" type="datetimeFigureOut">
              <a:rPr lang="en-GB" smtClean="0"/>
              <a:pPr/>
              <a:t>11/02/2015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D4DF1A1-8BB0-4B81-933C-0393B246E535}"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2E1021-BA62-4AF9-84C3-27591CED3692}" type="datetimeFigureOut">
              <a:rPr lang="en-GB" smtClean="0"/>
              <a:pPr/>
              <a:t>11/02/2015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D4DF1A1-8BB0-4B81-933C-0393B246E535}"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2E1021-BA62-4AF9-84C3-27591CED3692}" type="datetimeFigureOut">
              <a:rPr lang="en-GB" smtClean="0"/>
              <a:pPr/>
              <a:t>11/02/2015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4DF1A1-8BB0-4B81-933C-0393B246E535}"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2E1021-BA62-4AF9-84C3-27591CED3692}" type="datetimeFigureOut">
              <a:rPr lang="en-GB" smtClean="0"/>
              <a:pPr/>
              <a:t>11/02/2015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4DF1A1-8BB0-4B81-933C-0393B246E535}"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2E1021-BA62-4AF9-84C3-27591CED3692}" type="datetimeFigureOut">
              <a:rPr lang="en-GB" smtClean="0"/>
              <a:pPr/>
              <a:t>11/02/2015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4DF1A1-8BB0-4B81-933C-0393B246E535}"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1643050"/>
            <a:ext cx="8229600" cy="3582990"/>
          </a:xfrm>
        </p:spPr>
        <p:txBody>
          <a:bodyPr>
            <a:normAutofit/>
          </a:bodyPr>
          <a:lstStyle/>
          <a:p>
            <a:r>
              <a:rPr lang="en-GB" dirty="0" smtClean="0"/>
              <a:t>Calculation Policy</a:t>
            </a:r>
            <a:br>
              <a:rPr lang="en-GB" dirty="0" smtClean="0"/>
            </a:br>
            <a:r>
              <a:rPr lang="en-GB" dirty="0" smtClean="0"/>
              <a:t>Addition – Years 4-6</a:t>
            </a:r>
            <a:endParaRPr lang="en-GB" dirty="0"/>
          </a:p>
        </p:txBody>
      </p:sp>
      <p:sp>
        <p:nvSpPr>
          <p:cNvPr id="5" name="TextBox 4"/>
          <p:cNvSpPr txBox="1"/>
          <p:nvPr/>
        </p:nvSpPr>
        <p:spPr>
          <a:xfrm>
            <a:off x="1581198" y="980728"/>
            <a:ext cx="6215848" cy="1200329"/>
          </a:xfrm>
          <a:prstGeom prst="rect">
            <a:avLst/>
          </a:prstGeom>
          <a:noFill/>
        </p:spPr>
        <p:txBody>
          <a:bodyPr wrap="square" rtlCol="0">
            <a:spAutoFit/>
          </a:bodyPr>
          <a:lstStyle/>
          <a:p>
            <a:pPr algn="ctr"/>
            <a:r>
              <a:rPr lang="en-GB" sz="3600" dirty="0" err="1" smtClean="0"/>
              <a:t>Billinge</a:t>
            </a:r>
            <a:r>
              <a:rPr lang="en-GB" sz="3600" dirty="0" smtClean="0"/>
              <a:t> Chapel End Primary School</a:t>
            </a:r>
            <a:endParaRPr lang="en-GB" sz="3600" dirty="0"/>
          </a:p>
        </p:txBody>
      </p:sp>
      <p:pic>
        <p:nvPicPr>
          <p:cNvPr id="1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8619" y="4221088"/>
            <a:ext cx="1872208" cy="191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590379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394372417"/>
              </p:ext>
            </p:extLst>
          </p:nvPr>
        </p:nvGraphicFramePr>
        <p:xfrm>
          <a:off x="107504" y="116632"/>
          <a:ext cx="8856984" cy="6578230"/>
        </p:xfrm>
        <a:graphic>
          <a:graphicData uri="http://schemas.openxmlformats.org/drawingml/2006/table">
            <a:tbl>
              <a:tblPr firstRow="1" bandRow="1">
                <a:tableStyleId>{5940675A-B579-460E-94D1-54222C63F5DA}</a:tableStyleId>
              </a:tblPr>
              <a:tblGrid>
                <a:gridCol w="2808312"/>
                <a:gridCol w="3240360"/>
                <a:gridCol w="2808312"/>
              </a:tblGrid>
              <a:tr h="390790">
                <a:tc>
                  <a:txBody>
                    <a:bodyPr/>
                    <a:lstStyle/>
                    <a:p>
                      <a:pPr algn="ctr"/>
                      <a:r>
                        <a:rPr lang="en-GB" b="1" dirty="0" smtClean="0"/>
                        <a:t>Year</a:t>
                      </a:r>
                      <a:r>
                        <a:rPr lang="en-GB" b="1" baseline="0" dirty="0" smtClean="0"/>
                        <a:t> 4</a:t>
                      </a:r>
                      <a:endParaRPr lang="en-GB" b="1" dirty="0"/>
                    </a:p>
                  </a:txBody>
                  <a:tcPr/>
                </a:tc>
                <a:tc>
                  <a:txBody>
                    <a:bodyPr/>
                    <a:lstStyle/>
                    <a:p>
                      <a:pPr algn="ctr"/>
                      <a:r>
                        <a:rPr lang="en-GB" b="1" dirty="0" smtClean="0"/>
                        <a:t>Year</a:t>
                      </a:r>
                      <a:r>
                        <a:rPr lang="en-GB" b="1" baseline="0" dirty="0" smtClean="0"/>
                        <a:t> 5</a:t>
                      </a:r>
                      <a:endParaRPr lang="en-GB" b="1" dirty="0"/>
                    </a:p>
                  </a:txBody>
                  <a:tcPr/>
                </a:tc>
                <a:tc>
                  <a:txBody>
                    <a:bodyPr/>
                    <a:lstStyle/>
                    <a:p>
                      <a:pPr algn="ctr"/>
                      <a:r>
                        <a:rPr lang="en-GB" b="1" dirty="0" smtClean="0"/>
                        <a:t>Year</a:t>
                      </a:r>
                      <a:r>
                        <a:rPr lang="en-GB" b="1" baseline="0" dirty="0" smtClean="0"/>
                        <a:t> 6</a:t>
                      </a:r>
                      <a:endParaRPr lang="en-GB" b="1" dirty="0"/>
                    </a:p>
                  </a:txBody>
                  <a:tcPr/>
                </a:tc>
              </a:tr>
              <a:tr h="6161938">
                <a:tc>
                  <a:txBody>
                    <a:bodyPr/>
                    <a:lstStyle/>
                    <a:p>
                      <a:r>
                        <a:rPr lang="en-GB" sz="1000" baseline="0" dirty="0" smtClean="0"/>
                        <a:t>Missing number/digit problems using a range of equations as previously taught but using appropriate numbers e.g. </a:t>
                      </a:r>
                      <a:r>
                        <a:rPr lang="en-GB" sz="1000" kern="1200" dirty="0" smtClean="0">
                          <a:solidFill>
                            <a:schemeClr val="tx1"/>
                          </a:solidFill>
                          <a:effectLst/>
                          <a:latin typeface="+mn-lt"/>
                          <a:ea typeface="+mn-ea"/>
                          <a:cs typeface="+mn-cs"/>
                        </a:rPr>
                        <a:t>456 + □ = 710;</a:t>
                      </a:r>
                    </a:p>
                    <a:p>
                      <a:r>
                        <a:rPr lang="en-GB" sz="1000" kern="1200" dirty="0" smtClean="0">
                          <a:solidFill>
                            <a:schemeClr val="tx1"/>
                          </a:solidFill>
                          <a:effectLst/>
                          <a:latin typeface="+mn-lt"/>
                          <a:ea typeface="+mn-ea"/>
                          <a:cs typeface="+mn-cs"/>
                        </a:rPr>
                        <a:t>1□7 + 6□ = 200;</a:t>
                      </a:r>
                      <a:r>
                        <a:rPr lang="en-GB" sz="1000" kern="1200" baseline="0" dirty="0" smtClean="0">
                          <a:solidFill>
                            <a:schemeClr val="tx1"/>
                          </a:solidFill>
                          <a:effectLst/>
                          <a:latin typeface="+mn-lt"/>
                          <a:ea typeface="+mn-ea"/>
                          <a:cs typeface="+mn-cs"/>
                        </a:rPr>
                        <a:t> </a:t>
                      </a:r>
                      <a:r>
                        <a:rPr lang="en-GB" sz="1000" kern="1200" dirty="0" smtClean="0">
                          <a:solidFill>
                            <a:schemeClr val="tx1"/>
                          </a:solidFill>
                          <a:effectLst/>
                          <a:latin typeface="+mn-lt"/>
                          <a:ea typeface="+mn-ea"/>
                          <a:cs typeface="+mn-cs"/>
                        </a:rPr>
                        <a:t>60 + 99 + □ = 340;</a:t>
                      </a:r>
                      <a:r>
                        <a:rPr lang="en-GB" sz="1000" kern="1200" baseline="0" dirty="0" smtClean="0">
                          <a:solidFill>
                            <a:schemeClr val="tx1"/>
                          </a:solidFill>
                          <a:effectLst/>
                          <a:latin typeface="+mn-lt"/>
                          <a:ea typeface="+mn-ea"/>
                          <a:cs typeface="+mn-cs"/>
                        </a:rPr>
                        <a:t> </a:t>
                      </a:r>
                      <a:endParaRPr lang="en-GB" sz="1000" b="1" u="sng" baseline="0" dirty="0" smtClean="0"/>
                    </a:p>
                    <a:p>
                      <a:r>
                        <a:rPr lang="en-GB" sz="1000" b="1" u="sng" baseline="0" dirty="0" smtClean="0"/>
                        <a:t>Mental methods</a:t>
                      </a:r>
                      <a:r>
                        <a:rPr lang="en-GB" sz="1000" b="1" u="none" baseline="0" dirty="0" smtClean="0"/>
                        <a:t> </a:t>
                      </a:r>
                      <a:r>
                        <a:rPr lang="en-GB" sz="1000" baseline="0" dirty="0" smtClean="0"/>
                        <a:t>should continue to develop, supported by a range of models and images, including the number line. </a:t>
                      </a:r>
                    </a:p>
                    <a:p>
                      <a:r>
                        <a:rPr lang="en-GB" sz="1000" b="1" u="sng" baseline="0" dirty="0" smtClean="0"/>
                        <a:t>Written methods (progressing to 4-digits)</a:t>
                      </a:r>
                    </a:p>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Expanded</a:t>
                      </a:r>
                      <a:r>
                        <a:rPr lang="en-GB" sz="1000" baseline="0" dirty="0" smtClean="0"/>
                        <a:t> column addition modelled with place value counters, progressing to calculations with 4-digit numbers.</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0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000" baseline="0" dirty="0" smtClean="0"/>
                    </a:p>
                    <a:p>
                      <a:endParaRPr lang="en-GB" sz="900" b="1" u="sng" kern="1200" dirty="0" smtClean="0">
                        <a:solidFill>
                          <a:schemeClr val="tx1"/>
                        </a:solidFill>
                        <a:effectLst/>
                        <a:latin typeface="+mn-lt"/>
                        <a:ea typeface="+mn-ea"/>
                        <a:cs typeface="+mn-cs"/>
                      </a:endParaRPr>
                    </a:p>
                    <a:p>
                      <a:endParaRPr lang="en-GB" sz="900" b="1" u="sng" kern="1200" dirty="0" smtClean="0">
                        <a:solidFill>
                          <a:schemeClr val="tx1"/>
                        </a:solidFill>
                        <a:effectLst/>
                        <a:latin typeface="+mn-lt"/>
                        <a:ea typeface="+mn-ea"/>
                        <a:cs typeface="+mn-cs"/>
                      </a:endParaRPr>
                    </a:p>
                    <a:p>
                      <a:endParaRPr lang="en-GB" sz="900" b="1" u="sng" kern="1200" dirty="0" smtClean="0">
                        <a:solidFill>
                          <a:schemeClr val="tx1"/>
                        </a:solidFill>
                        <a:effectLst/>
                        <a:latin typeface="+mn-lt"/>
                        <a:ea typeface="+mn-ea"/>
                        <a:cs typeface="+mn-cs"/>
                      </a:endParaRPr>
                    </a:p>
                    <a:p>
                      <a:endParaRPr lang="en-GB" sz="900" b="1" u="sng" kern="1200" dirty="0" smtClean="0">
                        <a:solidFill>
                          <a:schemeClr val="tx1"/>
                        </a:solidFill>
                        <a:effectLst/>
                        <a:latin typeface="+mn-lt"/>
                        <a:ea typeface="+mn-ea"/>
                        <a:cs typeface="+mn-cs"/>
                      </a:endParaRPr>
                    </a:p>
                    <a:p>
                      <a:endParaRPr lang="en-GB" sz="900" b="1" u="sng" kern="1200" dirty="0" smtClean="0">
                        <a:solidFill>
                          <a:schemeClr val="tx1"/>
                        </a:solidFill>
                        <a:effectLst/>
                        <a:latin typeface="+mn-lt"/>
                        <a:ea typeface="+mn-ea"/>
                        <a:cs typeface="+mn-cs"/>
                      </a:endParaRPr>
                    </a:p>
                    <a:p>
                      <a:endParaRPr lang="en-GB" sz="900" b="1" u="sng" kern="1200" dirty="0" smtClean="0">
                        <a:solidFill>
                          <a:schemeClr val="tx1"/>
                        </a:solidFill>
                        <a:effectLst/>
                        <a:latin typeface="+mn-lt"/>
                        <a:ea typeface="+mn-ea"/>
                        <a:cs typeface="+mn-cs"/>
                      </a:endParaRPr>
                    </a:p>
                    <a:p>
                      <a:endParaRPr lang="en-GB" sz="900" b="1" u="sng" kern="1200" dirty="0" smtClean="0">
                        <a:solidFill>
                          <a:schemeClr val="tx1"/>
                        </a:solidFill>
                        <a:effectLst/>
                        <a:latin typeface="+mn-lt"/>
                        <a:ea typeface="+mn-ea"/>
                        <a:cs typeface="+mn-cs"/>
                      </a:endParaRPr>
                    </a:p>
                    <a:p>
                      <a:endParaRPr lang="en-GB" sz="900" b="1" u="sng" kern="1200" dirty="0" smtClean="0">
                        <a:solidFill>
                          <a:schemeClr val="tx1"/>
                        </a:solidFill>
                        <a:effectLst/>
                        <a:latin typeface="+mn-lt"/>
                        <a:ea typeface="+mn-ea"/>
                        <a:cs typeface="+mn-cs"/>
                      </a:endParaRPr>
                    </a:p>
                    <a:p>
                      <a:r>
                        <a:rPr lang="en-GB" sz="900" b="1" u="sng" kern="1200" dirty="0" smtClean="0">
                          <a:solidFill>
                            <a:schemeClr val="tx1"/>
                          </a:solidFill>
                          <a:effectLst/>
                          <a:latin typeface="+mn-lt"/>
                          <a:ea typeface="+mn-ea"/>
                          <a:cs typeface="+mn-cs"/>
                        </a:rPr>
                        <a:t>Compact written method</a:t>
                      </a:r>
                      <a:endParaRPr lang="en-GB" sz="900" kern="1200" dirty="0" smtClean="0">
                        <a:solidFill>
                          <a:schemeClr val="tx1"/>
                        </a:solidFill>
                        <a:effectLst/>
                        <a:latin typeface="+mn-lt"/>
                        <a:ea typeface="+mn-ea"/>
                        <a:cs typeface="+mn-cs"/>
                      </a:endParaRPr>
                    </a:p>
                    <a:p>
                      <a:r>
                        <a:rPr lang="en-GB" sz="900" kern="1200" dirty="0" smtClean="0">
                          <a:solidFill>
                            <a:schemeClr val="tx1"/>
                          </a:solidFill>
                          <a:effectLst/>
                          <a:latin typeface="+mn-lt"/>
                          <a:ea typeface="+mn-ea"/>
                          <a:cs typeface="+mn-cs"/>
                        </a:rPr>
                        <a:t>Extend to numbers with at least four digits. </a:t>
                      </a:r>
                    </a:p>
                    <a:p>
                      <a:endParaRPr lang="en-GB" sz="900" kern="1200" dirty="0" smtClean="0">
                        <a:solidFill>
                          <a:schemeClr val="tx1"/>
                        </a:solidFill>
                        <a:effectLst/>
                        <a:latin typeface="+mn-lt"/>
                        <a:ea typeface="+mn-ea"/>
                        <a:cs typeface="+mn-cs"/>
                      </a:endParaRPr>
                    </a:p>
                    <a:p>
                      <a:endParaRPr lang="en-GB" sz="900" kern="1200" dirty="0" smtClean="0">
                        <a:solidFill>
                          <a:schemeClr val="tx1"/>
                        </a:solidFill>
                        <a:effectLst/>
                        <a:latin typeface="+mn-lt"/>
                        <a:ea typeface="+mn-ea"/>
                        <a:cs typeface="+mn-cs"/>
                      </a:endParaRPr>
                    </a:p>
                    <a:p>
                      <a:endParaRPr lang="en-GB" sz="900" kern="1200" dirty="0" smtClean="0">
                        <a:solidFill>
                          <a:schemeClr val="tx1"/>
                        </a:solidFill>
                        <a:effectLst/>
                        <a:latin typeface="+mn-lt"/>
                        <a:ea typeface="+mn-ea"/>
                        <a:cs typeface="+mn-cs"/>
                      </a:endParaRPr>
                    </a:p>
                    <a:p>
                      <a:r>
                        <a:rPr lang="en-GB" sz="900" kern="1200" dirty="0" smtClean="0">
                          <a:solidFill>
                            <a:schemeClr val="tx1"/>
                          </a:solidFill>
                          <a:effectLst/>
                          <a:latin typeface="+mn-lt"/>
                          <a:ea typeface="+mn-ea"/>
                          <a:cs typeface="+mn-cs"/>
                        </a:rPr>
                        <a:t> </a:t>
                      </a:r>
                    </a:p>
                    <a:p>
                      <a:endParaRPr lang="en-GB" sz="900" b="1" kern="1200" dirty="0" smtClean="0">
                        <a:solidFill>
                          <a:schemeClr val="tx1"/>
                        </a:solidFill>
                        <a:effectLst/>
                        <a:latin typeface="+mn-lt"/>
                        <a:ea typeface="+mn-ea"/>
                        <a:cs typeface="+mn-cs"/>
                      </a:endParaRPr>
                    </a:p>
                    <a:p>
                      <a:endParaRPr lang="en-GB" sz="900" b="1" kern="1200" dirty="0" smtClean="0">
                        <a:solidFill>
                          <a:schemeClr val="tx1"/>
                        </a:solidFill>
                        <a:effectLst/>
                        <a:latin typeface="+mn-lt"/>
                        <a:ea typeface="+mn-ea"/>
                        <a:cs typeface="+mn-cs"/>
                      </a:endParaRPr>
                    </a:p>
                    <a:p>
                      <a:endParaRPr lang="en-GB" sz="900" b="1" kern="1200" dirty="0" smtClean="0">
                        <a:solidFill>
                          <a:schemeClr val="tx1"/>
                        </a:solidFill>
                        <a:effectLst/>
                        <a:latin typeface="+mn-lt"/>
                        <a:ea typeface="+mn-ea"/>
                        <a:cs typeface="+mn-cs"/>
                      </a:endParaRPr>
                    </a:p>
                    <a:p>
                      <a:endParaRPr lang="en-GB" sz="900" b="1" kern="1200" dirty="0" smtClean="0">
                        <a:solidFill>
                          <a:schemeClr val="tx1"/>
                        </a:solidFill>
                        <a:effectLst/>
                        <a:latin typeface="+mn-lt"/>
                        <a:ea typeface="+mn-ea"/>
                        <a:cs typeface="+mn-cs"/>
                      </a:endParaRPr>
                    </a:p>
                    <a:p>
                      <a:endParaRPr lang="en-GB" sz="900" b="1" kern="1200" dirty="0" smtClean="0">
                        <a:solidFill>
                          <a:schemeClr val="tx1"/>
                        </a:solidFill>
                        <a:effectLst/>
                        <a:latin typeface="+mn-lt"/>
                        <a:ea typeface="+mn-ea"/>
                        <a:cs typeface="+mn-cs"/>
                      </a:endParaRPr>
                    </a:p>
                    <a:p>
                      <a:r>
                        <a:rPr lang="en-GB" sz="900" b="1" kern="1200" dirty="0" smtClean="0">
                          <a:solidFill>
                            <a:schemeClr val="tx1"/>
                          </a:solidFill>
                          <a:effectLst/>
                          <a:latin typeface="+mn-lt"/>
                          <a:ea typeface="+mn-ea"/>
                          <a:cs typeface="+mn-cs"/>
                        </a:rPr>
                        <a:t>Children should be able to make the choice of reverting to expanded methods if experiencing any difficulty.</a:t>
                      </a:r>
                    </a:p>
                    <a:p>
                      <a:endParaRPr lang="en-GB" sz="900" kern="1200" dirty="0" smtClean="0">
                        <a:solidFill>
                          <a:schemeClr val="tx1"/>
                        </a:solidFill>
                        <a:effectLst/>
                        <a:latin typeface="+mn-lt"/>
                        <a:ea typeface="+mn-ea"/>
                        <a:cs typeface="+mn-cs"/>
                      </a:endParaRPr>
                    </a:p>
                    <a:p>
                      <a:r>
                        <a:rPr lang="en-GB" sz="900" kern="1200" dirty="0" smtClean="0">
                          <a:solidFill>
                            <a:schemeClr val="tx1"/>
                          </a:solidFill>
                          <a:effectLst/>
                          <a:latin typeface="+mn-lt"/>
                          <a:ea typeface="+mn-ea"/>
                          <a:cs typeface="+mn-cs"/>
                        </a:rPr>
                        <a:t>Extend to up to two places of decimals (same number of decimals places) and adding several numbers (with different numbers of digits).</a:t>
                      </a:r>
                    </a:p>
                    <a:p>
                      <a:r>
                        <a:rPr lang="en-GB" sz="900" kern="1200" dirty="0" smtClean="0">
                          <a:solidFill>
                            <a:schemeClr val="tx1"/>
                          </a:solidFill>
                          <a:effectLst/>
                          <a:latin typeface="+mn-lt"/>
                          <a:ea typeface="+mn-ea"/>
                          <a:cs typeface="+mn-cs"/>
                        </a:rPr>
                        <a:t>     72.8</a:t>
                      </a:r>
                    </a:p>
                    <a:p>
                      <a:r>
                        <a:rPr lang="en-GB" sz="900" kern="1200" dirty="0" smtClean="0">
                          <a:solidFill>
                            <a:schemeClr val="tx1"/>
                          </a:solidFill>
                          <a:effectLst/>
                          <a:latin typeface="+mn-lt"/>
                          <a:ea typeface="+mn-ea"/>
                          <a:cs typeface="+mn-cs"/>
                        </a:rPr>
                        <a:t> </a:t>
                      </a:r>
                      <a:r>
                        <a:rPr lang="en-GB" sz="900" u="sng" kern="1200" dirty="0" smtClean="0">
                          <a:solidFill>
                            <a:schemeClr val="tx1"/>
                          </a:solidFill>
                          <a:effectLst/>
                          <a:latin typeface="+mn-lt"/>
                          <a:ea typeface="+mn-ea"/>
                          <a:cs typeface="+mn-cs"/>
                        </a:rPr>
                        <a:t>+ 54.6</a:t>
                      </a:r>
                      <a:endParaRPr lang="en-GB" sz="900" kern="1200" dirty="0" smtClean="0">
                        <a:solidFill>
                          <a:schemeClr val="tx1"/>
                        </a:solidFill>
                        <a:effectLst/>
                        <a:latin typeface="+mn-lt"/>
                        <a:ea typeface="+mn-ea"/>
                        <a:cs typeface="+mn-cs"/>
                      </a:endParaRPr>
                    </a:p>
                    <a:p>
                      <a:r>
                        <a:rPr lang="en-GB" sz="900" kern="1200" dirty="0" smtClean="0">
                          <a:solidFill>
                            <a:schemeClr val="tx1"/>
                          </a:solidFill>
                          <a:effectLst/>
                          <a:latin typeface="+mn-lt"/>
                          <a:ea typeface="+mn-ea"/>
                          <a:cs typeface="+mn-cs"/>
                        </a:rPr>
                        <a:t>  </a:t>
                      </a:r>
                      <a:r>
                        <a:rPr lang="en-GB" sz="900" u="sng" kern="1200" dirty="0" smtClean="0">
                          <a:solidFill>
                            <a:schemeClr val="tx1"/>
                          </a:solidFill>
                          <a:effectLst/>
                          <a:latin typeface="+mn-lt"/>
                          <a:ea typeface="+mn-ea"/>
                          <a:cs typeface="+mn-cs"/>
                        </a:rPr>
                        <a:t>127.4</a:t>
                      </a:r>
                      <a:endParaRPr lang="en-GB" sz="900" kern="1200" dirty="0" smtClean="0">
                        <a:solidFill>
                          <a:schemeClr val="tx1"/>
                        </a:solidFill>
                        <a:effectLst/>
                        <a:latin typeface="+mn-lt"/>
                        <a:ea typeface="+mn-ea"/>
                        <a:cs typeface="+mn-cs"/>
                      </a:endParaRPr>
                    </a:p>
                    <a:p>
                      <a:r>
                        <a:rPr lang="en-GB" sz="900" kern="1200" dirty="0" smtClean="0">
                          <a:solidFill>
                            <a:schemeClr val="tx1"/>
                          </a:solidFill>
                          <a:effectLst/>
                          <a:latin typeface="+mn-lt"/>
                          <a:ea typeface="+mn-ea"/>
                          <a:cs typeface="+mn-cs"/>
                        </a:rPr>
                        <a:t>  1  1</a:t>
                      </a:r>
                      <a:endParaRPr lang="en-GB" sz="1000" baseline="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baseline="0" dirty="0" smtClean="0"/>
                        <a:t>Missing number/digit problems using a range of equations as previously taught but using appropriate numbers e.g. </a:t>
                      </a:r>
                      <a:r>
                        <a:rPr lang="en-GB" sz="1000" kern="1200" dirty="0" smtClean="0">
                          <a:solidFill>
                            <a:schemeClr val="tx1"/>
                          </a:solidFill>
                          <a:effectLst/>
                          <a:latin typeface="+mn-lt"/>
                          <a:ea typeface="+mn-ea"/>
                          <a:cs typeface="+mn-cs"/>
                        </a:rPr>
                        <a:t>6.45 = 6 + 0.4 + □; 119 - □ = 86</a:t>
                      </a:r>
                      <a:endParaRPr lang="en-GB" sz="1000" baseline="0" dirty="0" smtClean="0"/>
                    </a:p>
                    <a:p>
                      <a:endParaRPr lang="en-GB" sz="1000" b="1" u="sng" baseline="0" dirty="0" smtClean="0"/>
                    </a:p>
                    <a:p>
                      <a:r>
                        <a:rPr lang="en-GB" sz="1000" b="1" u="sng" baseline="0" dirty="0" smtClean="0"/>
                        <a:t>Mental methods</a:t>
                      </a:r>
                      <a:r>
                        <a:rPr lang="en-GB" sz="1000" b="1" u="none" baseline="0" dirty="0" smtClean="0"/>
                        <a:t> </a:t>
                      </a:r>
                      <a:r>
                        <a:rPr lang="en-GB" sz="1000" baseline="0" dirty="0" smtClean="0"/>
                        <a:t>should continue to develop, supported by a range of models and images, including the number line. Children should practise with increasingly large numbers to aid fluency</a:t>
                      </a:r>
                    </a:p>
                    <a:p>
                      <a:r>
                        <a:rPr lang="en-GB" sz="1000" baseline="0" dirty="0" smtClean="0"/>
                        <a:t> e.g. 12462 + 2300 = 14762</a:t>
                      </a:r>
                    </a:p>
                    <a:p>
                      <a:endParaRPr lang="en-GB" sz="10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sz="1000" b="1" u="sng" baseline="0" dirty="0" smtClean="0"/>
                        <a:t>Written methods (progressing to more than 4-digits)</a:t>
                      </a:r>
                    </a:p>
                    <a:p>
                      <a:pPr marL="0" marR="0" indent="0" algn="l" defTabSz="914400" rtl="0" eaLnBrk="1" fontAlgn="auto" latinLnBrk="0" hangingPunct="1">
                        <a:lnSpc>
                          <a:spcPct val="100000"/>
                        </a:lnSpc>
                        <a:spcBef>
                          <a:spcPts val="0"/>
                        </a:spcBef>
                        <a:spcAft>
                          <a:spcPts val="0"/>
                        </a:spcAft>
                        <a:buClrTx/>
                        <a:buSzTx/>
                        <a:buFontTx/>
                        <a:buNone/>
                        <a:tabLst/>
                        <a:defRPr/>
                      </a:pPr>
                      <a:r>
                        <a:rPr lang="en-GB" sz="1000" b="0" u="none" baseline="0" dirty="0" smtClean="0"/>
                        <a:t>As year 4, progressing when understanding of the expanded method is secure, children will move on to the formal columnar method for whole numbers and decimal numbers as an efficient written algorithm.</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000" b="0" u="none" baseline="0" dirty="0" smtClean="0"/>
                    </a:p>
                    <a:p>
                      <a:r>
                        <a:rPr lang="en-GB" sz="1000" kern="1200" dirty="0" smtClean="0">
                          <a:solidFill>
                            <a:schemeClr val="tx1"/>
                          </a:solidFill>
                          <a:effectLst/>
                          <a:latin typeface="+mn-lt"/>
                          <a:ea typeface="+mn-ea"/>
                          <a:cs typeface="+mn-cs"/>
                        </a:rPr>
                        <a:t> </a:t>
                      </a:r>
                    </a:p>
                    <a:p>
                      <a:r>
                        <a:rPr lang="en-GB" sz="1000" kern="1200" dirty="0" smtClean="0">
                          <a:solidFill>
                            <a:srgbClr val="FF0000"/>
                          </a:solidFill>
                          <a:effectLst/>
                          <a:latin typeface="+mn-lt"/>
                          <a:ea typeface="+mn-ea"/>
                          <a:cs typeface="+mn-cs"/>
                        </a:rPr>
                        <a:t>    172.83</a:t>
                      </a:r>
                    </a:p>
                    <a:p>
                      <a:r>
                        <a:rPr lang="en-GB" sz="1000" kern="1200" dirty="0" smtClean="0">
                          <a:solidFill>
                            <a:srgbClr val="FF0000"/>
                          </a:solidFill>
                          <a:effectLst/>
                          <a:latin typeface="+mn-lt"/>
                          <a:ea typeface="+mn-ea"/>
                          <a:cs typeface="+mn-cs"/>
                        </a:rPr>
                        <a:t> </a:t>
                      </a:r>
                      <a:r>
                        <a:rPr lang="en-GB" sz="1000" u="none" kern="1200" dirty="0" smtClean="0">
                          <a:solidFill>
                            <a:srgbClr val="FF0000"/>
                          </a:solidFill>
                          <a:effectLst/>
                          <a:latin typeface="+mn-lt"/>
                          <a:ea typeface="+mn-ea"/>
                          <a:cs typeface="+mn-cs"/>
                        </a:rPr>
                        <a:t>+</a:t>
                      </a:r>
                      <a:r>
                        <a:rPr lang="en-GB" sz="1000" u="sng" kern="1200" dirty="0" smtClean="0">
                          <a:solidFill>
                            <a:srgbClr val="FF0000"/>
                          </a:solidFill>
                          <a:effectLst/>
                          <a:latin typeface="+mn-lt"/>
                          <a:ea typeface="+mn-ea"/>
                          <a:cs typeface="+mn-cs"/>
                        </a:rPr>
                        <a:t>   54.68</a:t>
                      </a:r>
                      <a:endParaRPr lang="en-GB" sz="1000" kern="1200" dirty="0" smtClean="0">
                        <a:solidFill>
                          <a:srgbClr val="FF0000"/>
                        </a:solidFill>
                        <a:effectLst/>
                        <a:latin typeface="+mn-lt"/>
                        <a:ea typeface="+mn-ea"/>
                        <a:cs typeface="+mn-cs"/>
                      </a:endParaRPr>
                    </a:p>
                    <a:p>
                      <a:r>
                        <a:rPr lang="en-GB" sz="1000" kern="1200" dirty="0" smtClean="0">
                          <a:solidFill>
                            <a:srgbClr val="FF0000"/>
                          </a:solidFill>
                          <a:effectLst/>
                          <a:latin typeface="+mn-lt"/>
                          <a:ea typeface="+mn-ea"/>
                          <a:cs typeface="+mn-cs"/>
                        </a:rPr>
                        <a:t>  </a:t>
                      </a:r>
                      <a:r>
                        <a:rPr lang="en-GB" sz="1000" u="sng" kern="1200" dirty="0" smtClean="0">
                          <a:solidFill>
                            <a:srgbClr val="FF0000"/>
                          </a:solidFill>
                          <a:effectLst/>
                          <a:latin typeface="+mn-lt"/>
                          <a:ea typeface="+mn-ea"/>
                          <a:cs typeface="+mn-cs"/>
                        </a:rPr>
                        <a:t>  227.51</a:t>
                      </a:r>
                      <a:endParaRPr lang="en-GB" sz="1000" kern="1200" dirty="0" smtClean="0">
                        <a:solidFill>
                          <a:srgbClr val="FF0000"/>
                        </a:solidFill>
                        <a:effectLst/>
                        <a:latin typeface="+mn-lt"/>
                        <a:ea typeface="+mn-ea"/>
                        <a:cs typeface="+mn-cs"/>
                      </a:endParaRPr>
                    </a:p>
                    <a:p>
                      <a:r>
                        <a:rPr lang="en-GB" sz="1000" kern="1200" dirty="0" smtClean="0">
                          <a:solidFill>
                            <a:srgbClr val="FF0000"/>
                          </a:solidFill>
                          <a:effectLst/>
                          <a:latin typeface="+mn-lt"/>
                          <a:ea typeface="+mn-ea"/>
                          <a:cs typeface="+mn-cs"/>
                        </a:rPr>
                        <a:t>     1  1 1</a:t>
                      </a:r>
                      <a:endParaRPr lang="en-GB" sz="1000" dirty="0" smtClean="0">
                        <a:solidFill>
                          <a:srgbClr val="FF0000"/>
                        </a:solidFill>
                      </a:endParaRPr>
                    </a:p>
                    <a:p>
                      <a:endParaRPr lang="en-GB" sz="1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sz="1000" b="0" u="none" baseline="0" dirty="0" smtClean="0"/>
                        <a:t>Place value counters can be used alongside the columnar method to develop understanding of addition with decimal numbers. </a:t>
                      </a:r>
                      <a:endParaRPr lang="en-GB" sz="1000" dirty="0" smtClean="0"/>
                    </a:p>
                    <a:p>
                      <a:endParaRPr lang="en-GB" sz="1000" dirty="0" smtClean="0"/>
                    </a:p>
                    <a:p>
                      <a:endParaRPr lang="en-GB" sz="1000" dirty="0" smtClean="0"/>
                    </a:p>
                    <a:p>
                      <a:endParaRPr lang="en-GB" sz="1000" dirty="0" smtClean="0"/>
                    </a:p>
                    <a:p>
                      <a:endParaRPr lang="en-GB" sz="1000" dirty="0" smtClean="0"/>
                    </a:p>
                    <a:p>
                      <a:endParaRPr lang="en-GB" sz="1000" dirty="0" smtClean="0"/>
                    </a:p>
                    <a:p>
                      <a:endParaRPr lang="en-GB" sz="1000" dirty="0" smtClean="0"/>
                    </a:p>
                    <a:p>
                      <a:endParaRPr lang="en-GB" sz="10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baseline="0" dirty="0" smtClean="0"/>
                        <a:t>Missing number/digit problems using a range of equations as previously taught but using appropriate numbers e.g. </a:t>
                      </a:r>
                      <a:r>
                        <a:rPr lang="en-GB" sz="1000" kern="1200" baseline="0" dirty="0" smtClean="0">
                          <a:solidFill>
                            <a:schemeClr val="tx1"/>
                          </a:solidFill>
                          <a:effectLst/>
                          <a:latin typeface="+mn-lt"/>
                          <a:ea typeface="+mn-ea"/>
                          <a:cs typeface="+mn-cs"/>
                        </a:rPr>
                        <a:t>: </a:t>
                      </a:r>
                      <a:r>
                        <a:rPr lang="en-GB" sz="1000" kern="1200" dirty="0" smtClean="0">
                          <a:solidFill>
                            <a:schemeClr val="tx1"/>
                          </a:solidFill>
                          <a:effectLst/>
                          <a:latin typeface="+mn-lt"/>
                          <a:ea typeface="+mn-ea"/>
                          <a:cs typeface="+mn-cs"/>
                        </a:rPr>
                        <a:t>□ and # each stand for a different number.</a:t>
                      </a:r>
                      <a:r>
                        <a:rPr lang="en-GB" sz="1000" kern="1200" baseline="0" dirty="0" smtClean="0">
                          <a:solidFill>
                            <a:schemeClr val="tx1"/>
                          </a:solidFill>
                          <a:effectLst/>
                          <a:latin typeface="+mn-lt"/>
                          <a:ea typeface="+mn-ea"/>
                          <a:cs typeface="+mn-cs"/>
                        </a:rPr>
                        <a:t> </a:t>
                      </a:r>
                      <a:r>
                        <a:rPr lang="en-GB" sz="1000" kern="1200" dirty="0" smtClean="0">
                          <a:solidFill>
                            <a:schemeClr val="tx1"/>
                          </a:solidFill>
                          <a:effectLst/>
                          <a:latin typeface="+mn-lt"/>
                          <a:ea typeface="+mn-ea"/>
                          <a:cs typeface="+mn-cs"/>
                        </a:rPr>
                        <a:t># = 34.</a:t>
                      </a:r>
                      <a:r>
                        <a:rPr lang="en-GB" sz="1000" kern="1200" baseline="0" dirty="0" smtClean="0">
                          <a:solidFill>
                            <a:schemeClr val="tx1"/>
                          </a:solidFill>
                          <a:effectLst/>
                          <a:latin typeface="+mn-lt"/>
                          <a:ea typeface="+mn-ea"/>
                          <a:cs typeface="+mn-cs"/>
                        </a:rPr>
                        <a:t> </a:t>
                      </a:r>
                      <a:r>
                        <a:rPr lang="en-GB" sz="1000" kern="1200" dirty="0" smtClean="0">
                          <a:solidFill>
                            <a:schemeClr val="tx1"/>
                          </a:solidFill>
                          <a:effectLst/>
                          <a:latin typeface="+mn-lt"/>
                          <a:ea typeface="+mn-ea"/>
                          <a:cs typeface="+mn-cs"/>
                        </a:rPr>
                        <a:t># + # = □ + □ + #.</a:t>
                      </a:r>
                      <a:r>
                        <a:rPr lang="en-GB" sz="1000" kern="1200" baseline="0" dirty="0" smtClean="0">
                          <a:solidFill>
                            <a:schemeClr val="tx1"/>
                          </a:solidFill>
                          <a:effectLst/>
                          <a:latin typeface="+mn-lt"/>
                          <a:ea typeface="+mn-ea"/>
                          <a:cs typeface="+mn-cs"/>
                        </a:rPr>
                        <a:t> </a:t>
                      </a:r>
                      <a:r>
                        <a:rPr lang="en-GB" sz="1000" kern="1200" dirty="0" smtClean="0">
                          <a:solidFill>
                            <a:schemeClr val="tx1"/>
                          </a:solidFill>
                          <a:effectLst/>
                          <a:latin typeface="+mn-lt"/>
                          <a:ea typeface="+mn-ea"/>
                          <a:cs typeface="+mn-cs"/>
                        </a:rPr>
                        <a:t>What is the value of □?</a:t>
                      </a:r>
                      <a:r>
                        <a:rPr lang="en-GB" sz="1000" kern="1200" baseline="0" dirty="0" smtClean="0">
                          <a:solidFill>
                            <a:schemeClr val="tx1"/>
                          </a:solidFill>
                          <a:effectLst/>
                          <a:latin typeface="+mn-lt"/>
                          <a:ea typeface="+mn-ea"/>
                          <a:cs typeface="+mn-cs"/>
                        </a:rPr>
                        <a:t> </a:t>
                      </a:r>
                      <a:endParaRPr lang="en-GB" sz="1000" baseline="0" dirty="0" smtClean="0"/>
                    </a:p>
                    <a:p>
                      <a:endParaRPr lang="en-GB" sz="1000" b="1" u="sng" kern="1200" baseline="0" dirty="0" smtClean="0">
                        <a:solidFill>
                          <a:schemeClr val="tx1"/>
                        </a:solidFill>
                        <a:effectLst/>
                        <a:latin typeface="+mn-lt"/>
                        <a:ea typeface="+mn-ea"/>
                        <a:cs typeface="+mn-cs"/>
                      </a:endParaRPr>
                    </a:p>
                    <a:p>
                      <a:r>
                        <a:rPr lang="en-GB" sz="1000" b="1" u="sng" baseline="0" dirty="0" smtClean="0"/>
                        <a:t>Mental methods</a:t>
                      </a:r>
                      <a:r>
                        <a:rPr lang="en-GB" sz="1000" b="1" u="none" baseline="0" dirty="0" smtClean="0"/>
                        <a:t> </a:t>
                      </a:r>
                      <a:r>
                        <a:rPr lang="en-GB" sz="1000" baseline="0" dirty="0" smtClean="0"/>
                        <a:t>should continue to develop, supported by a range of models and images, including the number line. </a:t>
                      </a:r>
                      <a:endParaRPr lang="en-GB" sz="1000" b="1" u="sng"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sz="1000" b="1" u="sng" baseline="0" dirty="0" smtClean="0"/>
                        <a:t>Written methods</a:t>
                      </a:r>
                    </a:p>
                    <a:p>
                      <a:pPr marL="0" marR="0" indent="0" algn="l" defTabSz="914400" rtl="0" eaLnBrk="1" fontAlgn="auto" latinLnBrk="0" hangingPunct="1">
                        <a:lnSpc>
                          <a:spcPct val="100000"/>
                        </a:lnSpc>
                        <a:spcBef>
                          <a:spcPts val="0"/>
                        </a:spcBef>
                        <a:spcAft>
                          <a:spcPts val="0"/>
                        </a:spcAft>
                        <a:buClrTx/>
                        <a:buSzTx/>
                        <a:buFontTx/>
                        <a:buNone/>
                        <a:tabLst/>
                        <a:defRPr/>
                      </a:pPr>
                      <a:r>
                        <a:rPr lang="en-GB" sz="1000" baseline="0" dirty="0" smtClean="0"/>
                        <a:t>As year 5, progressing to larger numbers, aiming for both conceptual understanding and procedural fluency with columnar method to be secured. </a:t>
                      </a:r>
                    </a:p>
                    <a:p>
                      <a:r>
                        <a:rPr lang="en-GB" sz="1000" baseline="0" dirty="0" smtClean="0"/>
                        <a:t>Continue calculating with decimals, including those with different numbers of decimal places</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0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sz="1000" b="1" u="sng" baseline="0" dirty="0" smtClean="0"/>
                        <a:t>Problem Solving</a:t>
                      </a:r>
                    </a:p>
                    <a:p>
                      <a:pPr marL="0" marR="0" indent="0" algn="l" defTabSz="914400" rtl="0" eaLnBrk="1" fontAlgn="auto" latinLnBrk="0" hangingPunct="1">
                        <a:lnSpc>
                          <a:spcPct val="100000"/>
                        </a:lnSpc>
                        <a:spcBef>
                          <a:spcPts val="0"/>
                        </a:spcBef>
                        <a:spcAft>
                          <a:spcPts val="0"/>
                        </a:spcAft>
                        <a:buClrTx/>
                        <a:buSzTx/>
                        <a:buFontTx/>
                        <a:buNone/>
                        <a:tabLst/>
                        <a:defRPr/>
                      </a:pPr>
                      <a:r>
                        <a:rPr lang="en-GB" sz="1000" baseline="0" dirty="0" smtClean="0"/>
                        <a:t>Teachers should ensure that pupils have the opportunity to apply their knowledge in a variety of contexts and problems (exploring cross curricular links) to deepen their understanding.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0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0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0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0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0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0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0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0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0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0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0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0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0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0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0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0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sz="1000" baseline="0" dirty="0" smtClean="0"/>
                        <a:t>.</a:t>
                      </a:r>
                      <a:endParaRPr lang="en-GB" sz="1000" dirty="0" smtClean="0"/>
                    </a:p>
                  </a:txBody>
                  <a:tcPr/>
                </a:tc>
              </a:tr>
            </a:tbl>
          </a:graphicData>
        </a:graphic>
      </p:graphicFrame>
      <p:pic>
        <p:nvPicPr>
          <p:cNvPr id="21" name="Picture 20"/>
          <p:cNvPicPr>
            <a:picLocks noChangeAspect="1"/>
          </p:cNvPicPr>
          <p:nvPr/>
        </p:nvPicPr>
        <p:blipFill>
          <a:blip r:embed="rId2"/>
          <a:stretch>
            <a:fillRect/>
          </a:stretch>
        </p:blipFill>
        <p:spPr>
          <a:xfrm>
            <a:off x="221296" y="2291081"/>
            <a:ext cx="1370620" cy="1286045"/>
          </a:xfrm>
          <a:prstGeom prst="rect">
            <a:avLst/>
          </a:prstGeom>
        </p:spPr>
      </p:pic>
      <p:pic>
        <p:nvPicPr>
          <p:cNvPr id="22" name="Picture 21"/>
          <p:cNvPicPr>
            <a:picLocks noChangeAspect="1"/>
          </p:cNvPicPr>
          <p:nvPr/>
        </p:nvPicPr>
        <p:blipFill>
          <a:blip r:embed="rId3"/>
          <a:stretch>
            <a:fillRect/>
          </a:stretch>
        </p:blipFill>
        <p:spPr>
          <a:xfrm>
            <a:off x="1684090" y="2291081"/>
            <a:ext cx="1052978" cy="563853"/>
          </a:xfrm>
          <a:prstGeom prst="rect">
            <a:avLst/>
          </a:prstGeom>
        </p:spPr>
      </p:pic>
      <p:pic>
        <p:nvPicPr>
          <p:cNvPr id="23" name="Picture 22"/>
          <p:cNvPicPr>
            <a:picLocks noChangeAspect="1"/>
          </p:cNvPicPr>
          <p:nvPr/>
        </p:nvPicPr>
        <p:blipFill>
          <a:blip r:embed="rId4"/>
          <a:stretch>
            <a:fillRect/>
          </a:stretch>
        </p:blipFill>
        <p:spPr>
          <a:xfrm>
            <a:off x="1789115" y="2816588"/>
            <a:ext cx="461123" cy="907835"/>
          </a:xfrm>
          <a:prstGeom prst="rect">
            <a:avLst/>
          </a:prstGeom>
        </p:spPr>
      </p:pic>
      <p:pic>
        <p:nvPicPr>
          <p:cNvPr id="2" name="Picture 1"/>
          <p:cNvPicPr>
            <a:picLocks noChangeAspect="1"/>
          </p:cNvPicPr>
          <p:nvPr/>
        </p:nvPicPr>
        <p:blipFill>
          <a:blip r:embed="rId5"/>
          <a:stretch>
            <a:fillRect/>
          </a:stretch>
        </p:blipFill>
        <p:spPr>
          <a:xfrm>
            <a:off x="355374" y="3933056"/>
            <a:ext cx="1855205" cy="1187219"/>
          </a:xfrm>
          <a:prstGeom prst="rect">
            <a:avLst/>
          </a:prstGeom>
        </p:spPr>
      </p:pic>
    </p:spTree>
    <p:extLst>
      <p:ext uri="{BB962C8B-B14F-4D97-AF65-F5344CB8AC3E}">
        <p14:creationId xmlns:p14="http://schemas.microsoft.com/office/powerpoint/2010/main" val="27461615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123" y="274638"/>
            <a:ext cx="8229600" cy="490066"/>
          </a:xfrm>
        </p:spPr>
        <p:txBody>
          <a:bodyPr>
            <a:noAutofit/>
          </a:bodyPr>
          <a:lstStyle/>
          <a:p>
            <a:r>
              <a:rPr lang="en-GB" sz="1600" dirty="0" smtClean="0"/>
              <a:t>The National Curriculum in England. ©Crown Copyright 2013</a:t>
            </a:r>
            <a:br>
              <a:rPr lang="en-GB" sz="1600" dirty="0" smtClean="0"/>
            </a:br>
            <a:r>
              <a:rPr lang="en-GB" sz="1800" b="1" dirty="0"/>
              <a:t>Year 4</a:t>
            </a:r>
            <a:r>
              <a:rPr lang="en-GB" sz="1800" b="1" dirty="0" smtClean="0"/>
              <a:t> </a:t>
            </a:r>
            <a:r>
              <a:rPr lang="en-GB" sz="1800" b="1" dirty="0"/>
              <a:t>objectives</a:t>
            </a:r>
            <a:r>
              <a:rPr lang="en-GB" sz="1600" dirty="0"/>
              <a:t/>
            </a:r>
            <a:br>
              <a:rPr lang="en-GB" sz="1600" dirty="0"/>
            </a:br>
            <a:endParaRPr lang="en-GB" sz="1600" dirty="0"/>
          </a:p>
        </p:txBody>
      </p:sp>
      <p:pic>
        <p:nvPicPr>
          <p:cNvPr id="4" name="Content Placeholder 3"/>
          <p:cNvPicPr>
            <a:picLocks noGrp="1" noChangeAspect="1"/>
          </p:cNvPicPr>
          <p:nvPr>
            <p:ph idx="1"/>
          </p:nvPr>
        </p:nvPicPr>
        <p:blipFill rotWithShape="1">
          <a:blip r:embed="rId2"/>
          <a:srcRect l="24625" t="21506" r="25500" b="48325"/>
          <a:stretch/>
        </p:blipFill>
        <p:spPr>
          <a:xfrm>
            <a:off x="179512" y="1052736"/>
            <a:ext cx="8892988" cy="3024336"/>
          </a:xfrm>
          <a:prstGeom prst="rect">
            <a:avLst/>
          </a:prstGeom>
        </p:spPr>
      </p:pic>
      <p:sp>
        <p:nvSpPr>
          <p:cNvPr id="5" name="Left Arrow 4">
            <a:hlinkClick r:id="rId3" action="ppaction://hlinksldjump"/>
          </p:cNvPr>
          <p:cNvSpPr/>
          <p:nvPr/>
        </p:nvSpPr>
        <p:spPr>
          <a:xfrm>
            <a:off x="422123" y="6165304"/>
            <a:ext cx="981525" cy="6206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Return</a:t>
            </a:r>
            <a:endParaRPr lang="en-GB" dirty="0"/>
          </a:p>
        </p:txBody>
      </p:sp>
    </p:spTree>
    <p:extLst>
      <p:ext uri="{BB962C8B-B14F-4D97-AF65-F5344CB8AC3E}">
        <p14:creationId xmlns:p14="http://schemas.microsoft.com/office/powerpoint/2010/main" val="38154121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123" y="274638"/>
            <a:ext cx="8229600" cy="490066"/>
          </a:xfrm>
        </p:spPr>
        <p:txBody>
          <a:bodyPr>
            <a:noAutofit/>
          </a:bodyPr>
          <a:lstStyle/>
          <a:p>
            <a:r>
              <a:rPr lang="en-GB" sz="1600" dirty="0" smtClean="0"/>
              <a:t>The National Curriculum in England. ©Crown Copyright 2013</a:t>
            </a:r>
            <a:br>
              <a:rPr lang="en-GB" sz="1600" dirty="0" smtClean="0"/>
            </a:br>
            <a:r>
              <a:rPr lang="en-GB" sz="1800" b="1" dirty="0"/>
              <a:t>Year 4</a:t>
            </a:r>
            <a:r>
              <a:rPr lang="en-GB" sz="1800" b="1" dirty="0" smtClean="0"/>
              <a:t> </a:t>
            </a:r>
            <a:r>
              <a:rPr lang="en-GB" sz="1800" b="1" dirty="0"/>
              <a:t>g</a:t>
            </a:r>
            <a:r>
              <a:rPr lang="en-GB" sz="1800" b="1" dirty="0" smtClean="0"/>
              <a:t>uidance</a:t>
            </a:r>
            <a:r>
              <a:rPr lang="en-GB" sz="1600" dirty="0"/>
              <a:t/>
            </a:r>
            <a:br>
              <a:rPr lang="en-GB" sz="1600" dirty="0"/>
            </a:br>
            <a:endParaRPr lang="en-GB" sz="1600" dirty="0"/>
          </a:p>
        </p:txBody>
      </p:sp>
      <p:sp>
        <p:nvSpPr>
          <p:cNvPr id="4" name="Left Arrow 3">
            <a:hlinkClick r:id="rId2" action="ppaction://hlinksldjump"/>
          </p:cNvPr>
          <p:cNvSpPr/>
          <p:nvPr/>
        </p:nvSpPr>
        <p:spPr>
          <a:xfrm>
            <a:off x="422123" y="6165304"/>
            <a:ext cx="981525" cy="6206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Return</a:t>
            </a:r>
            <a:endParaRPr lang="en-GB" dirty="0"/>
          </a:p>
        </p:txBody>
      </p:sp>
      <p:pic>
        <p:nvPicPr>
          <p:cNvPr id="5" name="Content Placeholder 3"/>
          <p:cNvPicPr>
            <a:picLocks noGrp="1" noChangeAspect="1"/>
          </p:cNvPicPr>
          <p:nvPr>
            <p:ph idx="1"/>
          </p:nvPr>
        </p:nvPicPr>
        <p:blipFill rotWithShape="1">
          <a:blip r:embed="rId3"/>
          <a:srcRect l="24625" t="51878" r="25500" b="33241"/>
          <a:stretch/>
        </p:blipFill>
        <p:spPr>
          <a:xfrm>
            <a:off x="323528" y="1484784"/>
            <a:ext cx="8585040" cy="1440160"/>
          </a:xfrm>
          <a:prstGeom prst="rect">
            <a:avLst/>
          </a:prstGeom>
        </p:spPr>
      </p:pic>
    </p:spTree>
    <p:extLst>
      <p:ext uri="{BB962C8B-B14F-4D97-AF65-F5344CB8AC3E}">
        <p14:creationId xmlns:p14="http://schemas.microsoft.com/office/powerpoint/2010/main" val="28719701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123" y="274638"/>
            <a:ext cx="8229600" cy="490066"/>
          </a:xfrm>
        </p:spPr>
        <p:txBody>
          <a:bodyPr>
            <a:noAutofit/>
          </a:bodyPr>
          <a:lstStyle/>
          <a:p>
            <a:r>
              <a:rPr lang="en-GB" sz="1600" dirty="0" smtClean="0"/>
              <a:t>The National Curriculum in England. ©Crown Copyright 2013</a:t>
            </a:r>
            <a:br>
              <a:rPr lang="en-GB" sz="1600" dirty="0" smtClean="0"/>
            </a:br>
            <a:r>
              <a:rPr lang="en-GB" sz="1800" b="1" dirty="0"/>
              <a:t>Year </a:t>
            </a:r>
            <a:r>
              <a:rPr lang="en-GB" sz="1800" b="1" dirty="0" smtClean="0"/>
              <a:t>5 </a:t>
            </a:r>
            <a:r>
              <a:rPr lang="en-GB" sz="1800" b="1" dirty="0"/>
              <a:t>objectives</a:t>
            </a:r>
            <a:r>
              <a:rPr lang="en-GB" sz="1600" dirty="0"/>
              <a:t/>
            </a:r>
            <a:br>
              <a:rPr lang="en-GB" sz="1600" dirty="0"/>
            </a:br>
            <a:endParaRPr lang="en-GB" sz="1600" dirty="0"/>
          </a:p>
        </p:txBody>
      </p:sp>
      <p:pic>
        <p:nvPicPr>
          <p:cNvPr id="5" name="Content Placeholder 4"/>
          <p:cNvPicPr>
            <a:picLocks noGrp="1" noChangeAspect="1"/>
          </p:cNvPicPr>
          <p:nvPr>
            <p:ph idx="1"/>
          </p:nvPr>
        </p:nvPicPr>
        <p:blipFill rotWithShape="1">
          <a:blip r:embed="rId2"/>
          <a:srcRect l="24625" t="20070" r="24625" b="43513"/>
          <a:stretch/>
        </p:blipFill>
        <p:spPr>
          <a:xfrm>
            <a:off x="539552" y="881407"/>
            <a:ext cx="7920880" cy="3195665"/>
          </a:xfrm>
          <a:prstGeom prst="rect">
            <a:avLst/>
          </a:prstGeom>
        </p:spPr>
      </p:pic>
      <p:sp>
        <p:nvSpPr>
          <p:cNvPr id="4" name="Left Arrow 3">
            <a:hlinkClick r:id="rId3" action="ppaction://hlinksldjump"/>
          </p:cNvPr>
          <p:cNvSpPr/>
          <p:nvPr/>
        </p:nvSpPr>
        <p:spPr>
          <a:xfrm>
            <a:off x="422123" y="6165304"/>
            <a:ext cx="981525" cy="6206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Return</a:t>
            </a:r>
            <a:endParaRPr lang="en-GB" dirty="0"/>
          </a:p>
        </p:txBody>
      </p:sp>
    </p:spTree>
    <p:extLst>
      <p:ext uri="{BB962C8B-B14F-4D97-AF65-F5344CB8AC3E}">
        <p14:creationId xmlns:p14="http://schemas.microsoft.com/office/powerpoint/2010/main" val="7460948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123" y="274638"/>
            <a:ext cx="8229600" cy="490066"/>
          </a:xfrm>
        </p:spPr>
        <p:txBody>
          <a:bodyPr>
            <a:noAutofit/>
          </a:bodyPr>
          <a:lstStyle/>
          <a:p>
            <a:r>
              <a:rPr lang="en-GB" sz="1600" dirty="0" smtClean="0"/>
              <a:t>The National Curriculum in England. ©Crown Copyright 2013</a:t>
            </a:r>
            <a:br>
              <a:rPr lang="en-GB" sz="1600" dirty="0" smtClean="0"/>
            </a:br>
            <a:r>
              <a:rPr lang="en-GB" sz="1800" b="1" dirty="0"/>
              <a:t>Year </a:t>
            </a:r>
            <a:r>
              <a:rPr lang="en-GB" sz="1800" b="1" dirty="0" smtClean="0"/>
              <a:t>5 guidance</a:t>
            </a:r>
            <a:r>
              <a:rPr lang="en-GB" sz="1600" dirty="0"/>
              <a:t/>
            </a:r>
            <a:br>
              <a:rPr lang="en-GB" sz="1600" dirty="0"/>
            </a:br>
            <a:endParaRPr lang="en-GB" sz="1600" dirty="0"/>
          </a:p>
        </p:txBody>
      </p:sp>
      <p:pic>
        <p:nvPicPr>
          <p:cNvPr id="7" name="Content Placeholder 4"/>
          <p:cNvPicPr>
            <a:picLocks noGrp="1" noChangeAspect="1"/>
          </p:cNvPicPr>
          <p:nvPr>
            <p:ph idx="1"/>
          </p:nvPr>
        </p:nvPicPr>
        <p:blipFill rotWithShape="1">
          <a:blip r:embed="rId2"/>
          <a:srcRect l="24625" t="56870" r="24625" b="20790"/>
          <a:stretch/>
        </p:blipFill>
        <p:spPr>
          <a:xfrm>
            <a:off x="282374" y="1556792"/>
            <a:ext cx="8538098" cy="2113095"/>
          </a:xfrm>
          <a:prstGeom prst="rect">
            <a:avLst/>
          </a:prstGeom>
        </p:spPr>
      </p:pic>
      <p:sp>
        <p:nvSpPr>
          <p:cNvPr id="4" name="Left Arrow 3">
            <a:hlinkClick r:id="rId3" action="ppaction://hlinksldjump"/>
          </p:cNvPr>
          <p:cNvSpPr/>
          <p:nvPr/>
        </p:nvSpPr>
        <p:spPr>
          <a:xfrm>
            <a:off x="422123" y="6165304"/>
            <a:ext cx="981525" cy="6206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Return</a:t>
            </a:r>
            <a:endParaRPr lang="en-GB" dirty="0"/>
          </a:p>
        </p:txBody>
      </p:sp>
    </p:spTree>
    <p:extLst>
      <p:ext uri="{BB962C8B-B14F-4D97-AF65-F5344CB8AC3E}">
        <p14:creationId xmlns:p14="http://schemas.microsoft.com/office/powerpoint/2010/main" val="2900059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123" y="274638"/>
            <a:ext cx="8229600" cy="490066"/>
          </a:xfrm>
        </p:spPr>
        <p:txBody>
          <a:bodyPr>
            <a:noAutofit/>
          </a:bodyPr>
          <a:lstStyle/>
          <a:p>
            <a:r>
              <a:rPr lang="en-GB" sz="1600" dirty="0" smtClean="0"/>
              <a:t>The National Curriculum in England. ©Crown Copyright 2013</a:t>
            </a:r>
            <a:br>
              <a:rPr lang="en-GB" sz="1600" dirty="0" smtClean="0"/>
            </a:br>
            <a:r>
              <a:rPr lang="en-GB" sz="1800" b="1" dirty="0"/>
              <a:t>Year </a:t>
            </a:r>
            <a:r>
              <a:rPr lang="en-GB" sz="1800" b="1" dirty="0" smtClean="0"/>
              <a:t>6 </a:t>
            </a:r>
            <a:r>
              <a:rPr lang="en-GB" sz="1800" b="1" dirty="0"/>
              <a:t>objectives</a:t>
            </a:r>
            <a:r>
              <a:rPr lang="en-GB" sz="1600" dirty="0"/>
              <a:t/>
            </a:r>
            <a:br>
              <a:rPr lang="en-GB" sz="1600" dirty="0"/>
            </a:br>
            <a:endParaRPr lang="en-GB" sz="1600" dirty="0"/>
          </a:p>
        </p:txBody>
      </p:sp>
      <p:pic>
        <p:nvPicPr>
          <p:cNvPr id="5" name="Content Placeholder 4"/>
          <p:cNvPicPr>
            <a:picLocks noGrp="1" noChangeAspect="1"/>
          </p:cNvPicPr>
          <p:nvPr>
            <p:ph idx="1"/>
          </p:nvPr>
        </p:nvPicPr>
        <p:blipFill rotWithShape="1">
          <a:blip r:embed="rId2"/>
          <a:srcRect l="23750" r="24625" b="8341"/>
          <a:stretch/>
        </p:blipFill>
        <p:spPr>
          <a:xfrm>
            <a:off x="1907704" y="775099"/>
            <a:ext cx="5904656" cy="5894261"/>
          </a:xfrm>
          <a:prstGeom prst="rect">
            <a:avLst/>
          </a:prstGeom>
        </p:spPr>
      </p:pic>
      <p:sp>
        <p:nvSpPr>
          <p:cNvPr id="4" name="Left Arrow 3">
            <a:hlinkClick r:id="rId3" action="ppaction://hlinksldjump"/>
          </p:cNvPr>
          <p:cNvSpPr/>
          <p:nvPr/>
        </p:nvSpPr>
        <p:spPr>
          <a:xfrm>
            <a:off x="422123" y="6165304"/>
            <a:ext cx="981525" cy="6206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Return</a:t>
            </a:r>
            <a:endParaRPr lang="en-GB" dirty="0"/>
          </a:p>
        </p:txBody>
      </p:sp>
    </p:spTree>
    <p:extLst>
      <p:ext uri="{BB962C8B-B14F-4D97-AF65-F5344CB8AC3E}">
        <p14:creationId xmlns:p14="http://schemas.microsoft.com/office/powerpoint/2010/main" val="30063973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123" y="274638"/>
            <a:ext cx="8229600" cy="490066"/>
          </a:xfrm>
        </p:spPr>
        <p:txBody>
          <a:bodyPr>
            <a:noAutofit/>
          </a:bodyPr>
          <a:lstStyle/>
          <a:p>
            <a:r>
              <a:rPr lang="en-GB" sz="1600" dirty="0" smtClean="0"/>
              <a:t>The National Curriculum in England. ©Crown Copyright 2013</a:t>
            </a:r>
            <a:br>
              <a:rPr lang="en-GB" sz="1600" dirty="0" smtClean="0"/>
            </a:br>
            <a:r>
              <a:rPr lang="en-GB" sz="1800" b="1" dirty="0"/>
              <a:t>Year </a:t>
            </a:r>
            <a:r>
              <a:rPr lang="en-GB" sz="1800" b="1" dirty="0" smtClean="0"/>
              <a:t>6 guidance</a:t>
            </a:r>
            <a:r>
              <a:rPr lang="en-GB" sz="1600" dirty="0"/>
              <a:t/>
            </a:r>
            <a:br>
              <a:rPr lang="en-GB" sz="1600" dirty="0"/>
            </a:br>
            <a:endParaRPr lang="en-GB" sz="1600" dirty="0"/>
          </a:p>
        </p:txBody>
      </p:sp>
      <p:pic>
        <p:nvPicPr>
          <p:cNvPr id="5" name="Content Placeholder 4"/>
          <p:cNvPicPr>
            <a:picLocks noGrp="1" noChangeAspect="1"/>
          </p:cNvPicPr>
          <p:nvPr>
            <p:ph idx="1"/>
          </p:nvPr>
        </p:nvPicPr>
        <p:blipFill rotWithShape="1">
          <a:blip r:embed="rId2"/>
          <a:srcRect l="23751" t="16957" r="25500" b="34797"/>
          <a:stretch/>
        </p:blipFill>
        <p:spPr>
          <a:xfrm>
            <a:off x="121441" y="1196753"/>
            <a:ext cx="8966155" cy="4792256"/>
          </a:xfrm>
          <a:prstGeom prst="rect">
            <a:avLst/>
          </a:prstGeom>
        </p:spPr>
      </p:pic>
      <p:sp>
        <p:nvSpPr>
          <p:cNvPr id="4" name="Left Arrow 3">
            <a:hlinkClick r:id="rId3" action="ppaction://hlinksldjump"/>
          </p:cNvPr>
          <p:cNvSpPr/>
          <p:nvPr/>
        </p:nvSpPr>
        <p:spPr>
          <a:xfrm>
            <a:off x="422123" y="6165304"/>
            <a:ext cx="981525" cy="6206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Return</a:t>
            </a:r>
            <a:endParaRPr lang="en-GB" dirty="0"/>
          </a:p>
        </p:txBody>
      </p:sp>
    </p:spTree>
    <p:extLst>
      <p:ext uri="{BB962C8B-B14F-4D97-AF65-F5344CB8AC3E}">
        <p14:creationId xmlns:p14="http://schemas.microsoft.com/office/powerpoint/2010/main" val="39740904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969</TotalTime>
  <Words>461</Words>
  <Application>Microsoft Office PowerPoint</Application>
  <PresentationFormat>On-screen Show (4:3)</PresentationFormat>
  <Paragraphs>97</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Calculation Policy Addition – Years 4-6</vt:lpstr>
      <vt:lpstr>PowerPoint Presentation</vt:lpstr>
      <vt:lpstr>The National Curriculum in England. ©Crown Copyright 2013 Year 4 objectives </vt:lpstr>
      <vt:lpstr>The National Curriculum in England. ©Crown Copyright 2013 Year 4 guidance </vt:lpstr>
      <vt:lpstr>The National Curriculum in England. ©Crown Copyright 2013 Year 5 objectives </vt:lpstr>
      <vt:lpstr>The National Curriculum in England. ©Crown Copyright 2013 Year 5 guidance </vt:lpstr>
      <vt:lpstr>The National Curriculum in England. ©Crown Copyright 2013 Year 6 objectives </vt:lpstr>
      <vt:lpstr>The National Curriculum in England. ©Crown Copyright 2013 Year 6 guidance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compaq</dc:creator>
  <cp:lastModifiedBy>kirsty trivass</cp:lastModifiedBy>
  <cp:revision>202</cp:revision>
  <cp:lastPrinted>2014-01-24T10:40:47Z</cp:lastPrinted>
  <dcterms:created xsi:type="dcterms:W3CDTF">2014-01-20T11:53:21Z</dcterms:created>
  <dcterms:modified xsi:type="dcterms:W3CDTF">2015-02-11T11:24:59Z</dcterms:modified>
</cp:coreProperties>
</file>