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3" r:id="rId2"/>
    <p:sldId id="263" r:id="rId3"/>
    <p:sldId id="273" r:id="rId4"/>
    <p:sldId id="274" r:id="rId5"/>
    <p:sldId id="280" r:id="rId6"/>
    <p:sldId id="281" r:id="rId7"/>
    <p:sldId id="264" r:id="rId8"/>
    <p:sldId id="267" r:id="rId9"/>
    <p:sldId id="257" r:id="rId10"/>
    <p:sldId id="268" r:id="rId11"/>
    <p:sldId id="279" r:id="rId12"/>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63858" autoAdjust="0"/>
  </p:normalViewPr>
  <p:slideViewPr>
    <p:cSldViewPr>
      <p:cViewPr>
        <p:scale>
          <a:sx n="100" d="100"/>
          <a:sy n="100" d="100"/>
        </p:scale>
        <p:origin x="-63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5402" cy="336788"/>
          </a:xfrm>
          <a:prstGeom prst="rect">
            <a:avLst/>
          </a:prstGeom>
        </p:spPr>
        <p:txBody>
          <a:bodyPr vert="horz" lIns="90901" tIns="45450" rIns="90901" bIns="45450" rtlCol="0"/>
          <a:lstStyle>
            <a:lvl1pPr algn="l">
              <a:defRPr sz="1200"/>
            </a:lvl1pPr>
          </a:lstStyle>
          <a:p>
            <a:endParaRPr lang="en-GB"/>
          </a:p>
        </p:txBody>
      </p:sp>
      <p:sp>
        <p:nvSpPr>
          <p:cNvPr id="3" name="Date Placeholder 2"/>
          <p:cNvSpPr>
            <a:spLocks noGrp="1"/>
          </p:cNvSpPr>
          <p:nvPr>
            <p:ph type="dt" sz="quarter" idx="1"/>
          </p:nvPr>
        </p:nvSpPr>
        <p:spPr>
          <a:xfrm>
            <a:off x="5588628" y="1"/>
            <a:ext cx="4275402" cy="336788"/>
          </a:xfrm>
          <a:prstGeom prst="rect">
            <a:avLst/>
          </a:prstGeom>
        </p:spPr>
        <p:txBody>
          <a:bodyPr vert="horz" lIns="90901" tIns="45450" rIns="90901" bIns="45450" rtlCol="0"/>
          <a:lstStyle>
            <a:lvl1pPr algn="r">
              <a:defRPr sz="1200"/>
            </a:lvl1pPr>
          </a:lstStyle>
          <a:p>
            <a:fld id="{59D58699-E52A-4F73-A47D-1443C49354EC}" type="datetimeFigureOut">
              <a:rPr lang="en-GB" smtClean="0"/>
              <a:pPr/>
              <a:t>27/02/2015</a:t>
            </a:fld>
            <a:endParaRPr lang="en-GB"/>
          </a:p>
        </p:txBody>
      </p:sp>
      <p:sp>
        <p:nvSpPr>
          <p:cNvPr id="4" name="Footer Placeholder 3"/>
          <p:cNvSpPr>
            <a:spLocks noGrp="1"/>
          </p:cNvSpPr>
          <p:nvPr>
            <p:ph type="ftr" sz="quarter" idx="2"/>
          </p:nvPr>
        </p:nvSpPr>
        <p:spPr>
          <a:xfrm>
            <a:off x="0" y="6397807"/>
            <a:ext cx="4275402" cy="336788"/>
          </a:xfrm>
          <a:prstGeom prst="rect">
            <a:avLst/>
          </a:prstGeom>
        </p:spPr>
        <p:txBody>
          <a:bodyPr vert="horz" lIns="90901" tIns="45450" rIns="90901" bIns="45450" rtlCol="0" anchor="b"/>
          <a:lstStyle>
            <a:lvl1pPr algn="l">
              <a:defRPr sz="1200"/>
            </a:lvl1pPr>
          </a:lstStyle>
          <a:p>
            <a:endParaRPr lang="en-GB"/>
          </a:p>
        </p:txBody>
      </p:sp>
      <p:sp>
        <p:nvSpPr>
          <p:cNvPr id="5" name="Slide Number Placeholder 4"/>
          <p:cNvSpPr>
            <a:spLocks noGrp="1"/>
          </p:cNvSpPr>
          <p:nvPr>
            <p:ph type="sldNum" sz="quarter" idx="3"/>
          </p:nvPr>
        </p:nvSpPr>
        <p:spPr>
          <a:xfrm>
            <a:off x="5588628" y="6397807"/>
            <a:ext cx="4275402" cy="336788"/>
          </a:xfrm>
          <a:prstGeom prst="rect">
            <a:avLst/>
          </a:prstGeom>
        </p:spPr>
        <p:txBody>
          <a:bodyPr vert="horz" lIns="90901" tIns="45450" rIns="90901" bIns="45450" rtlCol="0" anchor="b"/>
          <a:lstStyle>
            <a:lvl1pPr algn="r">
              <a:defRPr sz="1200"/>
            </a:lvl1pPr>
          </a:lstStyle>
          <a:p>
            <a:fld id="{6C574F92-CB6F-42F7-920F-34A201084CCD}" type="slidenum">
              <a:rPr lang="en-GB" smtClean="0"/>
              <a:pPr/>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5402" cy="336788"/>
          </a:xfrm>
          <a:prstGeom prst="rect">
            <a:avLst/>
          </a:prstGeom>
        </p:spPr>
        <p:txBody>
          <a:bodyPr vert="horz" lIns="90901" tIns="45450" rIns="90901" bIns="45450" rtlCol="0"/>
          <a:lstStyle>
            <a:lvl1pPr algn="l">
              <a:defRPr sz="1200"/>
            </a:lvl1pPr>
          </a:lstStyle>
          <a:p>
            <a:endParaRPr lang="en-GB"/>
          </a:p>
        </p:txBody>
      </p:sp>
      <p:sp>
        <p:nvSpPr>
          <p:cNvPr id="3" name="Date Placeholder 2"/>
          <p:cNvSpPr>
            <a:spLocks noGrp="1"/>
          </p:cNvSpPr>
          <p:nvPr>
            <p:ph type="dt" idx="1"/>
          </p:nvPr>
        </p:nvSpPr>
        <p:spPr>
          <a:xfrm>
            <a:off x="5588628" y="1"/>
            <a:ext cx="4275402" cy="336788"/>
          </a:xfrm>
          <a:prstGeom prst="rect">
            <a:avLst/>
          </a:prstGeom>
        </p:spPr>
        <p:txBody>
          <a:bodyPr vert="horz" lIns="90901" tIns="45450" rIns="90901" bIns="45450" rtlCol="0"/>
          <a:lstStyle>
            <a:lvl1pPr algn="r">
              <a:defRPr sz="1200"/>
            </a:lvl1pPr>
          </a:lstStyle>
          <a:p>
            <a:fld id="{38A5F93E-1F31-430F-8D68-8DF7E9D86115}" type="datetimeFigureOut">
              <a:rPr lang="en-GB" smtClean="0"/>
              <a:pPr/>
              <a:t>27/02/2015</a:t>
            </a:fld>
            <a:endParaRPr lang="en-GB"/>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0901" tIns="45450" rIns="90901" bIns="45450" rtlCol="0" anchor="ctr"/>
          <a:lstStyle/>
          <a:p>
            <a:endParaRPr lang="en-GB"/>
          </a:p>
        </p:txBody>
      </p:sp>
      <p:sp>
        <p:nvSpPr>
          <p:cNvPr id="5" name="Notes Placeholder 4"/>
          <p:cNvSpPr>
            <a:spLocks noGrp="1"/>
          </p:cNvSpPr>
          <p:nvPr>
            <p:ph type="body" sz="quarter" idx="3"/>
          </p:nvPr>
        </p:nvSpPr>
        <p:spPr>
          <a:xfrm>
            <a:off x="986632" y="3199489"/>
            <a:ext cx="7893050" cy="3031093"/>
          </a:xfrm>
          <a:prstGeom prst="rect">
            <a:avLst/>
          </a:prstGeom>
        </p:spPr>
        <p:txBody>
          <a:bodyPr vert="horz" lIns="90901" tIns="45450" rIns="90901" bIns="454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397807"/>
            <a:ext cx="4275402" cy="336788"/>
          </a:xfrm>
          <a:prstGeom prst="rect">
            <a:avLst/>
          </a:prstGeom>
        </p:spPr>
        <p:txBody>
          <a:bodyPr vert="horz" lIns="90901" tIns="45450" rIns="90901" bIns="45450" rtlCol="0" anchor="b"/>
          <a:lstStyle>
            <a:lvl1pPr algn="l">
              <a:defRPr sz="1200"/>
            </a:lvl1pPr>
          </a:lstStyle>
          <a:p>
            <a:endParaRPr lang="en-GB"/>
          </a:p>
        </p:txBody>
      </p:sp>
      <p:sp>
        <p:nvSpPr>
          <p:cNvPr id="7" name="Slide Number Placeholder 6"/>
          <p:cNvSpPr>
            <a:spLocks noGrp="1"/>
          </p:cNvSpPr>
          <p:nvPr>
            <p:ph type="sldNum" sz="quarter" idx="5"/>
          </p:nvPr>
        </p:nvSpPr>
        <p:spPr>
          <a:xfrm>
            <a:off x="5588628" y="6397807"/>
            <a:ext cx="4275402" cy="336788"/>
          </a:xfrm>
          <a:prstGeom prst="rect">
            <a:avLst/>
          </a:prstGeom>
        </p:spPr>
        <p:txBody>
          <a:bodyPr vert="horz" lIns="90901" tIns="45450" rIns="90901" bIns="45450" rtlCol="0" anchor="b"/>
          <a:lstStyle>
            <a:lvl1pPr algn="r">
              <a:defRPr sz="1200"/>
            </a:lvl1pPr>
          </a:lstStyle>
          <a:p>
            <a:fld id="{BE5FC19A-471C-41C0-A193-010B341DF6AA}" type="slidenum">
              <a:rPr lang="en-GB" smtClean="0"/>
              <a:pPr/>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27/02/2015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27/02/2015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hyperlink" Target="http://www.early-education.org.uk/sites/default/files/publications/Development%20Matters%20FINAL%20PRINT%20AMENDED.pdf" TargetMode="External"/><Relationship Id="rId1" Type="http://schemas.openxmlformats.org/officeDocument/2006/relationships/slideLayout" Target="../slideLayouts/slideLayout2.xml"/><Relationship Id="rId6" Type="http://schemas.openxmlformats.org/officeDocument/2006/relationships/hyperlink" Target="https://www.gov.uk/government/uploads/system/uploads/attachment_data/file/259230/elg11_numbers.pdf" TargetMode="Externa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Calculation Policy</a:t>
            </a:r>
            <a:r>
              <a:rPr lang="en-GB" smtClean="0"/>
              <a:t/>
            </a:r>
            <a:br>
              <a:rPr lang="en-GB" smtClean="0"/>
            </a:br>
            <a:r>
              <a:rPr lang="en-GB" smtClean="0"/>
              <a:t>EYFS</a:t>
            </a:r>
            <a:endParaRPr lang="en-GB" dirty="0"/>
          </a:p>
        </p:txBody>
      </p:sp>
      <p:sp>
        <p:nvSpPr>
          <p:cNvPr id="5" name="TextBox 4"/>
          <p:cNvSpPr txBox="1"/>
          <p:nvPr/>
        </p:nvSpPr>
        <p:spPr>
          <a:xfrm>
            <a:off x="1581198" y="980728"/>
            <a:ext cx="6215848" cy="1200329"/>
          </a:xfrm>
          <a:prstGeom prst="rect">
            <a:avLst/>
          </a:prstGeom>
          <a:noFill/>
        </p:spPr>
        <p:txBody>
          <a:bodyPr wrap="square" rtlCol="0">
            <a:spAutoFit/>
          </a:bodyPr>
          <a:lstStyle/>
          <a:p>
            <a:pPr algn="ctr"/>
            <a:r>
              <a:rPr lang="en-GB" sz="3600" dirty="0" err="1" smtClean="0"/>
              <a:t>Billinge</a:t>
            </a:r>
            <a:r>
              <a:rPr lang="en-GB" sz="3600" dirty="0" smtClean="0"/>
              <a:t> Chapel End Primary School</a:t>
            </a:r>
            <a:endParaRPr lang="en-GB" sz="36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619" y="4221088"/>
            <a:ext cx="1872208" cy="19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088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19216" t="19479" r="18741" b="28711"/>
          <a:stretch>
            <a:fillRect/>
          </a:stretch>
        </p:blipFill>
        <p:spPr bwMode="auto">
          <a:xfrm>
            <a:off x="357158" y="1857364"/>
            <a:ext cx="8520966" cy="4000528"/>
          </a:xfrm>
          <a:prstGeom prst="rect">
            <a:avLst/>
          </a:prstGeom>
          <a:noFill/>
          <a:ln w="9525">
            <a:noFill/>
            <a:miter lim="800000"/>
            <a:headEnd/>
            <a:tailEnd/>
          </a:ln>
          <a:effectLst/>
        </p:spPr>
      </p:pic>
      <p:sp>
        <p:nvSpPr>
          <p:cNvPr id="5"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24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Left Arrow 5">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pic>
        <p:nvPicPr>
          <p:cNvPr id="7" name="Picture 6"/>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r>
              <a:rPr lang="en-GB" sz="2800" b="1" dirty="0" smtClean="0">
                <a:solidFill>
                  <a:srgbClr val="000000"/>
                </a:solidFill>
                <a:latin typeface="+mn-lt"/>
              </a:rPr>
              <a:t>Additional information for the ‘exceeding’ judgement </a:t>
            </a:r>
            <a:br>
              <a:rPr lang="en-GB" sz="2800" b="1" dirty="0" smtClean="0">
                <a:solidFill>
                  <a:srgbClr val="000000"/>
                </a:solidFill>
                <a:latin typeface="+mn-lt"/>
              </a:rPr>
            </a:br>
            <a:r>
              <a:rPr lang="en-GB" sz="2800" b="1" dirty="0" smtClean="0">
                <a:solidFill>
                  <a:srgbClr val="000000"/>
                </a:solidFill>
                <a:latin typeface="+mn-lt"/>
              </a:rPr>
              <a:t/>
            </a:r>
            <a:br>
              <a:rPr lang="en-GB" sz="2800" b="1" dirty="0" smtClean="0">
                <a:solidFill>
                  <a:srgbClr val="000000"/>
                </a:solidFill>
                <a:latin typeface="+mn-lt"/>
              </a:rPr>
            </a:br>
            <a:r>
              <a:rPr lang="en-GB" sz="1800" dirty="0" smtClean="0">
                <a:solidFill>
                  <a:srgbClr val="000000"/>
                </a:solidFill>
                <a:latin typeface="+mn-lt"/>
              </a:rPr>
              <a:t>taken from the 2014 Early Years Foundation Stage Handbook </a:t>
            </a:r>
            <a:endParaRPr lang="en-GB" sz="2800" dirty="0">
              <a:latin typeface="+mn-lt"/>
            </a:endParaRPr>
          </a:p>
        </p:txBody>
      </p:sp>
      <p:sp>
        <p:nvSpPr>
          <p:cNvPr id="5" name="Rectangle 4"/>
          <p:cNvSpPr/>
          <p:nvPr/>
        </p:nvSpPr>
        <p:spPr>
          <a:xfrm>
            <a:off x="4929190" y="6000768"/>
            <a:ext cx="4071966" cy="584775"/>
          </a:xfrm>
          <a:prstGeom prst="rect">
            <a:avLst/>
          </a:prstGeom>
        </p:spPr>
        <p:txBody>
          <a:bodyPr wrap="square">
            <a:spAutoFit/>
          </a:bodyPr>
          <a:lstStyle/>
          <a:p>
            <a:r>
              <a:rPr lang="en-GB" sz="1600" dirty="0" smtClean="0"/>
              <a:t>© Crown copyright 2013</a:t>
            </a:r>
          </a:p>
          <a:p>
            <a:r>
              <a:rPr lang="en-GB" sz="1600" dirty="0" smtClean="0"/>
              <a:t>2014 Early Years Foundation Stage Handbook</a:t>
            </a:r>
            <a:endParaRPr lang="en-GB" sz="1600" dirty="0"/>
          </a:p>
        </p:txBody>
      </p:sp>
      <p:sp>
        <p:nvSpPr>
          <p:cNvPr id="6" name="TextBox 5"/>
          <p:cNvSpPr txBox="1"/>
          <p:nvPr/>
        </p:nvSpPr>
        <p:spPr>
          <a:xfrm>
            <a:off x="285720" y="2369288"/>
            <a:ext cx="8530733" cy="1631216"/>
          </a:xfrm>
          <a:prstGeom prst="rect">
            <a:avLst/>
          </a:prstGeom>
          <a:noFill/>
        </p:spPr>
        <p:txBody>
          <a:bodyPr wrap="none" rtlCol="0">
            <a:spAutoFit/>
          </a:bodyPr>
          <a:lstStyle/>
          <a:p>
            <a:r>
              <a:rPr lang="en-GB" b="1" dirty="0" smtClean="0"/>
              <a:t>Numbers: </a:t>
            </a:r>
            <a:r>
              <a:rPr lang="en-GB" dirty="0" smtClean="0"/>
              <a:t>Children estimate a number of objects and check quantities by counting up to </a:t>
            </a:r>
          </a:p>
          <a:p>
            <a:r>
              <a:rPr lang="en-GB" dirty="0" smtClean="0"/>
              <a:t>20. They solve practical problems that involve combining groups of 2, 5, or 10, or sharing </a:t>
            </a:r>
          </a:p>
          <a:p>
            <a:r>
              <a:rPr lang="en-GB" dirty="0" smtClean="0"/>
              <a:t>into equal groups.</a:t>
            </a:r>
          </a:p>
          <a:p>
            <a:endParaRPr lang="en-GB" dirty="0" smtClean="0"/>
          </a:p>
          <a:p>
            <a:r>
              <a:rPr lang="en-GB" sz="1400" dirty="0" smtClean="0"/>
              <a:t>(This descriptor has been amended to reflect the increased level of challenge applied to the expected descriptor </a:t>
            </a:r>
          </a:p>
          <a:p>
            <a:r>
              <a:rPr lang="en-GB" sz="1400" dirty="0" smtClean="0"/>
              <a:t>following the </a:t>
            </a:r>
            <a:r>
              <a:rPr lang="en-GB" sz="1400" dirty="0" err="1" smtClean="0"/>
              <a:t>Tickell</a:t>
            </a:r>
            <a:r>
              <a:rPr lang="en-GB" sz="1400" dirty="0" smtClean="0"/>
              <a:t> review.)</a:t>
            </a:r>
            <a:endParaRPr lang="en-GB" sz="1400" dirty="0"/>
          </a:p>
        </p:txBody>
      </p:sp>
      <p:pic>
        <p:nvPicPr>
          <p:cNvPr id="7" name="Picture 6"/>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rmAutofit/>
          </a:bodyPr>
          <a:lstStyle/>
          <a:p>
            <a:r>
              <a:rPr lang="en-GB" sz="2800" dirty="0" smtClean="0"/>
              <a:t>Early Maths</a:t>
            </a:r>
            <a:endParaRPr lang="en-GB" sz="2800" dirty="0"/>
          </a:p>
        </p:txBody>
      </p:sp>
      <p:sp>
        <p:nvSpPr>
          <p:cNvPr id="3" name="Content Placeholder 2"/>
          <p:cNvSpPr>
            <a:spLocks noGrp="1"/>
          </p:cNvSpPr>
          <p:nvPr>
            <p:ph idx="1"/>
          </p:nvPr>
        </p:nvSpPr>
        <p:spPr>
          <a:xfrm>
            <a:off x="457200" y="642918"/>
            <a:ext cx="8229600" cy="5929354"/>
          </a:xfrm>
        </p:spPr>
        <p:txBody>
          <a:bodyPr>
            <a:noAutofit/>
          </a:bodyPr>
          <a:lstStyle/>
          <a:p>
            <a:pPr marL="0" indent="0">
              <a:lnSpc>
                <a:spcPct val="120000"/>
              </a:lnSpc>
              <a:spcBef>
                <a:spcPts val="0"/>
              </a:spcBef>
              <a:buNone/>
            </a:pPr>
            <a:r>
              <a:rPr lang="en-GB" sz="900" dirty="0" smtClean="0"/>
              <a:t> </a:t>
            </a:r>
            <a:endParaRPr lang="en-GB" sz="1100" dirty="0" smtClean="0"/>
          </a:p>
          <a:p>
            <a:pPr marL="0" indent="0">
              <a:lnSpc>
                <a:spcPct val="120000"/>
              </a:lnSpc>
              <a:spcBef>
                <a:spcPts val="0"/>
              </a:spcBef>
              <a:buNone/>
            </a:pPr>
            <a:r>
              <a:rPr lang="en-GB" sz="1100" dirty="0" smtClean="0"/>
              <a:t>Research on children’s learning in the first six years of life demonstrates the importance of early experiences in mathematics. An engaging and encouraging climate for children’s early encounters with mathematics develops their confidence in their ability to understand and use mathematics. These positive experiences help children to develop dispositions such as curiosity, imagination, flexibility, inventiveness, and persistence, which contribute to their future success in and out of school (Clements &amp; Conference Working Group, 2004).</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The NCTM (National Council of Teachers of Mathematics) states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“Young learners’ future understanding of mathematics requires an early foundation based on a high-quality, challenging, and accessible mathematics education. Young children in every setting should experience mathematics through effective, research-based curricula and teaching practices. Such practices in turn require that teachers have the support of policies and resources that enable them to succeed in this challenging and important work.”</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They go on to highlight how early maths can support the aims of the new Curriculum 2014:</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“Early childhood educators should actively introduce mathematical concepts, methods, and language through a variety of appropriate experiences. Teachers should guide children in seeing connections of ideas within mathematics as well as with other subjects, developing their mathematical knowledge throughout the day and across the curriculum. They must encourage children to communicate, explaining their thinking as they interact with important mathematics in </a:t>
            </a:r>
            <a:r>
              <a:rPr lang="en-GB" sz="1100" u="sng" dirty="0" smtClean="0"/>
              <a:t>deep and sustained</a:t>
            </a:r>
            <a:r>
              <a:rPr lang="en-GB" sz="1100" dirty="0" smtClean="0"/>
              <a:t> ways.”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b="1" dirty="0" smtClean="0"/>
              <a:t>THE EARLY YEARS FOUNDATION STAGE</a:t>
            </a:r>
            <a:endParaRPr lang="en-GB" sz="1100" dirty="0" smtClean="0"/>
          </a:p>
          <a:p>
            <a:pPr marL="0" indent="0">
              <a:lnSpc>
                <a:spcPct val="120000"/>
              </a:lnSpc>
              <a:spcBef>
                <a:spcPts val="0"/>
              </a:spcBef>
              <a:buNone/>
            </a:pPr>
            <a:r>
              <a:rPr lang="en-GB" sz="1100" b="1" dirty="0" smtClean="0"/>
              <a:t> </a:t>
            </a:r>
            <a:endParaRPr lang="en-GB" sz="1100" dirty="0" smtClean="0"/>
          </a:p>
          <a:p>
            <a:pPr marL="0" indent="0">
              <a:lnSpc>
                <a:spcPct val="120000"/>
              </a:lnSpc>
              <a:spcBef>
                <a:spcPts val="0"/>
              </a:spcBef>
              <a:buNone/>
            </a:pPr>
            <a:r>
              <a:rPr lang="en-GB" sz="1100" b="1" dirty="0" smtClean="0"/>
              <a:t>Mathematics </a:t>
            </a:r>
            <a:r>
              <a:rPr lang="en-GB" sz="1100" dirty="0" smtClean="0"/>
              <a:t>involves providing children with opportunities to develop and improve their skills in counting, understanding and using numbers, calculating simple addition and subtraction problems; and to describe shapes, spaces, and measures.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(Statutory Framework for the Early Years Foundation Stage, </a:t>
            </a:r>
            <a:r>
              <a:rPr lang="en-GB" sz="1100" dirty="0" err="1" smtClean="0"/>
              <a:t>DfE</a:t>
            </a:r>
            <a:r>
              <a:rPr lang="en-GB" sz="1100" dirty="0" smtClean="0"/>
              <a:t>: 2012)</a:t>
            </a:r>
          </a:p>
          <a:p>
            <a:endParaRPr lang="en-GB" sz="900" dirty="0"/>
          </a:p>
        </p:txBody>
      </p:sp>
      <p:pic>
        <p:nvPicPr>
          <p:cNvPr id="4" name="Picture 3"/>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Addition</a:t>
            </a:r>
            <a:r>
              <a:rPr lang="en-GB" sz="1800" dirty="0" smtClean="0"/>
              <a:t/>
            </a:r>
            <a:br>
              <a:rPr lang="en-GB" sz="1800" dirty="0" smtClean="0"/>
            </a:br>
            <a:r>
              <a:rPr lang="en-GB" sz="1800" dirty="0" smtClean="0"/>
              <a:t/>
            </a:r>
            <a:br>
              <a:rPr lang="en-GB" sz="1800" dirty="0" smtClean="0"/>
            </a:br>
            <a:r>
              <a:rPr lang="en-GB" sz="1200" dirty="0" smtClean="0"/>
              <a:t>Maths for young children should be meaningful. Where possible, concepts should be taught in the context of real life.</a:t>
            </a:r>
            <a:endParaRPr lang="en-GB" sz="1800" dirty="0"/>
          </a:p>
        </p:txBody>
      </p:sp>
      <p:pic>
        <p:nvPicPr>
          <p:cNvPr id="5" name="Picture 4"/>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graphicFrame>
        <p:nvGraphicFramePr>
          <p:cNvPr id="3" name="Table 2"/>
          <p:cNvGraphicFramePr>
            <a:graphicFrameLocks noGrp="1"/>
          </p:cNvGraphicFramePr>
          <p:nvPr>
            <p:extLst>
              <p:ext uri="{D42A27DB-BD31-4B8C-83A1-F6EECF244321}">
                <p14:modId xmlns:p14="http://schemas.microsoft.com/office/powerpoint/2010/main" val="1848115298"/>
              </p:ext>
            </p:extLst>
          </p:nvPr>
        </p:nvGraphicFramePr>
        <p:xfrm>
          <a:off x="746448" y="1397000"/>
          <a:ext cx="7858000" cy="4851400"/>
        </p:xfrm>
        <a:graphic>
          <a:graphicData uri="http://schemas.openxmlformats.org/drawingml/2006/table">
            <a:tbl>
              <a:tblPr firstRow="1" bandRow="1">
                <a:tableStyleId>{5940675A-B579-460E-94D1-54222C63F5DA}</a:tableStyleId>
              </a:tblPr>
              <a:tblGrid>
                <a:gridCol w="6129808"/>
                <a:gridCol w="1728192"/>
              </a:tblGrid>
              <a:tr h="370840">
                <a:tc>
                  <a:txBody>
                    <a:bodyPr/>
                    <a:lstStyle/>
                    <a:p>
                      <a:pPr algn="ctr"/>
                      <a:r>
                        <a:rPr lang="en-GB" sz="1050" b="1" dirty="0" smtClean="0">
                          <a:latin typeface="Arial" panose="020B0604020202020204" pitchFamily="34" charset="0"/>
                          <a:cs typeface="Arial" panose="020B0604020202020204" pitchFamily="34" charset="0"/>
                        </a:rPr>
                        <a:t>GUIDANCE/</a:t>
                      </a:r>
                      <a:r>
                        <a:rPr lang="en-GB" sz="1050" b="1" baseline="0" dirty="0" smtClean="0">
                          <a:latin typeface="Arial" panose="020B0604020202020204" pitchFamily="34" charset="0"/>
                          <a:cs typeface="Arial" panose="020B0604020202020204" pitchFamily="34" charset="0"/>
                        </a:rPr>
                        <a:t> MODELS AND IMAGES</a:t>
                      </a:r>
                      <a:endParaRPr lang="en-GB" sz="1050" b="1" dirty="0">
                        <a:latin typeface="Arial" panose="020B0604020202020204" pitchFamily="34" charset="0"/>
                        <a:cs typeface="Arial" panose="020B0604020202020204" pitchFamily="34" charset="0"/>
                      </a:endParaRPr>
                    </a:p>
                  </a:txBody>
                  <a:tcPr/>
                </a:tc>
                <a:tc>
                  <a:txBody>
                    <a:bodyPr/>
                    <a:lstStyle/>
                    <a:p>
                      <a:pPr algn="ctr"/>
                      <a:r>
                        <a:rPr lang="en-GB" sz="1050" b="1" dirty="0" smtClean="0">
                          <a:latin typeface="Arial" panose="020B0604020202020204" pitchFamily="34" charset="0"/>
                          <a:cs typeface="Arial" panose="020B0604020202020204" pitchFamily="34" charset="0"/>
                        </a:rPr>
                        <a:t>KEY VOCABULARY</a:t>
                      </a:r>
                      <a:endParaRPr lang="en-GB" sz="1050" b="1" dirty="0">
                        <a:latin typeface="Arial" panose="020B0604020202020204" pitchFamily="34" charset="0"/>
                        <a:cs typeface="Arial" panose="020B0604020202020204" pitchFamily="34" charset="0"/>
                      </a:endParaRPr>
                    </a:p>
                  </a:txBody>
                  <a:tcPr/>
                </a:tc>
              </a:tr>
              <a:tr h="370840">
                <a:tc>
                  <a:txBody>
                    <a:bodyPr/>
                    <a:lstStyle/>
                    <a:p>
                      <a:pPr algn="l"/>
                      <a:r>
                        <a:rPr lang="en-GB" sz="900" dirty="0" smtClean="0">
                          <a:latin typeface="Arial" panose="020B0604020202020204" pitchFamily="34" charset="0"/>
                          <a:cs typeface="Arial" panose="020B0604020202020204" pitchFamily="34" charset="0"/>
                        </a:rPr>
                        <a:t>Children are</a:t>
                      </a:r>
                      <a:r>
                        <a:rPr lang="en-GB" sz="900" baseline="0" dirty="0" smtClean="0">
                          <a:latin typeface="Arial" panose="020B0604020202020204" pitchFamily="34" charset="0"/>
                          <a:cs typeface="Arial" panose="020B0604020202020204" pitchFamily="34" charset="0"/>
                        </a:rPr>
                        <a:t> encouraged to use a variety or resources to:</a:t>
                      </a:r>
                    </a:p>
                    <a:p>
                      <a:pPr marL="171450" indent="-171450" algn="l">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Identify 1 more 1 less</a:t>
                      </a:r>
                    </a:p>
                    <a:p>
                      <a:pPr marL="171450" indent="-171450" algn="l">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Combine pieces to add</a:t>
                      </a:r>
                    </a:p>
                    <a:p>
                      <a:pPr marL="171450" indent="-171450" algn="l">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Find number bonds</a:t>
                      </a:r>
                    </a:p>
                    <a:p>
                      <a:pPr marL="171450" indent="-171450" algn="l">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Add without counting</a:t>
                      </a:r>
                    </a:p>
                    <a:p>
                      <a:pPr marL="171450" indent="-171450" algn="l">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Children can record this by printing or drawing around shapes or objects</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Children</a:t>
                      </a:r>
                      <a:r>
                        <a:rPr lang="en-GB" sz="900" baseline="0" dirty="0" smtClean="0">
                          <a:latin typeface="Arial" panose="020B0604020202020204" pitchFamily="34" charset="0"/>
                          <a:cs typeface="Arial" panose="020B0604020202020204" pitchFamily="34" charset="0"/>
                        </a:rPr>
                        <a:t> can begin to combine groups of objects using concrete apparatus</a:t>
                      </a:r>
                    </a:p>
                    <a:p>
                      <a:pPr algn="l"/>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endParaRPr lang="en-GB" sz="8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Construct number sentences verbally or using cards to go with practical</a:t>
                      </a:r>
                      <a:r>
                        <a:rPr lang="en-GB" sz="900" baseline="0" dirty="0" smtClean="0">
                          <a:latin typeface="Arial" panose="020B0604020202020204" pitchFamily="34" charset="0"/>
                          <a:cs typeface="Arial" panose="020B0604020202020204" pitchFamily="34" charset="0"/>
                        </a:rPr>
                        <a:t> activities.</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Children are encouraged to read number sentences aloud in different ways </a:t>
                      </a:r>
                    </a:p>
                    <a:p>
                      <a:pPr algn="l"/>
                      <a:r>
                        <a:rPr lang="en-GB" sz="900" baseline="0" dirty="0" smtClean="0">
                          <a:latin typeface="Arial" panose="020B0604020202020204" pitchFamily="34" charset="0"/>
                          <a:cs typeface="Arial" panose="020B0604020202020204" pitchFamily="34" charset="0"/>
                        </a:rPr>
                        <a:t>“Three add two equals 5”  “5 is equal to three and two”</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Children make a record in pictures, words or symbols of addition activities already carried out.</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Solve simple problems using fingers </a:t>
                      </a:r>
                    </a:p>
                    <a:p>
                      <a:pPr algn="l"/>
                      <a:endParaRPr lang="en-GB" sz="900" baseline="0" dirty="0" smtClean="0">
                        <a:latin typeface="Arial" panose="020B0604020202020204" pitchFamily="34" charset="0"/>
                        <a:cs typeface="Arial" panose="020B0604020202020204" pitchFamily="34" charset="0"/>
                      </a:endParaRP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Number tracks can be introduced to count up on and to find one more: </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What is one more than 4? 1 more that 13? </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err="1" smtClean="0">
                          <a:latin typeface="Arial" panose="020B0604020202020204" pitchFamily="34" charset="0"/>
                          <a:cs typeface="Arial" panose="020B0604020202020204" pitchFamily="34" charset="0"/>
                        </a:rPr>
                        <a:t>Numberlines</a:t>
                      </a:r>
                      <a:r>
                        <a:rPr lang="en-GB" sz="900" baseline="0" dirty="0" smtClean="0">
                          <a:latin typeface="Arial" panose="020B0604020202020204" pitchFamily="34" charset="0"/>
                          <a:cs typeface="Arial" panose="020B0604020202020204" pitchFamily="34" charset="0"/>
                        </a:rPr>
                        <a:t> can be used alongside number tracks and practical apparatus to </a:t>
                      </a:r>
                    </a:p>
                    <a:p>
                      <a:pPr algn="l"/>
                      <a:r>
                        <a:rPr lang="en-GB" sz="900" baseline="0" dirty="0" smtClean="0">
                          <a:latin typeface="Arial" panose="020B0604020202020204" pitchFamily="34" charset="0"/>
                          <a:cs typeface="Arial" panose="020B0604020202020204" pitchFamily="34" charset="0"/>
                        </a:rPr>
                        <a:t>solve addition calculations and word problems. </a:t>
                      </a:r>
                    </a:p>
                    <a:p>
                      <a:pPr algn="l"/>
                      <a:endParaRPr lang="en-GB" sz="900" baseline="0" dirty="0" smtClean="0">
                        <a:latin typeface="Arial" panose="020B0604020202020204" pitchFamily="34" charset="0"/>
                        <a:cs typeface="Arial" panose="020B0604020202020204" pitchFamily="34" charset="0"/>
                      </a:endParaRPr>
                    </a:p>
                    <a:p>
                      <a:pPr algn="l"/>
                      <a:r>
                        <a:rPr lang="en-GB" sz="900" b="1" baseline="0" dirty="0" smtClean="0">
                          <a:latin typeface="Arial" panose="020B0604020202020204" pitchFamily="34" charset="0"/>
                          <a:cs typeface="Arial" panose="020B0604020202020204" pitchFamily="34" charset="0"/>
                        </a:rPr>
                        <a:t>Children will need opportunities to look at and talk about different models and images as they move between representations.</a:t>
                      </a:r>
                      <a:endParaRPr lang="en-GB" sz="900" baseline="0" dirty="0" smtClean="0">
                        <a:latin typeface="Arial" panose="020B0604020202020204" pitchFamily="34" charset="0"/>
                        <a:cs typeface="Arial" panose="020B0604020202020204" pitchFamily="34" charset="0"/>
                      </a:endParaRPr>
                    </a:p>
                    <a:p>
                      <a:pPr algn="l"/>
                      <a:endParaRPr lang="en-GB" sz="900" dirty="0">
                        <a:latin typeface="Arial" panose="020B0604020202020204" pitchFamily="34" charset="0"/>
                        <a:cs typeface="Arial" panose="020B0604020202020204" pitchFamily="34" charset="0"/>
                      </a:endParaRPr>
                    </a:p>
                  </a:txBody>
                  <a:tcPr/>
                </a:tc>
                <a:tc>
                  <a:txBody>
                    <a:bodyPr/>
                    <a:lstStyle/>
                    <a:p>
                      <a:pPr algn="l"/>
                      <a:r>
                        <a:rPr lang="en-GB" sz="900" dirty="0" smtClean="0">
                          <a:latin typeface="Arial" panose="020B0604020202020204" pitchFamily="34" charset="0"/>
                          <a:cs typeface="Arial" panose="020B0604020202020204" pitchFamily="34" charset="0"/>
                        </a:rPr>
                        <a:t>Games</a:t>
                      </a:r>
                      <a:r>
                        <a:rPr lang="en-GB" sz="900" baseline="0" dirty="0" smtClean="0">
                          <a:latin typeface="Arial" panose="020B0604020202020204" pitchFamily="34" charset="0"/>
                          <a:cs typeface="Arial" panose="020B0604020202020204" pitchFamily="34" charset="0"/>
                        </a:rPr>
                        <a:t> and songs can be a useful way to begin using vocabulary involved in addition e.g.  </a:t>
                      </a:r>
                    </a:p>
                    <a:p>
                      <a:pPr algn="l"/>
                      <a:r>
                        <a:rPr lang="en-GB" sz="900" baseline="0" dirty="0" smtClean="0">
                          <a:latin typeface="Arial" panose="020B0604020202020204" pitchFamily="34" charset="0"/>
                          <a:cs typeface="Arial" panose="020B0604020202020204" pitchFamily="34" charset="0"/>
                        </a:rPr>
                        <a:t>Alice the Camel</a:t>
                      </a:r>
                    </a:p>
                    <a:p>
                      <a:pPr algn="l"/>
                      <a:r>
                        <a:rPr lang="en-GB" sz="900" baseline="0" dirty="0" smtClean="0">
                          <a:latin typeface="Arial" panose="020B0604020202020204" pitchFamily="34" charset="0"/>
                          <a:cs typeface="Arial" panose="020B0604020202020204" pitchFamily="34" charset="0"/>
                        </a:rPr>
                        <a:t>Number Fun</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add</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more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and</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make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sum</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total</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altogether</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score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double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one more, two more, ten more …</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how many more to make…?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how many</a:t>
                      </a:r>
                      <a:r>
                        <a:rPr lang="en-GB" sz="900" baseline="0" dirty="0" smtClean="0">
                          <a:latin typeface="Arial" panose="020B0604020202020204" pitchFamily="34" charset="0"/>
                          <a:cs typeface="Arial" panose="020B0604020202020204" pitchFamily="34" charset="0"/>
                        </a:rPr>
                        <a:t> more is…than…?</a:t>
                      </a:r>
                      <a:endParaRPr lang="en-GB" sz="900" dirty="0" smtClean="0">
                        <a:latin typeface="Arial" panose="020B0604020202020204" pitchFamily="34" charset="0"/>
                        <a:cs typeface="Arial" panose="020B0604020202020204" pitchFamily="34" charset="0"/>
                      </a:endParaRPr>
                    </a:p>
                    <a:p>
                      <a:pPr algn="l"/>
                      <a:endParaRPr lang="en-GB" sz="900" dirty="0">
                        <a:latin typeface="Arial" panose="020B0604020202020204" pitchFamily="34" charset="0"/>
                        <a:cs typeface="Arial" panose="020B0604020202020204" pitchFamily="34" charset="0"/>
                      </a:endParaRPr>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12" y="2924944"/>
            <a:ext cx="1800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4959"/>
          <a:stretch/>
        </p:blipFill>
        <p:spPr bwMode="auto">
          <a:xfrm>
            <a:off x="2771800" y="4210794"/>
            <a:ext cx="685800" cy="43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591050"/>
            <a:ext cx="12287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7596" y="5013176"/>
            <a:ext cx="1447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Subtraction</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4" name="Picture 3"/>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265482459"/>
              </p:ext>
            </p:extLst>
          </p:nvPr>
        </p:nvGraphicFramePr>
        <p:xfrm>
          <a:off x="746448" y="1397000"/>
          <a:ext cx="7858000" cy="4439920"/>
        </p:xfrm>
        <a:graphic>
          <a:graphicData uri="http://schemas.openxmlformats.org/drawingml/2006/table">
            <a:tbl>
              <a:tblPr firstRow="1" bandRow="1">
                <a:tableStyleId>{5940675A-B579-460E-94D1-54222C63F5DA}</a:tableStyleId>
              </a:tblPr>
              <a:tblGrid>
                <a:gridCol w="6129808"/>
                <a:gridCol w="1728192"/>
              </a:tblGrid>
              <a:tr h="370840">
                <a:tc>
                  <a:txBody>
                    <a:bodyPr/>
                    <a:lstStyle/>
                    <a:p>
                      <a:pPr algn="ctr"/>
                      <a:r>
                        <a:rPr lang="en-GB" sz="1050" b="1" dirty="0" smtClean="0">
                          <a:latin typeface="Arial" panose="020B0604020202020204" pitchFamily="34" charset="0"/>
                          <a:cs typeface="Arial" panose="020B0604020202020204" pitchFamily="34" charset="0"/>
                        </a:rPr>
                        <a:t>GUIDANCE/</a:t>
                      </a:r>
                      <a:r>
                        <a:rPr lang="en-GB" sz="1050" b="1" baseline="0" dirty="0" smtClean="0">
                          <a:latin typeface="Arial" panose="020B0604020202020204" pitchFamily="34" charset="0"/>
                          <a:cs typeface="Arial" panose="020B0604020202020204" pitchFamily="34" charset="0"/>
                        </a:rPr>
                        <a:t> MODELS AND IMAGES</a:t>
                      </a:r>
                      <a:endParaRPr lang="en-GB" sz="1050" b="1" dirty="0">
                        <a:latin typeface="Arial" panose="020B0604020202020204" pitchFamily="34" charset="0"/>
                        <a:cs typeface="Arial" panose="020B0604020202020204" pitchFamily="34" charset="0"/>
                      </a:endParaRPr>
                    </a:p>
                  </a:txBody>
                  <a:tcPr/>
                </a:tc>
                <a:tc>
                  <a:txBody>
                    <a:bodyPr/>
                    <a:lstStyle/>
                    <a:p>
                      <a:pPr algn="ctr"/>
                      <a:r>
                        <a:rPr lang="en-GB" sz="1050" b="1" dirty="0" smtClean="0">
                          <a:latin typeface="Arial" panose="020B0604020202020204" pitchFamily="34" charset="0"/>
                          <a:cs typeface="Arial" panose="020B0604020202020204" pitchFamily="34" charset="0"/>
                        </a:rPr>
                        <a:t>KEY VOCABULARY</a:t>
                      </a:r>
                      <a:endParaRPr lang="en-GB" sz="1050" b="1" dirty="0">
                        <a:latin typeface="Arial" panose="020B0604020202020204" pitchFamily="34" charset="0"/>
                        <a:cs typeface="Arial" panose="020B0604020202020204" pitchFamily="34" charset="0"/>
                      </a:endParaRPr>
                    </a:p>
                  </a:txBody>
                  <a:tcPr/>
                </a:tc>
              </a:tr>
              <a:tr h="370840">
                <a:tc>
                  <a:txBody>
                    <a:bodyPr/>
                    <a:lstStyle/>
                    <a:p>
                      <a:pPr algn="l"/>
                      <a:r>
                        <a:rPr lang="en-GB" sz="900" baseline="0" dirty="0" smtClean="0">
                          <a:latin typeface="Arial" panose="020B0604020202020204" pitchFamily="34" charset="0"/>
                          <a:cs typeface="Arial" panose="020B0604020202020204" pitchFamily="34" charset="0"/>
                        </a:rPr>
                        <a:t>Children begin with mostly pictorial representations </a:t>
                      </a:r>
                    </a:p>
                    <a:p>
                      <a:pPr algn="l"/>
                      <a:endParaRPr lang="en-GB" sz="900" baseline="0" dirty="0" smtClean="0">
                        <a:latin typeface="Arial" panose="020B0604020202020204" pitchFamily="34" charset="0"/>
                        <a:cs typeface="Arial" panose="020B0604020202020204" pitchFamily="34" charset="0"/>
                      </a:endParaRPr>
                    </a:p>
                    <a:p>
                      <a:pPr algn="l"/>
                      <a:endParaRPr lang="en-GB" sz="900" baseline="0" dirty="0" smtClean="0">
                        <a:latin typeface="Arial" panose="020B0604020202020204" pitchFamily="34" charset="0"/>
                        <a:cs typeface="Arial" panose="020B0604020202020204" pitchFamily="34" charset="0"/>
                      </a:endParaRP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Concrete apparatus is used to relate subtraction to taking away and counting how many</a:t>
                      </a:r>
                    </a:p>
                    <a:p>
                      <a:pPr algn="l"/>
                      <a:r>
                        <a:rPr lang="en-GB" sz="900" baseline="0" dirty="0" smtClean="0">
                          <a:latin typeface="Arial" panose="020B0604020202020204" pitchFamily="34" charset="0"/>
                          <a:cs typeface="Arial" panose="020B0604020202020204" pitchFamily="34" charset="0"/>
                        </a:rPr>
                        <a:t>objects are left.</a:t>
                      </a:r>
                    </a:p>
                    <a:p>
                      <a:pPr algn="l"/>
                      <a:r>
                        <a:rPr lang="en-GB" sz="900" baseline="0" dirty="0" smtClean="0">
                          <a:latin typeface="Arial" panose="020B0604020202020204" pitchFamily="34" charset="0"/>
                          <a:cs typeface="Arial" panose="020B0604020202020204" pitchFamily="34" charset="0"/>
                        </a:rPr>
                        <a:t>Concrete apparatus models the subtraction of 2 objects from a set of 5.</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Construct number sentences verbally or using cards to go with practical activities</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Children are encouraged to read number sentences aloud in different ways “five subtract one leaves four” “four is equal to five subtract one”</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Children have a record in pictures, words or symbols of subtraction activities already carried out.</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Solve simple problems using fingers</a:t>
                      </a:r>
                    </a:p>
                    <a:p>
                      <a:pPr algn="l"/>
                      <a:endParaRPr lang="en-GB" sz="900" baseline="0" dirty="0" smtClean="0">
                        <a:latin typeface="Arial" panose="020B0604020202020204" pitchFamily="34" charset="0"/>
                        <a:cs typeface="Arial" panose="020B0604020202020204" pitchFamily="34" charset="0"/>
                      </a:endParaRP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Number tracks can be introduced to count back and to find one less: </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What is 1 less than 9? And 1 less than 20?</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Number lines can then be used alongside number tracks and practical </a:t>
                      </a:r>
                    </a:p>
                    <a:p>
                      <a:pPr algn="l"/>
                      <a:r>
                        <a:rPr lang="en-GB" sz="900" baseline="0" dirty="0" smtClean="0">
                          <a:latin typeface="Arial" panose="020B0604020202020204" pitchFamily="34" charset="0"/>
                          <a:cs typeface="Arial" panose="020B0604020202020204" pitchFamily="34" charset="0"/>
                        </a:rPr>
                        <a:t>Apparatus to solve subtraction calculations and word problems.  Children</a:t>
                      </a:r>
                    </a:p>
                    <a:p>
                      <a:pPr algn="l"/>
                      <a:r>
                        <a:rPr lang="en-GB" sz="900" baseline="0" dirty="0" smtClean="0">
                          <a:latin typeface="Arial" panose="020B0604020202020204" pitchFamily="34" charset="0"/>
                          <a:cs typeface="Arial" panose="020B0604020202020204" pitchFamily="34" charset="0"/>
                        </a:rPr>
                        <a:t>Count back under the number line.</a:t>
                      </a:r>
                    </a:p>
                    <a:p>
                      <a:pPr algn="l"/>
                      <a:endParaRPr lang="en-GB" sz="900" baseline="0" dirty="0" smtClean="0">
                        <a:latin typeface="Arial" panose="020B0604020202020204" pitchFamily="34" charset="0"/>
                        <a:cs typeface="Arial" panose="020B0604020202020204" pitchFamily="34" charset="0"/>
                      </a:endParaRPr>
                    </a:p>
                    <a:p>
                      <a:pPr algn="l"/>
                      <a:r>
                        <a:rPr lang="en-GB" sz="900" b="1" baseline="0" dirty="0" smtClean="0">
                          <a:latin typeface="Arial" panose="020B0604020202020204" pitchFamily="34" charset="0"/>
                          <a:cs typeface="Arial" panose="020B0604020202020204" pitchFamily="34" charset="0"/>
                        </a:rPr>
                        <a:t>Children will need opportunities to look at and talk about different models and images as they move between representations.</a:t>
                      </a:r>
                      <a:endParaRPr lang="en-GB" sz="900" baseline="0" dirty="0" smtClean="0">
                        <a:latin typeface="Arial" panose="020B0604020202020204" pitchFamily="34" charset="0"/>
                        <a:cs typeface="Arial" panose="020B0604020202020204" pitchFamily="34" charset="0"/>
                      </a:endParaRPr>
                    </a:p>
                    <a:p>
                      <a:pPr algn="l"/>
                      <a:endParaRPr lang="en-GB" sz="900" dirty="0">
                        <a:latin typeface="Arial" panose="020B0604020202020204" pitchFamily="34" charset="0"/>
                        <a:cs typeface="Arial" panose="020B0604020202020204" pitchFamily="34" charset="0"/>
                      </a:endParaRPr>
                    </a:p>
                  </a:txBody>
                  <a:tcPr/>
                </a:tc>
                <a:tc>
                  <a:txBody>
                    <a:bodyPr/>
                    <a:lstStyle/>
                    <a:p>
                      <a:pPr algn="l"/>
                      <a:r>
                        <a:rPr lang="en-GB" sz="900" dirty="0" smtClean="0">
                          <a:latin typeface="Arial" panose="020B0604020202020204" pitchFamily="34" charset="0"/>
                          <a:cs typeface="Arial" panose="020B0604020202020204" pitchFamily="34" charset="0"/>
                        </a:rPr>
                        <a:t>Games</a:t>
                      </a:r>
                      <a:r>
                        <a:rPr lang="en-GB" sz="900" baseline="0" dirty="0" smtClean="0">
                          <a:latin typeface="Arial" panose="020B0604020202020204" pitchFamily="34" charset="0"/>
                          <a:cs typeface="Arial" panose="020B0604020202020204" pitchFamily="34" charset="0"/>
                        </a:rPr>
                        <a:t> and songs can be a useful way to begin using vocabulary involved in subtraction e.g.</a:t>
                      </a:r>
                    </a:p>
                    <a:p>
                      <a:pPr algn="l"/>
                      <a:r>
                        <a:rPr lang="en-GB" sz="900" baseline="0" dirty="0" smtClean="0">
                          <a:latin typeface="Arial" panose="020B0604020202020204" pitchFamily="34" charset="0"/>
                          <a:cs typeface="Arial" panose="020B0604020202020204" pitchFamily="34" charset="0"/>
                        </a:rPr>
                        <a:t>Five little men in a flying saucer.</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take (away)</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leave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how many are left/left over?</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how many have gone?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one less, two</a:t>
                      </a:r>
                      <a:r>
                        <a:rPr lang="en-GB" sz="900" baseline="0" dirty="0" smtClean="0">
                          <a:latin typeface="Arial" panose="020B0604020202020204" pitchFamily="34" charset="0"/>
                          <a:cs typeface="Arial" panose="020B0604020202020204" pitchFamily="34" charset="0"/>
                        </a:rPr>
                        <a:t> less…ten less…</a:t>
                      </a:r>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how many fewer</a:t>
                      </a:r>
                      <a:r>
                        <a:rPr lang="en-GB" sz="900" baseline="0" dirty="0" smtClean="0">
                          <a:latin typeface="Arial" panose="020B0604020202020204" pitchFamily="34" charset="0"/>
                          <a:cs typeface="Arial" panose="020B0604020202020204" pitchFamily="34" charset="0"/>
                        </a:rPr>
                        <a:t> is…than ..?</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difference between</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is the same as</a:t>
                      </a:r>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endParaRPr lang="en-GB" sz="900" dirty="0">
                        <a:latin typeface="Arial" panose="020B0604020202020204" pitchFamily="34" charset="0"/>
                        <a:cs typeface="Arial" panose="020B0604020202020204" pitchFamily="34" charset="0"/>
                      </a:endParaRPr>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77405"/>
            <a:ext cx="12477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227337"/>
            <a:ext cx="838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789040"/>
            <a:ext cx="10191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8253" y="4232895"/>
            <a:ext cx="12858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075" y="4748758"/>
            <a:ext cx="21240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790657"/>
              </p:ext>
            </p:extLst>
          </p:nvPr>
        </p:nvGraphicFramePr>
        <p:xfrm>
          <a:off x="683568" y="1484784"/>
          <a:ext cx="7858000" cy="4714240"/>
        </p:xfrm>
        <a:graphic>
          <a:graphicData uri="http://schemas.openxmlformats.org/drawingml/2006/table">
            <a:tbl>
              <a:tblPr firstRow="1" bandRow="1">
                <a:tableStyleId>{5940675A-B579-460E-94D1-54222C63F5DA}</a:tableStyleId>
              </a:tblPr>
              <a:tblGrid>
                <a:gridCol w="6129808"/>
                <a:gridCol w="1728192"/>
              </a:tblGrid>
              <a:tr h="370840">
                <a:tc>
                  <a:txBody>
                    <a:bodyPr/>
                    <a:lstStyle/>
                    <a:p>
                      <a:pPr algn="ctr"/>
                      <a:r>
                        <a:rPr lang="en-GB" sz="1050" b="1" dirty="0" smtClean="0">
                          <a:latin typeface="Arial" panose="020B0604020202020204" pitchFamily="34" charset="0"/>
                          <a:cs typeface="Arial" panose="020B0604020202020204" pitchFamily="34" charset="0"/>
                        </a:rPr>
                        <a:t>GUIDANCE/</a:t>
                      </a:r>
                      <a:r>
                        <a:rPr lang="en-GB" sz="1050" b="1" baseline="0" dirty="0" smtClean="0">
                          <a:latin typeface="Arial" panose="020B0604020202020204" pitchFamily="34" charset="0"/>
                          <a:cs typeface="Arial" panose="020B0604020202020204" pitchFamily="34" charset="0"/>
                        </a:rPr>
                        <a:t> MODELS AND IMAGES</a:t>
                      </a:r>
                      <a:endParaRPr lang="en-GB" sz="1050" b="1" dirty="0">
                        <a:latin typeface="Arial" panose="020B0604020202020204" pitchFamily="34" charset="0"/>
                        <a:cs typeface="Arial" panose="020B0604020202020204" pitchFamily="34" charset="0"/>
                      </a:endParaRPr>
                    </a:p>
                  </a:txBody>
                  <a:tcPr/>
                </a:tc>
                <a:tc>
                  <a:txBody>
                    <a:bodyPr/>
                    <a:lstStyle/>
                    <a:p>
                      <a:pPr algn="ctr"/>
                      <a:r>
                        <a:rPr lang="en-GB" sz="1050" b="1" dirty="0" smtClean="0">
                          <a:latin typeface="Arial" panose="020B0604020202020204" pitchFamily="34" charset="0"/>
                          <a:cs typeface="Arial" panose="020B0604020202020204" pitchFamily="34" charset="0"/>
                        </a:rPr>
                        <a:t>KEY VOCABULARY</a:t>
                      </a:r>
                      <a:endParaRPr lang="en-GB" sz="1050" b="1" dirty="0">
                        <a:latin typeface="Arial" panose="020B0604020202020204" pitchFamily="34" charset="0"/>
                        <a:cs typeface="Arial" panose="020B0604020202020204" pitchFamily="34" charset="0"/>
                      </a:endParaRPr>
                    </a:p>
                  </a:txBody>
                  <a:tcPr/>
                </a:tc>
              </a:tr>
              <a:tr h="370840">
                <a:tc>
                  <a:txBody>
                    <a:bodyPr/>
                    <a:lstStyle/>
                    <a:p>
                      <a:pPr algn="l"/>
                      <a:r>
                        <a:rPr lang="en-GB" sz="900" b="0" baseline="0" dirty="0" smtClean="0">
                          <a:latin typeface="Arial" panose="020B0604020202020204" pitchFamily="34" charset="0"/>
                          <a:cs typeface="Arial" panose="020B0604020202020204" pitchFamily="34" charset="0"/>
                        </a:rPr>
                        <a:t>The link between addition and multiplication can be introduced through doubling.</a:t>
                      </a:r>
                    </a:p>
                    <a:p>
                      <a:pPr algn="l"/>
                      <a:endParaRPr lang="en-GB" sz="900" b="0" baseline="0" dirty="0" smtClean="0">
                        <a:latin typeface="Arial" panose="020B0604020202020204" pitchFamily="34" charset="0"/>
                        <a:cs typeface="Arial" panose="020B0604020202020204" pitchFamily="34" charset="0"/>
                      </a:endParaRPr>
                    </a:p>
                    <a:p>
                      <a:pPr algn="l"/>
                      <a:r>
                        <a:rPr lang="en-GB" sz="900" b="0" baseline="0" dirty="0" smtClean="0">
                          <a:latin typeface="Arial" panose="020B0604020202020204" pitchFamily="34" charset="0"/>
                          <a:cs typeface="Arial" panose="020B0604020202020204" pitchFamily="34" charset="0"/>
                        </a:rPr>
                        <a:t>Children will be encouraged to use resources to visualise the repeated adding of the same number.</a:t>
                      </a:r>
                    </a:p>
                    <a:p>
                      <a:pPr algn="l"/>
                      <a:r>
                        <a:rPr lang="en-GB" sz="900" b="0" baseline="0" dirty="0" smtClean="0">
                          <a:latin typeface="Arial" panose="020B0604020202020204" pitchFamily="34" charset="0"/>
                          <a:cs typeface="Arial" panose="020B0604020202020204" pitchFamily="34" charset="0"/>
                        </a:rPr>
                        <a:t>These can then be drawn around or printed as a way of recording.</a:t>
                      </a:r>
                    </a:p>
                    <a:p>
                      <a:pPr algn="l"/>
                      <a:endParaRPr lang="en-GB" sz="900" b="0" baseline="0" dirty="0" smtClean="0">
                        <a:latin typeface="Arial" panose="020B0604020202020204" pitchFamily="34" charset="0"/>
                        <a:cs typeface="Arial" panose="020B0604020202020204" pitchFamily="34" charset="0"/>
                      </a:endParaRPr>
                    </a:p>
                    <a:p>
                      <a:pPr algn="l"/>
                      <a:r>
                        <a:rPr lang="en-GB" sz="900" b="0" baseline="0" dirty="0" smtClean="0">
                          <a:latin typeface="Arial" panose="020B0604020202020204" pitchFamily="34" charset="0"/>
                          <a:cs typeface="Arial" panose="020B0604020202020204" pitchFamily="34" charset="0"/>
                        </a:rPr>
                        <a:t>Children begin with mostly pictorial representations.</a:t>
                      </a:r>
                    </a:p>
                    <a:p>
                      <a:pPr algn="l"/>
                      <a:endParaRPr lang="en-GB" sz="900" b="0" baseline="0" dirty="0" smtClean="0">
                        <a:latin typeface="Arial" panose="020B0604020202020204" pitchFamily="34" charset="0"/>
                        <a:cs typeface="Arial" panose="020B0604020202020204" pitchFamily="34" charset="0"/>
                      </a:endParaRPr>
                    </a:p>
                    <a:p>
                      <a:pPr algn="l"/>
                      <a:endParaRPr lang="en-GB" sz="900" b="0" baseline="0" dirty="0" smtClean="0">
                        <a:latin typeface="Arial" panose="020B0604020202020204" pitchFamily="34" charset="0"/>
                        <a:cs typeface="Arial" panose="020B0604020202020204" pitchFamily="34" charset="0"/>
                      </a:endParaRPr>
                    </a:p>
                    <a:p>
                      <a:pPr algn="l"/>
                      <a:endParaRPr lang="en-GB" sz="900" b="0" baseline="0" dirty="0" smtClean="0">
                        <a:latin typeface="Arial" panose="020B0604020202020204" pitchFamily="34" charset="0"/>
                        <a:cs typeface="Arial" panose="020B0604020202020204" pitchFamily="34" charset="0"/>
                      </a:endParaRPr>
                    </a:p>
                    <a:p>
                      <a:pPr algn="l"/>
                      <a:endParaRPr lang="en-GB" sz="900" b="0" baseline="0" dirty="0" smtClean="0">
                        <a:latin typeface="Arial" panose="020B0604020202020204" pitchFamily="34" charset="0"/>
                        <a:cs typeface="Arial" panose="020B0604020202020204" pitchFamily="34" charset="0"/>
                      </a:endParaRPr>
                    </a:p>
                    <a:p>
                      <a:pPr algn="l"/>
                      <a:r>
                        <a:rPr lang="en-GB" sz="900" b="0" baseline="0" dirty="0" smtClean="0">
                          <a:latin typeface="Arial" panose="020B0604020202020204" pitchFamily="34" charset="0"/>
                          <a:cs typeface="Arial" panose="020B0604020202020204" pitchFamily="34" charset="0"/>
                        </a:rPr>
                        <a:t>How many groups of 2 are there?</a:t>
                      </a:r>
                    </a:p>
                    <a:p>
                      <a:pPr algn="l"/>
                      <a:endParaRPr lang="en-GB" sz="900" b="0" baseline="0" dirty="0" smtClean="0">
                        <a:latin typeface="Arial" panose="020B0604020202020204" pitchFamily="34" charset="0"/>
                        <a:cs typeface="Arial" panose="020B0604020202020204" pitchFamily="34" charset="0"/>
                      </a:endParaRPr>
                    </a:p>
                    <a:p>
                      <a:pPr algn="l"/>
                      <a:r>
                        <a:rPr lang="en-GB" sz="900" b="0" baseline="0" dirty="0" smtClean="0">
                          <a:latin typeface="Arial" panose="020B0604020202020204" pitchFamily="34" charset="0"/>
                          <a:cs typeface="Arial" panose="020B0604020202020204" pitchFamily="34" charset="0"/>
                        </a:rPr>
                        <a:t>Real life contexts and use of practical equipment to </a:t>
                      </a:r>
                      <a:r>
                        <a:rPr lang="en-GB" sz="900" b="0" u="sng" baseline="0" dirty="0" smtClean="0">
                          <a:latin typeface="Arial" panose="020B0604020202020204" pitchFamily="34" charset="0"/>
                          <a:cs typeface="Arial" panose="020B0604020202020204" pitchFamily="34" charset="0"/>
                        </a:rPr>
                        <a:t>count in repeated groups of the same size:</a:t>
                      </a:r>
                    </a:p>
                    <a:p>
                      <a:pPr algn="l"/>
                      <a:endParaRPr lang="en-GB" sz="900" b="0" u="sng" baseline="0" dirty="0" smtClean="0">
                        <a:latin typeface="Arial" panose="020B0604020202020204" pitchFamily="34" charset="0"/>
                        <a:cs typeface="Arial" panose="020B0604020202020204" pitchFamily="34" charset="0"/>
                      </a:endParaRPr>
                    </a:p>
                    <a:p>
                      <a:pPr algn="l"/>
                      <a:endParaRPr lang="en-GB" sz="900" b="0" u="sng" baseline="0" dirty="0" smtClean="0">
                        <a:latin typeface="Arial" panose="020B0604020202020204" pitchFamily="34" charset="0"/>
                        <a:cs typeface="Arial" panose="020B0604020202020204" pitchFamily="34" charset="0"/>
                      </a:endParaRPr>
                    </a:p>
                    <a:p>
                      <a:pPr algn="l"/>
                      <a:endParaRPr lang="en-GB" sz="900" b="0" u="sng" baseline="0" dirty="0" smtClean="0">
                        <a:latin typeface="Arial" panose="020B0604020202020204" pitchFamily="34" charset="0"/>
                        <a:cs typeface="Arial" panose="020B0604020202020204" pitchFamily="34" charset="0"/>
                      </a:endParaRPr>
                    </a:p>
                    <a:p>
                      <a:pPr algn="l"/>
                      <a:endParaRPr lang="en-GB" sz="900" b="0" u="none" baseline="0" dirty="0" smtClean="0">
                        <a:latin typeface="Arial" panose="020B0604020202020204" pitchFamily="34" charset="0"/>
                        <a:cs typeface="Arial" panose="020B0604020202020204" pitchFamily="34" charset="0"/>
                      </a:endParaRPr>
                    </a:p>
                    <a:p>
                      <a:pPr algn="l"/>
                      <a:endParaRPr lang="en-GB" sz="900" b="0" u="none" baseline="0" dirty="0" smtClean="0">
                        <a:latin typeface="Arial" panose="020B0604020202020204" pitchFamily="34" charset="0"/>
                        <a:cs typeface="Arial" panose="020B0604020202020204" pitchFamily="34" charset="0"/>
                      </a:endParaRPr>
                    </a:p>
                    <a:p>
                      <a:pPr algn="l"/>
                      <a:r>
                        <a:rPr lang="en-GB" sz="900" b="0" u="none" baseline="0" dirty="0" smtClean="0">
                          <a:latin typeface="Arial" panose="020B0604020202020204" pitchFamily="34" charset="0"/>
                          <a:cs typeface="Arial" panose="020B0604020202020204" pitchFamily="34" charset="0"/>
                        </a:rPr>
                        <a:t>How many wheels are there altogether?                                           How much money do I have?</a:t>
                      </a:r>
                    </a:p>
                    <a:p>
                      <a:pPr algn="l"/>
                      <a:endParaRPr lang="en-GB" sz="900" b="0" u="none" baseline="0" dirty="0" smtClean="0">
                        <a:latin typeface="Arial" panose="020B0604020202020204" pitchFamily="34" charset="0"/>
                        <a:cs typeface="Arial" panose="020B0604020202020204" pitchFamily="34" charset="0"/>
                      </a:endParaRPr>
                    </a:p>
                    <a:p>
                      <a:pPr algn="l"/>
                      <a:endParaRPr lang="en-GB" sz="900" b="0" u="none" baseline="0" dirty="0" smtClean="0">
                        <a:latin typeface="Arial" panose="020B0604020202020204" pitchFamily="34" charset="0"/>
                        <a:cs typeface="Arial" panose="020B0604020202020204" pitchFamily="34" charset="0"/>
                      </a:endParaRPr>
                    </a:p>
                    <a:p>
                      <a:pPr algn="l"/>
                      <a:r>
                        <a:rPr lang="en-GB" sz="900" b="0" u="none" baseline="0" dirty="0" smtClean="0">
                          <a:latin typeface="Arial" panose="020B0604020202020204" pitchFamily="34" charset="0"/>
                          <a:cs typeface="Arial" panose="020B0604020202020204" pitchFamily="34" charset="0"/>
                        </a:rPr>
                        <a:t>Count in twos; fives; tens both aloud and with                                 objects.</a:t>
                      </a:r>
                    </a:p>
                    <a:p>
                      <a:pPr algn="l"/>
                      <a:endParaRPr lang="en-GB" sz="900" b="0" u="none" baseline="0" dirty="0" smtClean="0">
                        <a:latin typeface="Arial" panose="020B0604020202020204" pitchFamily="34" charset="0"/>
                        <a:cs typeface="Arial" panose="020B0604020202020204" pitchFamily="34" charset="0"/>
                      </a:endParaRPr>
                    </a:p>
                    <a:p>
                      <a:pPr algn="l"/>
                      <a:endParaRPr lang="en-GB" sz="900" b="0" u="none" baseline="0" dirty="0" smtClean="0">
                        <a:latin typeface="Arial" panose="020B0604020202020204" pitchFamily="34" charset="0"/>
                        <a:cs typeface="Arial" panose="020B0604020202020204" pitchFamily="34" charset="0"/>
                      </a:endParaRPr>
                    </a:p>
                    <a:p>
                      <a:pPr algn="l"/>
                      <a:endParaRPr lang="en-GB" sz="900" b="0" u="none" baseline="0" dirty="0" smtClean="0">
                        <a:latin typeface="Arial" panose="020B0604020202020204" pitchFamily="34" charset="0"/>
                        <a:cs typeface="Arial" panose="020B0604020202020204" pitchFamily="34" charset="0"/>
                      </a:endParaRPr>
                    </a:p>
                    <a:p>
                      <a:pPr algn="l"/>
                      <a:r>
                        <a:rPr lang="en-GB" sz="900" b="0" u="none" baseline="0" dirty="0" smtClean="0">
                          <a:latin typeface="Arial" panose="020B0604020202020204" pitchFamily="34" charset="0"/>
                          <a:cs typeface="Arial" panose="020B0604020202020204" pitchFamily="34" charset="0"/>
                        </a:rPr>
                        <a:t>Children are </a:t>
                      </a:r>
                      <a:r>
                        <a:rPr lang="en-GB" sz="900" b="0" u="sng" baseline="0" dirty="0" smtClean="0">
                          <a:latin typeface="Arial" panose="020B0604020202020204" pitchFamily="34" charset="0"/>
                          <a:cs typeface="Arial" panose="020B0604020202020204" pitchFamily="34" charset="0"/>
                        </a:rPr>
                        <a:t>given multiplication problems set in a real life context</a:t>
                      </a:r>
                      <a:r>
                        <a:rPr lang="en-GB" sz="900" b="0" u="none" baseline="0" dirty="0" smtClean="0">
                          <a:latin typeface="Arial" panose="020B0604020202020204" pitchFamily="34" charset="0"/>
                          <a:cs typeface="Arial" panose="020B0604020202020204" pitchFamily="34" charset="0"/>
                        </a:rPr>
                        <a:t>.  Children are encouraged to visualise the problem.</a:t>
                      </a:r>
                    </a:p>
                    <a:p>
                      <a:pPr algn="l"/>
                      <a:endParaRPr lang="en-GB" sz="900" b="0" u="none" baseline="0" dirty="0" smtClean="0">
                        <a:latin typeface="Arial" panose="020B0604020202020204" pitchFamily="34" charset="0"/>
                        <a:cs typeface="Arial" panose="020B0604020202020204" pitchFamily="34" charset="0"/>
                      </a:endParaRPr>
                    </a:p>
                    <a:p>
                      <a:pPr algn="l"/>
                      <a:r>
                        <a:rPr lang="en-GB" sz="900" b="0" u="none" baseline="0" dirty="0" smtClean="0">
                          <a:latin typeface="Arial" panose="020B0604020202020204" pitchFamily="34" charset="0"/>
                          <a:cs typeface="Arial" panose="020B0604020202020204" pitchFamily="34" charset="0"/>
                        </a:rPr>
                        <a:t>How many fingers on two hands?  How many sides on three triangles?  How many legs on four ducks?</a:t>
                      </a:r>
                    </a:p>
                    <a:p>
                      <a:pPr algn="l"/>
                      <a:endParaRPr lang="en-GB" sz="900" b="0" u="none" baseline="0" dirty="0" smtClean="0">
                        <a:latin typeface="Arial" panose="020B0604020202020204" pitchFamily="34" charset="0"/>
                        <a:cs typeface="Arial" panose="020B0604020202020204" pitchFamily="34" charset="0"/>
                      </a:endParaRPr>
                    </a:p>
                    <a:p>
                      <a:pPr algn="l"/>
                      <a:r>
                        <a:rPr lang="en-GB" sz="900" b="0" u="none" baseline="0" dirty="0" smtClean="0">
                          <a:latin typeface="Arial" panose="020B0604020202020204" pitchFamily="34" charset="0"/>
                          <a:cs typeface="Arial" panose="020B0604020202020204" pitchFamily="34" charset="0"/>
                        </a:rPr>
                        <a:t>Children are encouraged to read number sentences aloud in different ways “five times two makes ten” “ten is equal to five multiplied by two” </a:t>
                      </a:r>
                      <a:endParaRPr lang="en-GB" sz="900" dirty="0">
                        <a:latin typeface="Arial" panose="020B0604020202020204" pitchFamily="34" charset="0"/>
                        <a:cs typeface="Arial" panose="020B0604020202020204" pitchFamily="34" charset="0"/>
                      </a:endParaRPr>
                    </a:p>
                  </a:txBody>
                  <a:tcPr/>
                </a:tc>
                <a:tc>
                  <a:txBody>
                    <a:bodyPr/>
                    <a:lstStyle/>
                    <a:p>
                      <a:pPr algn="l"/>
                      <a:r>
                        <a:rPr lang="en-GB" sz="900" dirty="0" smtClean="0">
                          <a:latin typeface="Arial" panose="020B0604020202020204" pitchFamily="34" charset="0"/>
                          <a:cs typeface="Arial" panose="020B0604020202020204" pitchFamily="34" charset="0"/>
                        </a:rPr>
                        <a:t>  </a:t>
                      </a:r>
                    </a:p>
                    <a:p>
                      <a:pPr algn="l"/>
                      <a:r>
                        <a:rPr lang="en-GB" sz="900" dirty="0" smtClean="0">
                          <a:latin typeface="Arial" panose="020B0604020202020204" pitchFamily="34" charset="0"/>
                          <a:cs typeface="Arial" panose="020B0604020202020204" pitchFamily="34" charset="0"/>
                        </a:rPr>
                        <a:t>lots of</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groups of</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times</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multiply</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multiplied</a:t>
                      </a:r>
                      <a:r>
                        <a:rPr lang="en-GB" sz="900" baseline="0" dirty="0" smtClean="0">
                          <a:latin typeface="Arial" panose="020B0604020202020204" pitchFamily="34" charset="0"/>
                          <a:cs typeface="Arial" panose="020B0604020202020204" pitchFamily="34" charset="0"/>
                        </a:rPr>
                        <a:t> by</a:t>
                      </a:r>
                      <a:endParaRPr lang="en-GB" sz="90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multiple of</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once, twice, three times…ten times</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…..times as (big, long, wide…and so on)</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repeated addition </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double</a:t>
                      </a:r>
                      <a:endParaRPr lang="en-GB" sz="900" dirty="0">
                        <a:latin typeface="Arial" panose="020B0604020202020204" pitchFamily="34" charset="0"/>
                        <a:cs typeface="Arial" panose="020B0604020202020204" pitchFamily="34" charset="0"/>
                      </a:endParaRPr>
                    </a:p>
                  </a:txBody>
                  <a:tcPr/>
                </a:tc>
              </a:tr>
            </a:tbl>
          </a:graphicData>
        </a:graphic>
      </p:graphicFrame>
      <p:sp>
        <p:nvSpPr>
          <p:cNvPr id="6" name="Title 1"/>
          <p:cNvSpPr>
            <a:spLocks noGrp="1"/>
          </p:cNvSpPr>
          <p:nvPr>
            <p:ph type="title"/>
          </p:nvPr>
        </p:nvSpPr>
        <p:spPr>
          <a:xfrm>
            <a:off x="395536" y="260648"/>
            <a:ext cx="8229600" cy="1143000"/>
          </a:xfrm>
        </p:spPr>
        <p:txBody>
          <a:bodyPr>
            <a:noAutofit/>
          </a:bodyPr>
          <a:lstStyle/>
          <a:p>
            <a:r>
              <a:rPr lang="en-GB" sz="2800" dirty="0" smtClean="0"/>
              <a:t>Multiplication</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43200"/>
            <a:ext cx="19145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97" y="3729608"/>
            <a:ext cx="59721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767808"/>
            <a:ext cx="8001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268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3321204"/>
              </p:ext>
            </p:extLst>
          </p:nvPr>
        </p:nvGraphicFramePr>
        <p:xfrm>
          <a:off x="683568" y="1196752"/>
          <a:ext cx="7858000" cy="3068320"/>
        </p:xfrm>
        <a:graphic>
          <a:graphicData uri="http://schemas.openxmlformats.org/drawingml/2006/table">
            <a:tbl>
              <a:tblPr firstRow="1" bandRow="1">
                <a:tableStyleId>{5940675A-B579-460E-94D1-54222C63F5DA}</a:tableStyleId>
              </a:tblPr>
              <a:tblGrid>
                <a:gridCol w="6129808"/>
                <a:gridCol w="1728192"/>
              </a:tblGrid>
              <a:tr h="370840">
                <a:tc>
                  <a:txBody>
                    <a:bodyPr/>
                    <a:lstStyle/>
                    <a:p>
                      <a:pPr algn="ctr"/>
                      <a:r>
                        <a:rPr lang="en-GB" sz="1050" b="1" dirty="0" smtClean="0">
                          <a:latin typeface="Arial" panose="020B0604020202020204" pitchFamily="34" charset="0"/>
                          <a:cs typeface="Arial" panose="020B0604020202020204" pitchFamily="34" charset="0"/>
                        </a:rPr>
                        <a:t>GUIDANCE/</a:t>
                      </a:r>
                      <a:r>
                        <a:rPr lang="en-GB" sz="1050" b="1" baseline="0" dirty="0" smtClean="0">
                          <a:latin typeface="Arial" panose="020B0604020202020204" pitchFamily="34" charset="0"/>
                          <a:cs typeface="Arial" panose="020B0604020202020204" pitchFamily="34" charset="0"/>
                        </a:rPr>
                        <a:t> MODELS AND IMAGES</a:t>
                      </a:r>
                      <a:endParaRPr lang="en-GB" sz="1050" b="1" dirty="0">
                        <a:latin typeface="Arial" panose="020B0604020202020204" pitchFamily="34" charset="0"/>
                        <a:cs typeface="Arial" panose="020B0604020202020204" pitchFamily="34" charset="0"/>
                      </a:endParaRPr>
                    </a:p>
                  </a:txBody>
                  <a:tcPr/>
                </a:tc>
                <a:tc>
                  <a:txBody>
                    <a:bodyPr/>
                    <a:lstStyle/>
                    <a:p>
                      <a:pPr algn="ctr"/>
                      <a:r>
                        <a:rPr lang="en-GB" sz="1050" b="1" dirty="0" smtClean="0">
                          <a:latin typeface="Arial" panose="020B0604020202020204" pitchFamily="34" charset="0"/>
                          <a:cs typeface="Arial" panose="020B0604020202020204" pitchFamily="34" charset="0"/>
                        </a:rPr>
                        <a:t>KEY VOCABULARY</a:t>
                      </a:r>
                      <a:endParaRPr lang="en-GB" sz="1050" b="1" dirty="0">
                        <a:latin typeface="Arial" panose="020B0604020202020204" pitchFamily="34" charset="0"/>
                        <a:cs typeface="Arial" panose="020B0604020202020204" pitchFamily="34" charset="0"/>
                      </a:endParaRPr>
                    </a:p>
                  </a:txBody>
                  <a:tcPr/>
                </a:tc>
              </a:tr>
              <a:tr h="370840">
                <a:tc>
                  <a:txBody>
                    <a:bodyPr/>
                    <a:lstStyle/>
                    <a:p>
                      <a:pPr algn="l"/>
                      <a:r>
                        <a:rPr lang="en-GB" sz="900" dirty="0" smtClean="0">
                          <a:latin typeface="Arial" panose="020B0604020202020204" pitchFamily="34" charset="0"/>
                          <a:cs typeface="Arial" panose="020B0604020202020204" pitchFamily="34" charset="0"/>
                        </a:rPr>
                        <a:t>The ELG states that children</a:t>
                      </a:r>
                      <a:r>
                        <a:rPr lang="en-GB" sz="900" baseline="0" dirty="0" smtClean="0">
                          <a:latin typeface="Arial" panose="020B0604020202020204" pitchFamily="34" charset="0"/>
                          <a:cs typeface="Arial" panose="020B0604020202020204" pitchFamily="34" charset="0"/>
                        </a:rPr>
                        <a:t> solve problems, including doubling halving and sharing.</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Children need  to see and hear representation of division</a:t>
                      </a:r>
                      <a:r>
                        <a:rPr lang="en-GB" sz="900" baseline="0" dirty="0" smtClean="0">
                          <a:latin typeface="Arial" panose="020B0604020202020204" pitchFamily="34" charset="0"/>
                          <a:cs typeface="Arial" panose="020B0604020202020204" pitchFamily="34" charset="0"/>
                        </a:rPr>
                        <a:t> as both grouping and sharing.</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Division can be introduced through halving.</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Children begin with mostly pictorial representations linked to real life contexts:</a:t>
                      </a:r>
                    </a:p>
                    <a:p>
                      <a:pPr algn="l"/>
                      <a:endParaRPr lang="en-GB" sz="900" baseline="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                                                         </a:t>
                      </a:r>
                      <a:r>
                        <a:rPr lang="en-GB" sz="900" b="1" dirty="0" smtClean="0">
                          <a:latin typeface="Arial" panose="020B0604020202020204" pitchFamily="34" charset="0"/>
                          <a:cs typeface="Arial" panose="020B0604020202020204" pitchFamily="34" charset="0"/>
                        </a:rPr>
                        <a:t>Grouping model</a:t>
                      </a:r>
                    </a:p>
                    <a:p>
                      <a:pPr algn="l"/>
                      <a:r>
                        <a:rPr lang="en-GB" sz="900" dirty="0" smtClean="0">
                          <a:latin typeface="Arial" panose="020B0604020202020204" pitchFamily="34" charset="0"/>
                          <a:cs typeface="Arial" panose="020B0604020202020204" pitchFamily="34" charset="0"/>
                        </a:rPr>
                        <a:t>                                                         Mum has six socks.  She grouped</a:t>
                      </a:r>
                      <a:r>
                        <a:rPr lang="en-GB" sz="900" baseline="0" dirty="0" smtClean="0">
                          <a:latin typeface="Arial" panose="020B0604020202020204" pitchFamily="34" charset="0"/>
                          <a:cs typeface="Arial" panose="020B0604020202020204" pitchFamily="34" charset="0"/>
                        </a:rPr>
                        <a:t> them into pairs – how many pairs did she                                      </a:t>
                      </a:r>
                    </a:p>
                    <a:p>
                      <a:pPr algn="l"/>
                      <a:r>
                        <a:rPr lang="en-GB" sz="900" baseline="0" dirty="0" smtClean="0">
                          <a:latin typeface="Arial" panose="020B0604020202020204" pitchFamily="34" charset="0"/>
                          <a:cs typeface="Arial" panose="020B0604020202020204" pitchFamily="34" charset="0"/>
                        </a:rPr>
                        <a:t>                                                          make?</a:t>
                      </a:r>
                    </a:p>
                    <a:p>
                      <a:pPr algn="l"/>
                      <a:endParaRPr lang="en-GB" sz="900" baseline="0" dirty="0" smtClean="0">
                        <a:latin typeface="Arial" panose="020B0604020202020204" pitchFamily="34" charset="0"/>
                        <a:cs typeface="Arial" panose="020B0604020202020204" pitchFamily="34" charset="0"/>
                      </a:endParaRP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                                                </a:t>
                      </a:r>
                      <a:r>
                        <a:rPr lang="en-GB" sz="900" b="1" dirty="0" smtClean="0">
                          <a:latin typeface="Arial" panose="020B0604020202020204" pitchFamily="34" charset="0"/>
                          <a:cs typeface="Arial" panose="020B0604020202020204" pitchFamily="34" charset="0"/>
                        </a:rPr>
                        <a:t>Sharing model</a:t>
                      </a:r>
                    </a:p>
                    <a:p>
                      <a:pPr algn="l"/>
                      <a:r>
                        <a:rPr lang="en-GB" sz="900" b="1" dirty="0" smtClean="0">
                          <a:latin typeface="Arial" panose="020B0604020202020204" pitchFamily="34" charset="0"/>
                          <a:cs typeface="Arial" panose="020B0604020202020204" pitchFamily="34" charset="0"/>
                        </a:rPr>
                        <a:t>                                                 </a:t>
                      </a:r>
                      <a:r>
                        <a:rPr lang="en-GB" sz="900" b="0" dirty="0" smtClean="0">
                          <a:latin typeface="Arial" panose="020B0604020202020204" pitchFamily="34" charset="0"/>
                          <a:cs typeface="Arial" panose="020B0604020202020204" pitchFamily="34" charset="0"/>
                        </a:rPr>
                        <a:t>I have 10 sweets.  I want to share</a:t>
                      </a:r>
                      <a:r>
                        <a:rPr lang="en-GB" sz="900" b="0" baseline="0" dirty="0" smtClean="0">
                          <a:latin typeface="Arial" panose="020B0604020202020204" pitchFamily="34" charset="0"/>
                          <a:cs typeface="Arial" panose="020B0604020202020204" pitchFamily="34" charset="0"/>
                        </a:rPr>
                        <a:t> them with my friend. How many will we have each? </a:t>
                      </a:r>
                    </a:p>
                    <a:p>
                      <a:pPr algn="l"/>
                      <a:endParaRPr lang="en-GB" sz="900" b="0" baseline="0" dirty="0" smtClean="0">
                        <a:latin typeface="Arial" panose="020B0604020202020204" pitchFamily="34" charset="0"/>
                        <a:cs typeface="Arial" panose="020B0604020202020204" pitchFamily="34" charset="0"/>
                      </a:endParaRPr>
                    </a:p>
                    <a:p>
                      <a:pPr algn="l"/>
                      <a:endParaRPr lang="en-GB" sz="900" b="0" baseline="0" dirty="0" smtClean="0">
                        <a:latin typeface="Arial" panose="020B0604020202020204" pitchFamily="34" charset="0"/>
                        <a:cs typeface="Arial" panose="020B0604020202020204" pitchFamily="34" charset="0"/>
                      </a:endParaRPr>
                    </a:p>
                    <a:p>
                      <a:pPr algn="l"/>
                      <a:r>
                        <a:rPr lang="en-GB" sz="900" b="0" baseline="0" dirty="0" smtClean="0">
                          <a:latin typeface="Arial" panose="020B0604020202020204" pitchFamily="34" charset="0"/>
                          <a:cs typeface="Arial" panose="020B0604020202020204" pitchFamily="34" charset="0"/>
                        </a:rPr>
                        <a:t>Children have a go at recording the calculation that has been carried out.</a:t>
                      </a:r>
                      <a:endParaRPr lang="en-GB" sz="900" b="0" dirty="0">
                        <a:latin typeface="Arial" panose="020B0604020202020204" pitchFamily="34" charset="0"/>
                        <a:cs typeface="Arial" panose="020B0604020202020204" pitchFamily="34" charset="0"/>
                      </a:endParaRPr>
                    </a:p>
                  </a:txBody>
                  <a:tcPr/>
                </a:tc>
                <a:tc>
                  <a:txBody>
                    <a:bodyPr/>
                    <a:lstStyle/>
                    <a:p>
                      <a:pPr algn="l"/>
                      <a:r>
                        <a:rPr lang="en-GB" sz="900" dirty="0" smtClean="0">
                          <a:latin typeface="Arial" panose="020B0604020202020204" pitchFamily="34" charset="0"/>
                          <a:cs typeface="Arial" panose="020B0604020202020204" pitchFamily="34" charset="0"/>
                        </a:rPr>
                        <a:t>halve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share, share equally</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one each. two each, three each…</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group in pairs, threes,  tens</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equal groups of</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divide</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divided by</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divided into</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left,</a:t>
                      </a:r>
                      <a:r>
                        <a:rPr lang="en-GB" sz="900" baseline="0" dirty="0" smtClean="0">
                          <a:latin typeface="Arial" panose="020B0604020202020204" pitchFamily="34" charset="0"/>
                          <a:cs typeface="Arial" panose="020B0604020202020204" pitchFamily="34" charset="0"/>
                        </a:rPr>
                        <a:t> left over</a:t>
                      </a:r>
                      <a:endParaRPr lang="en-GB" sz="900" dirty="0" smtClean="0">
                        <a:latin typeface="Arial" panose="020B0604020202020204" pitchFamily="34" charset="0"/>
                        <a:cs typeface="Arial" panose="020B0604020202020204" pitchFamily="34" charset="0"/>
                      </a:endParaRPr>
                    </a:p>
                    <a:p>
                      <a:pPr algn="l"/>
                      <a:endParaRPr lang="en-GB" sz="900" dirty="0">
                        <a:latin typeface="Arial" panose="020B0604020202020204" pitchFamily="34" charset="0"/>
                        <a:cs typeface="Arial" panose="020B0604020202020204" pitchFamily="34" charset="0"/>
                      </a:endParaRPr>
                    </a:p>
                  </a:txBody>
                  <a:tcPr/>
                </a:tc>
              </a:tr>
            </a:tbl>
          </a:graphicData>
        </a:graphic>
      </p:graphicFrame>
      <p:sp>
        <p:nvSpPr>
          <p:cNvPr id="5" name="Title 1"/>
          <p:cNvSpPr>
            <a:spLocks noGrp="1"/>
          </p:cNvSpPr>
          <p:nvPr>
            <p:ph type="title"/>
          </p:nvPr>
        </p:nvSpPr>
        <p:spPr>
          <a:xfrm>
            <a:off x="395536" y="260648"/>
            <a:ext cx="8229600" cy="864096"/>
          </a:xfrm>
        </p:spPr>
        <p:txBody>
          <a:bodyPr>
            <a:noAutofit/>
          </a:bodyPr>
          <a:lstStyle/>
          <a:p>
            <a:r>
              <a:rPr lang="en-GB" sz="2800" dirty="0" smtClean="0"/>
              <a:t>Division and fractions</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Maths for young children should be meaningful. Where possible, concepts should be taught in the context of real life.</a:t>
            </a:r>
            <a:endParaRPr lang="en-GB" sz="1800" dirty="0"/>
          </a:p>
        </p:txBody>
      </p:sp>
      <p:graphicFrame>
        <p:nvGraphicFramePr>
          <p:cNvPr id="6" name="Table 5"/>
          <p:cNvGraphicFramePr>
            <a:graphicFrameLocks noGrp="1"/>
          </p:cNvGraphicFramePr>
          <p:nvPr>
            <p:extLst>
              <p:ext uri="{D42A27DB-BD31-4B8C-83A1-F6EECF244321}">
                <p14:modId xmlns:p14="http://schemas.microsoft.com/office/powerpoint/2010/main" val="4026311346"/>
              </p:ext>
            </p:extLst>
          </p:nvPr>
        </p:nvGraphicFramePr>
        <p:xfrm>
          <a:off x="715008" y="4655666"/>
          <a:ext cx="7858000" cy="1869678"/>
        </p:xfrm>
        <a:graphic>
          <a:graphicData uri="http://schemas.openxmlformats.org/drawingml/2006/table">
            <a:tbl>
              <a:tblPr firstRow="1" bandRow="1">
                <a:tableStyleId>{5940675A-B579-460E-94D1-54222C63F5DA}</a:tableStyleId>
              </a:tblPr>
              <a:tblGrid>
                <a:gridCol w="6129808"/>
                <a:gridCol w="1728192"/>
              </a:tblGrid>
              <a:tr h="370840">
                <a:tc>
                  <a:txBody>
                    <a:bodyPr/>
                    <a:lstStyle/>
                    <a:p>
                      <a:pPr algn="ctr"/>
                      <a:r>
                        <a:rPr lang="en-GB" sz="1050" b="1" dirty="0" smtClean="0">
                          <a:latin typeface="Arial" panose="020B0604020202020204" pitchFamily="34" charset="0"/>
                          <a:cs typeface="Arial" panose="020B0604020202020204" pitchFamily="34" charset="0"/>
                        </a:rPr>
                        <a:t>GUIDANCE/</a:t>
                      </a:r>
                      <a:r>
                        <a:rPr lang="en-GB" sz="1050" b="1" baseline="0" dirty="0" smtClean="0">
                          <a:latin typeface="Arial" panose="020B0604020202020204" pitchFamily="34" charset="0"/>
                          <a:cs typeface="Arial" panose="020B0604020202020204" pitchFamily="34" charset="0"/>
                        </a:rPr>
                        <a:t> MODELS AND IMAGES</a:t>
                      </a:r>
                      <a:endParaRPr lang="en-GB" sz="1050" b="1" dirty="0">
                        <a:latin typeface="Arial" panose="020B0604020202020204" pitchFamily="34" charset="0"/>
                        <a:cs typeface="Arial" panose="020B0604020202020204" pitchFamily="34" charset="0"/>
                      </a:endParaRPr>
                    </a:p>
                  </a:txBody>
                  <a:tcPr/>
                </a:tc>
                <a:tc>
                  <a:txBody>
                    <a:bodyPr/>
                    <a:lstStyle/>
                    <a:p>
                      <a:pPr algn="ctr"/>
                      <a:r>
                        <a:rPr lang="en-GB" sz="1050" b="1" dirty="0" smtClean="0">
                          <a:latin typeface="Arial" panose="020B0604020202020204" pitchFamily="34" charset="0"/>
                          <a:cs typeface="Arial" panose="020B0604020202020204" pitchFamily="34" charset="0"/>
                        </a:rPr>
                        <a:t>KEY VOCABULARY</a:t>
                      </a:r>
                      <a:endParaRPr lang="en-GB" sz="1050" b="1" dirty="0">
                        <a:latin typeface="Arial" panose="020B0604020202020204" pitchFamily="34" charset="0"/>
                        <a:cs typeface="Arial" panose="020B0604020202020204" pitchFamily="34" charset="0"/>
                      </a:endParaRPr>
                    </a:p>
                  </a:txBody>
                  <a:tcPr/>
                </a:tc>
              </a:tr>
              <a:tr h="1498838">
                <a:tc>
                  <a:txBody>
                    <a:bodyPr/>
                    <a:lstStyle/>
                    <a:p>
                      <a:pPr algn="l"/>
                      <a:r>
                        <a:rPr lang="en-GB" sz="900" dirty="0" smtClean="0">
                          <a:latin typeface="Arial" panose="020B0604020202020204" pitchFamily="34" charset="0"/>
                          <a:cs typeface="Arial" panose="020B0604020202020204" pitchFamily="34" charset="0"/>
                        </a:rPr>
                        <a:t>Although not explicit in the Development Matters document,</a:t>
                      </a:r>
                      <a:r>
                        <a:rPr lang="en-GB" sz="900" baseline="0" dirty="0" smtClean="0">
                          <a:latin typeface="Arial" panose="020B0604020202020204" pitchFamily="34" charset="0"/>
                          <a:cs typeface="Arial" panose="020B0604020202020204" pitchFamily="34" charset="0"/>
                        </a:rPr>
                        <a:t> the sharing model is a useful way of introducing young children to fractions and calculating with fractions.</a:t>
                      </a:r>
                    </a:p>
                    <a:p>
                      <a:pPr algn="l"/>
                      <a:endParaRPr lang="en-GB" sz="900" baseline="0" dirty="0" smtClean="0">
                        <a:latin typeface="Arial" panose="020B0604020202020204" pitchFamily="34" charset="0"/>
                        <a:cs typeface="Arial" panose="020B0604020202020204" pitchFamily="34" charset="0"/>
                      </a:endParaRPr>
                    </a:p>
                    <a:p>
                      <a:pPr algn="l"/>
                      <a:r>
                        <a:rPr lang="en-GB" sz="900" baseline="0" dirty="0" smtClean="0">
                          <a:latin typeface="Arial" panose="020B0604020202020204" pitchFamily="34" charset="0"/>
                          <a:cs typeface="Arial" panose="020B0604020202020204" pitchFamily="34" charset="0"/>
                        </a:rPr>
                        <a:t>Setting the problems in real life context and solving them with </a:t>
                      </a:r>
                      <a:r>
                        <a:rPr lang="en-GB" sz="900" u="sng" baseline="0" dirty="0" smtClean="0">
                          <a:latin typeface="Arial" panose="020B0604020202020204" pitchFamily="34" charset="0"/>
                          <a:cs typeface="Arial" panose="020B0604020202020204" pitchFamily="34" charset="0"/>
                        </a:rPr>
                        <a:t>concrete apparatus</a:t>
                      </a:r>
                      <a:r>
                        <a:rPr lang="en-GB" sz="900" u="none" baseline="0" dirty="0" smtClean="0">
                          <a:latin typeface="Arial" panose="020B0604020202020204" pitchFamily="34" charset="0"/>
                          <a:cs typeface="Arial" panose="020B0604020202020204" pitchFamily="34" charset="0"/>
                        </a:rPr>
                        <a:t>  will support children’s understanding.</a:t>
                      </a:r>
                    </a:p>
                    <a:p>
                      <a:pPr algn="l"/>
                      <a:endParaRPr lang="en-GB" sz="900" u="none" baseline="0" dirty="0" smtClean="0">
                        <a:latin typeface="Arial" panose="020B0604020202020204" pitchFamily="34" charset="0"/>
                        <a:cs typeface="Arial" panose="020B0604020202020204" pitchFamily="34" charset="0"/>
                      </a:endParaRPr>
                    </a:p>
                    <a:p>
                      <a:pPr algn="l"/>
                      <a:r>
                        <a:rPr lang="en-GB" sz="900" u="none" baseline="0" dirty="0" smtClean="0">
                          <a:latin typeface="Arial" panose="020B0604020202020204" pitchFamily="34" charset="0"/>
                          <a:cs typeface="Arial" panose="020B0604020202020204" pitchFamily="34" charset="0"/>
                        </a:rPr>
                        <a:t>“I have got 5 bones to share between my two dogs.  How many bones will they get each?”</a:t>
                      </a:r>
                    </a:p>
                    <a:p>
                      <a:pPr algn="l"/>
                      <a:endParaRPr lang="en-GB" sz="900" u="none" baseline="0" dirty="0" smtClean="0">
                        <a:latin typeface="Arial" panose="020B0604020202020204" pitchFamily="34" charset="0"/>
                        <a:cs typeface="Arial" panose="020B0604020202020204" pitchFamily="34" charset="0"/>
                      </a:endParaRPr>
                    </a:p>
                    <a:p>
                      <a:pPr algn="l"/>
                      <a:r>
                        <a:rPr lang="en-GB" sz="900" u="none" baseline="0" dirty="0" smtClean="0">
                          <a:latin typeface="Arial" panose="020B0604020202020204" pitchFamily="34" charset="0"/>
                          <a:cs typeface="Arial" panose="020B0604020202020204" pitchFamily="34" charset="0"/>
                        </a:rPr>
                        <a:t>Children have a go at recording th e calculation that has been carried out.</a:t>
                      </a:r>
                    </a:p>
                    <a:p>
                      <a:pPr algn="l"/>
                      <a:r>
                        <a:rPr lang="en-GB" sz="900" u="none" baseline="0" dirty="0" smtClean="0">
                          <a:latin typeface="Arial" panose="020B0604020202020204" pitchFamily="34" charset="0"/>
                          <a:cs typeface="Arial" panose="020B0604020202020204" pitchFamily="34" charset="0"/>
                        </a:rPr>
                        <a:t>2 ½  +  2 ½  =  5</a:t>
                      </a:r>
                      <a:endParaRPr lang="en-GB" sz="900" dirty="0">
                        <a:latin typeface="Arial" panose="020B0604020202020204" pitchFamily="34" charset="0"/>
                        <a:cs typeface="Arial" panose="020B0604020202020204" pitchFamily="34" charset="0"/>
                      </a:endParaRPr>
                    </a:p>
                  </a:txBody>
                  <a:tcPr/>
                </a:tc>
                <a:tc>
                  <a:txBody>
                    <a:bodyPr/>
                    <a:lstStyle/>
                    <a:p>
                      <a:pPr algn="l"/>
                      <a:r>
                        <a:rPr lang="en-GB" sz="900" dirty="0" smtClean="0">
                          <a:latin typeface="Arial" panose="020B0604020202020204" pitchFamily="34" charset="0"/>
                          <a:cs typeface="Arial" panose="020B0604020202020204" pitchFamily="34" charset="0"/>
                        </a:rPr>
                        <a:t>as division vocabulary plus:</a:t>
                      </a:r>
                    </a:p>
                    <a:p>
                      <a:pPr algn="l"/>
                      <a:r>
                        <a:rPr lang="en-GB" sz="900" dirty="0" smtClean="0">
                          <a:latin typeface="Arial" panose="020B0604020202020204" pitchFamily="34" charset="0"/>
                          <a:cs typeface="Arial" panose="020B0604020202020204" pitchFamily="34" charset="0"/>
                        </a:rPr>
                        <a:t>fraction</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half</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halves</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third</a:t>
                      </a:r>
                    </a:p>
                    <a:p>
                      <a:pPr algn="l"/>
                      <a:endParaRPr lang="en-GB" sz="900" dirty="0" smtClean="0">
                        <a:latin typeface="Arial" panose="020B0604020202020204" pitchFamily="34" charset="0"/>
                        <a:cs typeface="Arial" panose="020B0604020202020204" pitchFamily="34" charset="0"/>
                      </a:endParaRPr>
                    </a:p>
                    <a:p>
                      <a:pPr algn="l"/>
                      <a:r>
                        <a:rPr lang="en-GB" sz="900" dirty="0" smtClean="0">
                          <a:latin typeface="Arial" panose="020B0604020202020204" pitchFamily="34" charset="0"/>
                          <a:cs typeface="Arial" panose="020B0604020202020204" pitchFamily="34" charset="0"/>
                        </a:rPr>
                        <a:t>thirds</a:t>
                      </a:r>
                      <a:endParaRPr lang="en-GB" sz="900" dirty="0">
                        <a:latin typeface="Arial" panose="020B0604020202020204" pitchFamily="34" charset="0"/>
                        <a:cs typeface="Arial" panose="020B0604020202020204" pitchFamily="34" charset="0"/>
                      </a:endParaRPr>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36912"/>
            <a:ext cx="16859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12976"/>
            <a:ext cx="12096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948" y="5733256"/>
            <a:ext cx="12573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755575" y="4221088"/>
            <a:ext cx="1829941" cy="3653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smtClean="0"/>
              <a:t>Fractions</a:t>
            </a:r>
            <a:endParaRPr lang="en-GB" sz="2000" dirty="0"/>
          </a:p>
        </p:txBody>
      </p:sp>
    </p:spTree>
    <p:extLst>
      <p:ext uri="{BB962C8B-B14F-4D97-AF65-F5344CB8AC3E}">
        <p14:creationId xmlns:p14="http://schemas.microsoft.com/office/powerpoint/2010/main" val="1003615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1439850"/>
          </a:xfrm>
        </p:spPr>
        <p:txBody>
          <a:bodyPr>
            <a:noAutofit/>
          </a:bodyPr>
          <a:lstStyle/>
          <a:p>
            <a:r>
              <a:rPr lang="en-GB" sz="2400" b="1" dirty="0" smtClean="0">
                <a:solidFill>
                  <a:srgbClr val="005696"/>
                </a:solidFill>
                <a:latin typeface="+mn-lt"/>
              </a:rPr>
              <a:t>Development Matters in the</a:t>
            </a:r>
            <a:br>
              <a:rPr lang="en-GB" sz="2400" b="1" dirty="0" smtClean="0">
                <a:solidFill>
                  <a:srgbClr val="005696"/>
                </a:solidFill>
                <a:latin typeface="+mn-lt"/>
              </a:rPr>
            </a:br>
            <a:r>
              <a:rPr lang="en-GB" sz="2400" b="1" dirty="0" smtClean="0">
                <a:solidFill>
                  <a:srgbClr val="005696"/>
                </a:solidFill>
                <a:latin typeface="+mn-lt"/>
              </a:rPr>
              <a:t>Early Years Foundation Stage (EYFS)</a:t>
            </a:r>
            <a:br>
              <a:rPr lang="en-GB" sz="2400" b="1" dirty="0" smtClean="0">
                <a:solidFill>
                  <a:srgbClr val="005696"/>
                </a:solidFill>
                <a:latin typeface="+mn-lt"/>
              </a:rPr>
            </a:br>
            <a:r>
              <a:rPr lang="en-GB" sz="1600" b="1" dirty="0" smtClean="0">
                <a:solidFill>
                  <a:srgbClr val="0094A5"/>
                </a:solidFill>
                <a:latin typeface="+mn-lt"/>
              </a:rPr>
              <a:t>This non-statutory guidance material supports practitioners</a:t>
            </a:r>
            <a:br>
              <a:rPr lang="en-GB" sz="1600" b="1" dirty="0" smtClean="0">
                <a:solidFill>
                  <a:srgbClr val="0094A5"/>
                </a:solidFill>
                <a:latin typeface="+mn-lt"/>
              </a:rPr>
            </a:br>
            <a:r>
              <a:rPr lang="en-GB" sz="1600" b="1" dirty="0" smtClean="0">
                <a:solidFill>
                  <a:srgbClr val="0094A5"/>
                </a:solidFill>
                <a:latin typeface="+mn-lt"/>
              </a:rPr>
              <a:t>in implementing the statutory requirements of the EYFS.</a:t>
            </a:r>
            <a:br>
              <a:rPr lang="en-GB" sz="1600" b="1" dirty="0" smtClean="0">
                <a:solidFill>
                  <a:srgbClr val="0094A5"/>
                </a:solidFill>
                <a:latin typeface="+mn-lt"/>
              </a:rPr>
            </a:br>
            <a:r>
              <a:rPr lang="en-GB" sz="1600" dirty="0" smtClean="0">
                <a:latin typeface="+mn-lt"/>
              </a:rPr>
              <a:t>©Crown Copyright 2012</a:t>
            </a:r>
            <a:r>
              <a:rPr lang="en-GB" sz="1600" b="1" dirty="0" smtClean="0">
                <a:solidFill>
                  <a:srgbClr val="0094A5"/>
                </a:solidFill>
                <a:latin typeface="HelveticaNeue-Bold"/>
              </a:rPr>
              <a:t/>
            </a:r>
            <a:br>
              <a:rPr lang="en-GB" sz="1600" b="1" dirty="0" smtClean="0">
                <a:solidFill>
                  <a:srgbClr val="0094A5"/>
                </a:solidFill>
                <a:latin typeface="HelveticaNeue-Bold"/>
              </a:rPr>
            </a:br>
            <a:endParaRPr lang="en-GB" sz="1600" dirty="0"/>
          </a:p>
        </p:txBody>
      </p:sp>
      <p:graphicFrame>
        <p:nvGraphicFramePr>
          <p:cNvPr id="4" name="Table 3"/>
          <p:cNvGraphicFramePr>
            <a:graphicFrameLocks noGrp="1"/>
          </p:cNvGraphicFramePr>
          <p:nvPr/>
        </p:nvGraphicFramePr>
        <p:xfrm>
          <a:off x="571472" y="2631566"/>
          <a:ext cx="8001056" cy="3785616"/>
        </p:xfrm>
        <a:graphic>
          <a:graphicData uri="http://schemas.openxmlformats.org/drawingml/2006/table">
            <a:tbl>
              <a:tblPr/>
              <a:tblGrid>
                <a:gridCol w="1999981"/>
                <a:gridCol w="1999981"/>
                <a:gridCol w="2000547"/>
                <a:gridCol w="2000547"/>
              </a:tblGrid>
              <a:tr h="3012012">
                <a:tc>
                  <a:txBody>
                    <a:bodyPr/>
                    <a:lstStyle/>
                    <a:p>
                      <a:pPr>
                        <a:lnSpc>
                          <a:spcPct val="115000"/>
                        </a:lnSpc>
                        <a:spcAft>
                          <a:spcPts val="0"/>
                        </a:spcAft>
                      </a:pPr>
                      <a:r>
                        <a:rPr lang="en-GB" sz="1200" dirty="0">
                          <a:latin typeface="+mn-lt"/>
                          <a:ea typeface="Calibri"/>
                          <a:cs typeface="HelveticaNeue-Light"/>
                          <a:hlinkClick r:id="rId2"/>
                        </a:rPr>
                        <a:t>22 – 36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Creates </a:t>
                      </a:r>
                      <a:r>
                        <a:rPr lang="en-GB" sz="1200" dirty="0">
                          <a:latin typeface="+mn-lt"/>
                          <a:ea typeface="Calibri"/>
                          <a:cs typeface="HelveticaNeue-Light"/>
                        </a:rPr>
                        <a:t>and experiments with symbols and marks representing ideas of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Begins to make comparisons between quantities.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Uses some language of quantities, such as </a:t>
                      </a:r>
                      <a:r>
                        <a:rPr lang="en-GB" sz="1200" i="1" dirty="0">
                          <a:latin typeface="+mn-lt"/>
                          <a:ea typeface="Calibri"/>
                          <a:cs typeface="HelveticaNeue-LightItalic"/>
                        </a:rPr>
                        <a:t>‘more’ </a:t>
                      </a:r>
                      <a:r>
                        <a:rPr lang="en-GB" sz="1200" dirty="0">
                          <a:latin typeface="+mn-lt"/>
                          <a:ea typeface="Calibri"/>
                          <a:cs typeface="HelveticaNeue-Light"/>
                        </a:rPr>
                        <a:t>and </a:t>
                      </a:r>
                      <a:r>
                        <a:rPr lang="en-GB" sz="1200" i="1" dirty="0">
                          <a:latin typeface="+mn-lt"/>
                          <a:ea typeface="Calibri"/>
                          <a:cs typeface="HelveticaNeue-LightItalic"/>
                        </a:rPr>
                        <a:t>‘a lot’.</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Knows that a group of things changes in quantity when something is added or taken away.</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mn-lt"/>
                          <a:ea typeface="Calibri"/>
                          <a:cs typeface="HelveticaNeue-Light"/>
                          <a:hlinkClick r:id="rId2"/>
                        </a:rPr>
                        <a:t>30 – 50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Beginning </a:t>
                      </a:r>
                      <a:r>
                        <a:rPr lang="en-GB" sz="1200" dirty="0">
                          <a:latin typeface="+mn-lt"/>
                          <a:ea typeface="Calibri"/>
                          <a:cs typeface="HelveticaNeue-Light"/>
                        </a:rPr>
                        <a:t>to represent numbers using fingers, marks on paper or pictures.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Compares two groups of objects, saying when they have the same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Separates a group of three or four objects in different ways, beginning to recognise that the total is still the same.</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mn-lt"/>
                          <a:ea typeface="Calibri"/>
                          <a:cs typeface="HelveticaNeue-Light"/>
                          <a:hlinkClick r:id="rId2"/>
                        </a:rPr>
                        <a:t>40 – 60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Says </a:t>
                      </a:r>
                      <a:r>
                        <a:rPr lang="en-GB" sz="1200" dirty="0">
                          <a:latin typeface="+mn-lt"/>
                          <a:ea typeface="Calibri"/>
                          <a:cs typeface="HelveticaNeue-Light"/>
                        </a:rPr>
                        <a:t>the number that is one more than a given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Finds one more or one less from a group of up to five objects, then ten objects.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In practical activities and discussion, beginning to use the vocabulary involved in adding and subtracting.</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Records, using marks that they can interpret and explain.</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mn-lt"/>
                          <a:ea typeface="Calibri"/>
                          <a:cs typeface="Times New Roman"/>
                          <a:hlinkClick r:id="rId2"/>
                        </a:rPr>
                        <a:t>Early Learning Goal for </a:t>
                      </a:r>
                      <a:r>
                        <a:rPr lang="en-GB" sz="1200" b="1" dirty="0" smtClean="0">
                          <a:latin typeface="+mn-lt"/>
                          <a:ea typeface="Calibri"/>
                          <a:cs typeface="Times New Roman"/>
                          <a:hlinkClick r:id="rId2"/>
                        </a:rPr>
                        <a:t>Numbers</a:t>
                      </a:r>
                      <a:endParaRPr lang="en-GB" sz="1200" b="1" dirty="0" smtClean="0">
                        <a:latin typeface="+mn-lt"/>
                        <a:ea typeface="Calibri"/>
                        <a:cs typeface="Times New Roman"/>
                      </a:endParaRPr>
                    </a:p>
                    <a:p>
                      <a:pPr>
                        <a:lnSpc>
                          <a:spcPct val="115000"/>
                        </a:lnSpc>
                        <a:spcAft>
                          <a:spcPts val="0"/>
                        </a:spcAft>
                      </a:pPr>
                      <a:endParaRPr lang="en-GB" sz="1200" dirty="0">
                        <a:latin typeface="+mn-lt"/>
                        <a:ea typeface="Calibri"/>
                        <a:cs typeface="Times New Roman"/>
                      </a:endParaRPr>
                    </a:p>
                    <a:p>
                      <a:pPr>
                        <a:lnSpc>
                          <a:spcPct val="115000"/>
                        </a:lnSpc>
                        <a:spcAft>
                          <a:spcPts val="0"/>
                        </a:spcAft>
                      </a:pPr>
                      <a:endParaRPr lang="en-GB" sz="1200" b="1" dirty="0" smtClean="0">
                        <a:latin typeface="+mn-lt"/>
                        <a:ea typeface="Calibri"/>
                        <a:cs typeface="HelveticaNeue-Bold"/>
                      </a:endParaRPr>
                    </a:p>
                    <a:p>
                      <a:pPr>
                        <a:lnSpc>
                          <a:spcPct val="115000"/>
                        </a:lnSpc>
                        <a:spcAft>
                          <a:spcPts val="0"/>
                        </a:spcAft>
                      </a:pPr>
                      <a:endParaRPr lang="en-GB" sz="1200" b="1" dirty="0" smtClean="0">
                        <a:latin typeface="+mn-lt"/>
                        <a:ea typeface="Calibri"/>
                        <a:cs typeface="HelveticaNeue-Bold"/>
                      </a:endParaRPr>
                    </a:p>
                    <a:p>
                      <a:pPr>
                        <a:lnSpc>
                          <a:spcPct val="115000"/>
                        </a:lnSpc>
                        <a:spcAft>
                          <a:spcPts val="0"/>
                        </a:spcAft>
                      </a:pPr>
                      <a:r>
                        <a:rPr lang="en-GB" sz="1200" b="1" dirty="0" smtClean="0">
                          <a:latin typeface="+mn-lt"/>
                          <a:ea typeface="Calibri"/>
                          <a:cs typeface="HelveticaNeue-Bold"/>
                        </a:rPr>
                        <a:t>Children </a:t>
                      </a:r>
                      <a:r>
                        <a:rPr lang="en-GB" sz="1200" b="1" dirty="0">
                          <a:latin typeface="+mn-lt"/>
                          <a:ea typeface="Calibri"/>
                          <a:cs typeface="HelveticaNeue-Bold"/>
                        </a:rPr>
                        <a:t>count reliably with numbers from one to 20, place them in order and say which number is one more or one less than a given number. </a:t>
                      </a:r>
                      <a:endParaRPr lang="en-GB" sz="1200" dirty="0">
                        <a:latin typeface="+mn-lt"/>
                        <a:ea typeface="Calibri"/>
                        <a:cs typeface="Times New Roman"/>
                      </a:endParaRPr>
                    </a:p>
                    <a:p>
                      <a:pPr>
                        <a:lnSpc>
                          <a:spcPct val="115000"/>
                        </a:lnSpc>
                        <a:spcAft>
                          <a:spcPts val="0"/>
                        </a:spcAft>
                      </a:pPr>
                      <a:r>
                        <a:rPr lang="en-GB" sz="1200" b="1" dirty="0">
                          <a:latin typeface="+mn-lt"/>
                          <a:ea typeface="Calibri"/>
                          <a:cs typeface="HelveticaNeue-Bold"/>
                        </a:rPr>
                        <a:t>Using quantities and</a:t>
                      </a:r>
                      <a:endParaRPr lang="en-GB" sz="1200" dirty="0">
                        <a:latin typeface="+mn-lt"/>
                        <a:ea typeface="Calibri"/>
                        <a:cs typeface="Times New Roman"/>
                      </a:endParaRPr>
                    </a:p>
                    <a:p>
                      <a:pPr>
                        <a:lnSpc>
                          <a:spcPct val="115000"/>
                        </a:lnSpc>
                        <a:spcAft>
                          <a:spcPts val="0"/>
                        </a:spcAft>
                      </a:pPr>
                      <a:r>
                        <a:rPr lang="en-GB" sz="1200" b="1" dirty="0">
                          <a:latin typeface="+mn-lt"/>
                          <a:ea typeface="Calibri"/>
                          <a:cs typeface="HelveticaNeue-Bold"/>
                        </a:rPr>
                        <a:t>objects, they add and subtract two single-digit numbers and count on or back to find the answer. They solve problems, including doubling, halving and sharing.</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75206" y="2143116"/>
            <a:ext cx="2027735" cy="369332"/>
          </a:xfrm>
          <a:prstGeom prst="rect">
            <a:avLst/>
          </a:prstGeom>
          <a:noFill/>
        </p:spPr>
        <p:txBody>
          <a:bodyPr wrap="none" rtlCol="0">
            <a:spAutoFit/>
          </a:bodyPr>
          <a:lstStyle/>
          <a:p>
            <a:r>
              <a:rPr lang="en-GB" dirty="0" smtClean="0"/>
              <a:t>Links to calculation:</a:t>
            </a:r>
            <a:endParaRPr lang="en-GB" dirty="0"/>
          </a:p>
        </p:txBody>
      </p:sp>
      <p:sp>
        <p:nvSpPr>
          <p:cNvPr id="6" name="Pentagon 5">
            <a:hlinkClick r:id="rId3" action="ppaction://hlinksldjump"/>
          </p:cNvPr>
          <p:cNvSpPr/>
          <p:nvPr/>
        </p:nvSpPr>
        <p:spPr>
          <a:xfrm>
            <a:off x="6643702" y="3143248"/>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rId4" action="ppaction://hlinksldjump"/>
          </p:cNvPr>
          <p:cNvSpPr/>
          <p:nvPr/>
        </p:nvSpPr>
        <p:spPr>
          <a:xfrm>
            <a:off x="4643438"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rId4" action="ppaction://hlinksldjump"/>
          </p:cNvPr>
          <p:cNvSpPr/>
          <p:nvPr/>
        </p:nvSpPr>
        <p:spPr>
          <a:xfrm>
            <a:off x="2643174"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1" name="Pentagon 10">
            <a:hlinkClick r:id="rId5" action="ppaction://hlinksldjump"/>
          </p:cNvPr>
          <p:cNvSpPr/>
          <p:nvPr/>
        </p:nvSpPr>
        <p:spPr>
          <a:xfrm>
            <a:off x="1214414"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rId4" action="ppaction://hlinksldjump"/>
          </p:cNvPr>
          <p:cNvSpPr/>
          <p:nvPr/>
        </p:nvSpPr>
        <p:spPr>
          <a:xfrm>
            <a:off x="3214678"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4" action="ppaction://hlinksldjump"/>
          </p:cNvPr>
          <p:cNvSpPr/>
          <p:nvPr/>
        </p:nvSpPr>
        <p:spPr>
          <a:xfrm>
            <a:off x="4643438" y="328612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4" name="Pentagon 13">
            <a:hlinkClick r:id="rId3" action="ppaction://hlinksldjump"/>
          </p:cNvPr>
          <p:cNvSpPr/>
          <p:nvPr/>
        </p:nvSpPr>
        <p:spPr>
          <a:xfrm>
            <a:off x="7215206" y="3143248"/>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3" action="ppaction://hlinksldjump"/>
          </p:cNvPr>
          <p:cNvSpPr/>
          <p:nvPr/>
        </p:nvSpPr>
        <p:spPr>
          <a:xfrm>
            <a:off x="5214942"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6" name="Pentagon 15">
            <a:hlinkClick r:id="rId3" action="ppaction://hlinksldjump"/>
          </p:cNvPr>
          <p:cNvSpPr/>
          <p:nvPr/>
        </p:nvSpPr>
        <p:spPr>
          <a:xfrm>
            <a:off x="5187798" y="328612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7" name="Pentagon 16">
            <a:hlinkClick r:id="rId6"/>
          </p:cNvPr>
          <p:cNvSpPr/>
          <p:nvPr/>
        </p:nvSpPr>
        <p:spPr>
          <a:xfrm>
            <a:off x="7786710" y="3143248"/>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8" name="Pentagon 17">
            <a:hlinkClick r:id="rId5" action="ppaction://hlinksldjump"/>
          </p:cNvPr>
          <p:cNvSpPr/>
          <p:nvPr/>
        </p:nvSpPr>
        <p:spPr>
          <a:xfrm>
            <a:off x="714348"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9" name="Pentagon 18">
            <a:hlinkClick r:id="rId7" action="ppaction://hlinksldjump"/>
          </p:cNvPr>
          <p:cNvSpPr/>
          <p:nvPr/>
        </p:nvSpPr>
        <p:spPr>
          <a:xfrm>
            <a:off x="7215206" y="342900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pic>
        <p:nvPicPr>
          <p:cNvPr id="20" name="Picture 19"/>
          <p:cNvPicPr>
            <a:picLocks noChangeAspect="1" noChangeArrowheads="1"/>
          </p:cNvPicPr>
          <p:nvPr/>
        </p:nvPicPr>
        <p:blipFill>
          <a:blip r:embed="rId8"/>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19216" t="19531" r="18741" b="12109"/>
          <a:stretch>
            <a:fillRect/>
          </a:stretch>
        </p:blipFill>
        <p:spPr bwMode="auto">
          <a:xfrm>
            <a:off x="571472" y="1785926"/>
            <a:ext cx="8072494" cy="5000660"/>
          </a:xfrm>
          <a:prstGeom prst="rect">
            <a:avLst/>
          </a:prstGeom>
          <a:noFill/>
          <a:ln w="9525">
            <a:noFill/>
            <a:miter lim="800000"/>
            <a:headEnd/>
            <a:tailEnd/>
          </a:ln>
          <a:effectLst/>
        </p:spPr>
      </p:pic>
      <p:sp>
        <p:nvSpPr>
          <p:cNvPr id="5"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000" b="1" i="0" u="none" strike="noStrike" kern="1200" cap="none" spc="0" normalizeH="0" baseline="0" noProof="0" dirty="0" smtClean="0">
                <a:ln>
                  <a:noFill/>
                </a:ln>
                <a:solidFill>
                  <a:srgbClr val="005696"/>
                </a:solidFill>
                <a:effectLst/>
                <a:uLnTx/>
                <a:uFillTx/>
                <a:latin typeface="+mn-lt"/>
                <a:ea typeface="+mj-ea"/>
                <a:cs typeface="+mj-cs"/>
              </a:rPr>
            </a:br>
            <a:r>
              <a:rPr kumimoji="0" lang="en-GB" sz="20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000" b="1" i="0" u="none" strike="noStrike" kern="1200" cap="none" spc="0" normalizeH="0" baseline="0" noProof="0" dirty="0" smtClean="0">
                <a:ln>
                  <a:noFill/>
                </a:ln>
                <a:solidFill>
                  <a:srgbClr val="005696"/>
                </a:solidFill>
                <a:effectLst/>
                <a:uLnTx/>
                <a:uFillTx/>
                <a:latin typeface="+mn-lt"/>
                <a:ea typeface="+mj-ea"/>
                <a:cs typeface="+mj-cs"/>
              </a:rPr>
            </a:br>
            <a:r>
              <a:rPr kumimoji="0" lang="en-GB" sz="14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400" b="1" i="0" u="none" strike="noStrike" kern="1200" cap="none" spc="0" normalizeH="0" baseline="0" noProof="0" dirty="0" smtClean="0">
                <a:ln>
                  <a:noFill/>
                </a:ln>
                <a:solidFill>
                  <a:srgbClr val="0094A5"/>
                </a:solidFill>
                <a:effectLst/>
                <a:uLnTx/>
                <a:uFillTx/>
                <a:latin typeface="+mn-lt"/>
                <a:ea typeface="+mj-ea"/>
                <a:cs typeface="+mj-cs"/>
              </a:rPr>
            </a:br>
            <a:r>
              <a:rPr kumimoji="0" lang="en-GB" sz="14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400" b="1" i="0" u="none" strike="noStrike" kern="1200" cap="none" spc="0" normalizeH="0" baseline="0" noProof="0" dirty="0" smtClean="0">
                <a:ln>
                  <a:noFill/>
                </a:ln>
                <a:solidFill>
                  <a:srgbClr val="0094A5"/>
                </a:solidFill>
                <a:effectLst/>
                <a:uLnTx/>
                <a:uFillTx/>
                <a:latin typeface="+mn-lt"/>
                <a:ea typeface="+mj-ea"/>
                <a:cs typeface="+mj-cs"/>
              </a:rPr>
            </a:br>
            <a:r>
              <a:rPr kumimoji="0" lang="en-GB" sz="14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Left Arrow 5">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pic>
        <p:nvPicPr>
          <p:cNvPr id="7" name="Picture 6"/>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a:hlinkClick r:id="rId2"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
        <p:nvSpPr>
          <p:cNvPr id="8"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24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p:cNvPicPr>
            <a:picLocks noChangeAspect="1" noChangeArrowheads="1"/>
          </p:cNvPicPr>
          <p:nvPr/>
        </p:nvPicPr>
        <p:blipFill>
          <a:blip r:embed="rId3"/>
          <a:srcRect l="19766" t="17578" r="18191" b="17969"/>
          <a:stretch>
            <a:fillRect/>
          </a:stretch>
        </p:blipFill>
        <p:spPr bwMode="auto">
          <a:xfrm>
            <a:off x="714348" y="1857364"/>
            <a:ext cx="7827873" cy="4572032"/>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1313</Words>
  <Application>Microsoft Office PowerPoint</Application>
  <PresentationFormat>On-screen Show (4:3)</PresentationFormat>
  <Paragraphs>308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Calculation Policy EYFS</vt:lpstr>
      <vt:lpstr>Early Maths</vt:lpstr>
      <vt:lpstr>Addition  Maths for young children should be meaningful. Where possible, concepts should be taught in the context of real life.</vt:lpstr>
      <vt:lpstr>Subtraction   Maths for young children should be meaningful. Where possible, concepts should be taught in the context of real life.</vt:lpstr>
      <vt:lpstr>Multiplication   Maths for young children should be meaningful. Where possible, concepts should be taught in the context of real life.</vt:lpstr>
      <vt:lpstr>Division and fractions  Maths for young children should be meaningful. Where possible, concepts should be taught in the context of real life.</vt:lpstr>
      <vt:lpstr>Development Matters in the Early Years Foundation Stage (EYFS) This non-statutory guidance material supports practitioners in implementing the statutory requirements of the EYFS. ©Crown Copyright 2012 </vt:lpstr>
      <vt:lpstr>PowerPoint Presentation</vt:lpstr>
      <vt:lpstr>PowerPoint Presentation</vt:lpstr>
      <vt:lpstr>PowerPoint Presentation</vt:lpstr>
      <vt:lpstr>Additional information for the ‘exceeding’ judgement   taken from the 2014 Early Years Foundation Stage Handbook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kirsty trivass</cp:lastModifiedBy>
  <cp:revision>219</cp:revision>
  <cp:lastPrinted>2015-02-09T15:49:01Z</cp:lastPrinted>
  <dcterms:created xsi:type="dcterms:W3CDTF">2014-01-20T11:53:21Z</dcterms:created>
  <dcterms:modified xsi:type="dcterms:W3CDTF">2015-02-27T16:17:30Z</dcterms:modified>
</cp:coreProperties>
</file>