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3"/>
  </p:notesMasterIdLst>
  <p:handoutMasterIdLst>
    <p:handoutMasterId r:id="rId14"/>
  </p:handoutMasterIdLst>
  <p:sldIdLst>
    <p:sldId id="256" r:id="rId2"/>
    <p:sldId id="259" r:id="rId3"/>
    <p:sldId id="257" r:id="rId4"/>
    <p:sldId id="260" r:id="rId5"/>
    <p:sldId id="261" r:id="rId6"/>
    <p:sldId id="262" r:id="rId7"/>
    <p:sldId id="263" r:id="rId8"/>
    <p:sldId id="264" r:id="rId9"/>
    <p:sldId id="265" r:id="rId10"/>
    <p:sldId id="266" r:id="rId11"/>
    <p:sldId id="267"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84" autoAdjust="0"/>
    <p:restoredTop sz="94660"/>
  </p:normalViewPr>
  <p:slideViewPr>
    <p:cSldViewPr snapToGrid="0">
      <p:cViewPr varScale="1">
        <p:scale>
          <a:sx n="118" d="100"/>
          <a:sy n="118" d="100"/>
        </p:scale>
        <p:origin x="424" y="20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r>
              <a:rPr lang="en-GB"/>
              <a:t>SEND Information Report</a:t>
            </a: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BA79F4E-2FD6-4B22-A210-E27F0A99DE9B}" type="datetimeFigureOut">
              <a:rPr lang="en-GB" smtClean="0"/>
              <a:t>22/08/2025</a:t>
            </a:fld>
            <a:endParaRPr lang="en-GB"/>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652B0C8-B64B-451F-BA1B-518D763B3607}" type="slidenum">
              <a:rPr lang="en-GB" smtClean="0"/>
              <a:t>‹#›</a:t>
            </a:fld>
            <a:endParaRPr lang="en-GB"/>
          </a:p>
        </p:txBody>
      </p:sp>
    </p:spTree>
    <p:extLst>
      <p:ext uri="{BB962C8B-B14F-4D97-AF65-F5344CB8AC3E}">
        <p14:creationId xmlns:p14="http://schemas.microsoft.com/office/powerpoint/2010/main" val="358907307"/>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r>
              <a:rPr lang="en-GB"/>
              <a:t>SEND Information Report</a:t>
            </a: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47E9BAF-B7E2-4815-A580-DC336ED50EFF}" type="datetimeFigureOut">
              <a:rPr lang="en-GB" smtClean="0"/>
              <a:t>22/08/2025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F82EE7E-F92C-47CE-BB75-FFA4D5391E41}" type="slidenum">
              <a:rPr lang="en-GB" smtClean="0"/>
              <a:t>‹#›</a:t>
            </a:fld>
            <a:endParaRPr lang="en-GB"/>
          </a:p>
        </p:txBody>
      </p:sp>
    </p:spTree>
    <p:extLst>
      <p:ext uri="{BB962C8B-B14F-4D97-AF65-F5344CB8AC3E}">
        <p14:creationId xmlns:p14="http://schemas.microsoft.com/office/powerpoint/2010/main" val="4268339435"/>
      </p:ext>
    </p:extLst>
  </p:cSld>
  <p:clrMap bg1="lt1" tx1="dk1" bg2="lt2" tx2="dk2" accent1="accent1" accent2="accent2" accent3="accent3" accent4="accent4" accent5="accent5" accent6="accent6" hlink="hlink" folHlink="folHlink"/>
  <p:hf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DF82EE7E-F92C-47CE-BB75-FFA4D5391E41}" type="slidenum">
              <a:rPr lang="en-GB" smtClean="0"/>
              <a:t>3</a:t>
            </a:fld>
            <a:endParaRPr lang="en-GB"/>
          </a:p>
        </p:txBody>
      </p:sp>
      <p:sp>
        <p:nvSpPr>
          <p:cNvPr id="5" name="Header Placeholder 4"/>
          <p:cNvSpPr>
            <a:spLocks noGrp="1"/>
          </p:cNvSpPr>
          <p:nvPr>
            <p:ph type="hdr" sz="quarter" idx="11"/>
          </p:nvPr>
        </p:nvSpPr>
        <p:spPr/>
        <p:txBody>
          <a:bodyPr/>
          <a:lstStyle/>
          <a:p>
            <a:r>
              <a:rPr lang="en-GB"/>
              <a:t>SEND Information Report</a:t>
            </a:r>
          </a:p>
        </p:txBody>
      </p:sp>
    </p:spTree>
    <p:extLst>
      <p:ext uri="{BB962C8B-B14F-4D97-AF65-F5344CB8AC3E}">
        <p14:creationId xmlns:p14="http://schemas.microsoft.com/office/powerpoint/2010/main" val="21517838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8/22/25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8/22/25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8/22/25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8/22/25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8/22/25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8/22/25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8/22/25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8/22/25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8/22/25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8/22/25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8/22/25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8/22/25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8/22/25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8/22/25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8/22/25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8/22/25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8/22/25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hyperlink" Target="http://www.halton.gov.uk/localoffer" TargetMode="Externa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07067" y="1142404"/>
            <a:ext cx="7766936" cy="1646302"/>
          </a:xfrm>
        </p:spPr>
        <p:txBody>
          <a:bodyPr/>
          <a:lstStyle/>
          <a:p>
            <a:r>
              <a:rPr lang="en-GB" sz="4400" dirty="0">
                <a:solidFill>
                  <a:schemeClr val="accent2">
                    <a:lumMod val="75000"/>
                  </a:schemeClr>
                </a:solidFill>
                <a:latin typeface="Arial" panose="020B0604020202020204" pitchFamily="34" charset="0"/>
                <a:cs typeface="Arial" panose="020B0604020202020204" pitchFamily="34" charset="0"/>
              </a:rPr>
              <a:t>Lunt’s Heath Primary School</a:t>
            </a:r>
          </a:p>
        </p:txBody>
      </p:sp>
      <p:sp>
        <p:nvSpPr>
          <p:cNvPr id="3" name="Subtitle 2"/>
          <p:cNvSpPr>
            <a:spLocks noGrp="1"/>
          </p:cNvSpPr>
          <p:nvPr>
            <p:ph type="subTitle" idx="1"/>
          </p:nvPr>
        </p:nvSpPr>
        <p:spPr/>
        <p:txBody>
          <a:bodyPr>
            <a:normAutofit fontScale="92500" lnSpcReduction="20000"/>
          </a:bodyPr>
          <a:lstStyle/>
          <a:p>
            <a:pPr algn="ctr"/>
            <a:r>
              <a:rPr lang="en-GB" sz="3600" dirty="0">
                <a:solidFill>
                  <a:schemeClr val="accent2">
                    <a:lumMod val="75000"/>
                  </a:schemeClr>
                </a:solidFill>
                <a:latin typeface="Arial" panose="020B0604020202020204" pitchFamily="34" charset="0"/>
                <a:cs typeface="Arial" panose="020B0604020202020204" pitchFamily="34" charset="0"/>
              </a:rPr>
              <a:t>SEND Information Report</a:t>
            </a:r>
          </a:p>
          <a:p>
            <a:pPr algn="ctr"/>
            <a:r>
              <a:rPr lang="en-GB" sz="3600" dirty="0">
                <a:solidFill>
                  <a:schemeClr val="accent2">
                    <a:lumMod val="75000"/>
                  </a:schemeClr>
                </a:solidFill>
                <a:latin typeface="Arial" panose="020B0604020202020204" pitchFamily="34" charset="0"/>
                <a:cs typeface="Arial" panose="020B0604020202020204" pitchFamily="34" charset="0"/>
              </a:rPr>
              <a:t>2025/2026</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71074" y="353803"/>
            <a:ext cx="1309082" cy="15799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887890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631059696"/>
              </p:ext>
            </p:extLst>
          </p:nvPr>
        </p:nvGraphicFramePr>
        <p:xfrm>
          <a:off x="489394" y="206060"/>
          <a:ext cx="8847788" cy="5125793"/>
        </p:xfrm>
        <a:graphic>
          <a:graphicData uri="http://schemas.openxmlformats.org/drawingml/2006/table">
            <a:tbl>
              <a:tblPr firstRow="1" firstCol="1" lastRow="1" lastCol="1" bandRow="1" bandCol="1">
                <a:tableStyleId>{5C22544A-7EE6-4342-B048-85BDC9FD1C3A}</a:tableStyleId>
              </a:tblPr>
              <a:tblGrid>
                <a:gridCol w="3722842">
                  <a:extLst>
                    <a:ext uri="{9D8B030D-6E8A-4147-A177-3AD203B41FA5}">
                      <a16:colId xmlns:a16="http://schemas.microsoft.com/office/drawing/2014/main" val="20000"/>
                    </a:ext>
                  </a:extLst>
                </a:gridCol>
                <a:gridCol w="5124946">
                  <a:extLst>
                    <a:ext uri="{9D8B030D-6E8A-4147-A177-3AD203B41FA5}">
                      <a16:colId xmlns:a16="http://schemas.microsoft.com/office/drawing/2014/main" val="20001"/>
                    </a:ext>
                  </a:extLst>
                </a:gridCol>
              </a:tblGrid>
              <a:tr h="2565522">
                <a:tc>
                  <a:txBody>
                    <a:bodyPr/>
                    <a:lstStyle/>
                    <a:p>
                      <a:pPr marL="85090">
                        <a:spcBef>
                          <a:spcPts val="20"/>
                        </a:spcBef>
                        <a:spcAft>
                          <a:spcPts val="0"/>
                        </a:spcAft>
                      </a:pPr>
                      <a:endParaRPr lang="en-US" sz="1600" dirty="0">
                        <a:solidFill>
                          <a:schemeClr val="tx1"/>
                        </a:solidFill>
                        <a:effectLst/>
                        <a:latin typeface="Arial" panose="020B0604020202020204" pitchFamily="34" charset="0"/>
                        <a:cs typeface="Arial" panose="020B0604020202020204" pitchFamily="34" charset="0"/>
                      </a:endParaRPr>
                    </a:p>
                    <a:p>
                      <a:pPr marL="85090">
                        <a:spcBef>
                          <a:spcPts val="20"/>
                        </a:spcBef>
                        <a:spcAft>
                          <a:spcPts val="0"/>
                        </a:spcAft>
                      </a:pPr>
                      <a:r>
                        <a:rPr lang="en-US" sz="1600" dirty="0">
                          <a:solidFill>
                            <a:schemeClr val="tx1"/>
                          </a:solidFill>
                          <a:effectLst/>
                          <a:latin typeface="Arial" panose="020B0604020202020204" pitchFamily="34" charset="0"/>
                          <a:cs typeface="Arial" panose="020B0604020202020204" pitchFamily="34" charset="0"/>
                        </a:rPr>
                        <a:t>Preparing for the next</a:t>
                      </a:r>
                      <a:r>
                        <a:rPr lang="en-US" sz="1600" spc="-75" dirty="0">
                          <a:solidFill>
                            <a:schemeClr val="tx1"/>
                          </a:solidFill>
                          <a:effectLst/>
                          <a:latin typeface="Arial" panose="020B0604020202020204" pitchFamily="34" charset="0"/>
                          <a:cs typeface="Arial" panose="020B0604020202020204" pitchFamily="34" charset="0"/>
                        </a:rPr>
                        <a:t> </a:t>
                      </a:r>
                      <a:r>
                        <a:rPr lang="en-US" sz="1600" dirty="0">
                          <a:solidFill>
                            <a:schemeClr val="tx1"/>
                          </a:solidFill>
                          <a:effectLst/>
                          <a:latin typeface="Arial" panose="020B0604020202020204" pitchFamily="34" charset="0"/>
                          <a:cs typeface="Arial" panose="020B0604020202020204" pitchFamily="34" charset="0"/>
                        </a:rPr>
                        <a:t>step.</a:t>
                      </a:r>
                      <a:endParaRPr lang="en-GB" sz="1600" dirty="0">
                        <a:solidFill>
                          <a:schemeClr val="tx1"/>
                        </a:solidFill>
                        <a:effectLst/>
                        <a:latin typeface="Arial" panose="020B0604020202020204" pitchFamily="34" charset="0"/>
                        <a:cs typeface="Arial" panose="020B0604020202020204" pitchFamily="34" charset="0"/>
                      </a:endParaRPr>
                    </a:p>
                    <a:p>
                      <a:pPr>
                        <a:spcBef>
                          <a:spcPts val="55"/>
                        </a:spcBef>
                        <a:spcAft>
                          <a:spcPts val="0"/>
                        </a:spcAft>
                      </a:pPr>
                      <a:r>
                        <a:rPr lang="en-US" sz="1600" dirty="0">
                          <a:solidFill>
                            <a:schemeClr val="tx1"/>
                          </a:solidFill>
                          <a:effectLst/>
                          <a:latin typeface="Arial" panose="020B0604020202020204" pitchFamily="34" charset="0"/>
                          <a:cs typeface="Arial" panose="020B0604020202020204" pitchFamily="34" charset="0"/>
                        </a:rPr>
                        <a:t> </a:t>
                      </a:r>
                      <a:endParaRPr lang="en-GB" sz="1600" dirty="0">
                        <a:solidFill>
                          <a:schemeClr val="tx1"/>
                        </a:solidFill>
                        <a:effectLst/>
                        <a:latin typeface="Arial" panose="020B0604020202020204" pitchFamily="34" charset="0"/>
                        <a:cs typeface="Arial" panose="020B0604020202020204" pitchFamily="34" charset="0"/>
                      </a:endParaRPr>
                    </a:p>
                    <a:p>
                      <a:pPr>
                        <a:spcAft>
                          <a:spcPts val="0"/>
                        </a:spcAft>
                      </a:pPr>
                      <a:r>
                        <a:rPr lang="en-US" sz="1600" dirty="0">
                          <a:solidFill>
                            <a:schemeClr val="tx1"/>
                          </a:solidFill>
                          <a:effectLst/>
                          <a:latin typeface="Arial" panose="020B0604020202020204" pitchFamily="34" charset="0"/>
                          <a:cs typeface="Arial" panose="020B0604020202020204" pitchFamily="34" charset="0"/>
                        </a:rPr>
                        <a:t> </a:t>
                      </a:r>
                      <a:endParaRPr lang="en-GB" sz="1600" dirty="0">
                        <a:solidFill>
                          <a:schemeClr val="tx1"/>
                        </a:solidFill>
                        <a:effectLst/>
                        <a:latin typeface="Arial" panose="020B0604020202020204" pitchFamily="34" charset="0"/>
                        <a:cs typeface="Arial" panose="020B0604020202020204" pitchFamily="34" charset="0"/>
                      </a:endParaRPr>
                    </a:p>
                    <a:p>
                      <a:pPr>
                        <a:spcBef>
                          <a:spcPts val="40"/>
                        </a:spcBef>
                        <a:spcAft>
                          <a:spcPts val="0"/>
                        </a:spcAft>
                      </a:pPr>
                      <a:r>
                        <a:rPr lang="en-US" sz="1600" dirty="0">
                          <a:solidFill>
                            <a:schemeClr val="tx1"/>
                          </a:solidFill>
                          <a:effectLst/>
                          <a:latin typeface="Arial" panose="020B0604020202020204" pitchFamily="34" charset="0"/>
                          <a:cs typeface="Arial" panose="020B0604020202020204" pitchFamily="34" charset="0"/>
                        </a:rPr>
                        <a:t> </a:t>
                      </a:r>
                      <a:endParaRPr lang="en-GB"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0"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tileRect/>
                    </a:gradFill>
                  </a:tcPr>
                </a:tc>
                <a:tc>
                  <a:txBody>
                    <a:bodyPr/>
                    <a:lstStyle/>
                    <a:p>
                      <a:pPr marL="85725" marR="81915" algn="just">
                        <a:lnSpc>
                          <a:spcPct val="85000"/>
                        </a:lnSpc>
                        <a:spcBef>
                          <a:spcPts val="315"/>
                        </a:spcBef>
                        <a:spcAft>
                          <a:spcPts val="0"/>
                        </a:spcAft>
                      </a:pPr>
                      <a:endParaRPr lang="en-US" sz="1600" b="0" dirty="0">
                        <a:solidFill>
                          <a:schemeClr val="tx1"/>
                        </a:solidFill>
                        <a:effectLst/>
                        <a:latin typeface="Arial" panose="020B0604020202020204" pitchFamily="34" charset="0"/>
                        <a:cs typeface="Arial" panose="020B0604020202020204" pitchFamily="34" charset="0"/>
                      </a:endParaRPr>
                    </a:p>
                    <a:p>
                      <a:pPr marL="85725" marR="81915" algn="just">
                        <a:lnSpc>
                          <a:spcPct val="85000"/>
                        </a:lnSpc>
                        <a:spcBef>
                          <a:spcPts val="315"/>
                        </a:spcBef>
                        <a:spcAft>
                          <a:spcPts val="0"/>
                        </a:spcAft>
                      </a:pPr>
                      <a:r>
                        <a:rPr lang="en-US" sz="1600" b="0" dirty="0">
                          <a:solidFill>
                            <a:schemeClr val="tx1"/>
                          </a:solidFill>
                          <a:effectLst/>
                          <a:latin typeface="Arial" panose="020B0604020202020204" pitchFamily="34" charset="0"/>
                          <a:cs typeface="Arial" panose="020B0604020202020204" pitchFamily="34" charset="0"/>
                        </a:rPr>
                        <a:t>Changing classes and schools can </a:t>
                      </a:r>
                      <a:r>
                        <a:rPr lang="en-US" sz="1600" b="0" spc="-20" dirty="0">
                          <a:solidFill>
                            <a:schemeClr val="tx1"/>
                          </a:solidFill>
                          <a:effectLst/>
                          <a:latin typeface="Arial" panose="020B0604020202020204" pitchFamily="34" charset="0"/>
                          <a:cs typeface="Arial" panose="020B0604020202020204" pitchFamily="34" charset="0"/>
                        </a:rPr>
                        <a:t>be </a:t>
                      </a:r>
                      <a:r>
                        <a:rPr lang="en-US" sz="1600" b="0" dirty="0">
                          <a:solidFill>
                            <a:schemeClr val="tx1"/>
                          </a:solidFill>
                          <a:effectLst/>
                          <a:latin typeface="Arial" panose="020B0604020202020204" pitchFamily="34" charset="0"/>
                          <a:cs typeface="Arial" panose="020B0604020202020204" pitchFamily="34" charset="0"/>
                        </a:rPr>
                        <a:t>difficult for most children, but more </a:t>
                      </a:r>
                      <a:r>
                        <a:rPr lang="en-US" sz="1600" b="0" spc="-15" dirty="0">
                          <a:solidFill>
                            <a:schemeClr val="tx1"/>
                          </a:solidFill>
                          <a:effectLst/>
                          <a:latin typeface="Arial" panose="020B0604020202020204" pitchFamily="34" charset="0"/>
                          <a:cs typeface="Arial" panose="020B0604020202020204" pitchFamily="34" charset="0"/>
                        </a:rPr>
                        <a:t>so </a:t>
                      </a:r>
                      <a:r>
                        <a:rPr lang="en-US" sz="1600" b="0" dirty="0">
                          <a:solidFill>
                            <a:schemeClr val="tx1"/>
                          </a:solidFill>
                          <a:effectLst/>
                          <a:latin typeface="Arial" panose="020B0604020202020204" pitchFamily="34" charset="0"/>
                          <a:cs typeface="Arial" panose="020B0604020202020204" pitchFamily="34" charset="0"/>
                        </a:rPr>
                        <a:t>for learners with SEND.</a:t>
                      </a:r>
                      <a:r>
                        <a:rPr lang="en-US" sz="1600" b="0" baseline="0" dirty="0">
                          <a:solidFill>
                            <a:schemeClr val="tx1"/>
                          </a:solidFill>
                          <a:effectLst/>
                          <a:latin typeface="Arial" panose="020B0604020202020204" pitchFamily="34" charset="0"/>
                          <a:cs typeface="Arial" panose="020B0604020202020204" pitchFamily="34" charset="0"/>
                        </a:rPr>
                        <a:t> </a:t>
                      </a:r>
                      <a:r>
                        <a:rPr lang="en-US" sz="1600" b="0" dirty="0">
                          <a:solidFill>
                            <a:schemeClr val="tx1"/>
                          </a:solidFill>
                          <a:effectLst/>
                          <a:latin typeface="Arial" panose="020B0604020202020204" pitchFamily="34" charset="0"/>
                          <a:cs typeface="Arial" panose="020B0604020202020204" pitchFamily="34" charset="0"/>
                        </a:rPr>
                        <a:t>Transition times are managed carefully in order to prepare our learners for the next step.</a:t>
                      </a:r>
                      <a:r>
                        <a:rPr lang="en-US" sz="1600" b="0" baseline="0" dirty="0">
                          <a:solidFill>
                            <a:schemeClr val="tx1"/>
                          </a:solidFill>
                          <a:effectLst/>
                          <a:latin typeface="Arial" panose="020B0604020202020204" pitchFamily="34" charset="0"/>
                          <a:cs typeface="Arial" panose="020B0604020202020204" pitchFamily="34" charset="0"/>
                        </a:rPr>
                        <a:t> </a:t>
                      </a:r>
                      <a:r>
                        <a:rPr lang="en-US" sz="1600" b="0" dirty="0">
                          <a:solidFill>
                            <a:schemeClr val="tx1"/>
                          </a:solidFill>
                          <a:effectLst/>
                          <a:latin typeface="Arial" panose="020B0604020202020204" pitchFamily="34" charset="0"/>
                          <a:cs typeface="Arial" panose="020B0604020202020204" pitchFamily="34" charset="0"/>
                        </a:rPr>
                        <a:t>We liaise closely with nursery settings and secondary schools and encourage additional time in new classes or school to aid their preparation for the upcoming</a:t>
                      </a:r>
                      <a:r>
                        <a:rPr lang="en-US" sz="1600" b="0" spc="-10" dirty="0">
                          <a:solidFill>
                            <a:schemeClr val="tx1"/>
                          </a:solidFill>
                          <a:effectLst/>
                          <a:latin typeface="Arial" panose="020B0604020202020204" pitchFamily="34" charset="0"/>
                          <a:cs typeface="Arial" panose="020B0604020202020204" pitchFamily="34" charset="0"/>
                        </a:rPr>
                        <a:t> </a:t>
                      </a:r>
                      <a:r>
                        <a:rPr lang="en-US" sz="1600" b="0" dirty="0">
                          <a:solidFill>
                            <a:schemeClr val="tx1"/>
                          </a:solidFill>
                          <a:effectLst/>
                          <a:latin typeface="Arial" panose="020B0604020202020204" pitchFamily="34" charset="0"/>
                          <a:cs typeface="Arial" panose="020B0604020202020204" pitchFamily="34" charset="0"/>
                        </a:rPr>
                        <a:t>change.</a:t>
                      </a:r>
                      <a:endParaRPr lang="en-GB" sz="1600" b="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0"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tileRect/>
                    </a:gradFill>
                  </a:tcPr>
                </a:tc>
                <a:extLst>
                  <a:ext uri="{0D108BD9-81ED-4DB2-BD59-A6C34878D82A}">
                    <a16:rowId xmlns:a16="http://schemas.microsoft.com/office/drawing/2014/main" val="10000"/>
                  </a:ext>
                </a:extLst>
              </a:tr>
              <a:tr h="2560271">
                <a:tc>
                  <a:txBody>
                    <a:bodyPr/>
                    <a:lstStyle/>
                    <a:p>
                      <a:pPr marL="85090" marR="668655">
                        <a:lnSpc>
                          <a:spcPts val="2160"/>
                        </a:lnSpc>
                        <a:spcBef>
                          <a:spcPts val="290"/>
                        </a:spcBef>
                        <a:spcAft>
                          <a:spcPts val="0"/>
                        </a:spcAft>
                      </a:pPr>
                      <a:endParaRPr lang="en-US" sz="1600" dirty="0">
                        <a:solidFill>
                          <a:schemeClr val="tx1"/>
                        </a:solidFill>
                        <a:effectLst/>
                        <a:latin typeface="Arial" panose="020B0604020202020204" pitchFamily="34" charset="0"/>
                        <a:cs typeface="Arial" panose="020B0604020202020204" pitchFamily="34" charset="0"/>
                      </a:endParaRPr>
                    </a:p>
                    <a:p>
                      <a:pPr marL="85090" marR="668655">
                        <a:lnSpc>
                          <a:spcPts val="2160"/>
                        </a:lnSpc>
                        <a:spcBef>
                          <a:spcPts val="290"/>
                        </a:spcBef>
                        <a:spcAft>
                          <a:spcPts val="0"/>
                        </a:spcAft>
                      </a:pPr>
                      <a:r>
                        <a:rPr lang="en-US" sz="1600" dirty="0">
                          <a:solidFill>
                            <a:schemeClr val="tx1"/>
                          </a:solidFill>
                          <a:effectLst/>
                          <a:latin typeface="Arial" panose="020B0604020202020204" pitchFamily="34" charset="0"/>
                          <a:cs typeface="Arial" panose="020B0604020202020204" pitchFamily="34" charset="0"/>
                        </a:rPr>
                        <a:t>Further information</a:t>
                      </a:r>
                      <a:r>
                        <a:rPr lang="en-US" sz="1600" spc="-65" dirty="0">
                          <a:solidFill>
                            <a:schemeClr val="tx1"/>
                          </a:solidFill>
                          <a:effectLst/>
                          <a:latin typeface="Arial" panose="020B0604020202020204" pitchFamily="34" charset="0"/>
                          <a:cs typeface="Arial" panose="020B0604020202020204" pitchFamily="34" charset="0"/>
                        </a:rPr>
                        <a:t> </a:t>
                      </a:r>
                      <a:r>
                        <a:rPr lang="en-US" sz="1600" dirty="0">
                          <a:solidFill>
                            <a:schemeClr val="tx1"/>
                          </a:solidFill>
                          <a:effectLst/>
                          <a:latin typeface="Arial" panose="020B0604020202020204" pitchFamily="34" charset="0"/>
                          <a:cs typeface="Arial" panose="020B0604020202020204" pitchFamily="34" charset="0"/>
                        </a:rPr>
                        <a:t>about support services, Special Educational Needs and Disabilities.</a:t>
                      </a:r>
                      <a:endParaRPr lang="en-GB"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0"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tileRect/>
                    </a:gradFill>
                  </a:tcPr>
                </a:tc>
                <a:tc>
                  <a:txBody>
                    <a:bodyPr/>
                    <a:lstStyle/>
                    <a:p>
                      <a:pPr marL="85725" marR="81915" algn="just">
                        <a:lnSpc>
                          <a:spcPts val="1680"/>
                        </a:lnSpc>
                        <a:spcBef>
                          <a:spcPts val="305"/>
                        </a:spcBef>
                        <a:spcAft>
                          <a:spcPts val="0"/>
                        </a:spcAft>
                      </a:pPr>
                      <a:endParaRPr lang="en-US" sz="1600" b="0" dirty="0">
                        <a:solidFill>
                          <a:schemeClr val="tx1"/>
                        </a:solidFill>
                        <a:effectLst/>
                        <a:latin typeface="Arial" panose="020B0604020202020204" pitchFamily="34" charset="0"/>
                        <a:cs typeface="Arial" panose="020B0604020202020204" pitchFamily="34" charset="0"/>
                      </a:endParaRPr>
                    </a:p>
                    <a:p>
                      <a:pPr marL="85725" marR="81915" algn="just">
                        <a:lnSpc>
                          <a:spcPts val="1680"/>
                        </a:lnSpc>
                        <a:spcBef>
                          <a:spcPts val="305"/>
                        </a:spcBef>
                        <a:spcAft>
                          <a:spcPts val="0"/>
                        </a:spcAft>
                      </a:pPr>
                      <a:r>
                        <a:rPr lang="en-US" sz="1600" b="0" dirty="0" err="1">
                          <a:solidFill>
                            <a:schemeClr val="tx1"/>
                          </a:solidFill>
                          <a:effectLst/>
                          <a:latin typeface="Arial" panose="020B0604020202020204" pitchFamily="34" charset="0"/>
                          <a:cs typeface="Arial" panose="020B0604020202020204" pitchFamily="34" charset="0"/>
                        </a:rPr>
                        <a:t>Halton</a:t>
                      </a:r>
                      <a:r>
                        <a:rPr lang="en-US" sz="1600" b="0" dirty="0">
                          <a:solidFill>
                            <a:schemeClr val="tx1"/>
                          </a:solidFill>
                          <a:effectLst/>
                          <a:latin typeface="Arial" panose="020B0604020202020204" pitchFamily="34" charset="0"/>
                          <a:cs typeface="Arial" panose="020B0604020202020204" pitchFamily="34" charset="0"/>
                        </a:rPr>
                        <a:t> Borough Council has a web page detailing their support service for families and children. This is called the Local</a:t>
                      </a:r>
                      <a:r>
                        <a:rPr lang="en-US" sz="1600" b="0" spc="-35" dirty="0">
                          <a:solidFill>
                            <a:schemeClr val="tx1"/>
                          </a:solidFill>
                          <a:effectLst/>
                          <a:latin typeface="Arial" panose="020B0604020202020204" pitchFamily="34" charset="0"/>
                          <a:cs typeface="Arial" panose="020B0604020202020204" pitchFamily="34" charset="0"/>
                        </a:rPr>
                        <a:t> </a:t>
                      </a:r>
                      <a:r>
                        <a:rPr lang="en-US" sz="1600" b="0" dirty="0">
                          <a:solidFill>
                            <a:schemeClr val="tx1"/>
                          </a:solidFill>
                          <a:effectLst/>
                          <a:latin typeface="Arial" panose="020B0604020202020204" pitchFamily="34" charset="0"/>
                          <a:cs typeface="Arial" panose="020B0604020202020204" pitchFamily="34" charset="0"/>
                        </a:rPr>
                        <a:t>Offer.</a:t>
                      </a:r>
                      <a:endParaRPr lang="en-GB" sz="1600" b="0" dirty="0">
                        <a:solidFill>
                          <a:schemeClr val="tx1"/>
                        </a:solidFill>
                        <a:effectLst/>
                        <a:latin typeface="Arial" panose="020B0604020202020204" pitchFamily="34" charset="0"/>
                        <a:cs typeface="Arial" panose="020B0604020202020204" pitchFamily="34" charset="0"/>
                      </a:endParaRPr>
                    </a:p>
                    <a:p>
                      <a:pPr marL="85725" algn="just">
                        <a:lnSpc>
                          <a:spcPts val="1585"/>
                        </a:lnSpc>
                        <a:spcAft>
                          <a:spcPts val="0"/>
                        </a:spcAft>
                      </a:pPr>
                      <a:r>
                        <a:rPr lang="en-US" sz="1600" b="0" dirty="0">
                          <a:solidFill>
                            <a:schemeClr val="tx1"/>
                          </a:solidFill>
                          <a:effectLst/>
                          <a:latin typeface="Arial" panose="020B0604020202020204" pitchFamily="34" charset="0"/>
                          <a:cs typeface="Arial" panose="020B0604020202020204" pitchFamily="34" charset="0"/>
                        </a:rPr>
                        <a:t>You can find a wealth of information</a:t>
                      </a:r>
                      <a:r>
                        <a:rPr lang="en-US" sz="1600" b="0" spc="275" dirty="0">
                          <a:solidFill>
                            <a:schemeClr val="tx1"/>
                          </a:solidFill>
                          <a:effectLst/>
                          <a:latin typeface="Arial" panose="020B0604020202020204" pitchFamily="34" charset="0"/>
                          <a:cs typeface="Arial" panose="020B0604020202020204" pitchFamily="34" charset="0"/>
                        </a:rPr>
                        <a:t> </a:t>
                      </a:r>
                      <a:r>
                        <a:rPr lang="en-US" sz="1600" b="0" dirty="0">
                          <a:solidFill>
                            <a:schemeClr val="tx1"/>
                          </a:solidFill>
                          <a:effectLst/>
                          <a:latin typeface="Arial" panose="020B0604020202020204" pitchFamily="34" charset="0"/>
                          <a:cs typeface="Arial" panose="020B0604020202020204" pitchFamily="34" charset="0"/>
                        </a:rPr>
                        <a:t>at:</a:t>
                      </a:r>
                    </a:p>
                    <a:p>
                      <a:pPr marL="85725" algn="just">
                        <a:lnSpc>
                          <a:spcPts val="1585"/>
                        </a:lnSpc>
                        <a:spcAft>
                          <a:spcPts val="0"/>
                        </a:spcAft>
                      </a:pPr>
                      <a:endParaRPr lang="en-US" sz="1600" b="0" dirty="0">
                        <a:solidFill>
                          <a:schemeClr val="tx1"/>
                        </a:solidFill>
                        <a:effectLst/>
                        <a:latin typeface="Arial" panose="020B0604020202020204" pitchFamily="34" charset="0"/>
                        <a:cs typeface="Arial" panose="020B0604020202020204" pitchFamily="34" charset="0"/>
                      </a:endParaRPr>
                    </a:p>
                    <a:p>
                      <a:pPr marL="85725" algn="just">
                        <a:lnSpc>
                          <a:spcPts val="1585"/>
                        </a:lnSpc>
                        <a:spcAft>
                          <a:spcPts val="0"/>
                        </a:spcAft>
                      </a:pPr>
                      <a:r>
                        <a:rPr lang="en-GB" sz="1600" b="1" u="sng" dirty="0">
                          <a:solidFill>
                            <a:schemeClr val="tx1"/>
                          </a:solidFill>
                          <a:effectLst/>
                          <a:latin typeface="Arial" panose="020B0604020202020204" pitchFamily="34" charset="0"/>
                          <a:cs typeface="Arial" panose="020B0604020202020204" pitchFamily="34" charset="0"/>
                        </a:rPr>
                        <a:t>http://localoffer.haltonchildrenstrust.co.uk/ </a:t>
                      </a:r>
                    </a:p>
                    <a:p>
                      <a:pPr marL="85725" algn="just">
                        <a:lnSpc>
                          <a:spcPts val="1585"/>
                        </a:lnSpc>
                        <a:spcAft>
                          <a:spcPts val="0"/>
                        </a:spcAft>
                      </a:pPr>
                      <a:endParaRPr lang="en-GB" sz="1600" b="0" dirty="0">
                        <a:solidFill>
                          <a:schemeClr val="tx1"/>
                        </a:solidFill>
                        <a:effectLst/>
                        <a:latin typeface="Arial" panose="020B0604020202020204" pitchFamily="34" charset="0"/>
                        <a:cs typeface="Arial" panose="020B0604020202020204" pitchFamily="34" charset="0"/>
                      </a:endParaRPr>
                    </a:p>
                  </a:txBody>
                  <a:tcPr marL="0" marR="0"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tileRect/>
                    </a:gra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2476750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6"/>
          <p:cNvSpPr txBox="1">
            <a:spLocks noChangeArrowheads="1"/>
          </p:cNvSpPr>
          <p:nvPr/>
        </p:nvSpPr>
        <p:spPr bwMode="auto">
          <a:xfrm>
            <a:off x="128789" y="228600"/>
            <a:ext cx="8229600" cy="1143000"/>
          </a:xfrm>
          <a:prstGeom prst="rect">
            <a:avLst/>
          </a:prstGeom>
          <a:gradFill flip="none" rotWithShape="1">
            <a:gsLst>
              <a:gs pos="0">
                <a:srgbClr val="92D050">
                  <a:tint val="66000"/>
                  <a:satMod val="160000"/>
                </a:srgbClr>
              </a:gs>
              <a:gs pos="50000">
                <a:srgbClr val="92D050">
                  <a:tint val="44500"/>
                  <a:satMod val="160000"/>
                </a:srgbClr>
              </a:gs>
              <a:gs pos="100000">
                <a:srgbClr val="92D050">
                  <a:tint val="23500"/>
                  <a:satMod val="160000"/>
                </a:srgbClr>
              </a:gs>
            </a:gsLst>
            <a:lin ang="0" scaled="1"/>
            <a:tileRect/>
          </a:gradFill>
          <a:ln>
            <a:noFill/>
          </a:ln>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4400" b="0" i="0" u="none" strike="noStrike" cap="none" normalizeH="0" baseline="0" dirty="0">
                <a:ln>
                  <a:noFill/>
                </a:ln>
                <a:solidFill>
                  <a:schemeClr val="accent2"/>
                </a:solidFill>
                <a:effectLst/>
                <a:latin typeface="Arial" panose="020B0604020202020204" pitchFamily="34" charset="0"/>
                <a:ea typeface="Calibri" panose="020F0502020204030204" pitchFamily="34" charset="0"/>
                <a:cs typeface="Arial" panose="020B0604020202020204" pitchFamily="34" charset="0"/>
              </a:rPr>
              <a:t> </a:t>
            </a:r>
            <a:r>
              <a:rPr kumimoji="0" lang="en-US" altLang="en-US" sz="4400" b="0" i="0" u="none" strike="noStrike" cap="none" normalizeH="0" baseline="0" dirty="0">
                <a:ln>
                  <a:noFill/>
                </a:ln>
                <a:effectLst/>
                <a:latin typeface="Arial" panose="020B0604020202020204" pitchFamily="34" charset="0"/>
                <a:ea typeface="Calibri" panose="020F0502020204030204" pitchFamily="34" charset="0"/>
                <a:cs typeface="Arial" panose="020B0604020202020204" pitchFamily="34" charset="0"/>
              </a:rPr>
              <a:t>Have your say…</a:t>
            </a:r>
            <a:endParaRPr kumimoji="0" lang="en-US" altLang="en-US" sz="1800" b="0" i="0" u="none" strike="noStrike" cap="none" normalizeH="0" baseline="0" dirty="0">
              <a:ln>
                <a:noFill/>
              </a:ln>
              <a:effectLst/>
              <a:latin typeface="Arial" panose="020B0604020202020204" pitchFamily="34" charset="0"/>
              <a:cs typeface="Arial" panose="020B0604020202020204" pitchFamily="34" charset="0"/>
            </a:endParaRPr>
          </a:p>
        </p:txBody>
      </p:sp>
      <p:sp>
        <p:nvSpPr>
          <p:cNvPr id="7" name="Rectangle 7"/>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8" name="Rectangle 9"/>
          <p:cNvSpPr>
            <a:spLocks noChangeArrowheads="1"/>
          </p:cNvSpPr>
          <p:nvPr/>
        </p:nvSpPr>
        <p:spPr bwMode="auto">
          <a:xfrm>
            <a:off x="63500" y="16002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graphicFrame>
        <p:nvGraphicFramePr>
          <p:cNvPr id="11" name="Table 10"/>
          <p:cNvGraphicFramePr>
            <a:graphicFrameLocks noGrp="1"/>
          </p:cNvGraphicFramePr>
          <p:nvPr>
            <p:extLst>
              <p:ext uri="{D42A27DB-BD31-4B8C-83A1-F6EECF244321}">
                <p14:modId xmlns:p14="http://schemas.microsoft.com/office/powerpoint/2010/main" val="2799821448"/>
              </p:ext>
            </p:extLst>
          </p:nvPr>
        </p:nvGraphicFramePr>
        <p:xfrm>
          <a:off x="499414" y="1780505"/>
          <a:ext cx="8404743" cy="3718774"/>
        </p:xfrm>
        <a:graphic>
          <a:graphicData uri="http://schemas.openxmlformats.org/drawingml/2006/table">
            <a:tbl>
              <a:tblPr firstRow="1" bandRow="1">
                <a:tableStyleId>{5C22544A-7EE6-4342-B048-85BDC9FD1C3A}</a:tableStyleId>
              </a:tblPr>
              <a:tblGrid>
                <a:gridCol w="4116231">
                  <a:extLst>
                    <a:ext uri="{9D8B030D-6E8A-4147-A177-3AD203B41FA5}">
                      <a16:colId xmlns:a16="http://schemas.microsoft.com/office/drawing/2014/main" val="20000"/>
                    </a:ext>
                  </a:extLst>
                </a:gridCol>
                <a:gridCol w="4288512">
                  <a:extLst>
                    <a:ext uri="{9D8B030D-6E8A-4147-A177-3AD203B41FA5}">
                      <a16:colId xmlns:a16="http://schemas.microsoft.com/office/drawing/2014/main" val="20001"/>
                    </a:ext>
                  </a:extLst>
                </a:gridCol>
              </a:tblGrid>
              <a:tr h="3718774">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chemeClr val="tx1"/>
                        </a:solidFill>
                        <a:effectLst/>
                        <a:latin typeface="Arial" panose="020B0604020202020204" pitchFamily="34" charset="0"/>
                        <a:ea typeface="Comic Sans MS" panose="030F0702030302020204" pitchFamily="66"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Arial" panose="020B0604020202020204" pitchFamily="34" charset="0"/>
                          <a:ea typeface="Comic Sans MS" panose="030F0702030302020204" pitchFamily="66" charset="0"/>
                          <a:cs typeface="Arial" panose="020B0604020202020204" pitchFamily="34" charset="0"/>
                        </a:rPr>
                        <a:t>This is the current SEND Information report for our school but, for it to be truly effective, we need your views.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chemeClr val="tx1"/>
                        </a:solidFill>
                        <a:effectLst/>
                        <a:latin typeface="Arial" panose="020B0604020202020204" pitchFamily="34" charset="0"/>
                        <a:ea typeface="Comic Sans MS" panose="030F0702030302020204" pitchFamily="66"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Arial" panose="020B0604020202020204" pitchFamily="34" charset="0"/>
                          <a:ea typeface="Comic Sans MS" panose="030F0702030302020204" pitchFamily="66" charset="0"/>
                          <a:cs typeface="Arial" panose="020B0604020202020204" pitchFamily="34" charset="0"/>
                        </a:rPr>
                        <a:t>If you would like to offer feedback on this report or on the school’s approach to SEND in general, please contact us using the information opposite.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chemeClr val="tx1"/>
                        </a:solidFill>
                        <a:effectLst/>
                        <a:latin typeface="Arial" panose="020B0604020202020204" pitchFamily="34" charset="0"/>
                        <a:ea typeface="Comic Sans MS" panose="030F0702030302020204" pitchFamily="66" charset="0"/>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4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algn="l"/>
                      <a:r>
                        <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Mr. Moore</a:t>
                      </a:r>
                    </a:p>
                    <a:p>
                      <a:pPr algn="l"/>
                      <a:r>
                        <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Assistant Headteacher, Inclusion </a:t>
                      </a:r>
                      <a:endParaRPr lang="en-GB" sz="1400" dirty="0">
                        <a:solidFill>
                          <a:schemeClr val="tx1"/>
                        </a:solidFill>
                        <a:latin typeface="Arial" panose="020B0604020202020204" pitchFamily="34" charset="0"/>
                        <a:cs typeface="Arial" panose="020B0604020202020204" pitchFamily="34" charset="0"/>
                      </a:endParaRPr>
                    </a:p>
                  </a:txBody>
                  <a:tc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tileRect/>
                    </a:gradFill>
                  </a:tcPr>
                </a:tc>
                <a:tc>
                  <a:txBody>
                    <a:bodyPr/>
                    <a:lstStyle/>
                    <a:p>
                      <a:pPr marL="0" marR="0" lvl="0" indent="146050" algn="l" defTabSz="914400" rtl="0" eaLnBrk="0" fontAlgn="base" latinLnBrk="0" hangingPunct="0">
                        <a:lnSpc>
                          <a:spcPct val="100000"/>
                        </a:lnSpc>
                        <a:spcBef>
                          <a:spcPct val="0"/>
                        </a:spcBef>
                        <a:spcAft>
                          <a:spcPct val="0"/>
                        </a:spcAft>
                        <a:buClrTx/>
                        <a:buSzTx/>
                        <a:buFontTx/>
                        <a:buNone/>
                        <a:tabLst>
                          <a:tab pos="4689475" algn="l"/>
                        </a:tabLst>
                      </a:pPr>
                      <a:endParaRPr kumimoji="0" lang="en-US" altLang="en-US" sz="1400" b="0" i="0" u="sng"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marL="0" marR="0" lvl="0" indent="146050" algn="l" defTabSz="914400" rtl="0" eaLnBrk="0" fontAlgn="base" latinLnBrk="0" hangingPunct="0">
                        <a:lnSpc>
                          <a:spcPct val="100000"/>
                        </a:lnSpc>
                        <a:spcBef>
                          <a:spcPct val="0"/>
                        </a:spcBef>
                        <a:spcAft>
                          <a:spcPct val="0"/>
                        </a:spcAft>
                        <a:buClrTx/>
                        <a:buSzTx/>
                        <a:buFontTx/>
                        <a:buNone/>
                        <a:tabLst>
                          <a:tab pos="4689475" algn="l"/>
                        </a:tabLst>
                      </a:pPr>
                      <a:r>
                        <a:rPr kumimoji="0" lang="en-US" altLang="en-US" sz="1400" b="1" i="0" u="sng"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Contact us</a:t>
                      </a:r>
                      <a:endParaRPr kumimoji="0" lang="en-GB" altLang="en-US" sz="1400" b="1" i="0" u="none" strike="noStrike" cap="none" normalizeH="0" baseline="0" dirty="0">
                        <a:ln>
                          <a:noFill/>
                        </a:ln>
                        <a:solidFill>
                          <a:schemeClr val="tx1"/>
                        </a:solidFill>
                        <a:effectLst/>
                        <a:latin typeface="Arial" panose="020B0604020202020204" pitchFamily="34" charset="0"/>
                        <a:ea typeface="+mn-ea"/>
                        <a:cs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 typeface="Arial" panose="020B0604020202020204" pitchFamily="34" charset="0"/>
                        <a:buNone/>
                        <a:tabLst>
                          <a:tab pos="4689475" algn="l"/>
                        </a:tabLst>
                      </a:pPr>
                      <a:endParaRPr kumimoji="0" lang="en-GB" altLang="en-US" sz="1400" b="0" i="0" u="none" strike="noStrike" cap="none" normalizeH="0" baseline="0" dirty="0">
                        <a:ln>
                          <a:noFill/>
                        </a:ln>
                        <a:solidFill>
                          <a:schemeClr val="tx1"/>
                        </a:solidFill>
                        <a:effectLst/>
                        <a:latin typeface="Arial" panose="020B0604020202020204" pitchFamily="34" charset="0"/>
                        <a:ea typeface="+mn-ea"/>
                        <a:cs typeface="Arial" panose="020B0604020202020204" pitchFamily="34" charset="0"/>
                      </a:endParaRPr>
                    </a:p>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tab pos="4689475" algn="l"/>
                        </a:tabLst>
                      </a:pPr>
                      <a:r>
                        <a:rPr kumimoji="0" lang="en-US" altLang="en-US" sz="1400" b="0" i="0" u="none" strike="noStrike" cap="none" normalizeH="0" baseline="0" dirty="0">
                          <a:ln>
                            <a:noFill/>
                          </a:ln>
                          <a:solidFill>
                            <a:schemeClr val="tx1"/>
                          </a:solidFill>
                          <a:effectLst/>
                          <a:latin typeface="Arial" panose="020B0604020202020204" pitchFamily="34" charset="0"/>
                          <a:ea typeface="Comic Sans MS" panose="030F0702030302020204" pitchFamily="66" charset="0"/>
                          <a:cs typeface="Arial" panose="020B0604020202020204" pitchFamily="34" charset="0"/>
                        </a:rPr>
                        <a:t>Visit the school office and ask to speak to a member of staff.</a:t>
                      </a:r>
                    </a:p>
                    <a:p>
                      <a:pPr marL="0" marR="0" lvl="0" indent="0" algn="l" defTabSz="914400" rtl="0" eaLnBrk="0" fontAlgn="base" latinLnBrk="0" hangingPunct="0">
                        <a:lnSpc>
                          <a:spcPct val="100000"/>
                        </a:lnSpc>
                        <a:spcBef>
                          <a:spcPct val="0"/>
                        </a:spcBef>
                        <a:spcAft>
                          <a:spcPct val="0"/>
                        </a:spcAft>
                        <a:buClrTx/>
                        <a:buSzTx/>
                        <a:buFont typeface="Arial" panose="020B0604020202020204" pitchFamily="34" charset="0"/>
                        <a:buNone/>
                        <a:tabLst>
                          <a:tab pos="4689475" algn="l"/>
                        </a:tabLst>
                      </a:pPr>
                      <a:endParaRPr kumimoji="0" lang="en-US" altLang="en-US" sz="1400" b="0" i="0" u="none" strike="noStrike" cap="none" normalizeH="0" baseline="0" dirty="0">
                        <a:ln>
                          <a:noFill/>
                        </a:ln>
                        <a:solidFill>
                          <a:schemeClr val="tx1"/>
                        </a:solidFill>
                        <a:effectLst/>
                        <a:latin typeface="Arial" panose="020B0604020202020204" pitchFamily="34" charset="0"/>
                        <a:ea typeface="Comic Sans MS" panose="030F0702030302020204" pitchFamily="66" charset="0"/>
                        <a:cs typeface="Arial" panose="020B0604020202020204" pitchFamily="34" charset="0"/>
                      </a:endParaRPr>
                    </a:p>
                    <a:p>
                      <a:pPr marL="0" marR="0" lvl="0" indent="146050" algn="l" defTabSz="914400" rtl="0" eaLnBrk="0" fontAlgn="base" latinLnBrk="0" hangingPunct="0">
                        <a:lnSpc>
                          <a:spcPct val="100000"/>
                        </a:lnSpc>
                        <a:spcBef>
                          <a:spcPct val="0"/>
                        </a:spcBef>
                        <a:spcAft>
                          <a:spcPct val="0"/>
                        </a:spcAft>
                        <a:buClrTx/>
                        <a:buSzTx/>
                        <a:buFontTx/>
                        <a:buChar char="•"/>
                        <a:tabLst>
                          <a:tab pos="4689475" algn="l"/>
                        </a:tabLst>
                      </a:pPr>
                      <a:r>
                        <a:rPr kumimoji="0" lang="en-US" altLang="en-US" sz="14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Ring the office: 0151 </a:t>
                      </a:r>
                      <a:r>
                        <a:rPr kumimoji="0" lang="en-GB" altLang="en-US" sz="14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423 3322</a:t>
                      </a:r>
                    </a:p>
                    <a:p>
                      <a:pPr marL="0" marR="0" lvl="0" indent="0" algn="l" defTabSz="914400" rtl="0" eaLnBrk="0" fontAlgn="base" latinLnBrk="0" hangingPunct="0">
                        <a:lnSpc>
                          <a:spcPct val="100000"/>
                        </a:lnSpc>
                        <a:spcBef>
                          <a:spcPct val="0"/>
                        </a:spcBef>
                        <a:spcAft>
                          <a:spcPct val="0"/>
                        </a:spcAft>
                        <a:buClrTx/>
                        <a:buSzTx/>
                        <a:buFontTx/>
                        <a:buNone/>
                        <a:tabLst>
                          <a:tab pos="4689475" algn="l"/>
                        </a:tabLst>
                      </a:pPr>
                      <a:endParaRPr kumimoji="0" lang="en-GB" alt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p>
                      <a:pPr marL="0" marR="0" lvl="0" indent="146050" algn="l" defTabSz="914400" rtl="0" eaLnBrk="0" fontAlgn="base" latinLnBrk="0" hangingPunct="0">
                        <a:lnSpc>
                          <a:spcPct val="100000"/>
                        </a:lnSpc>
                        <a:spcBef>
                          <a:spcPct val="0"/>
                        </a:spcBef>
                        <a:spcAft>
                          <a:spcPct val="0"/>
                        </a:spcAft>
                        <a:buClrTx/>
                        <a:buSzTx/>
                        <a:buFontTx/>
                        <a:buChar char="•"/>
                        <a:tabLst>
                          <a:tab pos="4689475" algn="l"/>
                        </a:tabLst>
                      </a:pPr>
                      <a:r>
                        <a:rPr kumimoji="0" lang="en-US" altLang="en-US" sz="14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Email: </a:t>
                      </a:r>
                      <a:r>
                        <a:rPr kumimoji="0" lang="en-US" altLang="en-US" sz="1400" b="1" i="0" u="sng" strike="noStrike" cap="none" normalizeH="0" baseline="0" dirty="0" err="1">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sec@luntsheath.halton.sch.uk</a:t>
                      </a:r>
                      <a:endParaRPr kumimoji="0" lang="en-US" altLang="en-US" sz="1400" b="1" i="0" u="sng"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marL="0" marR="0" lvl="0" indent="146050" algn="l" defTabSz="914400" rtl="0" eaLnBrk="0" fontAlgn="base" latinLnBrk="0" hangingPunct="0">
                        <a:lnSpc>
                          <a:spcPct val="100000"/>
                        </a:lnSpc>
                        <a:spcBef>
                          <a:spcPct val="0"/>
                        </a:spcBef>
                        <a:spcAft>
                          <a:spcPct val="0"/>
                        </a:spcAft>
                        <a:buClrTx/>
                        <a:buSzTx/>
                        <a:buFontTx/>
                        <a:buChar char="•"/>
                        <a:tabLst>
                          <a:tab pos="4689475" algn="l"/>
                        </a:tabLst>
                      </a:pPr>
                      <a:endParaRPr kumimoji="0" lang="en-US" altLang="en-US" sz="14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marL="0" marR="0" lvl="0" indent="146050" algn="l" defTabSz="914400" rtl="0" eaLnBrk="0" fontAlgn="base" latinLnBrk="0" hangingPunct="0">
                        <a:lnSpc>
                          <a:spcPct val="100000"/>
                        </a:lnSpc>
                        <a:spcBef>
                          <a:spcPct val="0"/>
                        </a:spcBef>
                        <a:spcAft>
                          <a:spcPct val="0"/>
                        </a:spcAft>
                        <a:buClrTx/>
                        <a:buSzTx/>
                        <a:buFontTx/>
                        <a:buChar char="•"/>
                        <a:tabLst>
                          <a:tab pos="4689475" algn="l"/>
                        </a:tabLst>
                      </a:pPr>
                      <a:endParaRPr kumimoji="0" lang="en-US" altLang="en-US" sz="14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marL="0" marR="0" lvl="0" indent="146050" algn="l" defTabSz="914400" rtl="0" eaLnBrk="0" fontAlgn="base" latinLnBrk="0" hangingPunct="0">
                        <a:lnSpc>
                          <a:spcPct val="100000"/>
                        </a:lnSpc>
                        <a:spcBef>
                          <a:spcPct val="0"/>
                        </a:spcBef>
                        <a:spcAft>
                          <a:spcPct val="0"/>
                        </a:spcAft>
                        <a:buClrTx/>
                        <a:buSzTx/>
                        <a:buFontTx/>
                        <a:buChar char="•"/>
                        <a:tabLst>
                          <a:tab pos="4689475" algn="l"/>
                        </a:tabLst>
                      </a:pPr>
                      <a:r>
                        <a:rPr kumimoji="0" lang="en-US" altLang="en-US" sz="14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Write to us at:</a:t>
                      </a:r>
                      <a:endParaRPr kumimoji="0" lang="en-GB" alt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p>
                      <a:pPr marL="0" marR="0" lvl="0" indent="146050" algn="l" defTabSz="914400" rtl="0" eaLnBrk="0" fontAlgn="base" latinLnBrk="0" hangingPunct="0">
                        <a:lnSpc>
                          <a:spcPct val="100000"/>
                        </a:lnSpc>
                        <a:spcBef>
                          <a:spcPct val="0"/>
                        </a:spcBef>
                        <a:spcAft>
                          <a:spcPct val="0"/>
                        </a:spcAft>
                        <a:buClrTx/>
                        <a:buSzTx/>
                        <a:buFontTx/>
                        <a:buNone/>
                        <a:tabLst>
                          <a:tab pos="4689475" algn="l"/>
                        </a:tabLst>
                      </a:pPr>
                      <a:r>
                        <a:rPr kumimoji="0" lang="en-GB" altLang="en-US" sz="14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rPr>
                        <a:t>   Lunt’s Heath Primary School</a:t>
                      </a:r>
                    </a:p>
                    <a:p>
                      <a:pPr marL="0" marR="0" lvl="0" indent="146050" algn="l" defTabSz="914400" rtl="0" eaLnBrk="0" fontAlgn="base" latinLnBrk="0" hangingPunct="0">
                        <a:lnSpc>
                          <a:spcPct val="100000"/>
                        </a:lnSpc>
                        <a:spcBef>
                          <a:spcPct val="0"/>
                        </a:spcBef>
                        <a:spcAft>
                          <a:spcPct val="0"/>
                        </a:spcAft>
                        <a:buClrTx/>
                        <a:buSzTx/>
                        <a:buFontTx/>
                        <a:buNone/>
                        <a:tabLst>
                          <a:tab pos="4689475" algn="l"/>
                        </a:tabLst>
                      </a:pPr>
                      <a:r>
                        <a:rPr kumimoji="0" lang="en-GB" alt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   Wedgewood Drive</a:t>
                      </a:r>
                    </a:p>
                    <a:p>
                      <a:pPr marL="0" marR="0" lvl="0" indent="146050" algn="l" defTabSz="914400" rtl="0" eaLnBrk="0" fontAlgn="base" latinLnBrk="0" hangingPunct="0">
                        <a:lnSpc>
                          <a:spcPct val="100000"/>
                        </a:lnSpc>
                        <a:spcBef>
                          <a:spcPct val="0"/>
                        </a:spcBef>
                        <a:spcAft>
                          <a:spcPct val="0"/>
                        </a:spcAft>
                        <a:buClrTx/>
                        <a:buSzTx/>
                        <a:buFontTx/>
                        <a:buNone/>
                        <a:tabLst>
                          <a:tab pos="4689475" algn="l"/>
                        </a:tabLst>
                      </a:pPr>
                      <a:r>
                        <a:rPr kumimoji="0" lang="en-GB" alt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   Widnes</a:t>
                      </a:r>
                    </a:p>
                    <a:p>
                      <a:pPr marL="0" marR="0" lvl="0" indent="146050" algn="l" defTabSz="914400" rtl="0" eaLnBrk="0" fontAlgn="base" latinLnBrk="0" hangingPunct="0">
                        <a:lnSpc>
                          <a:spcPct val="100000"/>
                        </a:lnSpc>
                        <a:spcBef>
                          <a:spcPct val="0"/>
                        </a:spcBef>
                        <a:spcAft>
                          <a:spcPct val="0"/>
                        </a:spcAft>
                        <a:buClrTx/>
                        <a:buSzTx/>
                        <a:buFontTx/>
                        <a:buNone/>
                        <a:tabLst>
                          <a:tab pos="4689475" algn="l"/>
                        </a:tabLst>
                      </a:pPr>
                      <a:r>
                        <a:rPr kumimoji="0" lang="en-GB" alt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rPr>
                        <a:t>   WA8 9RJ</a:t>
                      </a:r>
                      <a:endParaRPr kumimoji="0" lang="en-US" alt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p>
                      <a:pPr algn="l"/>
                      <a:endParaRPr lang="en-GB" sz="1400" dirty="0">
                        <a:solidFill>
                          <a:schemeClr val="tx1"/>
                        </a:solidFill>
                        <a:latin typeface="Arial" panose="020B0604020202020204" pitchFamily="34" charset="0"/>
                        <a:cs typeface="Arial" panose="020B0604020202020204" pitchFamily="34" charset="0"/>
                      </a:endParaRPr>
                    </a:p>
                  </a:txBody>
                  <a:tc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tileRect/>
                    </a:grad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4901121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400" dirty="0">
                <a:solidFill>
                  <a:schemeClr val="tx1"/>
                </a:solidFill>
                <a:latin typeface="Arial" panose="020B0604020202020204" pitchFamily="34" charset="0"/>
                <a:cs typeface="Arial" panose="020B0604020202020204" pitchFamily="34" charset="0"/>
              </a:rPr>
              <a:t>Introduction</a:t>
            </a:r>
          </a:p>
        </p:txBody>
      </p:sp>
      <p:graphicFrame>
        <p:nvGraphicFramePr>
          <p:cNvPr id="5" name="Table 4"/>
          <p:cNvGraphicFramePr>
            <a:graphicFrameLocks noGrp="1"/>
          </p:cNvGraphicFramePr>
          <p:nvPr>
            <p:extLst>
              <p:ext uri="{D42A27DB-BD31-4B8C-83A1-F6EECF244321}">
                <p14:modId xmlns:p14="http://schemas.microsoft.com/office/powerpoint/2010/main" val="1113751438"/>
              </p:ext>
            </p:extLst>
          </p:nvPr>
        </p:nvGraphicFramePr>
        <p:xfrm>
          <a:off x="641081" y="2007552"/>
          <a:ext cx="8670343" cy="2950813"/>
        </p:xfrm>
        <a:graphic>
          <a:graphicData uri="http://schemas.openxmlformats.org/drawingml/2006/table">
            <a:tbl>
              <a:tblPr firstRow="1" bandRow="1">
                <a:tableStyleId>{5C22544A-7EE6-4342-B048-85BDC9FD1C3A}</a:tableStyleId>
              </a:tblPr>
              <a:tblGrid>
                <a:gridCol w="8670343">
                  <a:extLst>
                    <a:ext uri="{9D8B030D-6E8A-4147-A177-3AD203B41FA5}">
                      <a16:colId xmlns:a16="http://schemas.microsoft.com/office/drawing/2014/main" val="20000"/>
                    </a:ext>
                  </a:extLst>
                </a:gridCol>
              </a:tblGrid>
              <a:tr h="2950813">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en-US" sz="1800" b="1" kern="1200" dirty="0">
                        <a:solidFill>
                          <a:schemeClr val="accent2"/>
                        </a:solidFill>
                        <a:effectLst/>
                        <a:latin typeface="Arial" panose="020B0604020202020204" pitchFamily="34" charset="0"/>
                        <a:ea typeface="+mn-ea"/>
                        <a:cs typeface="Arial" panose="020B0604020202020204" pitchFamily="34" charset="0"/>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800" b="1" kern="1200" dirty="0">
                          <a:solidFill>
                            <a:schemeClr val="tx1"/>
                          </a:solidFill>
                          <a:effectLst/>
                          <a:latin typeface="Arial" panose="020B0604020202020204" pitchFamily="34" charset="0"/>
                          <a:ea typeface="+mn-ea"/>
                          <a:cs typeface="Arial" panose="020B0604020202020204" pitchFamily="34" charset="0"/>
                        </a:rPr>
                        <a:t>Welcome to our SEND information report which is part of the </a:t>
                      </a:r>
                      <a:r>
                        <a:rPr lang="en-US" sz="1800" b="1" kern="1200" dirty="0" err="1">
                          <a:solidFill>
                            <a:schemeClr val="tx1"/>
                          </a:solidFill>
                          <a:effectLst/>
                          <a:latin typeface="Arial" panose="020B0604020202020204" pitchFamily="34" charset="0"/>
                          <a:ea typeface="+mn-ea"/>
                          <a:cs typeface="Arial" panose="020B0604020202020204" pitchFamily="34" charset="0"/>
                        </a:rPr>
                        <a:t>Halton</a:t>
                      </a:r>
                      <a:r>
                        <a:rPr lang="en-US" sz="1800" b="1" kern="1200" dirty="0">
                          <a:solidFill>
                            <a:schemeClr val="tx1"/>
                          </a:solidFill>
                          <a:effectLst/>
                          <a:latin typeface="Arial" panose="020B0604020202020204" pitchFamily="34" charset="0"/>
                          <a:ea typeface="+mn-ea"/>
                          <a:cs typeface="Arial" panose="020B0604020202020204" pitchFamily="34" charset="0"/>
                        </a:rPr>
                        <a:t> Local Offer for learners with SEND. All governing bodies of maintained schools and maintained nursery schools and the proprietors of academy schools have a legal duty to publish information on their website about the implementation of the governing bodies or the proprietor’s policy for pupils with SEND. The information published must be updated annually.</a:t>
                      </a:r>
                      <a:endParaRPr lang="en-GB" sz="1800" b="1" kern="1200" dirty="0">
                        <a:solidFill>
                          <a:schemeClr val="tx1"/>
                        </a:solidFill>
                        <a:effectLst/>
                        <a:latin typeface="Arial" panose="020B0604020202020204" pitchFamily="34" charset="0"/>
                        <a:ea typeface="+mn-ea"/>
                        <a:cs typeface="Arial" panose="020B0604020202020204" pitchFamily="34" charset="0"/>
                      </a:endParaRPr>
                    </a:p>
                    <a:p>
                      <a:endParaRPr lang="en-GB" dirty="0">
                        <a:solidFill>
                          <a:schemeClr val="tx1"/>
                        </a:solidFill>
                      </a:endParaRPr>
                    </a:p>
                  </a:txBody>
                  <a:tc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tileRect/>
                    </a:grad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21704249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55566612"/>
              </p:ext>
            </p:extLst>
          </p:nvPr>
        </p:nvGraphicFramePr>
        <p:xfrm>
          <a:off x="412124" y="128789"/>
          <a:ext cx="8926748" cy="6242031"/>
        </p:xfrm>
        <a:graphic>
          <a:graphicData uri="http://schemas.openxmlformats.org/drawingml/2006/table">
            <a:tbl>
              <a:tblPr firstRow="1" firstCol="1" lastRow="1" lastCol="1" bandRow="1" bandCol="1">
                <a:tableStyleId>{5C22544A-7EE6-4342-B048-85BDC9FD1C3A}</a:tableStyleId>
              </a:tblPr>
              <a:tblGrid>
                <a:gridCol w="2620838">
                  <a:extLst>
                    <a:ext uri="{9D8B030D-6E8A-4147-A177-3AD203B41FA5}">
                      <a16:colId xmlns:a16="http://schemas.microsoft.com/office/drawing/2014/main" val="20000"/>
                    </a:ext>
                  </a:extLst>
                </a:gridCol>
                <a:gridCol w="6305910">
                  <a:extLst>
                    <a:ext uri="{9D8B030D-6E8A-4147-A177-3AD203B41FA5}">
                      <a16:colId xmlns:a16="http://schemas.microsoft.com/office/drawing/2014/main" val="20001"/>
                    </a:ext>
                  </a:extLst>
                </a:gridCol>
              </a:tblGrid>
              <a:tr h="2299618">
                <a:tc>
                  <a:txBody>
                    <a:bodyPr/>
                    <a:lstStyle/>
                    <a:p>
                      <a:pPr marL="61595" marR="60960" algn="l">
                        <a:lnSpc>
                          <a:spcPct val="85000"/>
                        </a:lnSpc>
                        <a:spcAft>
                          <a:spcPts val="0"/>
                        </a:spcAft>
                      </a:pPr>
                      <a:endParaRPr lang="en-US" sz="1600" dirty="0">
                        <a:solidFill>
                          <a:schemeClr val="tx1"/>
                        </a:solidFill>
                        <a:effectLst/>
                        <a:latin typeface="Arial" panose="020B0604020202020204" pitchFamily="34" charset="0"/>
                        <a:cs typeface="Arial" panose="020B0604020202020204" pitchFamily="34" charset="0"/>
                      </a:endParaRPr>
                    </a:p>
                    <a:p>
                      <a:pPr marL="61595" marR="60960" algn="l">
                        <a:lnSpc>
                          <a:spcPct val="85000"/>
                        </a:lnSpc>
                        <a:spcAft>
                          <a:spcPts val="0"/>
                        </a:spcAft>
                      </a:pPr>
                      <a:r>
                        <a:rPr lang="en-US" sz="1600" dirty="0">
                          <a:solidFill>
                            <a:schemeClr val="tx1"/>
                          </a:solidFill>
                          <a:effectLst/>
                          <a:latin typeface="Arial" panose="020B0604020202020204" pitchFamily="34" charset="0"/>
                          <a:cs typeface="Arial" panose="020B0604020202020204" pitchFamily="34" charset="0"/>
                        </a:rPr>
                        <a:t>What kind of Special Educational Needs are provided for at Lunt’s Heath Primary?</a:t>
                      </a:r>
                      <a:endParaRPr lang="en-GB"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0"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tileRect/>
                    </a:gradFill>
                  </a:tcPr>
                </a:tc>
                <a:tc>
                  <a:txBody>
                    <a:bodyPr/>
                    <a:lstStyle/>
                    <a:p>
                      <a:pPr marL="62230" marR="58420" algn="l">
                        <a:lnSpc>
                          <a:spcPct val="85000"/>
                        </a:lnSpc>
                        <a:spcAft>
                          <a:spcPts val="0"/>
                        </a:spcAft>
                      </a:pPr>
                      <a:endParaRPr lang="en-US" sz="1600" b="0" dirty="0">
                        <a:solidFill>
                          <a:schemeClr val="tx1"/>
                        </a:solidFill>
                        <a:effectLst/>
                        <a:latin typeface="Arial" panose="020B0604020202020204" pitchFamily="34" charset="0"/>
                        <a:cs typeface="Arial" panose="020B0604020202020204" pitchFamily="34" charset="0"/>
                      </a:endParaRPr>
                    </a:p>
                    <a:p>
                      <a:pPr marL="62230" marR="58420" algn="l">
                        <a:lnSpc>
                          <a:spcPct val="85000"/>
                        </a:lnSpc>
                        <a:spcAft>
                          <a:spcPts val="0"/>
                        </a:spcAft>
                      </a:pPr>
                      <a:r>
                        <a:rPr lang="en-US" sz="1600" b="0" dirty="0">
                          <a:solidFill>
                            <a:schemeClr val="tx1"/>
                          </a:solidFill>
                          <a:effectLst/>
                          <a:latin typeface="Arial" panose="020B0604020202020204" pitchFamily="34" charset="0"/>
                          <a:cs typeface="Arial" panose="020B0604020202020204" pitchFamily="34" charset="0"/>
                        </a:rPr>
                        <a:t>We are a mainstream setting with 416 children on roll (September 2023).</a:t>
                      </a:r>
                    </a:p>
                    <a:p>
                      <a:pPr marL="62230" marR="58420" algn="l">
                        <a:lnSpc>
                          <a:spcPct val="85000"/>
                        </a:lnSpc>
                        <a:spcAft>
                          <a:spcPts val="0"/>
                        </a:spcAft>
                      </a:pPr>
                      <a:endParaRPr lang="en-GB" sz="1600" b="0" dirty="0">
                        <a:solidFill>
                          <a:schemeClr val="tx1"/>
                        </a:solidFill>
                        <a:effectLst/>
                        <a:latin typeface="Arial" panose="020B0604020202020204" pitchFamily="34" charset="0"/>
                        <a:cs typeface="Arial" panose="020B0604020202020204" pitchFamily="34" charset="0"/>
                      </a:endParaRPr>
                    </a:p>
                    <a:p>
                      <a:pPr marL="62230" marR="59055" algn="l">
                        <a:lnSpc>
                          <a:spcPct val="85000"/>
                        </a:lnSpc>
                        <a:spcAft>
                          <a:spcPts val="0"/>
                        </a:spcAft>
                      </a:pPr>
                      <a:r>
                        <a:rPr lang="en-US" sz="1600" b="0" dirty="0">
                          <a:solidFill>
                            <a:schemeClr val="tx1"/>
                          </a:solidFill>
                          <a:effectLst/>
                          <a:latin typeface="Arial" panose="020B0604020202020204" pitchFamily="34" charset="0"/>
                          <a:cs typeface="Arial" panose="020B0604020202020204" pitchFamily="34" charset="0"/>
                        </a:rPr>
                        <a:t>We provide support for pupils across the 4 areas of need </a:t>
                      </a:r>
                      <a:r>
                        <a:rPr lang="en-US" sz="1600" b="0" spc="-15" dirty="0">
                          <a:solidFill>
                            <a:schemeClr val="tx1"/>
                          </a:solidFill>
                          <a:effectLst/>
                          <a:latin typeface="Arial" panose="020B0604020202020204" pitchFamily="34" charset="0"/>
                          <a:cs typeface="Arial" panose="020B0604020202020204" pitchFamily="34" charset="0"/>
                        </a:rPr>
                        <a:t>as </a:t>
                      </a:r>
                      <a:r>
                        <a:rPr lang="en-US" sz="1600" b="0" dirty="0">
                          <a:solidFill>
                            <a:schemeClr val="tx1"/>
                          </a:solidFill>
                          <a:effectLst/>
                          <a:latin typeface="Arial" panose="020B0604020202020204" pitchFamily="34" charset="0"/>
                          <a:cs typeface="Arial" panose="020B0604020202020204" pitchFamily="34" charset="0"/>
                        </a:rPr>
                        <a:t>laid out in the SEND Code of Practice 2014</a:t>
                      </a:r>
                      <a:r>
                        <a:rPr lang="en-US" sz="1600" b="0" spc="-135" dirty="0">
                          <a:solidFill>
                            <a:schemeClr val="tx1"/>
                          </a:solidFill>
                          <a:effectLst/>
                          <a:latin typeface="Arial" panose="020B0604020202020204" pitchFamily="34" charset="0"/>
                          <a:cs typeface="Arial" panose="020B0604020202020204" pitchFamily="34" charset="0"/>
                        </a:rPr>
                        <a:t> </a:t>
                      </a:r>
                      <a:r>
                        <a:rPr lang="en-US" sz="1600" b="0" dirty="0">
                          <a:solidFill>
                            <a:schemeClr val="tx1"/>
                          </a:solidFill>
                          <a:effectLst/>
                          <a:latin typeface="Arial" panose="020B0604020202020204" pitchFamily="34" charset="0"/>
                          <a:cs typeface="Arial" panose="020B0604020202020204" pitchFamily="34" charset="0"/>
                        </a:rPr>
                        <a:t>:</a:t>
                      </a:r>
                      <a:endParaRPr lang="en-GB" sz="1600" b="0" dirty="0">
                        <a:solidFill>
                          <a:schemeClr val="tx1"/>
                        </a:solidFill>
                        <a:effectLst/>
                        <a:latin typeface="Arial" panose="020B0604020202020204" pitchFamily="34" charset="0"/>
                        <a:cs typeface="Arial" panose="020B0604020202020204" pitchFamily="34" charset="0"/>
                      </a:endParaRPr>
                    </a:p>
                    <a:p>
                      <a:pPr marL="342900" lvl="0" indent="-342900" algn="l">
                        <a:lnSpc>
                          <a:spcPts val="1605"/>
                        </a:lnSpc>
                        <a:spcAft>
                          <a:spcPts val="0"/>
                        </a:spcAft>
                        <a:buSzPts val="1400"/>
                        <a:buFont typeface="Arial" panose="020B0604020202020204" pitchFamily="34" charset="0"/>
                        <a:buChar char="•"/>
                        <a:tabLst>
                          <a:tab pos="349250" algn="l"/>
                        </a:tabLst>
                      </a:pPr>
                      <a:r>
                        <a:rPr lang="en-US" sz="1600" b="0" dirty="0">
                          <a:solidFill>
                            <a:schemeClr val="tx1"/>
                          </a:solidFill>
                          <a:effectLst/>
                          <a:latin typeface="Arial" panose="020B0604020202020204" pitchFamily="34" charset="0"/>
                          <a:cs typeface="Arial" panose="020B0604020202020204" pitchFamily="34" charset="0"/>
                        </a:rPr>
                        <a:t>Communication and</a:t>
                      </a:r>
                      <a:r>
                        <a:rPr lang="en-US" sz="1600" b="0" spc="-55" dirty="0">
                          <a:solidFill>
                            <a:schemeClr val="tx1"/>
                          </a:solidFill>
                          <a:effectLst/>
                          <a:latin typeface="Arial" panose="020B0604020202020204" pitchFamily="34" charset="0"/>
                          <a:cs typeface="Arial" panose="020B0604020202020204" pitchFamily="34" charset="0"/>
                        </a:rPr>
                        <a:t> </a:t>
                      </a:r>
                      <a:r>
                        <a:rPr lang="en-US" sz="1600" b="0" dirty="0">
                          <a:solidFill>
                            <a:schemeClr val="tx1"/>
                          </a:solidFill>
                          <a:effectLst/>
                          <a:latin typeface="Arial" panose="020B0604020202020204" pitchFamily="34" charset="0"/>
                          <a:cs typeface="Arial" panose="020B0604020202020204" pitchFamily="34" charset="0"/>
                        </a:rPr>
                        <a:t>interaction</a:t>
                      </a:r>
                      <a:endParaRPr lang="en-GB" sz="1600" b="0" dirty="0">
                        <a:solidFill>
                          <a:schemeClr val="tx1"/>
                        </a:solidFill>
                        <a:effectLst/>
                        <a:latin typeface="Arial" panose="020B0604020202020204" pitchFamily="34" charset="0"/>
                        <a:cs typeface="Arial" panose="020B0604020202020204" pitchFamily="34" charset="0"/>
                      </a:endParaRPr>
                    </a:p>
                    <a:p>
                      <a:pPr marL="342900" lvl="0" indent="-342900" algn="l">
                        <a:lnSpc>
                          <a:spcPts val="1680"/>
                        </a:lnSpc>
                        <a:spcAft>
                          <a:spcPts val="0"/>
                        </a:spcAft>
                        <a:buSzPts val="1400"/>
                        <a:buFont typeface="Arial" panose="020B0604020202020204" pitchFamily="34" charset="0"/>
                        <a:buChar char="•"/>
                        <a:tabLst>
                          <a:tab pos="349250" algn="l"/>
                        </a:tabLst>
                      </a:pPr>
                      <a:r>
                        <a:rPr lang="en-US" sz="1600" b="0" dirty="0">
                          <a:solidFill>
                            <a:schemeClr val="tx1"/>
                          </a:solidFill>
                          <a:effectLst/>
                          <a:latin typeface="Arial" panose="020B0604020202020204" pitchFamily="34" charset="0"/>
                          <a:cs typeface="Arial" panose="020B0604020202020204" pitchFamily="34" charset="0"/>
                        </a:rPr>
                        <a:t>Cognition and</a:t>
                      </a:r>
                      <a:r>
                        <a:rPr lang="en-US" sz="1600" b="0" spc="-50" dirty="0">
                          <a:solidFill>
                            <a:schemeClr val="tx1"/>
                          </a:solidFill>
                          <a:effectLst/>
                          <a:latin typeface="Arial" panose="020B0604020202020204" pitchFamily="34" charset="0"/>
                          <a:cs typeface="Arial" panose="020B0604020202020204" pitchFamily="34" charset="0"/>
                        </a:rPr>
                        <a:t> </a:t>
                      </a:r>
                      <a:r>
                        <a:rPr lang="en-US" sz="1600" b="0" dirty="0">
                          <a:solidFill>
                            <a:schemeClr val="tx1"/>
                          </a:solidFill>
                          <a:effectLst/>
                          <a:latin typeface="Arial" panose="020B0604020202020204" pitchFamily="34" charset="0"/>
                          <a:cs typeface="Arial" panose="020B0604020202020204" pitchFamily="34" charset="0"/>
                        </a:rPr>
                        <a:t>learning</a:t>
                      </a:r>
                      <a:endParaRPr lang="en-GB" sz="1600" b="0" dirty="0">
                        <a:solidFill>
                          <a:schemeClr val="tx1"/>
                        </a:solidFill>
                        <a:effectLst/>
                        <a:latin typeface="Arial" panose="020B0604020202020204" pitchFamily="34" charset="0"/>
                        <a:cs typeface="Arial" panose="020B0604020202020204" pitchFamily="34" charset="0"/>
                      </a:endParaRPr>
                    </a:p>
                    <a:p>
                      <a:pPr marL="342900" lvl="0" indent="-342900" algn="l">
                        <a:lnSpc>
                          <a:spcPts val="1680"/>
                        </a:lnSpc>
                        <a:spcAft>
                          <a:spcPts val="0"/>
                        </a:spcAft>
                        <a:buSzPts val="1400"/>
                        <a:buFont typeface="Arial" panose="020B0604020202020204" pitchFamily="34" charset="0"/>
                        <a:buChar char="•"/>
                        <a:tabLst>
                          <a:tab pos="349250" algn="l"/>
                        </a:tabLst>
                      </a:pPr>
                      <a:r>
                        <a:rPr lang="en-US" sz="1600" b="0" dirty="0">
                          <a:solidFill>
                            <a:schemeClr val="tx1"/>
                          </a:solidFill>
                          <a:effectLst/>
                          <a:latin typeface="Arial" panose="020B0604020202020204" pitchFamily="34" charset="0"/>
                          <a:cs typeface="Arial" panose="020B0604020202020204" pitchFamily="34" charset="0"/>
                        </a:rPr>
                        <a:t>Social, emotional and mental health</a:t>
                      </a:r>
                      <a:r>
                        <a:rPr lang="en-US" sz="1600" b="0" spc="-90" dirty="0">
                          <a:solidFill>
                            <a:schemeClr val="tx1"/>
                          </a:solidFill>
                          <a:effectLst/>
                          <a:latin typeface="Arial" panose="020B0604020202020204" pitchFamily="34" charset="0"/>
                          <a:cs typeface="Arial" panose="020B0604020202020204" pitchFamily="34" charset="0"/>
                        </a:rPr>
                        <a:t> </a:t>
                      </a:r>
                      <a:r>
                        <a:rPr lang="en-US" sz="1600" b="0" dirty="0">
                          <a:solidFill>
                            <a:schemeClr val="tx1"/>
                          </a:solidFill>
                          <a:effectLst/>
                          <a:latin typeface="Arial" panose="020B0604020202020204" pitchFamily="34" charset="0"/>
                          <a:cs typeface="Arial" panose="020B0604020202020204" pitchFamily="34" charset="0"/>
                        </a:rPr>
                        <a:t>difficulties</a:t>
                      </a:r>
                      <a:endParaRPr lang="en-GB" sz="1600" b="0" dirty="0">
                        <a:solidFill>
                          <a:schemeClr val="tx1"/>
                        </a:solidFill>
                        <a:effectLst/>
                        <a:latin typeface="Arial" panose="020B0604020202020204" pitchFamily="34" charset="0"/>
                        <a:cs typeface="Arial" panose="020B0604020202020204" pitchFamily="34" charset="0"/>
                      </a:endParaRPr>
                    </a:p>
                    <a:p>
                      <a:pPr marL="342900" lvl="0" indent="-342900" algn="l">
                        <a:lnSpc>
                          <a:spcPts val="1815"/>
                        </a:lnSpc>
                        <a:spcAft>
                          <a:spcPts val="0"/>
                        </a:spcAft>
                        <a:buSzPts val="1400"/>
                        <a:buFont typeface="Arial" panose="020B0604020202020204" pitchFamily="34" charset="0"/>
                        <a:buChar char="•"/>
                        <a:tabLst>
                          <a:tab pos="349250" algn="l"/>
                        </a:tabLst>
                      </a:pPr>
                      <a:r>
                        <a:rPr lang="en-US" sz="1600" b="0" dirty="0">
                          <a:solidFill>
                            <a:schemeClr val="tx1"/>
                          </a:solidFill>
                          <a:effectLst/>
                          <a:latin typeface="Arial" panose="020B0604020202020204" pitchFamily="34" charset="0"/>
                          <a:cs typeface="Arial" panose="020B0604020202020204" pitchFamily="34" charset="0"/>
                        </a:rPr>
                        <a:t>Sensory and/or physical</a:t>
                      </a:r>
                      <a:r>
                        <a:rPr lang="en-US" sz="1600" b="0" spc="-45" dirty="0">
                          <a:solidFill>
                            <a:schemeClr val="tx1"/>
                          </a:solidFill>
                          <a:effectLst/>
                          <a:latin typeface="Arial" panose="020B0604020202020204" pitchFamily="34" charset="0"/>
                          <a:cs typeface="Arial" panose="020B0604020202020204" pitchFamily="34" charset="0"/>
                        </a:rPr>
                        <a:t> </a:t>
                      </a:r>
                      <a:r>
                        <a:rPr lang="en-US" sz="1600" b="0" dirty="0">
                          <a:solidFill>
                            <a:schemeClr val="tx1"/>
                          </a:solidFill>
                          <a:effectLst/>
                          <a:latin typeface="Arial" panose="020B0604020202020204" pitchFamily="34" charset="0"/>
                          <a:cs typeface="Arial" panose="020B0604020202020204" pitchFamily="34" charset="0"/>
                        </a:rPr>
                        <a:t>needs</a:t>
                      </a:r>
                      <a:endParaRPr lang="en-GB" sz="1600" b="0" dirty="0">
                        <a:solidFill>
                          <a:schemeClr val="tx1"/>
                        </a:solidFill>
                        <a:effectLst/>
                        <a:latin typeface="Arial" panose="020B0604020202020204" pitchFamily="34" charset="0"/>
                        <a:ea typeface="Arial" panose="020B0604020202020204" pitchFamily="34" charset="0"/>
                        <a:cs typeface="Arial" panose="020B0604020202020204" pitchFamily="34" charset="0"/>
                      </a:endParaRPr>
                    </a:p>
                  </a:txBody>
                  <a:tcPr marL="0" marR="0"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tileRect/>
                    </a:gradFill>
                  </a:tcPr>
                </a:tc>
                <a:extLst>
                  <a:ext uri="{0D108BD9-81ED-4DB2-BD59-A6C34878D82A}">
                    <a16:rowId xmlns:a16="http://schemas.microsoft.com/office/drawing/2014/main" val="10000"/>
                  </a:ext>
                </a:extLst>
              </a:tr>
              <a:tr h="3942413">
                <a:tc>
                  <a:txBody>
                    <a:bodyPr/>
                    <a:lstStyle/>
                    <a:p>
                      <a:pPr marL="61595" marR="60325" algn="l">
                        <a:lnSpc>
                          <a:spcPct val="85000"/>
                        </a:lnSpc>
                        <a:spcAft>
                          <a:spcPts val="0"/>
                        </a:spcAft>
                      </a:pPr>
                      <a:endParaRPr lang="en-US" sz="1600" dirty="0">
                        <a:solidFill>
                          <a:schemeClr val="tx1"/>
                        </a:solidFill>
                        <a:effectLst/>
                        <a:latin typeface="Arial" panose="020B0604020202020204" pitchFamily="34" charset="0"/>
                        <a:cs typeface="Arial" panose="020B0604020202020204" pitchFamily="34" charset="0"/>
                      </a:endParaRPr>
                    </a:p>
                    <a:p>
                      <a:pPr marL="61595" marR="60325" algn="l">
                        <a:lnSpc>
                          <a:spcPct val="85000"/>
                        </a:lnSpc>
                        <a:spcAft>
                          <a:spcPts val="0"/>
                        </a:spcAft>
                      </a:pPr>
                      <a:endParaRPr lang="en-US" sz="1600" dirty="0">
                        <a:solidFill>
                          <a:schemeClr val="tx1"/>
                        </a:solidFill>
                        <a:effectLst/>
                        <a:latin typeface="Arial" panose="020B0604020202020204" pitchFamily="34" charset="0"/>
                        <a:cs typeface="Arial" panose="020B0604020202020204" pitchFamily="34" charset="0"/>
                      </a:endParaRPr>
                    </a:p>
                    <a:p>
                      <a:pPr marL="61595" marR="60325" algn="l">
                        <a:lnSpc>
                          <a:spcPct val="85000"/>
                        </a:lnSpc>
                        <a:spcAft>
                          <a:spcPts val="0"/>
                        </a:spcAft>
                      </a:pPr>
                      <a:r>
                        <a:rPr lang="en-US" sz="1600" dirty="0">
                          <a:solidFill>
                            <a:schemeClr val="tx1"/>
                          </a:solidFill>
                          <a:effectLst/>
                          <a:latin typeface="Arial" panose="020B0604020202020204" pitchFamily="34" charset="0"/>
                          <a:cs typeface="Arial" panose="020B0604020202020204" pitchFamily="34" charset="0"/>
                        </a:rPr>
                        <a:t>What do we do for our pupils with</a:t>
                      </a:r>
                      <a:r>
                        <a:rPr lang="en-US" sz="1600" spc="-20" dirty="0">
                          <a:solidFill>
                            <a:schemeClr val="tx1"/>
                          </a:solidFill>
                          <a:effectLst/>
                          <a:latin typeface="Arial" panose="020B0604020202020204" pitchFamily="34" charset="0"/>
                          <a:cs typeface="Arial" panose="020B0604020202020204" pitchFamily="34" charset="0"/>
                        </a:rPr>
                        <a:t> </a:t>
                      </a:r>
                      <a:r>
                        <a:rPr lang="en-US" sz="1600" dirty="0">
                          <a:solidFill>
                            <a:schemeClr val="tx1"/>
                          </a:solidFill>
                          <a:effectLst/>
                          <a:latin typeface="Arial" panose="020B0604020202020204" pitchFamily="34" charset="0"/>
                          <a:cs typeface="Arial" panose="020B0604020202020204" pitchFamily="34" charset="0"/>
                        </a:rPr>
                        <a:t>SEND?</a:t>
                      </a:r>
                      <a:endParaRPr lang="en-GB"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0"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tileRect/>
                    </a:gradFill>
                  </a:tcPr>
                </a:tc>
                <a:tc>
                  <a:txBody>
                    <a:bodyPr/>
                    <a:lstStyle/>
                    <a:p>
                      <a:pPr marL="62230" marR="57150" algn="l">
                        <a:lnSpc>
                          <a:spcPct val="85000"/>
                        </a:lnSpc>
                        <a:spcAft>
                          <a:spcPts val="0"/>
                        </a:spcAft>
                      </a:pPr>
                      <a:endParaRPr lang="en-US" sz="1600" b="0" dirty="0">
                        <a:solidFill>
                          <a:schemeClr val="tx1"/>
                        </a:solidFill>
                        <a:effectLst/>
                        <a:latin typeface="Arial" panose="020B0604020202020204" pitchFamily="34" charset="0"/>
                        <a:cs typeface="Arial" panose="020B0604020202020204" pitchFamily="34" charset="0"/>
                      </a:endParaRPr>
                    </a:p>
                    <a:p>
                      <a:pPr marL="62230" marR="57150" algn="l">
                        <a:lnSpc>
                          <a:spcPct val="85000"/>
                        </a:lnSpc>
                        <a:spcAft>
                          <a:spcPts val="0"/>
                        </a:spcAft>
                      </a:pPr>
                      <a:endParaRPr lang="en-US" sz="1600" b="0" dirty="0">
                        <a:solidFill>
                          <a:schemeClr val="tx1"/>
                        </a:solidFill>
                        <a:effectLst/>
                        <a:latin typeface="Arial" panose="020B0604020202020204" pitchFamily="34" charset="0"/>
                        <a:cs typeface="Arial" panose="020B0604020202020204" pitchFamily="34" charset="0"/>
                      </a:endParaRPr>
                    </a:p>
                    <a:p>
                      <a:pPr marL="62230" marR="57150" algn="l">
                        <a:lnSpc>
                          <a:spcPct val="85000"/>
                        </a:lnSpc>
                        <a:spcAft>
                          <a:spcPts val="0"/>
                        </a:spcAft>
                      </a:pPr>
                      <a:r>
                        <a:rPr lang="en-US" sz="1600" b="0" dirty="0">
                          <a:solidFill>
                            <a:schemeClr val="tx1"/>
                          </a:solidFill>
                          <a:effectLst/>
                          <a:latin typeface="Arial" panose="020B0604020202020204" pitchFamily="34" charset="0"/>
                          <a:cs typeface="Arial" panose="020B0604020202020204" pitchFamily="34" charset="0"/>
                        </a:rPr>
                        <a:t>We offer specific support for SEND pupils, this can be as an individual and/or as a small group. </a:t>
                      </a:r>
                    </a:p>
                    <a:p>
                      <a:pPr marL="62230" marR="57150" algn="l">
                        <a:lnSpc>
                          <a:spcPct val="85000"/>
                        </a:lnSpc>
                        <a:spcAft>
                          <a:spcPts val="0"/>
                        </a:spcAft>
                      </a:pPr>
                      <a:endParaRPr lang="en-US" sz="1600" b="0" dirty="0">
                        <a:solidFill>
                          <a:schemeClr val="tx1"/>
                        </a:solidFill>
                        <a:effectLst/>
                        <a:latin typeface="Arial" panose="020B0604020202020204" pitchFamily="34" charset="0"/>
                        <a:cs typeface="Arial" panose="020B0604020202020204" pitchFamily="34" charset="0"/>
                      </a:endParaRPr>
                    </a:p>
                    <a:p>
                      <a:pPr marL="62230" marR="57150" algn="l">
                        <a:lnSpc>
                          <a:spcPct val="85000"/>
                        </a:lnSpc>
                        <a:spcAft>
                          <a:spcPts val="0"/>
                        </a:spcAft>
                      </a:pPr>
                      <a:r>
                        <a:rPr lang="en-US" sz="1600" b="0" dirty="0">
                          <a:solidFill>
                            <a:schemeClr val="tx1"/>
                          </a:solidFill>
                          <a:effectLst/>
                          <a:latin typeface="Arial" panose="020B0604020202020204" pitchFamily="34" charset="0"/>
                          <a:cs typeface="Arial" panose="020B0604020202020204" pitchFamily="34" charset="0"/>
                        </a:rPr>
                        <a:t>We aim</a:t>
                      </a:r>
                      <a:r>
                        <a:rPr lang="en-US" sz="1600" b="0" baseline="0" dirty="0">
                          <a:solidFill>
                            <a:schemeClr val="tx1"/>
                          </a:solidFill>
                          <a:effectLst/>
                          <a:latin typeface="Arial" panose="020B0604020202020204" pitchFamily="34" charset="0"/>
                          <a:cs typeface="Arial" panose="020B0604020202020204" pitchFamily="34" charset="0"/>
                        </a:rPr>
                        <a:t> </a:t>
                      </a:r>
                      <a:r>
                        <a:rPr lang="en-US" sz="1600" b="0" kern="1200" dirty="0">
                          <a:solidFill>
                            <a:schemeClr val="tx1"/>
                          </a:solidFill>
                          <a:effectLst/>
                          <a:latin typeface="Arial" panose="020B0604020202020204" pitchFamily="34" charset="0"/>
                          <a:ea typeface="+mn-ea"/>
                          <a:cs typeface="Arial" panose="020B0604020202020204" pitchFamily="34" charset="0"/>
                        </a:rPr>
                        <a:t>to create an inclusive culture in our school, and we aim to be more responsive to the diversity of children’s backgrounds, interests, experience, knowledge and skills.</a:t>
                      </a:r>
                    </a:p>
                    <a:p>
                      <a:pPr marL="62230" marR="57150" algn="l">
                        <a:lnSpc>
                          <a:spcPct val="85000"/>
                        </a:lnSpc>
                        <a:spcAft>
                          <a:spcPts val="0"/>
                        </a:spcAft>
                      </a:pPr>
                      <a:endParaRPr lang="en-US" sz="1600" b="0" dirty="0">
                        <a:solidFill>
                          <a:schemeClr val="tx1"/>
                        </a:solidFill>
                        <a:effectLst/>
                        <a:latin typeface="Arial" panose="020B0604020202020204" pitchFamily="34" charset="0"/>
                        <a:cs typeface="Arial" panose="020B0604020202020204" pitchFamily="34" charset="0"/>
                      </a:endParaRPr>
                    </a:p>
                    <a:p>
                      <a:pPr marL="62230" marR="57150" algn="l">
                        <a:lnSpc>
                          <a:spcPct val="85000"/>
                        </a:lnSpc>
                        <a:spcAft>
                          <a:spcPts val="0"/>
                        </a:spcAft>
                      </a:pPr>
                      <a:r>
                        <a:rPr lang="en-US" sz="1600" b="0" dirty="0">
                          <a:solidFill>
                            <a:schemeClr val="tx1"/>
                          </a:solidFill>
                          <a:effectLst/>
                          <a:latin typeface="Arial" panose="020B0604020202020204" pitchFamily="34" charset="0"/>
                          <a:cs typeface="Arial" panose="020B0604020202020204" pitchFamily="34" charset="0"/>
                        </a:rPr>
                        <a:t>We aim to teach in a way that will support children with additional needs.</a:t>
                      </a:r>
                    </a:p>
                    <a:p>
                      <a:pPr marL="62230" marR="57150" algn="l">
                        <a:lnSpc>
                          <a:spcPct val="85000"/>
                        </a:lnSpc>
                        <a:spcAft>
                          <a:spcPts val="0"/>
                        </a:spcAft>
                      </a:pPr>
                      <a:endParaRPr lang="en-US" sz="1600" b="0" dirty="0">
                        <a:solidFill>
                          <a:schemeClr val="tx1"/>
                        </a:solidFill>
                        <a:effectLst/>
                        <a:latin typeface="Arial" panose="020B0604020202020204" pitchFamily="34" charset="0"/>
                        <a:cs typeface="Arial" panose="020B0604020202020204" pitchFamily="34" charset="0"/>
                      </a:endParaRPr>
                    </a:p>
                    <a:p>
                      <a:pPr marL="62230" marR="57150" algn="l">
                        <a:lnSpc>
                          <a:spcPct val="85000"/>
                        </a:lnSpc>
                        <a:spcAft>
                          <a:spcPts val="0"/>
                        </a:spcAft>
                      </a:pPr>
                      <a:r>
                        <a:rPr lang="en-US" sz="1600" b="0" dirty="0">
                          <a:solidFill>
                            <a:schemeClr val="tx1"/>
                          </a:solidFill>
                          <a:effectLst/>
                          <a:latin typeface="Arial" panose="020B0604020202020204" pitchFamily="34" charset="0"/>
                          <a:cs typeface="Arial" panose="020B0604020202020204" pitchFamily="34" charset="0"/>
                        </a:rPr>
                        <a:t>We offer a variety of opportunities to develop and build on learning  styles, thinking skills and</a:t>
                      </a:r>
                      <a:r>
                        <a:rPr lang="en-US" sz="1600" b="0" spc="-35" dirty="0">
                          <a:solidFill>
                            <a:schemeClr val="tx1"/>
                          </a:solidFill>
                          <a:effectLst/>
                          <a:latin typeface="Arial" panose="020B0604020202020204" pitchFamily="34" charset="0"/>
                          <a:cs typeface="Arial" panose="020B0604020202020204" pitchFamily="34" charset="0"/>
                        </a:rPr>
                        <a:t> </a:t>
                      </a:r>
                      <a:r>
                        <a:rPr lang="en-US" sz="1600" b="0" dirty="0">
                          <a:solidFill>
                            <a:schemeClr val="tx1"/>
                          </a:solidFill>
                          <a:effectLst/>
                          <a:latin typeface="Arial" panose="020B0604020202020204" pitchFamily="34" charset="0"/>
                          <a:cs typeface="Arial" panose="020B0604020202020204" pitchFamily="34" charset="0"/>
                        </a:rPr>
                        <a:t>confidence.</a:t>
                      </a:r>
                      <a:endParaRPr lang="en-GB" sz="1600" b="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0"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tileRect/>
                    </a:gra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8406866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876126078"/>
              </p:ext>
            </p:extLst>
          </p:nvPr>
        </p:nvGraphicFramePr>
        <p:xfrm>
          <a:off x="397134" y="89940"/>
          <a:ext cx="9181581" cy="6390572"/>
        </p:xfrm>
        <a:graphic>
          <a:graphicData uri="http://schemas.openxmlformats.org/drawingml/2006/table">
            <a:tbl>
              <a:tblPr firstRow="1" firstCol="1" lastRow="1" lastCol="1" bandRow="1" bandCol="1">
                <a:tableStyleId>{5C22544A-7EE6-4342-B048-85BDC9FD1C3A}</a:tableStyleId>
              </a:tblPr>
              <a:tblGrid>
                <a:gridCol w="2690840">
                  <a:extLst>
                    <a:ext uri="{9D8B030D-6E8A-4147-A177-3AD203B41FA5}">
                      <a16:colId xmlns:a16="http://schemas.microsoft.com/office/drawing/2014/main" val="20000"/>
                    </a:ext>
                  </a:extLst>
                </a:gridCol>
                <a:gridCol w="6490741">
                  <a:extLst>
                    <a:ext uri="{9D8B030D-6E8A-4147-A177-3AD203B41FA5}">
                      <a16:colId xmlns:a16="http://schemas.microsoft.com/office/drawing/2014/main" val="20001"/>
                    </a:ext>
                  </a:extLst>
                </a:gridCol>
              </a:tblGrid>
              <a:tr h="4751883">
                <a:tc>
                  <a:txBody>
                    <a:bodyPr/>
                    <a:lstStyle/>
                    <a:p>
                      <a:pPr marL="312420" marR="148590" indent="-163830" algn="l">
                        <a:lnSpc>
                          <a:spcPct val="97000"/>
                        </a:lnSpc>
                        <a:spcAft>
                          <a:spcPts val="0"/>
                        </a:spcAft>
                      </a:pPr>
                      <a:endParaRPr lang="en-US" sz="1600" dirty="0">
                        <a:solidFill>
                          <a:schemeClr val="tx1"/>
                        </a:solidFill>
                        <a:effectLst/>
                        <a:latin typeface="Arial" panose="020B0604020202020204" pitchFamily="34" charset="0"/>
                        <a:cs typeface="Arial" panose="020B0604020202020204" pitchFamily="34" charset="0"/>
                      </a:endParaRPr>
                    </a:p>
                    <a:p>
                      <a:pPr marL="312420" marR="148590" indent="-163830" algn="l">
                        <a:lnSpc>
                          <a:spcPct val="97000"/>
                        </a:lnSpc>
                        <a:spcAft>
                          <a:spcPts val="0"/>
                        </a:spcAft>
                      </a:pPr>
                      <a:endParaRPr lang="en-US" sz="1600" dirty="0">
                        <a:solidFill>
                          <a:schemeClr val="tx1"/>
                        </a:solidFill>
                        <a:effectLst/>
                        <a:latin typeface="Arial" panose="020B0604020202020204" pitchFamily="34" charset="0"/>
                        <a:cs typeface="Arial" panose="020B0604020202020204" pitchFamily="34" charset="0"/>
                      </a:endParaRPr>
                    </a:p>
                    <a:p>
                      <a:pPr marL="312420" marR="148590" indent="-163830" algn="l">
                        <a:lnSpc>
                          <a:spcPct val="97000"/>
                        </a:lnSpc>
                        <a:spcAft>
                          <a:spcPts val="0"/>
                        </a:spcAft>
                      </a:pPr>
                      <a:endParaRPr lang="en-US" sz="1600" dirty="0">
                        <a:solidFill>
                          <a:schemeClr val="tx1"/>
                        </a:solidFill>
                        <a:effectLst/>
                        <a:latin typeface="Arial" panose="020B0604020202020204" pitchFamily="34" charset="0"/>
                        <a:cs typeface="Arial" panose="020B0604020202020204" pitchFamily="34" charset="0"/>
                      </a:endParaRPr>
                    </a:p>
                    <a:p>
                      <a:pPr marL="312420" marR="148590" indent="-163830" algn="l">
                        <a:lnSpc>
                          <a:spcPct val="97000"/>
                        </a:lnSpc>
                        <a:spcAft>
                          <a:spcPts val="0"/>
                        </a:spcAft>
                      </a:pPr>
                      <a:r>
                        <a:rPr lang="en-US" sz="1600" dirty="0">
                          <a:solidFill>
                            <a:schemeClr val="tx1"/>
                          </a:solidFill>
                          <a:effectLst/>
                          <a:latin typeface="Arial" panose="020B0604020202020204" pitchFamily="34" charset="0"/>
                          <a:cs typeface="Arial" panose="020B0604020202020204" pitchFamily="34" charset="0"/>
                        </a:rPr>
                        <a:t>How do we identify</a:t>
                      </a:r>
                    </a:p>
                    <a:p>
                      <a:pPr marL="312420" marR="148590" indent="-163830" algn="l">
                        <a:lnSpc>
                          <a:spcPct val="97000"/>
                        </a:lnSpc>
                        <a:spcAft>
                          <a:spcPts val="0"/>
                        </a:spcAft>
                      </a:pPr>
                      <a:r>
                        <a:rPr lang="en-US" sz="1600" dirty="0">
                          <a:solidFill>
                            <a:schemeClr val="tx1"/>
                          </a:solidFill>
                          <a:effectLst/>
                          <a:latin typeface="Arial" panose="020B0604020202020204" pitchFamily="34" charset="0"/>
                          <a:cs typeface="Arial" panose="020B0604020202020204" pitchFamily="34" charset="0"/>
                        </a:rPr>
                        <a:t>when a pupil</a:t>
                      </a:r>
                      <a:r>
                        <a:rPr lang="en-US" sz="1600" spc="-100" baseline="0" dirty="0">
                          <a:solidFill>
                            <a:schemeClr val="tx1"/>
                          </a:solidFill>
                          <a:effectLst/>
                          <a:latin typeface="Arial" panose="020B0604020202020204" pitchFamily="34" charset="0"/>
                          <a:cs typeface="Arial" panose="020B0604020202020204" pitchFamily="34" charset="0"/>
                        </a:rPr>
                        <a:t> </a:t>
                      </a:r>
                      <a:r>
                        <a:rPr lang="en-US" sz="1600" dirty="0">
                          <a:solidFill>
                            <a:schemeClr val="tx1"/>
                          </a:solidFill>
                          <a:effectLst/>
                          <a:latin typeface="Arial" panose="020B0604020202020204" pitchFamily="34" charset="0"/>
                          <a:cs typeface="Arial" panose="020B0604020202020204" pitchFamily="34" charset="0"/>
                        </a:rPr>
                        <a:t>has Special</a:t>
                      </a:r>
                    </a:p>
                    <a:p>
                      <a:pPr marL="312420" marR="148590" indent="-163830" algn="l">
                        <a:lnSpc>
                          <a:spcPct val="97000"/>
                        </a:lnSpc>
                        <a:spcAft>
                          <a:spcPts val="0"/>
                        </a:spcAft>
                      </a:pPr>
                      <a:r>
                        <a:rPr lang="en-US" sz="1600" dirty="0">
                          <a:solidFill>
                            <a:schemeClr val="tx1"/>
                          </a:solidFill>
                          <a:effectLst/>
                          <a:latin typeface="Arial" panose="020B0604020202020204" pitchFamily="34" charset="0"/>
                          <a:cs typeface="Arial" panose="020B0604020202020204" pitchFamily="34" charset="0"/>
                        </a:rPr>
                        <a:t>Educational Needs</a:t>
                      </a:r>
                      <a:endParaRPr lang="en-US" sz="1600" spc="-135" dirty="0">
                        <a:solidFill>
                          <a:schemeClr val="tx1"/>
                        </a:solidFill>
                        <a:effectLst/>
                        <a:latin typeface="Arial" panose="020B0604020202020204" pitchFamily="34" charset="0"/>
                        <a:cs typeface="Arial" panose="020B0604020202020204" pitchFamily="34" charset="0"/>
                      </a:endParaRPr>
                    </a:p>
                    <a:p>
                      <a:pPr marL="312420" marR="148590" indent="-163830" algn="l">
                        <a:lnSpc>
                          <a:spcPct val="97000"/>
                        </a:lnSpc>
                        <a:spcAft>
                          <a:spcPts val="0"/>
                        </a:spcAft>
                      </a:pPr>
                      <a:r>
                        <a:rPr lang="en-US" sz="1600" dirty="0">
                          <a:solidFill>
                            <a:schemeClr val="tx1"/>
                          </a:solidFill>
                          <a:effectLst/>
                          <a:latin typeface="Arial" panose="020B0604020202020204" pitchFamily="34" charset="0"/>
                          <a:cs typeface="Arial" panose="020B0604020202020204" pitchFamily="34" charset="0"/>
                        </a:rPr>
                        <a:t>(SEN)?</a:t>
                      </a:r>
                      <a:endParaRPr lang="en-GB" sz="1600" dirty="0">
                        <a:solidFill>
                          <a:schemeClr val="tx1"/>
                        </a:solidFill>
                        <a:effectLst/>
                        <a:latin typeface="Arial" panose="020B0604020202020204" pitchFamily="34" charset="0"/>
                        <a:cs typeface="Arial" panose="020B0604020202020204" pitchFamily="34" charset="0"/>
                      </a:endParaRPr>
                    </a:p>
                    <a:p>
                      <a:pPr algn="l">
                        <a:spcBef>
                          <a:spcPts val="10"/>
                        </a:spcBef>
                        <a:spcAft>
                          <a:spcPts val="0"/>
                        </a:spcAft>
                      </a:pPr>
                      <a:r>
                        <a:rPr lang="en-US" sz="1600" dirty="0">
                          <a:solidFill>
                            <a:schemeClr val="tx1"/>
                          </a:solidFill>
                          <a:effectLst/>
                          <a:latin typeface="Arial" panose="020B0604020202020204" pitchFamily="34" charset="0"/>
                          <a:cs typeface="Arial" panose="020B0604020202020204" pitchFamily="34" charset="0"/>
                        </a:rPr>
                        <a:t> </a:t>
                      </a:r>
                      <a:endParaRPr lang="en-GB"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0"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tileRect/>
                    </a:gradFill>
                  </a:tcPr>
                </a:tc>
                <a:tc>
                  <a:txBody>
                    <a:bodyPr/>
                    <a:lstStyle/>
                    <a:p>
                      <a:pPr marL="62230" marR="57150" algn="l">
                        <a:lnSpc>
                          <a:spcPct val="85000"/>
                        </a:lnSpc>
                        <a:spcAft>
                          <a:spcPts val="0"/>
                        </a:spcAft>
                      </a:pPr>
                      <a:endParaRPr lang="en-GB" sz="1400" b="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marL="62230" marR="57150" algn="l">
                        <a:lnSpc>
                          <a:spcPct val="85000"/>
                        </a:lnSpc>
                        <a:spcAft>
                          <a:spcPts val="0"/>
                        </a:spcAft>
                      </a:pPr>
                      <a:r>
                        <a:rPr lang="en-GB" sz="1400" b="0" dirty="0">
                          <a:solidFill>
                            <a:schemeClr val="tx1"/>
                          </a:solidFill>
                          <a:latin typeface="Arial" panose="020B0604020202020204" pitchFamily="34" charset="0"/>
                          <a:cs typeface="Arial" panose="020B0604020202020204" pitchFamily="34" charset="0"/>
                        </a:rPr>
                        <a:t>When pupils have identified SEND before they start here, we work with the people who already know them. We use the information they already have available to identify what their SEN will be in our school setting. </a:t>
                      </a:r>
                    </a:p>
                    <a:p>
                      <a:pPr marL="62230" marR="57150" algn="l">
                        <a:lnSpc>
                          <a:spcPct val="85000"/>
                        </a:lnSpc>
                        <a:spcAft>
                          <a:spcPts val="0"/>
                        </a:spcAft>
                      </a:pPr>
                      <a:endParaRPr lang="en-GB" sz="1400" b="0" dirty="0">
                        <a:solidFill>
                          <a:schemeClr val="tx1"/>
                        </a:solidFill>
                        <a:latin typeface="Arial" panose="020B0604020202020204" pitchFamily="34" charset="0"/>
                        <a:cs typeface="Arial" panose="020B0604020202020204" pitchFamily="34" charset="0"/>
                      </a:endParaRPr>
                    </a:p>
                    <a:p>
                      <a:pPr marL="62230" marR="57150" algn="l">
                        <a:lnSpc>
                          <a:spcPct val="85000"/>
                        </a:lnSpc>
                        <a:spcAft>
                          <a:spcPts val="0"/>
                        </a:spcAft>
                      </a:pPr>
                      <a:r>
                        <a:rPr lang="en-GB" sz="1400" b="0" dirty="0">
                          <a:solidFill>
                            <a:schemeClr val="tx1"/>
                          </a:solidFill>
                          <a:latin typeface="Arial" panose="020B0604020202020204" pitchFamily="34" charset="0"/>
                          <a:cs typeface="Arial" panose="020B0604020202020204" pitchFamily="34" charset="0"/>
                        </a:rPr>
                        <a:t>If you tell us you think your child has SEN we will discuss this with you and investigate. We will share with you what we find out and agree next steps with you as to how we can all help your child. </a:t>
                      </a:r>
                    </a:p>
                    <a:p>
                      <a:pPr marL="62230" marR="57150" algn="l">
                        <a:lnSpc>
                          <a:spcPct val="85000"/>
                        </a:lnSpc>
                        <a:spcAft>
                          <a:spcPts val="0"/>
                        </a:spcAft>
                      </a:pPr>
                      <a:endParaRPr lang="en-GB" sz="1400" b="0" dirty="0">
                        <a:solidFill>
                          <a:schemeClr val="tx1"/>
                        </a:solidFill>
                        <a:latin typeface="Arial" panose="020B0604020202020204" pitchFamily="34" charset="0"/>
                        <a:cs typeface="Arial" panose="020B0604020202020204" pitchFamily="34" charset="0"/>
                      </a:endParaRPr>
                    </a:p>
                    <a:p>
                      <a:pPr marL="62230" marR="57150" algn="l">
                        <a:lnSpc>
                          <a:spcPct val="85000"/>
                        </a:lnSpc>
                        <a:spcAft>
                          <a:spcPts val="0"/>
                        </a:spcAft>
                      </a:pPr>
                      <a:r>
                        <a:rPr lang="en-GB" sz="1400" b="0" dirty="0">
                          <a:solidFill>
                            <a:schemeClr val="tx1"/>
                          </a:solidFill>
                          <a:latin typeface="Arial" panose="020B0604020202020204" pitchFamily="34" charset="0"/>
                          <a:cs typeface="Arial" panose="020B0604020202020204" pitchFamily="34" charset="0"/>
                        </a:rPr>
                        <a:t>If your child does not appear to be making the same level of progress as other children of their age we will undertake assessment in school and by using other professionals to identify possible barriers to their learning. Parents and carers will be involved at all stages. </a:t>
                      </a:r>
                    </a:p>
                    <a:p>
                      <a:pPr marL="62230" marR="57150" algn="l">
                        <a:lnSpc>
                          <a:spcPct val="85000"/>
                        </a:lnSpc>
                        <a:spcAft>
                          <a:spcPts val="0"/>
                        </a:spcAft>
                      </a:pPr>
                      <a:endParaRPr lang="en-GB" sz="1400" b="0" dirty="0">
                        <a:solidFill>
                          <a:schemeClr val="tx1"/>
                        </a:solidFill>
                        <a:latin typeface="Arial" panose="020B0604020202020204" pitchFamily="34" charset="0"/>
                        <a:cs typeface="Arial" panose="020B0604020202020204" pitchFamily="34" charset="0"/>
                      </a:endParaRPr>
                    </a:p>
                    <a:p>
                      <a:pPr marL="62230" marR="57150" algn="l">
                        <a:lnSpc>
                          <a:spcPct val="85000"/>
                        </a:lnSpc>
                        <a:spcAft>
                          <a:spcPts val="0"/>
                        </a:spcAft>
                      </a:pPr>
                      <a:r>
                        <a:rPr lang="en-GB" sz="1400" b="0" dirty="0">
                          <a:solidFill>
                            <a:schemeClr val="tx1"/>
                          </a:solidFill>
                          <a:latin typeface="Arial" panose="020B0604020202020204" pitchFamily="34" charset="0"/>
                          <a:cs typeface="Arial" panose="020B0604020202020204" pitchFamily="34" charset="0"/>
                        </a:rPr>
                        <a:t>We are child and family centred so you will be involved in all decision making about your child’s support for a specific need.</a:t>
                      </a:r>
                    </a:p>
                    <a:p>
                      <a:pPr marL="62230" marR="57150" algn="l">
                        <a:lnSpc>
                          <a:spcPct val="85000"/>
                        </a:lnSpc>
                        <a:spcAft>
                          <a:spcPts val="0"/>
                        </a:spcAft>
                      </a:pPr>
                      <a:r>
                        <a:rPr lang="en-GB" sz="1400" b="0" dirty="0">
                          <a:solidFill>
                            <a:schemeClr val="tx1"/>
                          </a:solidFill>
                          <a:latin typeface="Arial" panose="020B0604020202020204" pitchFamily="34" charset="0"/>
                          <a:cs typeface="Arial" panose="020B0604020202020204" pitchFamily="34" charset="0"/>
                        </a:rPr>
                        <a:t>  </a:t>
                      </a:r>
                    </a:p>
                    <a:p>
                      <a:pPr marL="62230" marR="57150" algn="l">
                        <a:lnSpc>
                          <a:spcPct val="85000"/>
                        </a:lnSpc>
                        <a:spcAft>
                          <a:spcPts val="0"/>
                        </a:spcAft>
                      </a:pPr>
                      <a:r>
                        <a:rPr lang="en-GB" sz="1400" b="0" dirty="0">
                          <a:solidFill>
                            <a:schemeClr val="tx1"/>
                          </a:solidFill>
                          <a:latin typeface="Arial" panose="020B0604020202020204" pitchFamily="34" charset="0"/>
                          <a:cs typeface="Arial" panose="020B0604020202020204" pitchFamily="34" charset="0"/>
                        </a:rPr>
                        <a:t>When we assess SEN we discuss if understanding and behaviour are the same at school and at home; we take this into account and work with you so that we are all helping your child in the same way. </a:t>
                      </a:r>
                    </a:p>
                    <a:p>
                      <a:pPr marL="62230" marR="57150" algn="l">
                        <a:lnSpc>
                          <a:spcPct val="85000"/>
                        </a:lnSpc>
                        <a:spcAft>
                          <a:spcPts val="0"/>
                        </a:spcAft>
                      </a:pPr>
                      <a:endParaRPr lang="en-GB" sz="1400" b="0" dirty="0">
                        <a:solidFill>
                          <a:schemeClr val="tx1"/>
                        </a:solidFill>
                        <a:latin typeface="Arial" panose="020B0604020202020204" pitchFamily="34" charset="0"/>
                        <a:cs typeface="Arial" panose="020B0604020202020204" pitchFamily="34" charset="0"/>
                      </a:endParaRPr>
                    </a:p>
                    <a:p>
                      <a:pPr marL="62230" marR="57150" algn="l">
                        <a:lnSpc>
                          <a:spcPct val="85000"/>
                        </a:lnSpc>
                        <a:spcAft>
                          <a:spcPts val="0"/>
                        </a:spcAft>
                      </a:pPr>
                      <a:r>
                        <a:rPr lang="en-GB" sz="1400" b="0" dirty="0">
                          <a:solidFill>
                            <a:schemeClr val="tx1"/>
                          </a:solidFill>
                          <a:latin typeface="Arial" panose="020B0604020202020204" pitchFamily="34" charset="0"/>
                          <a:cs typeface="Arial" panose="020B0604020202020204" pitchFamily="34" charset="0"/>
                        </a:rPr>
                        <a:t>We will write individual targets with the involvement of the pupils and parents / carers. </a:t>
                      </a:r>
                    </a:p>
                    <a:p>
                      <a:pPr marL="62230" marR="57150" algn="l">
                        <a:lnSpc>
                          <a:spcPct val="85000"/>
                        </a:lnSpc>
                        <a:spcAft>
                          <a:spcPts val="0"/>
                        </a:spcAft>
                      </a:pPr>
                      <a:r>
                        <a:rPr lang="en-GB" sz="1400" b="0" dirty="0">
                          <a:solidFill>
                            <a:schemeClr val="tx1"/>
                          </a:solidFill>
                          <a:latin typeface="Arial" panose="020B0604020202020204" pitchFamily="34" charset="0"/>
                          <a:cs typeface="Arial" panose="020B0604020202020204" pitchFamily="34" charset="0"/>
                        </a:rPr>
                        <a:t>We use homework to repeat and practise activities that are new and present an achievable challenge.</a:t>
                      </a:r>
                    </a:p>
                  </a:txBody>
                  <a:tcPr marL="0" marR="0"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tileRect/>
                    </a:gradFill>
                  </a:tcPr>
                </a:tc>
                <a:extLst>
                  <a:ext uri="{0D108BD9-81ED-4DB2-BD59-A6C34878D82A}">
                    <a16:rowId xmlns:a16="http://schemas.microsoft.com/office/drawing/2014/main" val="10000"/>
                  </a:ext>
                </a:extLst>
              </a:tr>
              <a:tr h="1638689">
                <a:tc>
                  <a:txBody>
                    <a:bodyPr/>
                    <a:lstStyle/>
                    <a:p>
                      <a:pPr algn="l">
                        <a:spcBef>
                          <a:spcPts val="25"/>
                        </a:spcBef>
                        <a:spcAft>
                          <a:spcPts val="0"/>
                        </a:spcAft>
                      </a:pPr>
                      <a:r>
                        <a:rPr lang="en-US" sz="1600" dirty="0">
                          <a:solidFill>
                            <a:schemeClr val="tx1"/>
                          </a:solidFill>
                          <a:effectLst/>
                          <a:latin typeface="Arial" panose="020B0604020202020204" pitchFamily="34" charset="0"/>
                          <a:cs typeface="Arial" panose="020B0604020202020204" pitchFamily="34" charset="0"/>
                        </a:rPr>
                        <a:t> </a:t>
                      </a:r>
                      <a:endParaRPr lang="en-GB" sz="1600" dirty="0">
                        <a:solidFill>
                          <a:schemeClr val="tx1"/>
                        </a:solidFill>
                        <a:effectLst/>
                        <a:latin typeface="Arial" panose="020B0604020202020204" pitchFamily="34" charset="0"/>
                        <a:cs typeface="Arial" panose="020B0604020202020204" pitchFamily="34" charset="0"/>
                      </a:endParaRPr>
                    </a:p>
                    <a:p>
                      <a:pPr algn="l">
                        <a:spcBef>
                          <a:spcPts val="25"/>
                        </a:spcBef>
                        <a:spcAft>
                          <a:spcPts val="0"/>
                        </a:spcAft>
                      </a:pPr>
                      <a:r>
                        <a:rPr lang="en-US" sz="1600" dirty="0">
                          <a:solidFill>
                            <a:schemeClr val="tx1"/>
                          </a:solidFill>
                          <a:effectLst/>
                          <a:latin typeface="Arial" panose="020B0604020202020204" pitchFamily="34" charset="0"/>
                          <a:cs typeface="Arial" panose="020B0604020202020204" pitchFamily="34" charset="0"/>
                        </a:rPr>
                        <a:t>What happens next</a:t>
                      </a:r>
                      <a:r>
                        <a:rPr lang="en-US" sz="1600" spc="-85" dirty="0">
                          <a:solidFill>
                            <a:schemeClr val="tx1"/>
                          </a:solidFill>
                          <a:effectLst/>
                          <a:latin typeface="Arial" panose="020B0604020202020204" pitchFamily="34" charset="0"/>
                          <a:cs typeface="Arial" panose="020B0604020202020204" pitchFamily="34" charset="0"/>
                        </a:rPr>
                        <a:t> </a:t>
                      </a:r>
                      <a:r>
                        <a:rPr lang="en-US" sz="1600" dirty="0">
                          <a:solidFill>
                            <a:schemeClr val="tx1"/>
                          </a:solidFill>
                          <a:effectLst/>
                          <a:latin typeface="Arial" panose="020B0604020202020204" pitchFamily="34" charset="0"/>
                          <a:cs typeface="Arial" panose="020B0604020202020204" pitchFamily="34" charset="0"/>
                        </a:rPr>
                        <a:t>?</a:t>
                      </a:r>
                      <a:endParaRPr lang="en-GB" sz="1600" dirty="0">
                        <a:solidFill>
                          <a:schemeClr val="tx1"/>
                        </a:solidFill>
                        <a:effectLst/>
                        <a:latin typeface="Arial" panose="020B0604020202020204" pitchFamily="34" charset="0"/>
                        <a:cs typeface="Arial" panose="020B0604020202020204" pitchFamily="34" charset="0"/>
                      </a:endParaRPr>
                    </a:p>
                    <a:p>
                      <a:pPr algn="l">
                        <a:spcAft>
                          <a:spcPts val="0"/>
                        </a:spcAft>
                      </a:pPr>
                      <a:r>
                        <a:rPr lang="en-US" sz="1600" dirty="0">
                          <a:solidFill>
                            <a:schemeClr val="tx1"/>
                          </a:solidFill>
                          <a:effectLst/>
                          <a:latin typeface="Arial" panose="020B0604020202020204" pitchFamily="34" charset="0"/>
                          <a:cs typeface="Arial" panose="020B0604020202020204" pitchFamily="34" charset="0"/>
                        </a:rPr>
                        <a:t> </a:t>
                      </a:r>
                      <a:endParaRPr lang="en-GB"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0"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tileRect/>
                    </a:gradFill>
                  </a:tcPr>
                </a:tc>
                <a:tc>
                  <a:txBody>
                    <a:bodyPr/>
                    <a:lstStyle/>
                    <a:p>
                      <a:pPr algn="l">
                        <a:spcBef>
                          <a:spcPts val="55"/>
                        </a:spcBef>
                        <a:spcAft>
                          <a:spcPts val="0"/>
                        </a:spcAft>
                      </a:pPr>
                      <a:r>
                        <a:rPr lang="en-US" sz="1400" b="0" dirty="0">
                          <a:solidFill>
                            <a:schemeClr val="tx1"/>
                          </a:solidFill>
                          <a:effectLst/>
                          <a:latin typeface="Arial" panose="020B0604020202020204" pitchFamily="34" charset="0"/>
                          <a:cs typeface="Arial" panose="020B0604020202020204" pitchFamily="34" charset="0"/>
                        </a:rPr>
                        <a:t> Pupils with Specialist Educational Needs will have a  support plan in place, detailing how we will provide extra help to support their needs. </a:t>
                      </a:r>
                    </a:p>
                    <a:p>
                      <a:pPr marL="62230" marR="57150" algn="l">
                        <a:lnSpc>
                          <a:spcPct val="85000"/>
                        </a:lnSpc>
                        <a:spcAft>
                          <a:spcPts val="0"/>
                        </a:spcAft>
                      </a:pPr>
                      <a:endParaRPr lang="en-US" sz="1400" b="0" dirty="0">
                        <a:solidFill>
                          <a:schemeClr val="tx1"/>
                        </a:solidFill>
                        <a:effectLst/>
                        <a:latin typeface="Arial" panose="020B0604020202020204" pitchFamily="34" charset="0"/>
                        <a:cs typeface="Arial" panose="020B0604020202020204" pitchFamily="34" charset="0"/>
                      </a:endParaRPr>
                    </a:p>
                    <a:p>
                      <a:pPr marL="62230" marR="57150" indent="0" algn="l" defTabSz="457200" rtl="0" eaLnBrk="1" fontAlgn="auto" latinLnBrk="0" hangingPunct="1">
                        <a:lnSpc>
                          <a:spcPct val="85000"/>
                        </a:lnSpc>
                        <a:spcBef>
                          <a:spcPts val="0"/>
                        </a:spcBef>
                        <a:spcAft>
                          <a:spcPts val="0"/>
                        </a:spcAft>
                        <a:buClrTx/>
                        <a:buSzTx/>
                        <a:buFontTx/>
                        <a:buNone/>
                        <a:tabLst/>
                        <a:defRPr/>
                      </a:pPr>
                      <a:r>
                        <a:rPr lang="en-US" sz="1400" b="0" dirty="0">
                          <a:solidFill>
                            <a:schemeClr val="tx1"/>
                          </a:solidFill>
                          <a:effectLst/>
                          <a:latin typeface="Arial" panose="020B0604020202020204" pitchFamily="34" charset="0"/>
                          <a:cs typeface="Arial" panose="020B0604020202020204" pitchFamily="34" charset="0"/>
                        </a:rPr>
                        <a:t>The progress will be evaluated by staff, pupil and parents.</a:t>
                      </a:r>
                      <a:endParaRPr lang="en-GB" sz="1400" b="0" dirty="0">
                        <a:solidFill>
                          <a:schemeClr val="tx1"/>
                        </a:solidFill>
                        <a:effectLst/>
                        <a:latin typeface="Arial" panose="020B0604020202020204" pitchFamily="34" charset="0"/>
                        <a:cs typeface="Arial" panose="020B0604020202020204" pitchFamily="34" charset="0"/>
                      </a:endParaRPr>
                    </a:p>
                    <a:p>
                      <a:pPr marL="62230" marR="57150" algn="l">
                        <a:lnSpc>
                          <a:spcPct val="85000"/>
                        </a:lnSpc>
                        <a:spcAft>
                          <a:spcPts val="0"/>
                        </a:spcAft>
                      </a:pPr>
                      <a:r>
                        <a:rPr lang="en-US" sz="1400" b="0" dirty="0">
                          <a:solidFill>
                            <a:schemeClr val="tx1"/>
                          </a:solidFill>
                          <a:effectLst/>
                          <a:latin typeface="Arial" panose="020B0604020202020204" pitchFamily="34" charset="0"/>
                          <a:cs typeface="Arial" panose="020B0604020202020204" pitchFamily="34" charset="0"/>
                        </a:rPr>
                        <a:t>in regular meetings.</a:t>
                      </a:r>
                    </a:p>
                    <a:p>
                      <a:pPr marL="62230" marR="57150" algn="l">
                        <a:lnSpc>
                          <a:spcPct val="85000"/>
                        </a:lnSpc>
                        <a:spcAft>
                          <a:spcPts val="0"/>
                        </a:spcAft>
                      </a:pPr>
                      <a:endParaRPr lang="en-US" sz="1400" b="0" dirty="0">
                        <a:solidFill>
                          <a:schemeClr val="tx1"/>
                        </a:solidFill>
                        <a:effectLst/>
                        <a:latin typeface="Arial" panose="020B0604020202020204" pitchFamily="34" charset="0"/>
                        <a:cs typeface="Arial" panose="020B0604020202020204" pitchFamily="34" charset="0"/>
                      </a:endParaRPr>
                    </a:p>
                    <a:p>
                      <a:pPr marL="62230" marR="57150" algn="l">
                        <a:lnSpc>
                          <a:spcPct val="85000"/>
                        </a:lnSpc>
                        <a:spcAft>
                          <a:spcPts val="0"/>
                        </a:spcAft>
                      </a:pPr>
                      <a:r>
                        <a:rPr lang="en-US" sz="1400" b="0" dirty="0">
                          <a:solidFill>
                            <a:schemeClr val="tx1"/>
                          </a:solidFill>
                          <a:effectLst/>
                          <a:latin typeface="Arial" panose="020B0604020202020204" pitchFamily="34" charset="0"/>
                          <a:cs typeface="Arial" panose="020B0604020202020204" pitchFamily="34" charset="0"/>
                        </a:rPr>
                        <a:t>We will also hold key transition meetings during the summer</a:t>
                      </a:r>
                      <a:r>
                        <a:rPr lang="en-US" sz="1400" b="0" spc="-95" dirty="0">
                          <a:solidFill>
                            <a:schemeClr val="tx1"/>
                          </a:solidFill>
                          <a:effectLst/>
                          <a:latin typeface="Arial" panose="020B0604020202020204" pitchFamily="34" charset="0"/>
                          <a:cs typeface="Arial" panose="020B0604020202020204" pitchFamily="34" charset="0"/>
                        </a:rPr>
                        <a:t> </a:t>
                      </a:r>
                      <a:r>
                        <a:rPr lang="en-US" sz="1400" b="0" dirty="0">
                          <a:solidFill>
                            <a:schemeClr val="tx1"/>
                          </a:solidFill>
                          <a:effectLst/>
                          <a:latin typeface="Arial" panose="020B0604020202020204" pitchFamily="34" charset="0"/>
                          <a:cs typeface="Arial" panose="020B0604020202020204" pitchFamily="34" charset="0"/>
                        </a:rPr>
                        <a:t>term.</a:t>
                      </a:r>
                      <a:endParaRPr lang="en-GB" sz="1400" b="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0"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tileRect/>
                    </a:gra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5209253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676093639"/>
              </p:ext>
            </p:extLst>
          </p:nvPr>
        </p:nvGraphicFramePr>
        <p:xfrm>
          <a:off x="515155" y="90152"/>
          <a:ext cx="8461420" cy="6355618"/>
        </p:xfrm>
        <a:graphic>
          <a:graphicData uri="http://schemas.openxmlformats.org/drawingml/2006/table">
            <a:tbl>
              <a:tblPr firstRow="1" firstCol="1" lastRow="1" lastCol="1" bandRow="1" bandCol="1">
                <a:tableStyleId>{5C22544A-7EE6-4342-B048-85BDC9FD1C3A}</a:tableStyleId>
              </a:tblPr>
              <a:tblGrid>
                <a:gridCol w="2587809">
                  <a:extLst>
                    <a:ext uri="{9D8B030D-6E8A-4147-A177-3AD203B41FA5}">
                      <a16:colId xmlns:a16="http://schemas.microsoft.com/office/drawing/2014/main" val="20000"/>
                    </a:ext>
                  </a:extLst>
                </a:gridCol>
                <a:gridCol w="5873611">
                  <a:extLst>
                    <a:ext uri="{9D8B030D-6E8A-4147-A177-3AD203B41FA5}">
                      <a16:colId xmlns:a16="http://schemas.microsoft.com/office/drawing/2014/main" val="20001"/>
                    </a:ext>
                  </a:extLst>
                </a:gridCol>
              </a:tblGrid>
              <a:tr h="3282635">
                <a:tc>
                  <a:txBody>
                    <a:bodyPr/>
                    <a:lstStyle/>
                    <a:p>
                      <a:pPr marL="63500" marR="63500">
                        <a:lnSpc>
                          <a:spcPct val="85000"/>
                        </a:lnSpc>
                        <a:spcAft>
                          <a:spcPts val="0"/>
                        </a:spcAft>
                      </a:pPr>
                      <a:endParaRPr lang="en-US" sz="1600" dirty="0">
                        <a:solidFill>
                          <a:schemeClr val="tx1"/>
                        </a:solidFill>
                        <a:effectLst/>
                        <a:latin typeface="Arial" panose="020B0604020202020204" pitchFamily="34" charset="0"/>
                        <a:cs typeface="Arial" panose="020B0604020202020204" pitchFamily="34" charset="0"/>
                      </a:endParaRPr>
                    </a:p>
                    <a:p>
                      <a:pPr marL="63500" marR="63500">
                        <a:lnSpc>
                          <a:spcPct val="85000"/>
                        </a:lnSpc>
                        <a:spcAft>
                          <a:spcPts val="0"/>
                        </a:spcAft>
                      </a:pPr>
                      <a:endParaRPr lang="en-US" sz="1600" dirty="0">
                        <a:solidFill>
                          <a:schemeClr val="tx1"/>
                        </a:solidFill>
                        <a:effectLst/>
                        <a:latin typeface="Arial" panose="020B0604020202020204" pitchFamily="34" charset="0"/>
                        <a:cs typeface="Arial" panose="020B0604020202020204" pitchFamily="34" charset="0"/>
                      </a:endParaRPr>
                    </a:p>
                    <a:p>
                      <a:pPr marL="63500" marR="63500">
                        <a:lnSpc>
                          <a:spcPct val="85000"/>
                        </a:lnSpc>
                        <a:spcAft>
                          <a:spcPts val="0"/>
                        </a:spcAft>
                      </a:pPr>
                      <a:r>
                        <a:rPr lang="en-US" sz="1600" dirty="0">
                          <a:solidFill>
                            <a:schemeClr val="tx1"/>
                          </a:solidFill>
                          <a:effectLst/>
                          <a:latin typeface="Arial" panose="020B0604020202020204" pitchFamily="34" charset="0"/>
                          <a:cs typeface="Arial" panose="020B0604020202020204" pitchFamily="34" charset="0"/>
                        </a:rPr>
                        <a:t>I have concerns who</a:t>
                      </a:r>
                      <a:r>
                        <a:rPr lang="en-US" sz="1600" baseline="0" dirty="0">
                          <a:solidFill>
                            <a:schemeClr val="tx1"/>
                          </a:solidFill>
                          <a:effectLst/>
                          <a:latin typeface="Arial" panose="020B0604020202020204" pitchFamily="34" charset="0"/>
                          <a:cs typeface="Arial" panose="020B0604020202020204" pitchFamily="34" charset="0"/>
                        </a:rPr>
                        <a:t> </a:t>
                      </a:r>
                      <a:r>
                        <a:rPr lang="en-US" sz="1600" dirty="0">
                          <a:solidFill>
                            <a:schemeClr val="tx1"/>
                          </a:solidFill>
                          <a:effectLst/>
                          <a:latin typeface="Arial" panose="020B0604020202020204" pitchFamily="34" charset="0"/>
                          <a:cs typeface="Arial" panose="020B0604020202020204" pitchFamily="34" charset="0"/>
                        </a:rPr>
                        <a:t>can I speak to?</a:t>
                      </a:r>
                      <a:endParaRPr lang="en-GB" sz="1600" dirty="0">
                        <a:solidFill>
                          <a:schemeClr val="tx1"/>
                        </a:solidFill>
                        <a:effectLst/>
                        <a:latin typeface="Arial" panose="020B0604020202020204" pitchFamily="34" charset="0"/>
                        <a:cs typeface="Arial" panose="020B0604020202020204" pitchFamily="34" charset="0"/>
                      </a:endParaRPr>
                    </a:p>
                    <a:p>
                      <a:pPr>
                        <a:spcAft>
                          <a:spcPts val="0"/>
                        </a:spcAft>
                      </a:pPr>
                      <a:r>
                        <a:rPr lang="en-US" sz="1600" dirty="0">
                          <a:solidFill>
                            <a:schemeClr val="tx1"/>
                          </a:solidFill>
                          <a:effectLst/>
                          <a:latin typeface="Arial" panose="020B0604020202020204" pitchFamily="34" charset="0"/>
                          <a:cs typeface="Arial" panose="020B0604020202020204" pitchFamily="34" charset="0"/>
                        </a:rPr>
                        <a:t> </a:t>
                      </a:r>
                      <a:endParaRPr lang="en-GB" sz="1600" dirty="0">
                        <a:solidFill>
                          <a:schemeClr val="tx1"/>
                        </a:solidFill>
                        <a:effectLst/>
                        <a:latin typeface="Arial" panose="020B0604020202020204" pitchFamily="34" charset="0"/>
                        <a:cs typeface="Arial" panose="020B0604020202020204" pitchFamily="34" charset="0"/>
                      </a:endParaRPr>
                    </a:p>
                    <a:p>
                      <a:pPr>
                        <a:spcAft>
                          <a:spcPts val="0"/>
                        </a:spcAft>
                      </a:pPr>
                      <a:endParaRPr lang="en-GB" sz="1600" dirty="0">
                        <a:solidFill>
                          <a:schemeClr val="tx1"/>
                        </a:solidFill>
                        <a:effectLst/>
                        <a:latin typeface="Arial" panose="020B0604020202020204" pitchFamily="34" charset="0"/>
                        <a:cs typeface="Arial" panose="020B0604020202020204" pitchFamily="34" charset="0"/>
                      </a:endParaRPr>
                    </a:p>
                    <a:p>
                      <a:pPr>
                        <a:spcAft>
                          <a:spcPts val="0"/>
                        </a:spcAft>
                      </a:pPr>
                      <a:r>
                        <a:rPr lang="en-US" sz="1600" dirty="0">
                          <a:solidFill>
                            <a:schemeClr val="tx1"/>
                          </a:solidFill>
                          <a:effectLst/>
                          <a:latin typeface="Arial" panose="020B0604020202020204" pitchFamily="34" charset="0"/>
                          <a:cs typeface="Arial" panose="020B0604020202020204" pitchFamily="34" charset="0"/>
                        </a:rPr>
                        <a:t>School</a:t>
                      </a:r>
                      <a:r>
                        <a:rPr lang="en-US" sz="1600" baseline="0" dirty="0">
                          <a:solidFill>
                            <a:schemeClr val="tx1"/>
                          </a:solidFill>
                          <a:effectLst/>
                          <a:latin typeface="Arial" panose="020B0604020202020204" pitchFamily="34" charset="0"/>
                          <a:cs typeface="Arial" panose="020B0604020202020204" pitchFamily="34" charset="0"/>
                        </a:rPr>
                        <a:t> Inclusion Manager:</a:t>
                      </a:r>
                    </a:p>
                    <a:p>
                      <a:pPr>
                        <a:spcAft>
                          <a:spcPts val="0"/>
                        </a:spcAft>
                      </a:pPr>
                      <a:r>
                        <a:rPr lang="en-US" sz="1600" dirty="0">
                          <a:solidFill>
                            <a:schemeClr val="tx1"/>
                          </a:solidFill>
                          <a:effectLst/>
                          <a:latin typeface="Arial" panose="020B0604020202020204" pitchFamily="34" charset="0"/>
                          <a:cs typeface="Arial" panose="020B0604020202020204" pitchFamily="34" charset="0"/>
                        </a:rPr>
                        <a:t> </a:t>
                      </a:r>
                    </a:p>
                    <a:p>
                      <a:pPr>
                        <a:spcAft>
                          <a:spcPts val="0"/>
                        </a:spcAft>
                      </a:pPr>
                      <a:r>
                        <a:rPr lang="en-US" sz="1600" baseline="0" dirty="0">
                          <a:solidFill>
                            <a:schemeClr val="tx1"/>
                          </a:solidFill>
                          <a:effectLst/>
                          <a:latin typeface="Arial" panose="020B0604020202020204" pitchFamily="34" charset="0"/>
                          <a:cs typeface="Arial" panose="020B0604020202020204" pitchFamily="34" charset="0"/>
                        </a:rPr>
                        <a:t>  </a:t>
                      </a:r>
                      <a:r>
                        <a:rPr lang="en-US" sz="1600" baseline="0" dirty="0" err="1">
                          <a:solidFill>
                            <a:schemeClr val="tx1"/>
                          </a:solidFill>
                          <a:effectLst/>
                          <a:latin typeface="Arial" panose="020B0604020202020204" pitchFamily="34" charset="0"/>
                          <a:cs typeface="Arial" panose="020B0604020202020204" pitchFamily="34" charset="0"/>
                        </a:rPr>
                        <a:t>Mr</a:t>
                      </a:r>
                      <a:r>
                        <a:rPr lang="en-US" sz="1600" baseline="0" dirty="0">
                          <a:solidFill>
                            <a:schemeClr val="tx1"/>
                          </a:solidFill>
                          <a:effectLst/>
                          <a:latin typeface="Arial" panose="020B0604020202020204" pitchFamily="34" charset="0"/>
                          <a:cs typeface="Arial" panose="020B0604020202020204" pitchFamily="34" charset="0"/>
                        </a:rPr>
                        <a:t> Andrew Moore</a:t>
                      </a:r>
                      <a:endParaRPr lang="en-GB"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0"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tileRect/>
                    </a:gradFill>
                  </a:tcPr>
                </a:tc>
                <a:tc>
                  <a:txBody>
                    <a:bodyPr/>
                    <a:lstStyle/>
                    <a:p>
                      <a:pPr marL="64135" marR="59690" algn="l">
                        <a:lnSpc>
                          <a:spcPct val="85000"/>
                        </a:lnSpc>
                        <a:spcAft>
                          <a:spcPts val="0"/>
                        </a:spcAft>
                      </a:pPr>
                      <a:endParaRPr lang="en-US" sz="1600" b="0" dirty="0">
                        <a:solidFill>
                          <a:schemeClr val="tx1"/>
                        </a:solidFill>
                        <a:effectLst/>
                        <a:latin typeface="Arial" panose="020B0604020202020204" pitchFamily="34" charset="0"/>
                        <a:cs typeface="Arial" panose="020B0604020202020204" pitchFamily="34" charset="0"/>
                      </a:endParaRPr>
                    </a:p>
                    <a:p>
                      <a:pPr marL="64135" marR="59690" algn="l">
                        <a:lnSpc>
                          <a:spcPct val="85000"/>
                        </a:lnSpc>
                        <a:spcAft>
                          <a:spcPts val="0"/>
                        </a:spcAft>
                      </a:pPr>
                      <a:endParaRPr lang="en-US" sz="1600" b="0" dirty="0">
                        <a:solidFill>
                          <a:schemeClr val="tx1"/>
                        </a:solidFill>
                        <a:effectLst/>
                        <a:latin typeface="Arial" panose="020B0604020202020204" pitchFamily="34" charset="0"/>
                        <a:cs typeface="Arial" panose="020B0604020202020204" pitchFamily="34" charset="0"/>
                      </a:endParaRPr>
                    </a:p>
                    <a:p>
                      <a:pPr marL="64135" marR="59690" algn="l">
                        <a:lnSpc>
                          <a:spcPct val="85000"/>
                        </a:lnSpc>
                        <a:spcAft>
                          <a:spcPts val="0"/>
                        </a:spcAft>
                      </a:pPr>
                      <a:r>
                        <a:rPr lang="en-US" sz="1600" b="0" dirty="0">
                          <a:solidFill>
                            <a:schemeClr val="tx1"/>
                          </a:solidFill>
                          <a:effectLst/>
                          <a:latin typeface="Arial" panose="020B0604020202020204" pitchFamily="34" charset="0"/>
                          <a:cs typeface="Arial" panose="020B0604020202020204" pitchFamily="34" charset="0"/>
                        </a:rPr>
                        <a:t>Parents and pupils can also refer to the class teacher or/and Assistant Headteacher, Inclusion (Mr. Andrew Moore) via the office, at any time in the school year. You can also email him</a:t>
                      </a:r>
                      <a:r>
                        <a:rPr lang="en-US" sz="1600" b="0" baseline="0" dirty="0">
                          <a:solidFill>
                            <a:schemeClr val="tx1"/>
                          </a:solidFill>
                          <a:effectLst/>
                          <a:latin typeface="Arial" panose="020B0604020202020204" pitchFamily="34" charset="0"/>
                          <a:cs typeface="Arial" panose="020B0604020202020204" pitchFamily="34" charset="0"/>
                        </a:rPr>
                        <a:t> via the school at </a:t>
                      </a:r>
                      <a:r>
                        <a:rPr lang="en-US" sz="1600" b="1" u="sng" baseline="0" dirty="0" err="1">
                          <a:solidFill>
                            <a:schemeClr val="tx1"/>
                          </a:solidFill>
                          <a:effectLst/>
                          <a:latin typeface="Arial" panose="020B0604020202020204" pitchFamily="34" charset="0"/>
                          <a:cs typeface="Arial" panose="020B0604020202020204" pitchFamily="34" charset="0"/>
                        </a:rPr>
                        <a:t>sec@luntsheath.halton.sch.uk</a:t>
                      </a:r>
                      <a:endParaRPr lang="en-GB" sz="1600" b="1" u="sng" baseline="0" dirty="0">
                        <a:solidFill>
                          <a:schemeClr val="tx1"/>
                        </a:solidFill>
                        <a:effectLst/>
                        <a:latin typeface="Arial" panose="020B0604020202020204" pitchFamily="34" charset="0"/>
                        <a:cs typeface="Arial" panose="020B0604020202020204" pitchFamily="34" charset="0"/>
                      </a:endParaRPr>
                    </a:p>
                    <a:p>
                      <a:pPr algn="l">
                        <a:spcBef>
                          <a:spcPts val="25"/>
                        </a:spcBef>
                        <a:spcAft>
                          <a:spcPts val="0"/>
                        </a:spcAft>
                      </a:pPr>
                      <a:r>
                        <a:rPr lang="en-US" sz="1600" b="0" dirty="0">
                          <a:solidFill>
                            <a:schemeClr val="tx1"/>
                          </a:solidFill>
                          <a:effectLst/>
                          <a:latin typeface="Arial" panose="020B0604020202020204" pitchFamily="34" charset="0"/>
                          <a:cs typeface="Arial" panose="020B0604020202020204" pitchFamily="34" charset="0"/>
                        </a:rPr>
                        <a:t> </a:t>
                      </a:r>
                      <a:endParaRPr lang="en-GB" sz="1600" b="0" dirty="0">
                        <a:solidFill>
                          <a:schemeClr val="tx1"/>
                        </a:solidFill>
                        <a:effectLst/>
                        <a:latin typeface="Arial" panose="020B0604020202020204" pitchFamily="34" charset="0"/>
                        <a:cs typeface="Arial" panose="020B0604020202020204" pitchFamily="34" charset="0"/>
                      </a:endParaRPr>
                    </a:p>
                    <a:p>
                      <a:pPr marL="64135" marR="62230" algn="l">
                        <a:lnSpc>
                          <a:spcPct val="85000"/>
                        </a:lnSpc>
                        <a:spcAft>
                          <a:spcPts val="0"/>
                        </a:spcAft>
                      </a:pPr>
                      <a:r>
                        <a:rPr lang="en-US" sz="1600" b="0" dirty="0">
                          <a:solidFill>
                            <a:schemeClr val="tx1"/>
                          </a:solidFill>
                          <a:effectLst/>
                          <a:latin typeface="Arial" panose="020B0604020202020204" pitchFamily="34" charset="0"/>
                          <a:cs typeface="Arial" panose="020B0604020202020204" pitchFamily="34" charset="0"/>
                        </a:rPr>
                        <a:t>Further information is also available on Halton’s Local Offer Webpage </a:t>
                      </a:r>
                    </a:p>
                    <a:p>
                      <a:pPr marL="64135" marR="62230" algn="l">
                        <a:lnSpc>
                          <a:spcPct val="85000"/>
                        </a:lnSpc>
                        <a:spcAft>
                          <a:spcPts val="0"/>
                        </a:spcAft>
                      </a:pPr>
                      <a:endParaRPr lang="en-US" sz="1600" b="0" dirty="0">
                        <a:solidFill>
                          <a:schemeClr val="tx1"/>
                        </a:solidFill>
                        <a:effectLst/>
                        <a:latin typeface="Arial" panose="020B0604020202020204" pitchFamily="34" charset="0"/>
                        <a:cs typeface="Arial" panose="020B0604020202020204" pitchFamily="34" charset="0"/>
                      </a:endParaRPr>
                    </a:p>
                    <a:p>
                      <a:pPr marL="64135" marR="62230" algn="l">
                        <a:lnSpc>
                          <a:spcPct val="85000"/>
                        </a:lnSpc>
                        <a:spcAft>
                          <a:spcPts val="0"/>
                        </a:spcAft>
                      </a:pPr>
                      <a:r>
                        <a:rPr lang="en-US" sz="1600" b="1" u="sng" dirty="0">
                          <a:solidFill>
                            <a:schemeClr val="tx1"/>
                          </a:solidFill>
                          <a:effectLst/>
                          <a:latin typeface="Arial" panose="020B0604020202020204" pitchFamily="34" charset="0"/>
                          <a:cs typeface="Arial" panose="020B0604020202020204" pitchFamily="34" charset="0"/>
                        </a:rPr>
                        <a:t>http://localoffer.haltonchildrenstrust.co.uk/ </a:t>
                      </a:r>
                    </a:p>
                    <a:p>
                      <a:pPr marL="64135" marR="62230" algn="l">
                        <a:lnSpc>
                          <a:spcPct val="85000"/>
                        </a:lnSpc>
                        <a:spcAft>
                          <a:spcPts val="0"/>
                        </a:spcAft>
                      </a:pPr>
                      <a:endParaRPr lang="en-US" sz="1600" b="0" dirty="0">
                        <a:solidFill>
                          <a:schemeClr val="tx1"/>
                        </a:solidFill>
                        <a:effectLst/>
                        <a:latin typeface="Arial" panose="020B0604020202020204" pitchFamily="34" charset="0"/>
                        <a:cs typeface="Arial" panose="020B0604020202020204" pitchFamily="34" charset="0"/>
                      </a:endParaRPr>
                    </a:p>
                    <a:p>
                      <a:pPr marL="64135" marR="62230" algn="l">
                        <a:lnSpc>
                          <a:spcPct val="85000"/>
                        </a:lnSpc>
                        <a:spcAft>
                          <a:spcPts val="0"/>
                        </a:spcAft>
                      </a:pPr>
                      <a:endParaRPr lang="en-US" sz="1600" b="0" u="sng" dirty="0">
                        <a:solidFill>
                          <a:schemeClr val="tx1"/>
                        </a:solidFill>
                        <a:effectLst/>
                        <a:latin typeface="Arial" panose="020B0604020202020204" pitchFamily="34" charset="0"/>
                        <a:cs typeface="Arial" panose="020B0604020202020204" pitchFamily="34" charset="0"/>
                        <a:hlinkClick r:id="rId2"/>
                      </a:endParaRPr>
                    </a:p>
                    <a:p>
                      <a:pPr marL="64135" marR="62230" algn="l">
                        <a:lnSpc>
                          <a:spcPct val="85000"/>
                        </a:lnSpc>
                        <a:spcAft>
                          <a:spcPts val="0"/>
                        </a:spcAft>
                      </a:pPr>
                      <a:endParaRPr lang="en-US" sz="1600" b="0" u="sng" dirty="0">
                        <a:solidFill>
                          <a:schemeClr val="tx1"/>
                        </a:solidFill>
                        <a:effectLst/>
                        <a:latin typeface="Arial" panose="020B0604020202020204" pitchFamily="34" charset="0"/>
                        <a:cs typeface="Arial" panose="020B0604020202020204" pitchFamily="34" charset="0"/>
                        <a:hlinkClick r:id="rId2"/>
                      </a:endParaRPr>
                    </a:p>
                  </a:txBody>
                  <a:tcPr marL="0" marR="0"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tileRect/>
                    </a:gradFill>
                  </a:tcPr>
                </a:tc>
                <a:extLst>
                  <a:ext uri="{0D108BD9-81ED-4DB2-BD59-A6C34878D82A}">
                    <a16:rowId xmlns:a16="http://schemas.microsoft.com/office/drawing/2014/main" val="10000"/>
                  </a:ext>
                </a:extLst>
              </a:tr>
              <a:tr h="3072983">
                <a:tc>
                  <a:txBody>
                    <a:bodyPr/>
                    <a:lstStyle/>
                    <a:p>
                      <a:pPr marL="63500" marR="62865">
                        <a:lnSpc>
                          <a:spcPct val="85000"/>
                        </a:lnSpc>
                        <a:spcAft>
                          <a:spcPts val="0"/>
                        </a:spcAft>
                        <a:tabLst>
                          <a:tab pos="633730" algn="l"/>
                          <a:tab pos="1567815" algn="l"/>
                          <a:tab pos="2633345" algn="l"/>
                          <a:tab pos="3035935" algn="l"/>
                        </a:tabLst>
                      </a:pPr>
                      <a:endParaRPr lang="en-US" sz="1600" dirty="0">
                        <a:solidFill>
                          <a:schemeClr val="tx1"/>
                        </a:solidFill>
                        <a:effectLst/>
                        <a:latin typeface="Arial" panose="020B0604020202020204" pitchFamily="34" charset="0"/>
                        <a:cs typeface="Arial" panose="020B0604020202020204" pitchFamily="34" charset="0"/>
                      </a:endParaRPr>
                    </a:p>
                    <a:p>
                      <a:pPr marL="63500" marR="62865">
                        <a:lnSpc>
                          <a:spcPct val="85000"/>
                        </a:lnSpc>
                        <a:spcAft>
                          <a:spcPts val="0"/>
                        </a:spcAft>
                        <a:tabLst>
                          <a:tab pos="633730" algn="l"/>
                          <a:tab pos="1567815" algn="l"/>
                          <a:tab pos="2633345" algn="l"/>
                          <a:tab pos="3035935" algn="l"/>
                        </a:tabLst>
                      </a:pPr>
                      <a:endParaRPr lang="en-US" sz="1600" dirty="0">
                        <a:solidFill>
                          <a:schemeClr val="tx1"/>
                        </a:solidFill>
                        <a:effectLst/>
                        <a:latin typeface="Arial" panose="020B0604020202020204" pitchFamily="34" charset="0"/>
                        <a:cs typeface="Arial" panose="020B0604020202020204" pitchFamily="34" charset="0"/>
                      </a:endParaRPr>
                    </a:p>
                    <a:p>
                      <a:pPr marL="63500" marR="62865">
                        <a:lnSpc>
                          <a:spcPct val="85000"/>
                        </a:lnSpc>
                        <a:spcAft>
                          <a:spcPts val="0"/>
                        </a:spcAft>
                        <a:tabLst>
                          <a:tab pos="633730" algn="l"/>
                          <a:tab pos="1567815" algn="l"/>
                          <a:tab pos="2633345" algn="l"/>
                          <a:tab pos="3035935" algn="l"/>
                        </a:tabLst>
                      </a:pPr>
                      <a:r>
                        <a:rPr lang="en-US" sz="1600" dirty="0">
                          <a:solidFill>
                            <a:schemeClr val="tx1"/>
                          </a:solidFill>
                          <a:effectLst/>
                          <a:latin typeface="Arial" panose="020B0604020202020204" pitchFamily="34" charset="0"/>
                          <a:cs typeface="Arial" panose="020B0604020202020204" pitchFamily="34" charset="0"/>
                        </a:rPr>
                        <a:t>The</a:t>
                      </a:r>
                      <a:r>
                        <a:rPr lang="en-US" sz="1600" baseline="0" dirty="0">
                          <a:solidFill>
                            <a:schemeClr val="tx1"/>
                          </a:solidFill>
                          <a:effectLst/>
                          <a:latin typeface="Arial" panose="020B0604020202020204" pitchFamily="34" charset="0"/>
                          <a:cs typeface="Arial" panose="020B0604020202020204" pitchFamily="34" charset="0"/>
                        </a:rPr>
                        <a:t> </a:t>
                      </a:r>
                      <a:r>
                        <a:rPr lang="en-US" sz="1600" dirty="0">
                          <a:solidFill>
                            <a:schemeClr val="tx1"/>
                          </a:solidFill>
                          <a:effectLst/>
                          <a:latin typeface="Arial" panose="020B0604020202020204" pitchFamily="34" charset="0"/>
                          <a:cs typeface="Arial" panose="020B0604020202020204" pitchFamily="34" charset="0"/>
                        </a:rPr>
                        <a:t>school’s</a:t>
                      </a:r>
                      <a:r>
                        <a:rPr lang="en-US" sz="1600" baseline="0" dirty="0">
                          <a:solidFill>
                            <a:schemeClr val="tx1"/>
                          </a:solidFill>
                          <a:effectLst/>
                          <a:latin typeface="Arial" panose="020B0604020202020204" pitchFamily="34" charset="0"/>
                          <a:cs typeface="Arial" panose="020B0604020202020204" pitchFamily="34" charset="0"/>
                        </a:rPr>
                        <a:t> </a:t>
                      </a:r>
                      <a:r>
                        <a:rPr lang="en-US" sz="1600" dirty="0">
                          <a:solidFill>
                            <a:schemeClr val="tx1"/>
                          </a:solidFill>
                          <a:effectLst/>
                          <a:latin typeface="Arial" panose="020B0604020202020204" pitchFamily="34" charset="0"/>
                          <a:cs typeface="Arial" panose="020B0604020202020204" pitchFamily="34" charset="0"/>
                        </a:rPr>
                        <a:t>approach</a:t>
                      </a:r>
                      <a:r>
                        <a:rPr lang="en-US" sz="1600" baseline="0" dirty="0">
                          <a:solidFill>
                            <a:schemeClr val="tx1"/>
                          </a:solidFill>
                          <a:effectLst/>
                          <a:latin typeface="Arial" panose="020B0604020202020204" pitchFamily="34" charset="0"/>
                          <a:cs typeface="Arial" panose="020B0604020202020204" pitchFamily="34" charset="0"/>
                        </a:rPr>
                        <a:t> </a:t>
                      </a:r>
                      <a:r>
                        <a:rPr lang="en-US" sz="1600" dirty="0">
                          <a:solidFill>
                            <a:schemeClr val="tx1"/>
                          </a:solidFill>
                          <a:effectLst/>
                          <a:latin typeface="Arial" panose="020B0604020202020204" pitchFamily="34" charset="0"/>
                          <a:cs typeface="Arial" panose="020B0604020202020204" pitchFamily="34" charset="0"/>
                        </a:rPr>
                        <a:t>to</a:t>
                      </a:r>
                      <a:r>
                        <a:rPr lang="en-US" sz="1600" baseline="0" dirty="0">
                          <a:solidFill>
                            <a:schemeClr val="tx1"/>
                          </a:solidFill>
                          <a:effectLst/>
                          <a:latin typeface="Arial" panose="020B0604020202020204" pitchFamily="34" charset="0"/>
                          <a:cs typeface="Arial" panose="020B0604020202020204" pitchFamily="34" charset="0"/>
                        </a:rPr>
                        <a:t> </a:t>
                      </a:r>
                      <a:r>
                        <a:rPr lang="en-US" sz="1600" dirty="0">
                          <a:solidFill>
                            <a:schemeClr val="tx1"/>
                          </a:solidFill>
                          <a:effectLst/>
                          <a:latin typeface="Arial" panose="020B0604020202020204" pitchFamily="34" charset="0"/>
                          <a:cs typeface="Arial" panose="020B0604020202020204" pitchFamily="34" charset="0"/>
                        </a:rPr>
                        <a:t>teaching pupils with</a:t>
                      </a:r>
                      <a:r>
                        <a:rPr lang="en-US" sz="1600" spc="-60" dirty="0">
                          <a:solidFill>
                            <a:schemeClr val="tx1"/>
                          </a:solidFill>
                          <a:effectLst/>
                          <a:latin typeface="Arial" panose="020B0604020202020204" pitchFamily="34" charset="0"/>
                          <a:cs typeface="Arial" panose="020B0604020202020204" pitchFamily="34" charset="0"/>
                        </a:rPr>
                        <a:t> </a:t>
                      </a:r>
                      <a:r>
                        <a:rPr lang="en-US" sz="1600" dirty="0">
                          <a:solidFill>
                            <a:schemeClr val="tx1"/>
                          </a:solidFill>
                          <a:effectLst/>
                          <a:latin typeface="Arial" panose="020B0604020202020204" pitchFamily="34" charset="0"/>
                          <a:cs typeface="Arial" panose="020B0604020202020204" pitchFamily="34" charset="0"/>
                        </a:rPr>
                        <a:t>SEND.</a:t>
                      </a:r>
                      <a:endParaRPr lang="en-GB" sz="1600" dirty="0">
                        <a:solidFill>
                          <a:schemeClr val="tx1"/>
                        </a:solidFill>
                        <a:effectLst/>
                        <a:latin typeface="Arial" panose="020B0604020202020204" pitchFamily="34" charset="0"/>
                        <a:cs typeface="Arial" panose="020B0604020202020204" pitchFamily="34" charset="0"/>
                      </a:endParaRPr>
                    </a:p>
                    <a:p>
                      <a:pPr>
                        <a:spcAft>
                          <a:spcPts val="0"/>
                        </a:spcAft>
                      </a:pPr>
                      <a:r>
                        <a:rPr lang="en-US" sz="1600" dirty="0">
                          <a:solidFill>
                            <a:schemeClr val="tx1"/>
                          </a:solidFill>
                          <a:effectLst/>
                          <a:latin typeface="Arial" panose="020B0604020202020204" pitchFamily="34" charset="0"/>
                          <a:cs typeface="Arial" panose="020B0604020202020204" pitchFamily="34" charset="0"/>
                        </a:rPr>
                        <a:t> </a:t>
                      </a:r>
                      <a:endParaRPr lang="en-GB" sz="1600" dirty="0">
                        <a:solidFill>
                          <a:schemeClr val="tx1"/>
                        </a:solidFill>
                        <a:effectLst/>
                        <a:latin typeface="Arial" panose="020B0604020202020204" pitchFamily="34" charset="0"/>
                        <a:cs typeface="Arial" panose="020B0604020202020204" pitchFamily="34" charset="0"/>
                      </a:endParaRPr>
                    </a:p>
                    <a:p>
                      <a:pPr>
                        <a:spcAft>
                          <a:spcPts val="0"/>
                        </a:spcAft>
                      </a:pPr>
                      <a:r>
                        <a:rPr lang="en-US" sz="1600" dirty="0">
                          <a:solidFill>
                            <a:schemeClr val="tx1"/>
                          </a:solidFill>
                          <a:effectLst/>
                          <a:latin typeface="Arial" panose="020B0604020202020204" pitchFamily="34" charset="0"/>
                          <a:cs typeface="Arial" panose="020B0604020202020204" pitchFamily="34" charset="0"/>
                        </a:rPr>
                        <a:t> </a:t>
                      </a:r>
                      <a:endParaRPr lang="en-GB" sz="1600" dirty="0">
                        <a:solidFill>
                          <a:schemeClr val="tx1"/>
                        </a:solidFill>
                        <a:effectLst/>
                        <a:latin typeface="Arial" panose="020B0604020202020204" pitchFamily="34" charset="0"/>
                        <a:cs typeface="Arial" panose="020B0604020202020204" pitchFamily="34" charset="0"/>
                      </a:endParaRPr>
                    </a:p>
                    <a:p>
                      <a:pPr>
                        <a:spcAft>
                          <a:spcPts val="0"/>
                        </a:spcAft>
                      </a:pPr>
                      <a:r>
                        <a:rPr lang="en-US" sz="1600" dirty="0">
                          <a:solidFill>
                            <a:schemeClr val="tx1"/>
                          </a:solidFill>
                          <a:effectLst/>
                          <a:latin typeface="Arial" panose="020B0604020202020204" pitchFamily="34" charset="0"/>
                          <a:cs typeface="Arial" panose="020B0604020202020204" pitchFamily="34" charset="0"/>
                        </a:rPr>
                        <a:t> </a:t>
                      </a:r>
                      <a:endParaRPr lang="en-GB" sz="1600" dirty="0">
                        <a:solidFill>
                          <a:schemeClr val="tx1"/>
                        </a:solidFill>
                        <a:effectLst/>
                        <a:latin typeface="Arial" panose="020B0604020202020204" pitchFamily="34" charset="0"/>
                        <a:cs typeface="Arial" panose="020B0604020202020204" pitchFamily="34" charset="0"/>
                      </a:endParaRPr>
                    </a:p>
                    <a:p>
                      <a:pPr>
                        <a:spcAft>
                          <a:spcPts val="0"/>
                        </a:spcAft>
                      </a:pPr>
                      <a:endParaRPr lang="en-GB" sz="1600" dirty="0">
                        <a:solidFill>
                          <a:schemeClr val="tx1"/>
                        </a:solidFill>
                        <a:effectLst/>
                        <a:latin typeface="Arial" panose="020B0604020202020204" pitchFamily="34" charset="0"/>
                        <a:cs typeface="Arial" panose="020B0604020202020204" pitchFamily="34" charset="0"/>
                      </a:endParaRPr>
                    </a:p>
                  </a:txBody>
                  <a:tcPr marL="0" marR="0"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tileRect/>
                    </a:gradFill>
                  </a:tcPr>
                </a:tc>
                <a:tc>
                  <a:txBody>
                    <a:bodyPr/>
                    <a:lstStyle/>
                    <a:p>
                      <a:pPr marL="64135" marR="59055" algn="l">
                        <a:lnSpc>
                          <a:spcPct val="85000"/>
                        </a:lnSpc>
                        <a:spcAft>
                          <a:spcPts val="0"/>
                        </a:spcAft>
                      </a:pPr>
                      <a:endParaRPr lang="en-US" sz="1600" b="0" dirty="0">
                        <a:solidFill>
                          <a:schemeClr val="tx1"/>
                        </a:solidFill>
                        <a:effectLst/>
                        <a:latin typeface="Arial" panose="020B0604020202020204" pitchFamily="34" charset="0"/>
                        <a:cs typeface="Arial" panose="020B0604020202020204" pitchFamily="34" charset="0"/>
                      </a:endParaRPr>
                    </a:p>
                    <a:p>
                      <a:pPr marL="64135" marR="59055" algn="l">
                        <a:lnSpc>
                          <a:spcPct val="85000"/>
                        </a:lnSpc>
                        <a:spcAft>
                          <a:spcPts val="0"/>
                        </a:spcAft>
                      </a:pPr>
                      <a:r>
                        <a:rPr lang="en-US" sz="1600" b="0" dirty="0">
                          <a:solidFill>
                            <a:schemeClr val="tx1"/>
                          </a:solidFill>
                          <a:effectLst/>
                          <a:latin typeface="Arial" panose="020B0604020202020204" pitchFamily="34" charset="0"/>
                          <a:cs typeface="Arial" panose="020B0604020202020204" pitchFamily="34" charset="0"/>
                        </a:rPr>
                        <a:t>In addition to High Quality Teaching, we believe in creating a learning environment which is flexible enough and structured to meet the needs of all members of our school community. </a:t>
                      </a:r>
                    </a:p>
                    <a:p>
                      <a:pPr marL="64135" marR="59055" algn="l">
                        <a:lnSpc>
                          <a:spcPct val="85000"/>
                        </a:lnSpc>
                        <a:spcAft>
                          <a:spcPts val="0"/>
                        </a:spcAft>
                      </a:pPr>
                      <a:endParaRPr lang="en-US" sz="1600" b="0" dirty="0">
                        <a:solidFill>
                          <a:schemeClr val="tx1"/>
                        </a:solidFill>
                        <a:effectLst/>
                        <a:latin typeface="Arial" panose="020B0604020202020204" pitchFamily="34" charset="0"/>
                        <a:cs typeface="Arial" panose="020B0604020202020204" pitchFamily="34" charset="0"/>
                      </a:endParaRPr>
                    </a:p>
                    <a:p>
                      <a:pPr marL="64135" marR="59055" algn="l">
                        <a:lnSpc>
                          <a:spcPct val="85000"/>
                        </a:lnSpc>
                        <a:spcAft>
                          <a:spcPts val="0"/>
                        </a:spcAft>
                      </a:pPr>
                      <a:r>
                        <a:rPr lang="en-US" sz="1600" b="0" dirty="0">
                          <a:solidFill>
                            <a:schemeClr val="tx1"/>
                          </a:solidFill>
                          <a:effectLst/>
                          <a:latin typeface="Arial" panose="020B0604020202020204" pitchFamily="34" charset="0"/>
                          <a:cs typeface="Arial" panose="020B0604020202020204" pitchFamily="34" charset="0"/>
                        </a:rPr>
                        <a:t>We believe our pupils should enjoy learning and that, by providing a curriculum that is creative and topic led, enthusiasm for learning is enhanced for all pupils.</a:t>
                      </a:r>
                    </a:p>
                    <a:p>
                      <a:pPr marL="64135" marR="59055" algn="l">
                        <a:lnSpc>
                          <a:spcPct val="85000"/>
                        </a:lnSpc>
                        <a:spcAft>
                          <a:spcPts val="0"/>
                        </a:spcAft>
                      </a:pPr>
                      <a:endParaRPr lang="en-GB" sz="1600" b="0" dirty="0">
                        <a:solidFill>
                          <a:schemeClr val="tx1"/>
                        </a:solidFill>
                        <a:effectLst/>
                        <a:latin typeface="Arial" panose="020B0604020202020204" pitchFamily="34" charset="0"/>
                        <a:cs typeface="Arial" panose="020B0604020202020204" pitchFamily="34" charset="0"/>
                      </a:endParaRPr>
                    </a:p>
                    <a:p>
                      <a:pPr marL="64135" marR="59690" algn="l">
                        <a:lnSpc>
                          <a:spcPct val="85000"/>
                        </a:lnSpc>
                        <a:spcAft>
                          <a:spcPts val="0"/>
                        </a:spcAft>
                      </a:pPr>
                      <a:r>
                        <a:rPr lang="en-US" sz="1600" b="0" dirty="0">
                          <a:solidFill>
                            <a:schemeClr val="tx1"/>
                          </a:solidFill>
                          <a:effectLst/>
                          <a:latin typeface="Arial" panose="020B0604020202020204" pitchFamily="34" charset="0"/>
                          <a:cs typeface="Arial" panose="020B0604020202020204" pitchFamily="34" charset="0"/>
                        </a:rPr>
                        <a:t>We strive to create an inclusive culture which is responsive to the diversity of children's backgrounds,</a:t>
                      </a:r>
                      <a:r>
                        <a:rPr lang="en-US" sz="1600" b="0" baseline="0" dirty="0">
                          <a:solidFill>
                            <a:schemeClr val="tx1"/>
                          </a:solidFill>
                          <a:effectLst/>
                          <a:latin typeface="Arial" panose="020B0604020202020204" pitchFamily="34" charset="0"/>
                          <a:cs typeface="Arial" panose="020B0604020202020204" pitchFamily="34" charset="0"/>
                        </a:rPr>
                        <a:t> </a:t>
                      </a:r>
                      <a:r>
                        <a:rPr lang="en-US" sz="1600" b="0" dirty="0">
                          <a:solidFill>
                            <a:schemeClr val="tx1"/>
                          </a:solidFill>
                          <a:effectLst/>
                          <a:latin typeface="Arial" panose="020B0604020202020204" pitchFamily="34" charset="0"/>
                          <a:cs typeface="Arial" panose="020B0604020202020204" pitchFamily="34" charset="0"/>
                        </a:rPr>
                        <a:t>interests, experience,</a:t>
                      </a:r>
                      <a:r>
                        <a:rPr lang="en-US" sz="1600" b="0" baseline="0" dirty="0">
                          <a:solidFill>
                            <a:schemeClr val="tx1"/>
                          </a:solidFill>
                          <a:effectLst/>
                          <a:latin typeface="Arial" panose="020B0604020202020204" pitchFamily="34" charset="0"/>
                          <a:cs typeface="Arial" panose="020B0604020202020204" pitchFamily="34" charset="0"/>
                        </a:rPr>
                        <a:t> </a:t>
                      </a:r>
                      <a:r>
                        <a:rPr lang="en-US" sz="1600" b="0" dirty="0">
                          <a:solidFill>
                            <a:schemeClr val="tx1"/>
                          </a:solidFill>
                          <a:effectLst/>
                          <a:latin typeface="Arial" panose="020B0604020202020204" pitchFamily="34" charset="0"/>
                          <a:cs typeface="Arial" panose="020B0604020202020204" pitchFamily="34" charset="0"/>
                        </a:rPr>
                        <a:t>knowledge and</a:t>
                      </a:r>
                      <a:r>
                        <a:rPr lang="en-US" sz="1600" b="0" spc="-60" dirty="0">
                          <a:solidFill>
                            <a:schemeClr val="tx1"/>
                          </a:solidFill>
                          <a:effectLst/>
                          <a:latin typeface="Arial" panose="020B0604020202020204" pitchFamily="34" charset="0"/>
                          <a:cs typeface="Arial" panose="020B0604020202020204" pitchFamily="34" charset="0"/>
                        </a:rPr>
                        <a:t> </a:t>
                      </a:r>
                      <a:r>
                        <a:rPr lang="en-US" sz="1600" b="0" dirty="0">
                          <a:solidFill>
                            <a:schemeClr val="tx1"/>
                          </a:solidFill>
                          <a:effectLst/>
                          <a:latin typeface="Arial" panose="020B0604020202020204" pitchFamily="34" charset="0"/>
                          <a:cs typeface="Arial" panose="020B0604020202020204" pitchFamily="34" charset="0"/>
                        </a:rPr>
                        <a:t>skills.</a:t>
                      </a:r>
                      <a:endParaRPr lang="en-GB" sz="1600" b="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0"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tileRect/>
                    </a:gra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3439635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524582394"/>
              </p:ext>
            </p:extLst>
          </p:nvPr>
        </p:nvGraphicFramePr>
        <p:xfrm>
          <a:off x="412124" y="180304"/>
          <a:ext cx="8783392" cy="6053071"/>
        </p:xfrm>
        <a:graphic>
          <a:graphicData uri="http://schemas.openxmlformats.org/drawingml/2006/table">
            <a:tbl>
              <a:tblPr firstRow="1" firstCol="1" lastRow="1" lastCol="1" bandRow="1" bandCol="1">
                <a:tableStyleId>{5C22544A-7EE6-4342-B048-85BDC9FD1C3A}</a:tableStyleId>
              </a:tblPr>
              <a:tblGrid>
                <a:gridCol w="3157940">
                  <a:extLst>
                    <a:ext uri="{9D8B030D-6E8A-4147-A177-3AD203B41FA5}">
                      <a16:colId xmlns:a16="http://schemas.microsoft.com/office/drawing/2014/main" val="20000"/>
                    </a:ext>
                  </a:extLst>
                </a:gridCol>
                <a:gridCol w="5625452">
                  <a:extLst>
                    <a:ext uri="{9D8B030D-6E8A-4147-A177-3AD203B41FA5}">
                      <a16:colId xmlns:a16="http://schemas.microsoft.com/office/drawing/2014/main" val="20001"/>
                    </a:ext>
                  </a:extLst>
                </a:gridCol>
              </a:tblGrid>
              <a:tr h="6053071">
                <a:tc>
                  <a:txBody>
                    <a:bodyPr/>
                    <a:lstStyle/>
                    <a:p>
                      <a:pPr marL="63500" marR="60960" algn="just">
                        <a:lnSpc>
                          <a:spcPct val="85000"/>
                        </a:lnSpc>
                        <a:spcAft>
                          <a:spcPts val="0"/>
                        </a:spcAft>
                      </a:pPr>
                      <a:endParaRPr lang="en-US" sz="1600" dirty="0">
                        <a:solidFill>
                          <a:schemeClr val="tx1"/>
                        </a:solidFill>
                        <a:effectLst/>
                        <a:latin typeface="Arial" panose="020B0604020202020204" pitchFamily="34" charset="0"/>
                        <a:cs typeface="Arial" panose="020B0604020202020204" pitchFamily="34" charset="0"/>
                      </a:endParaRPr>
                    </a:p>
                    <a:p>
                      <a:pPr marL="63500" marR="60960" algn="l">
                        <a:lnSpc>
                          <a:spcPct val="85000"/>
                        </a:lnSpc>
                        <a:spcAft>
                          <a:spcPts val="0"/>
                        </a:spcAft>
                      </a:pPr>
                      <a:endParaRPr lang="en-US" sz="1600" dirty="0">
                        <a:solidFill>
                          <a:schemeClr val="tx1"/>
                        </a:solidFill>
                        <a:effectLst/>
                        <a:latin typeface="Arial" panose="020B0604020202020204" pitchFamily="34" charset="0"/>
                        <a:cs typeface="Arial" panose="020B0604020202020204" pitchFamily="34" charset="0"/>
                      </a:endParaRPr>
                    </a:p>
                    <a:p>
                      <a:pPr marL="63500" marR="60960" algn="l">
                        <a:lnSpc>
                          <a:spcPct val="85000"/>
                        </a:lnSpc>
                        <a:spcAft>
                          <a:spcPts val="0"/>
                        </a:spcAft>
                      </a:pPr>
                      <a:r>
                        <a:rPr lang="en-US" sz="1600" dirty="0">
                          <a:solidFill>
                            <a:schemeClr val="tx1"/>
                          </a:solidFill>
                          <a:effectLst/>
                          <a:latin typeface="Arial" panose="020B0604020202020204" pitchFamily="34" charset="0"/>
                          <a:cs typeface="Arial" panose="020B0604020202020204" pitchFamily="34" charset="0"/>
                        </a:rPr>
                        <a:t>What support is available for improving the social, emotional and mental health of pupils with special educational needs and</a:t>
                      </a:r>
                      <a:r>
                        <a:rPr lang="en-US" sz="1600" spc="-25" dirty="0">
                          <a:solidFill>
                            <a:schemeClr val="tx1"/>
                          </a:solidFill>
                          <a:effectLst/>
                          <a:latin typeface="Arial" panose="020B0604020202020204" pitchFamily="34" charset="0"/>
                          <a:cs typeface="Arial" panose="020B0604020202020204" pitchFamily="34" charset="0"/>
                        </a:rPr>
                        <a:t> </a:t>
                      </a:r>
                      <a:r>
                        <a:rPr lang="en-US" sz="1600" dirty="0">
                          <a:solidFill>
                            <a:schemeClr val="tx1"/>
                          </a:solidFill>
                          <a:effectLst/>
                          <a:latin typeface="Arial" panose="020B0604020202020204" pitchFamily="34" charset="0"/>
                          <a:cs typeface="Arial" panose="020B0604020202020204" pitchFamily="34" charset="0"/>
                        </a:rPr>
                        <a:t>disabilities?</a:t>
                      </a:r>
                      <a:endParaRPr lang="en-GB" sz="1600" dirty="0">
                        <a:solidFill>
                          <a:schemeClr val="tx1"/>
                        </a:solidFill>
                        <a:effectLst/>
                        <a:latin typeface="Arial" panose="020B0604020202020204" pitchFamily="34" charset="0"/>
                        <a:cs typeface="Arial" panose="020B0604020202020204" pitchFamily="34" charset="0"/>
                      </a:endParaRPr>
                    </a:p>
                    <a:p>
                      <a:pPr>
                        <a:spcAft>
                          <a:spcPts val="0"/>
                        </a:spcAft>
                      </a:pPr>
                      <a:r>
                        <a:rPr lang="en-US" sz="1600" dirty="0">
                          <a:solidFill>
                            <a:schemeClr val="tx1"/>
                          </a:solidFill>
                          <a:effectLst/>
                          <a:latin typeface="Arial" panose="020B0604020202020204" pitchFamily="34" charset="0"/>
                          <a:cs typeface="Arial" panose="020B0604020202020204" pitchFamily="34" charset="0"/>
                        </a:rPr>
                        <a:t> </a:t>
                      </a:r>
                      <a:endParaRPr lang="en-GB" sz="1600" dirty="0">
                        <a:solidFill>
                          <a:schemeClr val="tx1"/>
                        </a:solidFill>
                        <a:effectLst/>
                        <a:latin typeface="Arial" panose="020B0604020202020204" pitchFamily="34" charset="0"/>
                        <a:cs typeface="Arial" panose="020B0604020202020204" pitchFamily="34" charset="0"/>
                      </a:endParaRPr>
                    </a:p>
                    <a:p>
                      <a:pPr>
                        <a:spcAft>
                          <a:spcPts val="0"/>
                        </a:spcAft>
                      </a:pPr>
                      <a:r>
                        <a:rPr lang="en-US" sz="1600" dirty="0">
                          <a:solidFill>
                            <a:schemeClr val="tx1"/>
                          </a:solidFill>
                          <a:effectLst/>
                          <a:latin typeface="Arial" panose="020B0604020202020204" pitchFamily="34" charset="0"/>
                          <a:cs typeface="Arial" panose="020B0604020202020204" pitchFamily="34" charset="0"/>
                        </a:rPr>
                        <a:t> </a:t>
                      </a:r>
                      <a:endParaRPr lang="en-GB" sz="1600" dirty="0">
                        <a:solidFill>
                          <a:schemeClr val="tx1"/>
                        </a:solidFill>
                        <a:effectLst/>
                        <a:latin typeface="Arial" panose="020B0604020202020204" pitchFamily="34" charset="0"/>
                        <a:cs typeface="Arial" panose="020B0604020202020204" pitchFamily="34" charset="0"/>
                      </a:endParaRPr>
                    </a:p>
                    <a:p>
                      <a:pPr>
                        <a:spcAft>
                          <a:spcPts val="0"/>
                        </a:spcAft>
                      </a:pPr>
                      <a:r>
                        <a:rPr lang="en-US" sz="1600" dirty="0">
                          <a:solidFill>
                            <a:schemeClr val="tx1"/>
                          </a:solidFill>
                          <a:effectLst/>
                          <a:latin typeface="Arial" panose="020B0604020202020204" pitchFamily="34" charset="0"/>
                          <a:cs typeface="Arial" panose="020B0604020202020204" pitchFamily="34" charset="0"/>
                        </a:rPr>
                        <a:t> </a:t>
                      </a:r>
                      <a:endParaRPr lang="en-GB" sz="1600" dirty="0">
                        <a:solidFill>
                          <a:schemeClr val="tx1"/>
                        </a:solidFill>
                        <a:effectLst/>
                        <a:latin typeface="Arial" panose="020B0604020202020204" pitchFamily="34" charset="0"/>
                        <a:cs typeface="Arial" panose="020B0604020202020204" pitchFamily="34" charset="0"/>
                      </a:endParaRPr>
                    </a:p>
                    <a:p>
                      <a:pPr>
                        <a:spcAft>
                          <a:spcPts val="0"/>
                        </a:spcAft>
                      </a:pPr>
                      <a:r>
                        <a:rPr lang="en-US" sz="1600" dirty="0">
                          <a:solidFill>
                            <a:schemeClr val="tx1"/>
                          </a:solidFill>
                          <a:effectLst/>
                          <a:latin typeface="Arial" panose="020B0604020202020204" pitchFamily="34" charset="0"/>
                          <a:cs typeface="Arial" panose="020B0604020202020204" pitchFamily="34" charset="0"/>
                        </a:rPr>
                        <a:t> </a:t>
                      </a:r>
                      <a:endParaRPr lang="en-GB" sz="1600" dirty="0">
                        <a:solidFill>
                          <a:schemeClr val="tx1"/>
                        </a:solidFill>
                        <a:effectLst/>
                        <a:latin typeface="Arial" panose="020B0604020202020204" pitchFamily="34" charset="0"/>
                        <a:cs typeface="Arial" panose="020B0604020202020204" pitchFamily="34" charset="0"/>
                      </a:endParaRPr>
                    </a:p>
                    <a:p>
                      <a:pPr>
                        <a:spcAft>
                          <a:spcPts val="0"/>
                        </a:spcAft>
                      </a:pPr>
                      <a:r>
                        <a:rPr lang="en-US" sz="1600" dirty="0">
                          <a:solidFill>
                            <a:schemeClr val="tx1"/>
                          </a:solidFill>
                          <a:effectLst/>
                          <a:latin typeface="Arial" panose="020B0604020202020204" pitchFamily="34" charset="0"/>
                          <a:cs typeface="Arial" panose="020B0604020202020204" pitchFamily="34" charset="0"/>
                        </a:rPr>
                        <a:t> </a:t>
                      </a:r>
                      <a:endParaRPr lang="en-GB" sz="1600" dirty="0">
                        <a:solidFill>
                          <a:schemeClr val="tx1"/>
                        </a:solidFill>
                        <a:effectLst/>
                        <a:latin typeface="Arial" panose="020B0604020202020204" pitchFamily="34" charset="0"/>
                        <a:cs typeface="Arial" panose="020B0604020202020204" pitchFamily="34" charset="0"/>
                      </a:endParaRPr>
                    </a:p>
                    <a:p>
                      <a:pPr>
                        <a:spcAft>
                          <a:spcPts val="0"/>
                        </a:spcAft>
                      </a:pPr>
                      <a:r>
                        <a:rPr lang="en-US" sz="1600" dirty="0">
                          <a:solidFill>
                            <a:schemeClr val="tx1"/>
                          </a:solidFill>
                          <a:effectLst/>
                          <a:latin typeface="Arial" panose="020B0604020202020204" pitchFamily="34" charset="0"/>
                          <a:cs typeface="Arial" panose="020B0604020202020204" pitchFamily="34" charset="0"/>
                        </a:rPr>
                        <a:t> </a:t>
                      </a:r>
                      <a:endParaRPr lang="en-GB" sz="1600" dirty="0">
                        <a:solidFill>
                          <a:schemeClr val="tx1"/>
                        </a:solidFill>
                        <a:effectLst/>
                        <a:latin typeface="Arial" panose="020B0604020202020204" pitchFamily="34" charset="0"/>
                        <a:cs typeface="Arial" panose="020B0604020202020204" pitchFamily="34" charset="0"/>
                      </a:endParaRPr>
                    </a:p>
                    <a:p>
                      <a:pPr>
                        <a:spcAft>
                          <a:spcPts val="0"/>
                        </a:spcAft>
                      </a:pPr>
                      <a:r>
                        <a:rPr lang="en-US" sz="1600" dirty="0">
                          <a:solidFill>
                            <a:schemeClr val="tx1"/>
                          </a:solidFill>
                          <a:effectLst/>
                          <a:latin typeface="Arial" panose="020B0604020202020204" pitchFamily="34" charset="0"/>
                          <a:cs typeface="Arial" panose="020B0604020202020204" pitchFamily="34" charset="0"/>
                        </a:rPr>
                        <a:t> </a:t>
                      </a:r>
                      <a:endParaRPr lang="en-GB" sz="1600" dirty="0">
                        <a:solidFill>
                          <a:schemeClr val="tx1"/>
                        </a:solidFill>
                        <a:effectLst/>
                        <a:latin typeface="Arial" panose="020B0604020202020204" pitchFamily="34" charset="0"/>
                        <a:cs typeface="Arial" panose="020B0604020202020204" pitchFamily="34" charset="0"/>
                      </a:endParaRPr>
                    </a:p>
                    <a:p>
                      <a:pPr>
                        <a:spcAft>
                          <a:spcPts val="0"/>
                        </a:spcAft>
                      </a:pPr>
                      <a:r>
                        <a:rPr lang="en-US" sz="1600" dirty="0">
                          <a:solidFill>
                            <a:schemeClr val="tx1"/>
                          </a:solidFill>
                          <a:effectLst/>
                          <a:latin typeface="Arial" panose="020B0604020202020204" pitchFamily="34" charset="0"/>
                          <a:cs typeface="Arial" panose="020B0604020202020204" pitchFamily="34" charset="0"/>
                        </a:rPr>
                        <a:t> </a:t>
                      </a:r>
                      <a:endParaRPr lang="en-GB" sz="1600" dirty="0">
                        <a:solidFill>
                          <a:schemeClr val="tx1"/>
                        </a:solidFill>
                        <a:effectLst/>
                        <a:latin typeface="Arial" panose="020B0604020202020204" pitchFamily="34" charset="0"/>
                        <a:cs typeface="Arial" panose="020B0604020202020204" pitchFamily="34" charset="0"/>
                      </a:endParaRPr>
                    </a:p>
                    <a:p>
                      <a:pPr>
                        <a:spcAft>
                          <a:spcPts val="0"/>
                        </a:spcAft>
                      </a:pPr>
                      <a:endParaRPr lang="en-US" sz="1600" dirty="0">
                        <a:solidFill>
                          <a:schemeClr val="tx1"/>
                        </a:solidFill>
                        <a:effectLst/>
                        <a:latin typeface="Arial" panose="020B0604020202020204" pitchFamily="34" charset="0"/>
                        <a:cs typeface="Arial" panose="020B0604020202020204" pitchFamily="34" charset="0"/>
                      </a:endParaRPr>
                    </a:p>
                    <a:p>
                      <a:pPr>
                        <a:spcAft>
                          <a:spcPts val="0"/>
                        </a:spcAft>
                      </a:pPr>
                      <a:endParaRPr lang="en-US" sz="1600" dirty="0">
                        <a:solidFill>
                          <a:schemeClr val="tx1"/>
                        </a:solidFill>
                        <a:effectLst/>
                        <a:latin typeface="Arial" panose="020B0604020202020204" pitchFamily="34" charset="0"/>
                        <a:cs typeface="Arial" panose="020B0604020202020204" pitchFamily="34" charset="0"/>
                      </a:endParaRPr>
                    </a:p>
                    <a:p>
                      <a:pPr>
                        <a:spcAft>
                          <a:spcPts val="0"/>
                        </a:spcAft>
                      </a:pPr>
                      <a:endParaRPr lang="en-US" sz="1600" dirty="0">
                        <a:solidFill>
                          <a:schemeClr val="tx1"/>
                        </a:solidFill>
                        <a:effectLst/>
                        <a:latin typeface="Arial" panose="020B0604020202020204" pitchFamily="34" charset="0"/>
                        <a:cs typeface="Arial" panose="020B0604020202020204" pitchFamily="34" charset="0"/>
                      </a:endParaRPr>
                    </a:p>
                    <a:p>
                      <a:pPr>
                        <a:spcAft>
                          <a:spcPts val="0"/>
                        </a:spcAft>
                      </a:pPr>
                      <a:r>
                        <a:rPr lang="en-US" sz="1600" baseline="0" dirty="0">
                          <a:solidFill>
                            <a:schemeClr val="tx1"/>
                          </a:solidFill>
                          <a:effectLst/>
                          <a:latin typeface="Arial" panose="020B0604020202020204" pitchFamily="34" charset="0"/>
                          <a:cs typeface="Arial" panose="020B0604020202020204" pitchFamily="34" charset="0"/>
                        </a:rPr>
                        <a:t>   </a:t>
                      </a:r>
                      <a:r>
                        <a:rPr lang="en-US" sz="1600" dirty="0">
                          <a:solidFill>
                            <a:schemeClr val="tx1"/>
                          </a:solidFill>
                          <a:effectLst/>
                          <a:latin typeface="Arial" panose="020B0604020202020204" pitchFamily="34" charset="0"/>
                          <a:cs typeface="Arial" panose="020B0604020202020204" pitchFamily="34" charset="0"/>
                        </a:rPr>
                        <a:t>Anti-Bullying</a:t>
                      </a:r>
                      <a:endParaRPr lang="en-GB"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0"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tileRect/>
                    </a:gradFill>
                  </a:tcPr>
                </a:tc>
                <a:tc>
                  <a:txBody>
                    <a:bodyPr/>
                    <a:lstStyle/>
                    <a:p>
                      <a:pPr marL="64135">
                        <a:lnSpc>
                          <a:spcPts val="1570"/>
                        </a:lnSpc>
                        <a:spcAft>
                          <a:spcPts val="0"/>
                        </a:spcAft>
                      </a:pPr>
                      <a:endParaRPr lang="en-US" sz="1600" b="0" dirty="0">
                        <a:solidFill>
                          <a:schemeClr val="tx1"/>
                        </a:solidFill>
                        <a:effectLst/>
                        <a:latin typeface="Arial" panose="020B0604020202020204" pitchFamily="34" charset="0"/>
                        <a:cs typeface="Arial" panose="020B0604020202020204" pitchFamily="34" charset="0"/>
                      </a:endParaRPr>
                    </a:p>
                    <a:p>
                      <a:pPr marL="64135">
                        <a:lnSpc>
                          <a:spcPts val="1570"/>
                        </a:lnSpc>
                        <a:spcAft>
                          <a:spcPts val="0"/>
                        </a:spcAft>
                      </a:pPr>
                      <a:r>
                        <a:rPr lang="en-US" sz="1600" b="0" dirty="0">
                          <a:solidFill>
                            <a:schemeClr val="tx1"/>
                          </a:solidFill>
                          <a:effectLst/>
                          <a:latin typeface="Arial" panose="020B0604020202020204" pitchFamily="34" charset="0"/>
                          <a:cs typeface="Arial" panose="020B0604020202020204" pitchFamily="34" charset="0"/>
                        </a:rPr>
                        <a:t>Pupils are well supported</a:t>
                      </a:r>
                      <a:r>
                        <a:rPr lang="en-US" sz="1600" b="0" spc="-70" dirty="0">
                          <a:solidFill>
                            <a:schemeClr val="tx1"/>
                          </a:solidFill>
                          <a:effectLst/>
                          <a:latin typeface="Arial" panose="020B0604020202020204" pitchFamily="34" charset="0"/>
                          <a:cs typeface="Arial" panose="020B0604020202020204" pitchFamily="34" charset="0"/>
                        </a:rPr>
                        <a:t> </a:t>
                      </a:r>
                      <a:r>
                        <a:rPr lang="en-US" sz="1600" b="0" dirty="0">
                          <a:solidFill>
                            <a:schemeClr val="tx1"/>
                          </a:solidFill>
                          <a:effectLst/>
                          <a:latin typeface="Arial" panose="020B0604020202020204" pitchFamily="34" charset="0"/>
                          <a:cs typeface="Arial" panose="020B0604020202020204" pitchFamily="34" charset="0"/>
                        </a:rPr>
                        <a:t>by:</a:t>
                      </a:r>
                    </a:p>
                    <a:p>
                      <a:pPr marL="64135">
                        <a:lnSpc>
                          <a:spcPts val="1570"/>
                        </a:lnSpc>
                        <a:spcAft>
                          <a:spcPts val="0"/>
                        </a:spcAft>
                      </a:pPr>
                      <a:endParaRPr lang="en-GB" sz="1600" b="0" dirty="0">
                        <a:solidFill>
                          <a:schemeClr val="tx1"/>
                        </a:solidFill>
                        <a:effectLst/>
                        <a:latin typeface="Arial" panose="020B0604020202020204" pitchFamily="34" charset="0"/>
                        <a:cs typeface="Arial" panose="020B0604020202020204" pitchFamily="34" charset="0"/>
                      </a:endParaRPr>
                    </a:p>
                    <a:p>
                      <a:pPr marL="342900" marR="61595" lvl="0" indent="-342900" algn="l">
                        <a:lnSpc>
                          <a:spcPts val="1680"/>
                        </a:lnSpc>
                        <a:spcBef>
                          <a:spcPts val="60"/>
                        </a:spcBef>
                        <a:spcAft>
                          <a:spcPts val="0"/>
                        </a:spcAft>
                        <a:buSzPts val="1400"/>
                        <a:buFont typeface="Symbol" panose="05050102010706020507" pitchFamily="18" charset="2"/>
                        <a:buChar char=""/>
                        <a:tabLst>
                          <a:tab pos="407670" algn="l"/>
                        </a:tabLst>
                      </a:pPr>
                      <a:r>
                        <a:rPr lang="en-US" sz="1600" b="0" dirty="0">
                          <a:solidFill>
                            <a:schemeClr val="tx1"/>
                          </a:solidFill>
                          <a:effectLst/>
                          <a:latin typeface="Arial" panose="020B0604020202020204" pitchFamily="34" charset="0"/>
                          <a:cs typeface="Arial" panose="020B0604020202020204" pitchFamily="34" charset="0"/>
                        </a:rPr>
                        <a:t>An anti-bullying policy that is supported by a whole school</a:t>
                      </a:r>
                      <a:r>
                        <a:rPr lang="en-US" sz="1600" b="0" spc="20" dirty="0">
                          <a:solidFill>
                            <a:schemeClr val="tx1"/>
                          </a:solidFill>
                          <a:effectLst/>
                          <a:latin typeface="Arial" panose="020B0604020202020204" pitchFamily="34" charset="0"/>
                          <a:cs typeface="Arial" panose="020B0604020202020204" pitchFamily="34" charset="0"/>
                        </a:rPr>
                        <a:t> </a:t>
                      </a:r>
                      <a:r>
                        <a:rPr lang="en-US" sz="1600" b="0" dirty="0">
                          <a:solidFill>
                            <a:schemeClr val="tx1"/>
                          </a:solidFill>
                          <a:effectLst/>
                          <a:latin typeface="Arial" panose="020B0604020202020204" pitchFamily="34" charset="0"/>
                          <a:cs typeface="Arial" panose="020B0604020202020204" pitchFamily="34" charset="0"/>
                        </a:rPr>
                        <a:t>ethos</a:t>
                      </a:r>
                      <a:endParaRPr lang="en-GB" sz="1600" b="0" dirty="0">
                        <a:solidFill>
                          <a:schemeClr val="tx1"/>
                        </a:solidFill>
                        <a:effectLst/>
                        <a:latin typeface="Arial" panose="020B0604020202020204" pitchFamily="34" charset="0"/>
                        <a:cs typeface="Arial" panose="020B0604020202020204" pitchFamily="34" charset="0"/>
                      </a:endParaRPr>
                    </a:p>
                    <a:p>
                      <a:pPr marL="342900" lvl="0" indent="-342900" algn="l">
                        <a:lnSpc>
                          <a:spcPts val="1620"/>
                        </a:lnSpc>
                        <a:spcAft>
                          <a:spcPts val="0"/>
                        </a:spcAft>
                        <a:buSzPts val="1400"/>
                        <a:buFont typeface="Symbol" panose="05050102010706020507" pitchFamily="18" charset="2"/>
                        <a:buChar char=""/>
                        <a:tabLst>
                          <a:tab pos="407670" algn="l"/>
                          <a:tab pos="1493520" algn="l"/>
                          <a:tab pos="2446020" algn="l"/>
                          <a:tab pos="3086735" algn="l"/>
                          <a:tab pos="3653790" algn="l"/>
                        </a:tabLst>
                      </a:pPr>
                      <a:r>
                        <a:rPr lang="en-US" sz="1600" b="0" spc="-5" dirty="0">
                          <a:solidFill>
                            <a:schemeClr val="tx1"/>
                          </a:solidFill>
                          <a:effectLst/>
                          <a:latin typeface="Arial" panose="020B0604020202020204" pitchFamily="34" charset="0"/>
                          <a:cs typeface="Arial" panose="020B0604020202020204" pitchFamily="34" charset="0"/>
                        </a:rPr>
                        <a:t>Members</a:t>
                      </a:r>
                      <a:r>
                        <a:rPr lang="en-US" sz="1600" b="0" spc="-5" baseline="0" dirty="0">
                          <a:solidFill>
                            <a:schemeClr val="tx1"/>
                          </a:solidFill>
                          <a:effectLst/>
                          <a:latin typeface="Arial" panose="020B0604020202020204" pitchFamily="34" charset="0"/>
                          <a:cs typeface="Arial" panose="020B0604020202020204" pitchFamily="34" charset="0"/>
                        </a:rPr>
                        <a:t> of staff t</a:t>
                      </a:r>
                      <a:r>
                        <a:rPr lang="en-US" sz="1600" b="0" spc="-5" dirty="0">
                          <a:solidFill>
                            <a:schemeClr val="tx1"/>
                          </a:solidFill>
                          <a:effectLst/>
                          <a:latin typeface="Arial" panose="020B0604020202020204" pitchFamily="34" charset="0"/>
                          <a:cs typeface="Arial" panose="020B0604020202020204" pitchFamily="34" charset="0"/>
                        </a:rPr>
                        <a:t>rained</a:t>
                      </a:r>
                      <a:r>
                        <a:rPr lang="en-US" sz="1600" b="0" spc="-5" baseline="0" dirty="0">
                          <a:solidFill>
                            <a:schemeClr val="tx1"/>
                          </a:solidFill>
                          <a:effectLst/>
                          <a:latin typeface="Arial" panose="020B0604020202020204" pitchFamily="34" charset="0"/>
                          <a:cs typeface="Arial" panose="020B0604020202020204" pitchFamily="34" charset="0"/>
                        </a:rPr>
                        <a:t> in b</a:t>
                      </a:r>
                      <a:r>
                        <a:rPr lang="en-US" sz="1600" b="0" spc="-5" dirty="0">
                          <a:solidFill>
                            <a:schemeClr val="tx1"/>
                          </a:solidFill>
                          <a:effectLst/>
                          <a:latin typeface="Arial" panose="020B0604020202020204" pitchFamily="34" charset="0"/>
                          <a:cs typeface="Arial" panose="020B0604020202020204" pitchFamily="34" charset="0"/>
                        </a:rPr>
                        <a:t>ereavement</a:t>
                      </a:r>
                      <a:r>
                        <a:rPr lang="en-GB" sz="1600" b="0" spc="0" baseline="0" dirty="0">
                          <a:solidFill>
                            <a:schemeClr val="tx1"/>
                          </a:solidFill>
                          <a:effectLst/>
                          <a:latin typeface="Arial" panose="020B0604020202020204" pitchFamily="34" charset="0"/>
                          <a:cs typeface="Arial" panose="020B0604020202020204" pitchFamily="34" charset="0"/>
                        </a:rPr>
                        <a:t> </a:t>
                      </a:r>
                      <a:r>
                        <a:rPr lang="en-US" sz="1600" b="0" dirty="0">
                          <a:solidFill>
                            <a:schemeClr val="tx1"/>
                          </a:solidFill>
                          <a:effectLst/>
                          <a:latin typeface="Arial" panose="020B0604020202020204" pitchFamily="34" charset="0"/>
                          <a:cs typeface="Arial" panose="020B0604020202020204" pitchFamily="34" charset="0"/>
                        </a:rPr>
                        <a:t>counselling</a:t>
                      </a:r>
                      <a:endParaRPr lang="en-GB" sz="1600" b="0" dirty="0">
                        <a:solidFill>
                          <a:schemeClr val="tx1"/>
                        </a:solidFill>
                        <a:effectLst/>
                        <a:latin typeface="Arial" panose="020B0604020202020204" pitchFamily="34" charset="0"/>
                        <a:cs typeface="Arial" panose="020B0604020202020204" pitchFamily="34" charset="0"/>
                      </a:endParaRPr>
                    </a:p>
                    <a:p>
                      <a:pPr marL="342900" lvl="0" indent="-342900" algn="l">
                        <a:lnSpc>
                          <a:spcPts val="1615"/>
                        </a:lnSpc>
                        <a:spcAft>
                          <a:spcPts val="0"/>
                        </a:spcAft>
                        <a:buSzPts val="1400"/>
                        <a:buFont typeface="Symbol" panose="05050102010706020507" pitchFamily="18" charset="2"/>
                        <a:buChar char=""/>
                        <a:tabLst>
                          <a:tab pos="407670" algn="l"/>
                        </a:tabLst>
                      </a:pPr>
                      <a:r>
                        <a:rPr lang="en-US" sz="1600" b="0" dirty="0">
                          <a:solidFill>
                            <a:schemeClr val="tx1"/>
                          </a:solidFill>
                          <a:effectLst/>
                          <a:latin typeface="Arial" panose="020B0604020202020204" pitchFamily="34" charset="0"/>
                          <a:cs typeface="Arial" panose="020B0604020202020204" pitchFamily="34" charset="0"/>
                        </a:rPr>
                        <a:t>Playground</a:t>
                      </a:r>
                      <a:r>
                        <a:rPr lang="en-US" sz="1600" b="0" baseline="0" dirty="0">
                          <a:solidFill>
                            <a:schemeClr val="tx1"/>
                          </a:solidFill>
                          <a:effectLst/>
                          <a:latin typeface="Arial" panose="020B0604020202020204" pitchFamily="34" charset="0"/>
                          <a:cs typeface="Arial" panose="020B0604020202020204" pitchFamily="34" charset="0"/>
                        </a:rPr>
                        <a:t> </a:t>
                      </a:r>
                      <a:r>
                        <a:rPr lang="en-US" sz="1600" b="0" dirty="0">
                          <a:solidFill>
                            <a:schemeClr val="tx1"/>
                          </a:solidFill>
                          <a:effectLst/>
                          <a:latin typeface="Arial" panose="020B0604020202020204" pitchFamily="34" charset="0"/>
                          <a:cs typeface="Arial" panose="020B0604020202020204" pitchFamily="34" charset="0"/>
                        </a:rPr>
                        <a:t>Buddy</a:t>
                      </a:r>
                      <a:r>
                        <a:rPr lang="en-US" sz="1600" b="0" spc="-30" dirty="0">
                          <a:solidFill>
                            <a:schemeClr val="tx1"/>
                          </a:solidFill>
                          <a:effectLst/>
                          <a:latin typeface="Arial" panose="020B0604020202020204" pitchFamily="34" charset="0"/>
                          <a:cs typeface="Arial" panose="020B0604020202020204" pitchFamily="34" charset="0"/>
                        </a:rPr>
                        <a:t> </a:t>
                      </a:r>
                      <a:r>
                        <a:rPr lang="en-US" sz="1600" b="0" dirty="0">
                          <a:solidFill>
                            <a:schemeClr val="tx1"/>
                          </a:solidFill>
                          <a:effectLst/>
                          <a:latin typeface="Arial" panose="020B0604020202020204" pitchFamily="34" charset="0"/>
                          <a:cs typeface="Arial" panose="020B0604020202020204" pitchFamily="34" charset="0"/>
                        </a:rPr>
                        <a:t>System</a:t>
                      </a:r>
                      <a:endParaRPr lang="en-GB" sz="1600" b="0" dirty="0">
                        <a:solidFill>
                          <a:schemeClr val="tx1"/>
                        </a:solidFill>
                        <a:effectLst/>
                        <a:latin typeface="Arial" panose="020B0604020202020204" pitchFamily="34" charset="0"/>
                        <a:cs typeface="Arial" panose="020B0604020202020204" pitchFamily="34" charset="0"/>
                      </a:endParaRPr>
                    </a:p>
                    <a:p>
                      <a:pPr marL="342900" lvl="0" indent="-342900" algn="l">
                        <a:lnSpc>
                          <a:spcPts val="1680"/>
                        </a:lnSpc>
                        <a:spcAft>
                          <a:spcPts val="0"/>
                        </a:spcAft>
                        <a:buSzPts val="1400"/>
                        <a:buFont typeface="Symbol" panose="05050102010706020507" pitchFamily="18" charset="2"/>
                        <a:buChar char=""/>
                        <a:tabLst>
                          <a:tab pos="407670" algn="l"/>
                        </a:tabLst>
                      </a:pPr>
                      <a:r>
                        <a:rPr lang="en-US" sz="1600" b="0" dirty="0">
                          <a:solidFill>
                            <a:schemeClr val="tx1"/>
                          </a:solidFill>
                          <a:effectLst/>
                          <a:latin typeface="Arial" panose="020B0604020202020204" pitchFamily="34" charset="0"/>
                          <a:cs typeface="Arial" panose="020B0604020202020204" pitchFamily="34" charset="0"/>
                        </a:rPr>
                        <a:t>Play leaders to support</a:t>
                      </a:r>
                      <a:r>
                        <a:rPr lang="en-US" sz="1600" b="0" spc="-25" dirty="0">
                          <a:solidFill>
                            <a:schemeClr val="tx1"/>
                          </a:solidFill>
                          <a:effectLst/>
                          <a:latin typeface="Arial" panose="020B0604020202020204" pitchFamily="34" charset="0"/>
                          <a:cs typeface="Arial" panose="020B0604020202020204" pitchFamily="34" charset="0"/>
                        </a:rPr>
                        <a:t> </a:t>
                      </a:r>
                      <a:r>
                        <a:rPr lang="en-US" sz="1600" b="0" dirty="0">
                          <a:solidFill>
                            <a:schemeClr val="tx1"/>
                          </a:solidFill>
                          <a:effectLst/>
                          <a:latin typeface="Arial" panose="020B0604020202020204" pitchFamily="34" charset="0"/>
                          <a:cs typeface="Arial" panose="020B0604020202020204" pitchFamily="34" charset="0"/>
                        </a:rPr>
                        <a:t>playtime</a:t>
                      </a:r>
                      <a:endParaRPr lang="en-GB" sz="1600" b="0" dirty="0">
                        <a:solidFill>
                          <a:schemeClr val="tx1"/>
                        </a:solidFill>
                        <a:effectLst/>
                        <a:latin typeface="Arial" panose="020B0604020202020204" pitchFamily="34" charset="0"/>
                        <a:cs typeface="Arial" panose="020B0604020202020204" pitchFamily="34" charset="0"/>
                      </a:endParaRPr>
                    </a:p>
                    <a:p>
                      <a:pPr marL="342900" lvl="0" indent="-342900" algn="l">
                        <a:lnSpc>
                          <a:spcPts val="1680"/>
                        </a:lnSpc>
                        <a:spcAft>
                          <a:spcPts val="0"/>
                        </a:spcAft>
                        <a:buSzPts val="1400"/>
                        <a:buFont typeface="Symbol" panose="05050102010706020507" pitchFamily="18" charset="2"/>
                        <a:buChar char=""/>
                        <a:tabLst>
                          <a:tab pos="407670" algn="l"/>
                        </a:tabLst>
                      </a:pPr>
                      <a:r>
                        <a:rPr lang="en-US" sz="1600" b="0" dirty="0">
                          <a:solidFill>
                            <a:schemeClr val="tx1"/>
                          </a:solidFill>
                          <a:effectLst/>
                          <a:latin typeface="Arial" panose="020B0604020202020204" pitchFamily="34" charset="0"/>
                          <a:cs typeface="Arial" panose="020B0604020202020204" pitchFamily="34" charset="0"/>
                        </a:rPr>
                        <a:t>Social Skills</a:t>
                      </a:r>
                      <a:r>
                        <a:rPr lang="en-US" sz="1600" b="0" spc="-15" dirty="0">
                          <a:solidFill>
                            <a:schemeClr val="tx1"/>
                          </a:solidFill>
                          <a:effectLst/>
                          <a:latin typeface="Arial" panose="020B0604020202020204" pitchFamily="34" charset="0"/>
                          <a:cs typeface="Arial" panose="020B0604020202020204" pitchFamily="34" charset="0"/>
                        </a:rPr>
                        <a:t> </a:t>
                      </a:r>
                      <a:r>
                        <a:rPr lang="en-US" sz="1600" b="0" dirty="0">
                          <a:solidFill>
                            <a:schemeClr val="tx1"/>
                          </a:solidFill>
                          <a:effectLst/>
                          <a:latin typeface="Arial" panose="020B0604020202020204" pitchFamily="34" charset="0"/>
                          <a:cs typeface="Arial" panose="020B0604020202020204" pitchFamily="34" charset="0"/>
                        </a:rPr>
                        <a:t>groups.</a:t>
                      </a:r>
                      <a:endParaRPr lang="en-GB" sz="1600" b="0" dirty="0">
                        <a:solidFill>
                          <a:schemeClr val="tx1"/>
                        </a:solidFill>
                        <a:effectLst/>
                        <a:latin typeface="Arial" panose="020B0604020202020204" pitchFamily="34" charset="0"/>
                        <a:cs typeface="Arial" panose="020B0604020202020204" pitchFamily="34" charset="0"/>
                      </a:endParaRPr>
                    </a:p>
                    <a:p>
                      <a:pPr marL="342900" lvl="0" indent="-342900" algn="l">
                        <a:lnSpc>
                          <a:spcPts val="1680"/>
                        </a:lnSpc>
                        <a:spcAft>
                          <a:spcPts val="0"/>
                        </a:spcAft>
                        <a:buSzPts val="1400"/>
                        <a:buFont typeface="Symbol" panose="05050102010706020507" pitchFamily="18" charset="2"/>
                        <a:buChar char=""/>
                        <a:tabLst>
                          <a:tab pos="407670" algn="l"/>
                        </a:tabLst>
                      </a:pPr>
                      <a:r>
                        <a:rPr lang="en-US" sz="1600" b="0" dirty="0">
                          <a:solidFill>
                            <a:schemeClr val="tx1"/>
                          </a:solidFill>
                          <a:effectLst/>
                          <a:latin typeface="Arial" panose="020B0604020202020204" pitchFamily="34" charset="0"/>
                          <a:cs typeface="Arial" panose="020B0604020202020204" pitchFamily="34" charset="0"/>
                        </a:rPr>
                        <a:t>Targeted support for individual</a:t>
                      </a:r>
                      <a:r>
                        <a:rPr lang="en-US" sz="1600" b="0" spc="-85" dirty="0">
                          <a:solidFill>
                            <a:schemeClr val="tx1"/>
                          </a:solidFill>
                          <a:effectLst/>
                          <a:latin typeface="Arial" panose="020B0604020202020204" pitchFamily="34" charset="0"/>
                          <a:cs typeface="Arial" panose="020B0604020202020204" pitchFamily="34" charset="0"/>
                        </a:rPr>
                        <a:t> </a:t>
                      </a:r>
                      <a:r>
                        <a:rPr lang="en-US" sz="1600" b="0" dirty="0">
                          <a:solidFill>
                            <a:schemeClr val="tx1"/>
                          </a:solidFill>
                          <a:effectLst/>
                          <a:latin typeface="Arial" panose="020B0604020202020204" pitchFamily="34" charset="0"/>
                          <a:cs typeface="Arial" panose="020B0604020202020204" pitchFamily="34" charset="0"/>
                        </a:rPr>
                        <a:t>pupils</a:t>
                      </a:r>
                      <a:endParaRPr lang="en-GB" sz="1600" b="0" dirty="0">
                        <a:solidFill>
                          <a:schemeClr val="tx1"/>
                        </a:solidFill>
                        <a:effectLst/>
                        <a:latin typeface="Arial" panose="020B0604020202020204" pitchFamily="34" charset="0"/>
                        <a:cs typeface="Arial" panose="020B0604020202020204" pitchFamily="34" charset="0"/>
                      </a:endParaRPr>
                    </a:p>
                    <a:p>
                      <a:pPr marL="342900" lvl="0" indent="-342900" algn="l">
                        <a:lnSpc>
                          <a:spcPts val="1680"/>
                        </a:lnSpc>
                        <a:spcAft>
                          <a:spcPts val="0"/>
                        </a:spcAft>
                        <a:buSzPts val="1400"/>
                        <a:buFont typeface="Symbol" panose="05050102010706020507" pitchFamily="18" charset="2"/>
                        <a:buChar char=""/>
                        <a:tabLst>
                          <a:tab pos="407670" algn="l"/>
                        </a:tabLst>
                      </a:pPr>
                      <a:r>
                        <a:rPr lang="en-US" sz="1600" b="0" dirty="0">
                          <a:solidFill>
                            <a:schemeClr val="tx1"/>
                          </a:solidFill>
                          <a:effectLst/>
                          <a:latin typeface="Arial" panose="020B0604020202020204" pitchFamily="34" charset="0"/>
                          <a:cs typeface="Arial" panose="020B0604020202020204" pitchFamily="34" charset="0"/>
                        </a:rPr>
                        <a:t>Road Safety</a:t>
                      </a:r>
                      <a:r>
                        <a:rPr lang="en-US" sz="1600" b="0" spc="-40" dirty="0">
                          <a:solidFill>
                            <a:schemeClr val="tx1"/>
                          </a:solidFill>
                          <a:effectLst/>
                          <a:latin typeface="Arial" panose="020B0604020202020204" pitchFamily="34" charset="0"/>
                          <a:cs typeface="Arial" panose="020B0604020202020204" pitchFamily="34" charset="0"/>
                        </a:rPr>
                        <a:t> </a:t>
                      </a:r>
                      <a:r>
                        <a:rPr lang="en-GB" sz="1600" b="0" dirty="0">
                          <a:solidFill>
                            <a:schemeClr val="tx1"/>
                          </a:solidFill>
                          <a:effectLst/>
                          <a:latin typeface="Arial" panose="020B0604020202020204" pitchFamily="34" charset="0"/>
                          <a:cs typeface="Arial" panose="020B0604020202020204" pitchFamily="34" charset="0"/>
                        </a:rPr>
                        <a:t>Officers</a:t>
                      </a:r>
                    </a:p>
                    <a:p>
                      <a:pPr marL="342900" lvl="0" indent="-342900" algn="l">
                        <a:lnSpc>
                          <a:spcPts val="1680"/>
                        </a:lnSpc>
                        <a:spcAft>
                          <a:spcPts val="0"/>
                        </a:spcAft>
                        <a:buSzPts val="1400"/>
                        <a:buFont typeface="Symbol" panose="05050102010706020507" pitchFamily="18" charset="2"/>
                        <a:buChar char=""/>
                        <a:tabLst>
                          <a:tab pos="407670" algn="l"/>
                        </a:tabLst>
                      </a:pPr>
                      <a:r>
                        <a:rPr lang="en-US" sz="1600" b="0" dirty="0">
                          <a:solidFill>
                            <a:schemeClr val="tx1"/>
                          </a:solidFill>
                          <a:effectLst/>
                          <a:latin typeface="Arial" panose="020B0604020202020204" pitchFamily="34" charset="0"/>
                          <a:cs typeface="Arial" panose="020B0604020202020204" pitchFamily="34" charset="0"/>
                        </a:rPr>
                        <a:t>School</a:t>
                      </a:r>
                      <a:r>
                        <a:rPr lang="en-US" sz="1600" b="0" spc="-5" dirty="0">
                          <a:solidFill>
                            <a:schemeClr val="tx1"/>
                          </a:solidFill>
                          <a:effectLst/>
                          <a:latin typeface="Arial" panose="020B0604020202020204" pitchFamily="34" charset="0"/>
                          <a:cs typeface="Arial" panose="020B0604020202020204" pitchFamily="34" charset="0"/>
                        </a:rPr>
                        <a:t> </a:t>
                      </a:r>
                      <a:r>
                        <a:rPr lang="en-US" sz="1600" b="0" dirty="0">
                          <a:solidFill>
                            <a:schemeClr val="tx1"/>
                          </a:solidFill>
                          <a:effectLst/>
                          <a:latin typeface="Arial" panose="020B0604020202020204" pitchFamily="34" charset="0"/>
                          <a:cs typeface="Arial" panose="020B0604020202020204" pitchFamily="34" charset="0"/>
                        </a:rPr>
                        <a:t>Council</a:t>
                      </a:r>
                      <a:endParaRPr lang="en-GB" sz="1600" b="0" dirty="0">
                        <a:solidFill>
                          <a:schemeClr val="tx1"/>
                        </a:solidFill>
                        <a:effectLst/>
                        <a:latin typeface="Arial" panose="020B0604020202020204" pitchFamily="34" charset="0"/>
                        <a:cs typeface="Arial" panose="020B0604020202020204" pitchFamily="34" charset="0"/>
                      </a:endParaRPr>
                    </a:p>
                    <a:p>
                      <a:pPr>
                        <a:spcBef>
                          <a:spcPts val="30"/>
                        </a:spcBef>
                        <a:spcAft>
                          <a:spcPts val="0"/>
                        </a:spcAft>
                      </a:pPr>
                      <a:r>
                        <a:rPr lang="en-US" sz="1600" b="0" dirty="0">
                          <a:solidFill>
                            <a:schemeClr val="tx1"/>
                          </a:solidFill>
                          <a:effectLst/>
                          <a:latin typeface="Arial" panose="020B0604020202020204" pitchFamily="34" charset="0"/>
                          <a:cs typeface="Arial" panose="020B0604020202020204" pitchFamily="34" charset="0"/>
                        </a:rPr>
                        <a:t> </a:t>
                      </a:r>
                    </a:p>
                    <a:p>
                      <a:pPr>
                        <a:spcBef>
                          <a:spcPts val="30"/>
                        </a:spcBef>
                        <a:spcAft>
                          <a:spcPts val="0"/>
                        </a:spcAft>
                      </a:pPr>
                      <a:endParaRPr lang="en-US" sz="1600" b="0" dirty="0">
                        <a:solidFill>
                          <a:schemeClr val="tx1"/>
                        </a:solidFill>
                        <a:effectLst/>
                        <a:latin typeface="Arial" panose="020B0604020202020204" pitchFamily="34" charset="0"/>
                        <a:cs typeface="Arial" panose="020B0604020202020204" pitchFamily="34" charset="0"/>
                      </a:endParaRPr>
                    </a:p>
                    <a:p>
                      <a:pPr>
                        <a:spcBef>
                          <a:spcPts val="30"/>
                        </a:spcBef>
                        <a:spcAft>
                          <a:spcPts val="0"/>
                        </a:spcAft>
                      </a:pPr>
                      <a:endParaRPr lang="en-US" sz="1600" b="0" dirty="0">
                        <a:solidFill>
                          <a:schemeClr val="tx1"/>
                        </a:solidFill>
                        <a:effectLst/>
                        <a:latin typeface="Arial" panose="020B0604020202020204" pitchFamily="34" charset="0"/>
                        <a:cs typeface="Arial" panose="020B0604020202020204" pitchFamily="34" charset="0"/>
                      </a:endParaRPr>
                    </a:p>
                    <a:p>
                      <a:pPr>
                        <a:spcBef>
                          <a:spcPts val="30"/>
                        </a:spcBef>
                        <a:spcAft>
                          <a:spcPts val="0"/>
                        </a:spcAft>
                      </a:pPr>
                      <a:endParaRPr lang="en-US" sz="1600" b="0" dirty="0">
                        <a:solidFill>
                          <a:schemeClr val="tx1"/>
                        </a:solidFill>
                        <a:effectLst/>
                        <a:latin typeface="Arial" panose="020B0604020202020204" pitchFamily="34" charset="0"/>
                        <a:cs typeface="Arial" panose="020B0604020202020204" pitchFamily="34" charset="0"/>
                      </a:endParaRPr>
                    </a:p>
                    <a:p>
                      <a:pPr>
                        <a:spcBef>
                          <a:spcPts val="30"/>
                        </a:spcBef>
                        <a:spcAft>
                          <a:spcPts val="0"/>
                        </a:spcAft>
                      </a:pPr>
                      <a:endParaRPr lang="en-GB" sz="1600" b="0" dirty="0">
                        <a:solidFill>
                          <a:schemeClr val="tx1"/>
                        </a:solidFill>
                        <a:effectLst/>
                        <a:latin typeface="Arial" panose="020B0604020202020204" pitchFamily="34" charset="0"/>
                        <a:cs typeface="Arial" panose="020B0604020202020204" pitchFamily="34" charset="0"/>
                      </a:endParaRPr>
                    </a:p>
                    <a:p>
                      <a:pPr marL="64135">
                        <a:lnSpc>
                          <a:spcPts val="1815"/>
                        </a:lnSpc>
                        <a:spcAft>
                          <a:spcPts val="0"/>
                        </a:spcAft>
                      </a:pPr>
                      <a:endParaRPr lang="en-US" sz="1600" b="0" dirty="0">
                        <a:solidFill>
                          <a:schemeClr val="tx1"/>
                        </a:solidFill>
                        <a:effectLst/>
                        <a:latin typeface="Arial" panose="020B0604020202020204" pitchFamily="34" charset="0"/>
                        <a:cs typeface="Arial" panose="020B0604020202020204" pitchFamily="34" charset="0"/>
                      </a:endParaRPr>
                    </a:p>
                    <a:p>
                      <a:pPr marL="64135">
                        <a:lnSpc>
                          <a:spcPts val="1815"/>
                        </a:lnSpc>
                        <a:spcAft>
                          <a:spcPts val="0"/>
                        </a:spcAft>
                      </a:pPr>
                      <a:r>
                        <a:rPr lang="en-US" sz="1600" b="0" dirty="0">
                          <a:solidFill>
                            <a:schemeClr val="tx1"/>
                          </a:solidFill>
                          <a:effectLst/>
                          <a:latin typeface="Arial" panose="020B0604020202020204" pitchFamily="34" charset="0"/>
                          <a:cs typeface="Arial" panose="020B0604020202020204" pitchFamily="34" charset="0"/>
                        </a:rPr>
                        <a:t>Positive relationships and raised self esteem in pupils</a:t>
                      </a:r>
                      <a:r>
                        <a:rPr lang="en-US" sz="1600" b="0" spc="10" dirty="0">
                          <a:solidFill>
                            <a:schemeClr val="tx1"/>
                          </a:solidFill>
                          <a:effectLst/>
                          <a:latin typeface="Arial" panose="020B0604020202020204" pitchFamily="34" charset="0"/>
                          <a:cs typeface="Arial" panose="020B0604020202020204" pitchFamily="34" charset="0"/>
                        </a:rPr>
                        <a:t> </a:t>
                      </a:r>
                      <a:r>
                        <a:rPr lang="en-US" sz="1600" b="0" spc="-15" dirty="0">
                          <a:solidFill>
                            <a:schemeClr val="tx1"/>
                          </a:solidFill>
                          <a:effectLst/>
                          <a:latin typeface="Arial" panose="020B0604020202020204" pitchFamily="34" charset="0"/>
                          <a:cs typeface="Arial" panose="020B0604020202020204" pitchFamily="34" charset="0"/>
                        </a:rPr>
                        <a:t>as</a:t>
                      </a:r>
                      <a:endParaRPr lang="en-GB" sz="1600" b="0" dirty="0">
                        <a:solidFill>
                          <a:schemeClr val="tx1"/>
                        </a:solidFill>
                        <a:effectLst/>
                        <a:latin typeface="Arial" panose="020B0604020202020204" pitchFamily="34" charset="0"/>
                        <a:cs typeface="Arial" panose="020B0604020202020204" pitchFamily="34" charset="0"/>
                      </a:endParaRPr>
                    </a:p>
                    <a:p>
                      <a:pPr marL="64135">
                        <a:lnSpc>
                          <a:spcPts val="1680"/>
                        </a:lnSpc>
                        <a:spcAft>
                          <a:spcPts val="0"/>
                        </a:spcAft>
                      </a:pPr>
                      <a:r>
                        <a:rPr lang="en-US" sz="1600" b="0" dirty="0">
                          <a:solidFill>
                            <a:schemeClr val="tx1"/>
                          </a:solidFill>
                          <a:effectLst/>
                          <a:latin typeface="Arial" panose="020B0604020202020204" pitchFamily="34" charset="0"/>
                          <a:cs typeface="Arial" panose="020B0604020202020204" pitchFamily="34" charset="0"/>
                        </a:rPr>
                        <a:t>a result</a:t>
                      </a:r>
                      <a:r>
                        <a:rPr lang="en-US" sz="1600" b="0" spc="-35" dirty="0">
                          <a:solidFill>
                            <a:schemeClr val="tx1"/>
                          </a:solidFill>
                          <a:effectLst/>
                          <a:latin typeface="Arial" panose="020B0604020202020204" pitchFamily="34" charset="0"/>
                          <a:cs typeface="Arial" panose="020B0604020202020204" pitchFamily="34" charset="0"/>
                        </a:rPr>
                        <a:t> </a:t>
                      </a:r>
                      <a:r>
                        <a:rPr lang="en-US" sz="1600" b="0" dirty="0">
                          <a:solidFill>
                            <a:schemeClr val="tx1"/>
                          </a:solidFill>
                          <a:effectLst/>
                          <a:latin typeface="Arial" panose="020B0604020202020204" pitchFamily="34" charset="0"/>
                          <a:cs typeface="Arial" panose="020B0604020202020204" pitchFamily="34" charset="0"/>
                        </a:rPr>
                        <a:t>of:</a:t>
                      </a:r>
                    </a:p>
                    <a:p>
                      <a:pPr marL="64135">
                        <a:lnSpc>
                          <a:spcPts val="1680"/>
                        </a:lnSpc>
                        <a:spcAft>
                          <a:spcPts val="0"/>
                        </a:spcAft>
                      </a:pPr>
                      <a:endParaRPr lang="en-GB" sz="1600" b="0" dirty="0">
                        <a:solidFill>
                          <a:schemeClr val="tx1"/>
                        </a:solidFill>
                        <a:effectLst/>
                        <a:latin typeface="Arial" panose="020B0604020202020204" pitchFamily="34" charset="0"/>
                        <a:cs typeface="Arial" panose="020B0604020202020204" pitchFamily="34" charset="0"/>
                      </a:endParaRPr>
                    </a:p>
                    <a:p>
                      <a:pPr marL="342900" lvl="0" indent="-342900">
                        <a:lnSpc>
                          <a:spcPts val="1680"/>
                        </a:lnSpc>
                        <a:spcAft>
                          <a:spcPts val="0"/>
                        </a:spcAft>
                        <a:buSzPts val="1400"/>
                        <a:buFont typeface="Symbol" panose="05050102010706020507" pitchFamily="18" charset="2"/>
                        <a:buChar char=""/>
                        <a:tabLst>
                          <a:tab pos="407670" algn="l"/>
                        </a:tabLst>
                      </a:pPr>
                      <a:r>
                        <a:rPr lang="en-US" sz="1600" b="0" dirty="0">
                          <a:solidFill>
                            <a:schemeClr val="tx1"/>
                          </a:solidFill>
                          <a:effectLst/>
                          <a:latin typeface="Arial" panose="020B0604020202020204" pitchFamily="34" charset="0"/>
                          <a:cs typeface="Arial" panose="020B0604020202020204" pitchFamily="34" charset="0"/>
                        </a:rPr>
                        <a:t>After school</a:t>
                      </a:r>
                      <a:r>
                        <a:rPr lang="en-US" sz="1600" b="0" spc="-20" dirty="0">
                          <a:solidFill>
                            <a:schemeClr val="tx1"/>
                          </a:solidFill>
                          <a:effectLst/>
                          <a:latin typeface="Arial" panose="020B0604020202020204" pitchFamily="34" charset="0"/>
                          <a:cs typeface="Arial" panose="020B0604020202020204" pitchFamily="34" charset="0"/>
                        </a:rPr>
                        <a:t> </a:t>
                      </a:r>
                      <a:r>
                        <a:rPr lang="en-US" sz="1600" b="0" dirty="0">
                          <a:solidFill>
                            <a:schemeClr val="tx1"/>
                          </a:solidFill>
                          <a:effectLst/>
                          <a:latin typeface="Arial" panose="020B0604020202020204" pitchFamily="34" charset="0"/>
                          <a:cs typeface="Arial" panose="020B0604020202020204" pitchFamily="34" charset="0"/>
                        </a:rPr>
                        <a:t>clubs</a:t>
                      </a:r>
                      <a:endParaRPr lang="en-GB" sz="1600" b="0" dirty="0">
                        <a:solidFill>
                          <a:schemeClr val="tx1"/>
                        </a:solidFill>
                        <a:effectLst/>
                        <a:latin typeface="Arial" panose="020B0604020202020204" pitchFamily="34" charset="0"/>
                        <a:cs typeface="Arial" panose="020B0604020202020204" pitchFamily="34" charset="0"/>
                      </a:endParaRPr>
                    </a:p>
                    <a:p>
                      <a:pPr marL="342900" marR="0" lvl="0" indent="-342900" algn="l" defTabSz="457200" rtl="0" eaLnBrk="1" fontAlgn="auto" latinLnBrk="0" hangingPunct="1">
                        <a:lnSpc>
                          <a:spcPts val="1680"/>
                        </a:lnSpc>
                        <a:spcBef>
                          <a:spcPts val="0"/>
                        </a:spcBef>
                        <a:spcAft>
                          <a:spcPts val="0"/>
                        </a:spcAft>
                        <a:buClrTx/>
                        <a:buSzPts val="1400"/>
                        <a:buFont typeface="Symbol" panose="05050102010706020507" pitchFamily="18" charset="2"/>
                        <a:buChar char=""/>
                        <a:tabLst>
                          <a:tab pos="407670" algn="l"/>
                        </a:tabLst>
                        <a:defRPr/>
                      </a:pPr>
                      <a:r>
                        <a:rPr lang="en-US" sz="1600" b="0" dirty="0">
                          <a:solidFill>
                            <a:schemeClr val="tx1"/>
                          </a:solidFill>
                          <a:effectLst/>
                          <a:latin typeface="Arial" panose="020B0604020202020204" pitchFamily="34" charset="0"/>
                          <a:cs typeface="Arial" panose="020B0604020202020204" pitchFamily="34" charset="0"/>
                        </a:rPr>
                        <a:t>Class led </a:t>
                      </a:r>
                      <a:r>
                        <a:rPr lang="en-GB" sz="1600" b="0" dirty="0">
                          <a:solidFill>
                            <a:schemeClr val="tx1"/>
                          </a:solidFill>
                          <a:effectLst/>
                          <a:latin typeface="Arial" panose="020B0604020202020204" pitchFamily="34" charset="0"/>
                          <a:cs typeface="Arial" panose="020B0604020202020204" pitchFamily="34" charset="0"/>
                        </a:rPr>
                        <a:t>assemblies</a:t>
                      </a:r>
                    </a:p>
                    <a:p>
                      <a:pPr marL="342900" marR="0" lvl="0" indent="-342900" algn="l" defTabSz="457200" rtl="0" eaLnBrk="1" fontAlgn="auto" latinLnBrk="0" hangingPunct="1">
                        <a:lnSpc>
                          <a:spcPts val="1680"/>
                        </a:lnSpc>
                        <a:spcBef>
                          <a:spcPts val="0"/>
                        </a:spcBef>
                        <a:spcAft>
                          <a:spcPts val="0"/>
                        </a:spcAft>
                        <a:buClrTx/>
                        <a:buSzPts val="1400"/>
                        <a:buFont typeface="Symbol" panose="05050102010706020507" pitchFamily="18" charset="2"/>
                        <a:buChar char=""/>
                        <a:tabLst>
                          <a:tab pos="407670" algn="l"/>
                        </a:tabLst>
                        <a:defRPr/>
                      </a:pPr>
                      <a:r>
                        <a:rPr lang="en-US" sz="1600" b="0" dirty="0">
                          <a:solidFill>
                            <a:schemeClr val="tx1"/>
                          </a:solidFill>
                          <a:effectLst/>
                          <a:latin typeface="Arial" panose="020B0604020202020204" pitchFamily="34" charset="0"/>
                          <a:cs typeface="Arial" panose="020B0604020202020204" pitchFamily="34" charset="0"/>
                        </a:rPr>
                        <a:t>Weekly Phase assembly</a:t>
                      </a:r>
                      <a:endParaRPr lang="en-GB" sz="1600" b="0" dirty="0">
                        <a:solidFill>
                          <a:schemeClr val="tx1"/>
                        </a:solidFill>
                        <a:effectLst/>
                        <a:latin typeface="Arial" panose="020B0604020202020204" pitchFamily="34" charset="0"/>
                        <a:cs typeface="Arial" panose="020B0604020202020204" pitchFamily="34" charset="0"/>
                      </a:endParaRPr>
                    </a:p>
                    <a:p>
                      <a:pPr marL="342900" marR="62865" lvl="0" indent="-342900">
                        <a:lnSpc>
                          <a:spcPts val="1680"/>
                        </a:lnSpc>
                        <a:spcBef>
                          <a:spcPts val="60"/>
                        </a:spcBef>
                        <a:spcAft>
                          <a:spcPts val="0"/>
                        </a:spcAft>
                        <a:buSzPts val="1400"/>
                        <a:buFont typeface="Symbol" panose="05050102010706020507" pitchFamily="18" charset="2"/>
                        <a:buChar char=""/>
                        <a:tabLst>
                          <a:tab pos="407670" algn="l"/>
                          <a:tab pos="1504315" algn="l"/>
                        </a:tabLst>
                      </a:pPr>
                      <a:r>
                        <a:rPr lang="en-US" sz="1600" b="0" spc="-5" dirty="0">
                          <a:solidFill>
                            <a:schemeClr val="tx1"/>
                          </a:solidFill>
                          <a:effectLst/>
                          <a:latin typeface="Arial" panose="020B0604020202020204" pitchFamily="34" charset="0"/>
                          <a:cs typeface="Arial" panose="020B0604020202020204" pitchFamily="34" charset="0"/>
                        </a:rPr>
                        <a:t>Residential</a:t>
                      </a:r>
                      <a:r>
                        <a:rPr lang="en-US" sz="1600" b="0" spc="-5" baseline="0" dirty="0">
                          <a:solidFill>
                            <a:schemeClr val="tx1"/>
                          </a:solidFill>
                          <a:effectLst/>
                          <a:latin typeface="Arial" panose="020B0604020202020204" pitchFamily="34" charset="0"/>
                          <a:cs typeface="Arial" panose="020B0604020202020204" pitchFamily="34" charset="0"/>
                        </a:rPr>
                        <a:t> </a:t>
                      </a:r>
                      <a:r>
                        <a:rPr lang="en-US" sz="1600" b="0" spc="-5" dirty="0">
                          <a:solidFill>
                            <a:schemeClr val="tx1"/>
                          </a:solidFill>
                          <a:effectLst/>
                          <a:latin typeface="Arial" panose="020B0604020202020204" pitchFamily="34" charset="0"/>
                          <a:cs typeface="Arial" panose="020B0604020202020204" pitchFamily="34" charset="0"/>
                        </a:rPr>
                        <a:t>trips,</a:t>
                      </a:r>
                      <a:r>
                        <a:rPr lang="en-US" sz="1600" b="0" spc="0" baseline="0" dirty="0">
                          <a:solidFill>
                            <a:schemeClr val="tx1"/>
                          </a:solidFill>
                          <a:effectLst/>
                          <a:latin typeface="Arial" panose="020B0604020202020204" pitchFamily="34" charset="0"/>
                          <a:cs typeface="Arial" panose="020B0604020202020204" pitchFamily="34" charset="0"/>
                        </a:rPr>
                        <a:t> </a:t>
                      </a:r>
                      <a:r>
                        <a:rPr lang="en-US" sz="1600" b="0" spc="-5" dirty="0">
                          <a:solidFill>
                            <a:schemeClr val="tx1"/>
                          </a:solidFill>
                          <a:effectLst/>
                          <a:latin typeface="Arial" panose="020B0604020202020204" pitchFamily="34" charset="0"/>
                          <a:cs typeface="Arial" panose="020B0604020202020204" pitchFamily="34" charset="0"/>
                        </a:rPr>
                        <a:t>including</a:t>
                      </a:r>
                      <a:r>
                        <a:rPr lang="en-US" sz="1600" b="0" spc="225" dirty="0">
                          <a:solidFill>
                            <a:schemeClr val="tx1"/>
                          </a:solidFill>
                          <a:effectLst/>
                          <a:latin typeface="Arial" panose="020B0604020202020204" pitchFamily="34" charset="0"/>
                          <a:cs typeface="Arial" panose="020B0604020202020204" pitchFamily="34" charset="0"/>
                        </a:rPr>
                        <a:t> </a:t>
                      </a:r>
                      <a:r>
                        <a:rPr lang="en-US" sz="1600" b="0" spc="-5" dirty="0">
                          <a:solidFill>
                            <a:schemeClr val="tx1"/>
                          </a:solidFill>
                          <a:effectLst/>
                          <a:latin typeface="Arial" panose="020B0604020202020204" pitchFamily="34" charset="0"/>
                          <a:cs typeface="Arial" panose="020B0604020202020204" pitchFamily="34" charset="0"/>
                        </a:rPr>
                        <a:t>adventurous</a:t>
                      </a:r>
                      <a:r>
                        <a:rPr lang="en-US" sz="1600" b="0" spc="335" baseline="0" dirty="0">
                          <a:solidFill>
                            <a:schemeClr val="tx1"/>
                          </a:solidFill>
                          <a:effectLst/>
                          <a:latin typeface="Arial" panose="020B0604020202020204" pitchFamily="34" charset="0"/>
                          <a:cs typeface="Arial" panose="020B0604020202020204" pitchFamily="34" charset="0"/>
                        </a:rPr>
                        <a:t> </a:t>
                      </a:r>
                      <a:r>
                        <a:rPr lang="en-US" sz="1600" b="0" spc="-5" dirty="0">
                          <a:solidFill>
                            <a:schemeClr val="tx1"/>
                          </a:solidFill>
                          <a:effectLst/>
                          <a:latin typeface="Arial" panose="020B0604020202020204" pitchFamily="34" charset="0"/>
                          <a:cs typeface="Arial" panose="020B0604020202020204" pitchFamily="34" charset="0"/>
                        </a:rPr>
                        <a:t>activities</a:t>
                      </a:r>
                      <a:r>
                        <a:rPr lang="en-US" sz="1600" b="0" dirty="0">
                          <a:solidFill>
                            <a:schemeClr val="tx1"/>
                          </a:solidFill>
                          <a:effectLst/>
                          <a:latin typeface="Arial" panose="020B0604020202020204" pitchFamily="34" charset="0"/>
                          <a:cs typeface="Arial" panose="020B0604020202020204" pitchFamily="34" charset="0"/>
                        </a:rPr>
                        <a:t> in</a:t>
                      </a:r>
                      <a:r>
                        <a:rPr lang="en-US" sz="1600" b="0" baseline="0" dirty="0">
                          <a:solidFill>
                            <a:schemeClr val="tx1"/>
                          </a:solidFill>
                          <a:effectLst/>
                          <a:latin typeface="Arial" panose="020B0604020202020204" pitchFamily="34" charset="0"/>
                          <a:cs typeface="Arial" panose="020B0604020202020204" pitchFamily="34" charset="0"/>
                        </a:rPr>
                        <a:t> Year 3,4,5 and 6</a:t>
                      </a:r>
                      <a:endParaRPr lang="en-GB" sz="1600" b="0" dirty="0">
                        <a:solidFill>
                          <a:schemeClr val="tx1"/>
                        </a:solidFill>
                        <a:effectLst/>
                        <a:latin typeface="Arial" panose="020B0604020202020204" pitchFamily="34" charset="0"/>
                        <a:cs typeface="Arial" panose="020B0604020202020204" pitchFamily="34" charset="0"/>
                      </a:endParaRPr>
                    </a:p>
                    <a:p>
                      <a:pPr marL="342900" lvl="0" indent="-342900">
                        <a:lnSpc>
                          <a:spcPts val="1815"/>
                        </a:lnSpc>
                        <a:spcAft>
                          <a:spcPts val="0"/>
                        </a:spcAft>
                        <a:buSzPts val="1400"/>
                        <a:buFont typeface="Symbol" panose="05050102010706020507" pitchFamily="18" charset="2"/>
                        <a:buChar char=""/>
                        <a:tabLst>
                          <a:tab pos="407670" algn="l"/>
                        </a:tabLst>
                      </a:pPr>
                      <a:r>
                        <a:rPr lang="en-US" sz="1600" b="0" dirty="0">
                          <a:solidFill>
                            <a:schemeClr val="tx1"/>
                          </a:solidFill>
                          <a:effectLst/>
                          <a:latin typeface="Arial" panose="020B0604020202020204" pitchFamily="34" charset="0"/>
                          <a:ea typeface="Symbol" panose="05050102010706020507" pitchFamily="18" charset="2"/>
                          <a:cs typeface="Arial" panose="020B0604020202020204" pitchFamily="34" charset="0"/>
                        </a:rPr>
                        <a:t>Star of the week celebrations</a:t>
                      </a:r>
                    </a:p>
                  </a:txBody>
                  <a:tcPr marL="0" marR="0"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tileRect/>
                    </a:grad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26093226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846728470"/>
              </p:ext>
            </p:extLst>
          </p:nvPr>
        </p:nvGraphicFramePr>
        <p:xfrm>
          <a:off x="437882" y="347731"/>
          <a:ext cx="8960951" cy="6232951"/>
        </p:xfrm>
        <a:graphic>
          <a:graphicData uri="http://schemas.openxmlformats.org/drawingml/2006/table">
            <a:tbl>
              <a:tblPr firstRow="1" firstCol="1" lastRow="1" lastCol="1" bandRow="1" bandCol="1">
                <a:tableStyleId>{5C22544A-7EE6-4342-B048-85BDC9FD1C3A}</a:tableStyleId>
              </a:tblPr>
              <a:tblGrid>
                <a:gridCol w="3039836">
                  <a:extLst>
                    <a:ext uri="{9D8B030D-6E8A-4147-A177-3AD203B41FA5}">
                      <a16:colId xmlns:a16="http://schemas.microsoft.com/office/drawing/2014/main" val="20000"/>
                    </a:ext>
                  </a:extLst>
                </a:gridCol>
                <a:gridCol w="5921115">
                  <a:extLst>
                    <a:ext uri="{9D8B030D-6E8A-4147-A177-3AD203B41FA5}">
                      <a16:colId xmlns:a16="http://schemas.microsoft.com/office/drawing/2014/main" val="20001"/>
                    </a:ext>
                  </a:extLst>
                </a:gridCol>
              </a:tblGrid>
              <a:tr h="2568345">
                <a:tc>
                  <a:txBody>
                    <a:bodyPr/>
                    <a:lstStyle/>
                    <a:p>
                      <a:pPr marL="63500" marR="63500" algn="l">
                        <a:lnSpc>
                          <a:spcPct val="85000"/>
                        </a:lnSpc>
                        <a:spcAft>
                          <a:spcPts val="0"/>
                        </a:spcAft>
                      </a:pPr>
                      <a:endParaRPr lang="en-US" sz="1600" dirty="0">
                        <a:solidFill>
                          <a:schemeClr val="tx1"/>
                        </a:solidFill>
                        <a:effectLst/>
                        <a:latin typeface="Arial" panose="020B0604020202020204" pitchFamily="34" charset="0"/>
                        <a:cs typeface="Arial" panose="020B0604020202020204" pitchFamily="34" charset="0"/>
                      </a:endParaRPr>
                    </a:p>
                    <a:p>
                      <a:pPr marL="63500" marR="63500" algn="l">
                        <a:lnSpc>
                          <a:spcPct val="85000"/>
                        </a:lnSpc>
                        <a:spcAft>
                          <a:spcPts val="0"/>
                        </a:spcAft>
                      </a:pPr>
                      <a:r>
                        <a:rPr lang="en-US" sz="1600" dirty="0">
                          <a:solidFill>
                            <a:schemeClr val="tx1"/>
                          </a:solidFill>
                          <a:effectLst/>
                          <a:latin typeface="Arial" panose="020B0604020202020204" pitchFamily="34" charset="0"/>
                          <a:cs typeface="Arial" panose="020B0604020202020204" pitchFamily="34" charset="0"/>
                        </a:rPr>
                        <a:t>How do we adapt the curriculum to support our children with</a:t>
                      </a:r>
                      <a:r>
                        <a:rPr lang="en-US" sz="1600" spc="-70" dirty="0">
                          <a:solidFill>
                            <a:schemeClr val="tx1"/>
                          </a:solidFill>
                          <a:effectLst/>
                          <a:latin typeface="Arial" panose="020B0604020202020204" pitchFamily="34" charset="0"/>
                          <a:cs typeface="Arial" panose="020B0604020202020204" pitchFamily="34" charset="0"/>
                        </a:rPr>
                        <a:t> </a:t>
                      </a:r>
                      <a:r>
                        <a:rPr lang="en-US" sz="1600" dirty="0">
                          <a:solidFill>
                            <a:schemeClr val="tx1"/>
                          </a:solidFill>
                          <a:effectLst/>
                          <a:latin typeface="Arial" panose="020B0604020202020204" pitchFamily="34" charset="0"/>
                          <a:cs typeface="Arial" panose="020B0604020202020204" pitchFamily="34" charset="0"/>
                        </a:rPr>
                        <a:t>SEND?</a:t>
                      </a:r>
                      <a:endParaRPr lang="en-GB"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0"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tileRect/>
                    </a:gradFill>
                  </a:tcPr>
                </a:tc>
                <a:tc>
                  <a:txBody>
                    <a:bodyPr/>
                    <a:lstStyle/>
                    <a:p>
                      <a:pPr marL="64135" algn="l">
                        <a:lnSpc>
                          <a:spcPts val="1570"/>
                        </a:lnSpc>
                        <a:spcAft>
                          <a:spcPts val="0"/>
                        </a:spcAft>
                      </a:pPr>
                      <a:endParaRPr lang="en-US" sz="1600" b="0" dirty="0">
                        <a:solidFill>
                          <a:schemeClr val="tx1"/>
                        </a:solidFill>
                        <a:effectLst/>
                        <a:latin typeface="Arial" panose="020B0604020202020204" pitchFamily="34" charset="0"/>
                        <a:cs typeface="Arial" panose="020B0604020202020204" pitchFamily="34" charset="0"/>
                      </a:endParaRPr>
                    </a:p>
                    <a:p>
                      <a:pPr marL="64135" algn="l">
                        <a:lnSpc>
                          <a:spcPts val="1570"/>
                        </a:lnSpc>
                        <a:spcAft>
                          <a:spcPts val="0"/>
                        </a:spcAft>
                      </a:pPr>
                      <a:r>
                        <a:rPr lang="en-US" sz="1600" b="0" dirty="0">
                          <a:solidFill>
                            <a:schemeClr val="tx1"/>
                          </a:solidFill>
                          <a:effectLst/>
                          <a:latin typeface="Arial" panose="020B0604020202020204" pitchFamily="34" charset="0"/>
                          <a:cs typeface="Arial" panose="020B0604020202020204" pitchFamily="34" charset="0"/>
                        </a:rPr>
                        <a:t>We adapt teaching by:</a:t>
                      </a:r>
                    </a:p>
                    <a:p>
                      <a:pPr marL="64135" algn="l">
                        <a:lnSpc>
                          <a:spcPts val="1570"/>
                        </a:lnSpc>
                        <a:spcAft>
                          <a:spcPts val="0"/>
                        </a:spcAft>
                      </a:pPr>
                      <a:endParaRPr lang="en-GB" sz="1600" b="0" dirty="0">
                        <a:solidFill>
                          <a:schemeClr val="tx1"/>
                        </a:solidFill>
                        <a:effectLst/>
                        <a:latin typeface="Arial" panose="020B0604020202020204" pitchFamily="34" charset="0"/>
                        <a:cs typeface="Arial" panose="020B0604020202020204" pitchFamily="34" charset="0"/>
                      </a:endParaRPr>
                    </a:p>
                    <a:p>
                      <a:pPr marL="342900" lvl="0" indent="-342900" algn="l">
                        <a:lnSpc>
                          <a:spcPts val="1680"/>
                        </a:lnSpc>
                        <a:spcAft>
                          <a:spcPts val="0"/>
                        </a:spcAft>
                        <a:buSzPts val="1400"/>
                        <a:buFont typeface="Arial" panose="020B0604020202020204" pitchFamily="34" charset="0"/>
                        <a:buChar char="•"/>
                        <a:tabLst>
                          <a:tab pos="351155" algn="l"/>
                        </a:tabLst>
                      </a:pPr>
                      <a:r>
                        <a:rPr lang="en-US" sz="1600" b="0" dirty="0">
                          <a:solidFill>
                            <a:schemeClr val="tx1"/>
                          </a:solidFill>
                          <a:effectLst/>
                          <a:latin typeface="Arial" panose="020B0604020202020204" pitchFamily="34" charset="0"/>
                          <a:cs typeface="Arial" panose="020B0604020202020204" pitchFamily="34" charset="0"/>
                        </a:rPr>
                        <a:t>Groupings that target specific levels of</a:t>
                      </a:r>
                      <a:r>
                        <a:rPr lang="en-US" sz="1600" b="0" spc="-95" dirty="0">
                          <a:solidFill>
                            <a:schemeClr val="tx1"/>
                          </a:solidFill>
                          <a:effectLst/>
                          <a:latin typeface="Arial" panose="020B0604020202020204" pitchFamily="34" charset="0"/>
                          <a:cs typeface="Arial" panose="020B0604020202020204" pitchFamily="34" charset="0"/>
                        </a:rPr>
                        <a:t> </a:t>
                      </a:r>
                      <a:r>
                        <a:rPr lang="en-US" sz="1600" b="0" dirty="0">
                          <a:solidFill>
                            <a:schemeClr val="tx1"/>
                          </a:solidFill>
                          <a:effectLst/>
                          <a:latin typeface="Arial" panose="020B0604020202020204" pitchFamily="34" charset="0"/>
                          <a:cs typeface="Arial" panose="020B0604020202020204" pitchFamily="34" charset="0"/>
                        </a:rPr>
                        <a:t>progress</a:t>
                      </a:r>
                      <a:endParaRPr lang="en-GB" sz="1600" b="0" dirty="0">
                        <a:solidFill>
                          <a:schemeClr val="tx1"/>
                        </a:solidFill>
                        <a:effectLst/>
                        <a:latin typeface="Arial" panose="020B0604020202020204" pitchFamily="34" charset="0"/>
                        <a:cs typeface="Arial" panose="020B0604020202020204" pitchFamily="34" charset="0"/>
                      </a:endParaRPr>
                    </a:p>
                    <a:p>
                      <a:pPr marL="342900" marR="60325" lvl="0" indent="-342900" algn="l">
                        <a:lnSpc>
                          <a:spcPts val="1680"/>
                        </a:lnSpc>
                        <a:spcBef>
                          <a:spcPts val="60"/>
                        </a:spcBef>
                        <a:spcAft>
                          <a:spcPts val="0"/>
                        </a:spcAft>
                        <a:buSzPts val="1400"/>
                        <a:buFont typeface="Arial" panose="020B0604020202020204" pitchFamily="34" charset="0"/>
                        <a:buChar char="•"/>
                        <a:tabLst>
                          <a:tab pos="351155" algn="l"/>
                        </a:tabLst>
                      </a:pPr>
                      <a:r>
                        <a:rPr lang="en-US" sz="1600" b="0" dirty="0">
                          <a:solidFill>
                            <a:schemeClr val="tx1"/>
                          </a:solidFill>
                          <a:effectLst/>
                          <a:latin typeface="Arial" panose="020B0604020202020204" pitchFamily="34" charset="0"/>
                          <a:cs typeface="Arial" panose="020B0604020202020204" pitchFamily="34" charset="0"/>
                        </a:rPr>
                        <a:t>Using a range of resources to suit the learner e.g. making use of the outdoors; working with materials; using digital technology</a:t>
                      </a:r>
                      <a:endParaRPr lang="en-GB" sz="1600" b="0" dirty="0">
                        <a:solidFill>
                          <a:schemeClr val="tx1"/>
                        </a:solidFill>
                        <a:effectLst/>
                        <a:latin typeface="Arial" panose="020B0604020202020204" pitchFamily="34" charset="0"/>
                        <a:cs typeface="Arial" panose="020B0604020202020204" pitchFamily="34" charset="0"/>
                      </a:endParaRPr>
                    </a:p>
                    <a:p>
                      <a:pPr marL="342900" lvl="0" indent="-342900" algn="l">
                        <a:lnSpc>
                          <a:spcPts val="1615"/>
                        </a:lnSpc>
                        <a:spcAft>
                          <a:spcPts val="0"/>
                        </a:spcAft>
                        <a:buSzPts val="1400"/>
                        <a:buFont typeface="Arial" panose="020B0604020202020204" pitchFamily="34" charset="0"/>
                        <a:buChar char="•"/>
                        <a:tabLst>
                          <a:tab pos="351155" algn="l"/>
                        </a:tabLst>
                      </a:pPr>
                      <a:r>
                        <a:rPr lang="en-US" sz="1600" b="0" dirty="0">
                          <a:solidFill>
                            <a:schemeClr val="tx1"/>
                          </a:solidFill>
                          <a:effectLst/>
                          <a:latin typeface="Arial" panose="020B0604020202020204" pitchFamily="34" charset="0"/>
                          <a:cs typeface="Arial" panose="020B0604020202020204" pitchFamily="34" charset="0"/>
                        </a:rPr>
                        <a:t>Employing different teaching</a:t>
                      </a:r>
                      <a:r>
                        <a:rPr lang="en-US" sz="1600" b="0" spc="-70" dirty="0">
                          <a:solidFill>
                            <a:schemeClr val="tx1"/>
                          </a:solidFill>
                          <a:effectLst/>
                          <a:latin typeface="Arial" panose="020B0604020202020204" pitchFamily="34" charset="0"/>
                          <a:cs typeface="Arial" panose="020B0604020202020204" pitchFamily="34" charset="0"/>
                        </a:rPr>
                        <a:t> </a:t>
                      </a:r>
                      <a:r>
                        <a:rPr lang="en-US" sz="1600" b="0" dirty="0">
                          <a:solidFill>
                            <a:schemeClr val="tx1"/>
                          </a:solidFill>
                          <a:effectLst/>
                          <a:latin typeface="Arial" panose="020B0604020202020204" pitchFamily="34" charset="0"/>
                          <a:cs typeface="Arial" panose="020B0604020202020204" pitchFamily="34" charset="0"/>
                        </a:rPr>
                        <a:t>styles</a:t>
                      </a:r>
                      <a:endParaRPr lang="en-GB" sz="1600" b="0" dirty="0">
                        <a:solidFill>
                          <a:schemeClr val="tx1"/>
                        </a:solidFill>
                        <a:effectLst/>
                        <a:latin typeface="Arial" panose="020B0604020202020204" pitchFamily="34" charset="0"/>
                        <a:cs typeface="Arial" panose="020B0604020202020204" pitchFamily="34" charset="0"/>
                      </a:endParaRPr>
                    </a:p>
                    <a:p>
                      <a:pPr marL="342900" lvl="0" indent="-342900" algn="l">
                        <a:lnSpc>
                          <a:spcPts val="1680"/>
                        </a:lnSpc>
                        <a:spcAft>
                          <a:spcPts val="0"/>
                        </a:spcAft>
                        <a:buSzPts val="1400"/>
                        <a:buFont typeface="Arial" panose="020B0604020202020204" pitchFamily="34" charset="0"/>
                        <a:buChar char="•"/>
                        <a:tabLst>
                          <a:tab pos="351155" algn="l"/>
                        </a:tabLst>
                      </a:pPr>
                      <a:r>
                        <a:rPr lang="en-US" sz="1600" b="0" dirty="0">
                          <a:solidFill>
                            <a:schemeClr val="tx1"/>
                          </a:solidFill>
                          <a:effectLst/>
                          <a:latin typeface="Arial" panose="020B0604020202020204" pitchFamily="34" charset="0"/>
                          <a:cs typeface="Arial" panose="020B0604020202020204" pitchFamily="34" charset="0"/>
                        </a:rPr>
                        <a:t>Appropriate choices of texts and</a:t>
                      </a:r>
                      <a:r>
                        <a:rPr lang="en-US" sz="1600" b="0" spc="-95" dirty="0">
                          <a:solidFill>
                            <a:schemeClr val="tx1"/>
                          </a:solidFill>
                          <a:effectLst/>
                          <a:latin typeface="Arial" panose="020B0604020202020204" pitchFamily="34" charset="0"/>
                          <a:cs typeface="Arial" panose="020B0604020202020204" pitchFamily="34" charset="0"/>
                        </a:rPr>
                        <a:t> </a:t>
                      </a:r>
                      <a:r>
                        <a:rPr lang="en-US" sz="1600" b="0" dirty="0">
                          <a:solidFill>
                            <a:schemeClr val="tx1"/>
                          </a:solidFill>
                          <a:effectLst/>
                          <a:latin typeface="Arial" panose="020B0604020202020204" pitchFamily="34" charset="0"/>
                          <a:cs typeface="Arial" panose="020B0604020202020204" pitchFamily="34" charset="0"/>
                        </a:rPr>
                        <a:t>topics</a:t>
                      </a:r>
                      <a:endParaRPr lang="en-GB" sz="1600" b="0" dirty="0">
                        <a:solidFill>
                          <a:schemeClr val="tx1"/>
                        </a:solidFill>
                        <a:effectLst/>
                        <a:latin typeface="Arial" panose="020B0604020202020204" pitchFamily="34" charset="0"/>
                        <a:cs typeface="Arial" panose="020B0604020202020204" pitchFamily="34" charset="0"/>
                      </a:endParaRPr>
                    </a:p>
                    <a:p>
                      <a:pPr marL="342900" lvl="0" indent="-342900" algn="l">
                        <a:lnSpc>
                          <a:spcPts val="1680"/>
                        </a:lnSpc>
                        <a:spcAft>
                          <a:spcPts val="0"/>
                        </a:spcAft>
                        <a:buSzPts val="1400"/>
                        <a:buFont typeface="Arial" panose="020B0604020202020204" pitchFamily="34" charset="0"/>
                        <a:buChar char="•"/>
                        <a:tabLst>
                          <a:tab pos="351155" algn="l"/>
                        </a:tabLst>
                      </a:pPr>
                      <a:r>
                        <a:rPr lang="en-US" sz="1600" b="0" dirty="0">
                          <a:solidFill>
                            <a:schemeClr val="tx1"/>
                          </a:solidFill>
                          <a:effectLst/>
                          <a:latin typeface="Arial" panose="020B0604020202020204" pitchFamily="34" charset="0"/>
                          <a:cs typeface="Arial" panose="020B0604020202020204" pitchFamily="34" charset="0"/>
                        </a:rPr>
                        <a:t>Access arrangements for tests and or</a:t>
                      </a:r>
                      <a:r>
                        <a:rPr lang="en-US" sz="1600" b="0" spc="-70" dirty="0">
                          <a:solidFill>
                            <a:schemeClr val="tx1"/>
                          </a:solidFill>
                          <a:effectLst/>
                          <a:latin typeface="Arial" panose="020B0604020202020204" pitchFamily="34" charset="0"/>
                          <a:cs typeface="Arial" panose="020B0604020202020204" pitchFamily="34" charset="0"/>
                        </a:rPr>
                        <a:t> </a:t>
                      </a:r>
                      <a:r>
                        <a:rPr lang="en-US" sz="1600" b="0" dirty="0">
                          <a:solidFill>
                            <a:schemeClr val="tx1"/>
                          </a:solidFill>
                          <a:effectLst/>
                          <a:latin typeface="Arial" panose="020B0604020202020204" pitchFamily="34" charset="0"/>
                          <a:cs typeface="Arial" panose="020B0604020202020204" pitchFamily="34" charset="0"/>
                        </a:rPr>
                        <a:t>examinations</a:t>
                      </a:r>
                      <a:endParaRPr lang="en-GB" sz="1600" b="0" dirty="0">
                        <a:solidFill>
                          <a:schemeClr val="tx1"/>
                        </a:solidFill>
                        <a:effectLst/>
                        <a:latin typeface="Arial" panose="020B0604020202020204" pitchFamily="34" charset="0"/>
                        <a:cs typeface="Arial" panose="020B0604020202020204" pitchFamily="34" charset="0"/>
                      </a:endParaRPr>
                    </a:p>
                    <a:p>
                      <a:pPr marL="342900" lvl="0" indent="-342900" algn="l">
                        <a:lnSpc>
                          <a:spcPts val="1815"/>
                        </a:lnSpc>
                        <a:spcAft>
                          <a:spcPts val="0"/>
                        </a:spcAft>
                        <a:buSzPts val="1400"/>
                        <a:buFont typeface="Arial" panose="020B0604020202020204" pitchFamily="34" charset="0"/>
                        <a:buChar char="•"/>
                        <a:tabLst>
                          <a:tab pos="351155" algn="l"/>
                        </a:tabLst>
                      </a:pPr>
                      <a:r>
                        <a:rPr lang="en-US" sz="1600" b="0" dirty="0">
                          <a:solidFill>
                            <a:schemeClr val="tx1"/>
                          </a:solidFill>
                          <a:effectLst/>
                          <a:latin typeface="Arial" panose="020B0604020202020204" pitchFamily="34" charset="0"/>
                          <a:cs typeface="Arial" panose="020B0604020202020204" pitchFamily="34" charset="0"/>
                        </a:rPr>
                        <a:t>Additional adult</a:t>
                      </a:r>
                      <a:r>
                        <a:rPr lang="en-US" sz="1600" b="0" spc="-30" dirty="0">
                          <a:solidFill>
                            <a:schemeClr val="tx1"/>
                          </a:solidFill>
                          <a:effectLst/>
                          <a:latin typeface="Arial" panose="020B0604020202020204" pitchFamily="34" charset="0"/>
                          <a:cs typeface="Arial" panose="020B0604020202020204" pitchFamily="34" charset="0"/>
                        </a:rPr>
                        <a:t> </a:t>
                      </a:r>
                      <a:r>
                        <a:rPr lang="en-US" sz="1600" b="0" dirty="0">
                          <a:solidFill>
                            <a:schemeClr val="tx1"/>
                          </a:solidFill>
                          <a:effectLst/>
                          <a:latin typeface="Arial" panose="020B0604020202020204" pitchFamily="34" charset="0"/>
                          <a:cs typeface="Arial" panose="020B0604020202020204" pitchFamily="34" charset="0"/>
                        </a:rPr>
                        <a:t>support</a:t>
                      </a:r>
                      <a:endParaRPr lang="en-GB" sz="1600" b="0" dirty="0">
                        <a:solidFill>
                          <a:schemeClr val="tx1"/>
                        </a:solidFill>
                        <a:effectLst/>
                        <a:latin typeface="Arial" panose="020B0604020202020204" pitchFamily="34" charset="0"/>
                        <a:ea typeface="Arial" panose="020B0604020202020204" pitchFamily="34" charset="0"/>
                        <a:cs typeface="Arial" panose="020B0604020202020204" pitchFamily="34" charset="0"/>
                      </a:endParaRPr>
                    </a:p>
                  </a:txBody>
                  <a:tcPr marL="0" marR="0"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tileRect/>
                    </a:gradFill>
                  </a:tcPr>
                </a:tc>
                <a:extLst>
                  <a:ext uri="{0D108BD9-81ED-4DB2-BD59-A6C34878D82A}">
                    <a16:rowId xmlns:a16="http://schemas.microsoft.com/office/drawing/2014/main" val="10000"/>
                  </a:ext>
                </a:extLst>
              </a:tr>
              <a:tr h="3664606">
                <a:tc>
                  <a:txBody>
                    <a:bodyPr/>
                    <a:lstStyle/>
                    <a:p>
                      <a:pPr marL="63500" marR="62230" algn="l">
                        <a:lnSpc>
                          <a:spcPct val="85000"/>
                        </a:lnSpc>
                        <a:spcAft>
                          <a:spcPts val="0"/>
                        </a:spcAft>
                      </a:pPr>
                      <a:endParaRPr lang="en-US" sz="1600" dirty="0">
                        <a:solidFill>
                          <a:schemeClr val="tx1"/>
                        </a:solidFill>
                        <a:effectLst/>
                        <a:latin typeface="Arial" panose="020B0604020202020204" pitchFamily="34" charset="0"/>
                        <a:cs typeface="Arial" panose="020B0604020202020204" pitchFamily="34" charset="0"/>
                      </a:endParaRPr>
                    </a:p>
                    <a:p>
                      <a:pPr marL="63500" marR="62230" algn="l">
                        <a:lnSpc>
                          <a:spcPct val="85000"/>
                        </a:lnSpc>
                        <a:spcAft>
                          <a:spcPts val="0"/>
                        </a:spcAft>
                      </a:pPr>
                      <a:r>
                        <a:rPr lang="en-US" sz="1600" dirty="0">
                          <a:solidFill>
                            <a:schemeClr val="tx1"/>
                          </a:solidFill>
                          <a:effectLst/>
                          <a:latin typeface="Arial" panose="020B0604020202020204" pitchFamily="34" charset="0"/>
                          <a:cs typeface="Arial" panose="020B0604020202020204" pitchFamily="34" charset="0"/>
                        </a:rPr>
                        <a:t>What SEND expertise do  our staff at Lunt’s Heath Primary</a:t>
                      </a:r>
                      <a:r>
                        <a:rPr lang="en-US" sz="1600" spc="5" dirty="0">
                          <a:solidFill>
                            <a:schemeClr val="tx1"/>
                          </a:solidFill>
                          <a:effectLst/>
                          <a:latin typeface="Arial" panose="020B0604020202020204" pitchFamily="34" charset="0"/>
                          <a:cs typeface="Arial" panose="020B0604020202020204" pitchFamily="34" charset="0"/>
                        </a:rPr>
                        <a:t> </a:t>
                      </a:r>
                      <a:r>
                        <a:rPr lang="en-US" sz="1600" dirty="0">
                          <a:solidFill>
                            <a:schemeClr val="tx1"/>
                          </a:solidFill>
                          <a:effectLst/>
                          <a:latin typeface="Arial" panose="020B0604020202020204" pitchFamily="34" charset="0"/>
                          <a:cs typeface="Arial" panose="020B0604020202020204" pitchFamily="34" charset="0"/>
                        </a:rPr>
                        <a:t>have?</a:t>
                      </a:r>
                      <a:endParaRPr lang="en-GB"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0"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tileRect/>
                    </a:gradFill>
                  </a:tcPr>
                </a:tc>
                <a:tc>
                  <a:txBody>
                    <a:bodyPr/>
                    <a:lstStyle/>
                    <a:p>
                      <a:pPr marL="64135" marR="60325" algn="l">
                        <a:lnSpc>
                          <a:spcPct val="85000"/>
                        </a:lnSpc>
                        <a:spcAft>
                          <a:spcPts val="0"/>
                        </a:spcAft>
                      </a:pPr>
                      <a:endParaRPr lang="en-US" sz="1600" b="0" dirty="0">
                        <a:solidFill>
                          <a:schemeClr val="tx1"/>
                        </a:solidFill>
                        <a:effectLst/>
                        <a:latin typeface="Arial" panose="020B0604020202020204" pitchFamily="34" charset="0"/>
                        <a:cs typeface="Arial" panose="020B0604020202020204" pitchFamily="34" charset="0"/>
                      </a:endParaRPr>
                    </a:p>
                    <a:p>
                      <a:pPr marL="64135" marR="60325" algn="l">
                        <a:lnSpc>
                          <a:spcPct val="85000"/>
                        </a:lnSpc>
                        <a:spcAft>
                          <a:spcPts val="0"/>
                        </a:spcAft>
                      </a:pPr>
                      <a:r>
                        <a:rPr lang="en-US" sz="1600" b="0" dirty="0">
                          <a:solidFill>
                            <a:schemeClr val="tx1"/>
                          </a:solidFill>
                          <a:effectLst/>
                          <a:latin typeface="Arial" panose="020B0604020202020204" pitchFamily="34" charset="0"/>
                          <a:cs typeface="Arial" panose="020B0604020202020204" pitchFamily="34" charset="0"/>
                        </a:rPr>
                        <a:t>All staff have had training on the 2014 SEND Code of Practice, ASD,</a:t>
                      </a:r>
                      <a:r>
                        <a:rPr lang="en-US" sz="1600" b="0" baseline="0" dirty="0">
                          <a:solidFill>
                            <a:schemeClr val="tx1"/>
                          </a:solidFill>
                          <a:effectLst/>
                          <a:latin typeface="Arial" panose="020B0604020202020204" pitchFamily="34" charset="0"/>
                          <a:cs typeface="Arial" panose="020B0604020202020204" pitchFamily="34" charset="0"/>
                        </a:rPr>
                        <a:t> precision teaching</a:t>
                      </a:r>
                      <a:r>
                        <a:rPr lang="en-US" sz="1600" b="0" dirty="0">
                          <a:solidFill>
                            <a:schemeClr val="tx1"/>
                          </a:solidFill>
                          <a:effectLst/>
                          <a:latin typeface="Arial" panose="020B0604020202020204" pitchFamily="34" charset="0"/>
                          <a:cs typeface="Arial" panose="020B0604020202020204" pitchFamily="34" charset="0"/>
                        </a:rPr>
                        <a:t>.</a:t>
                      </a:r>
                    </a:p>
                    <a:p>
                      <a:pPr marL="64135" marR="60325" algn="l">
                        <a:lnSpc>
                          <a:spcPct val="85000"/>
                        </a:lnSpc>
                        <a:spcAft>
                          <a:spcPts val="0"/>
                        </a:spcAft>
                      </a:pPr>
                      <a:endParaRPr lang="en-GB" sz="1600" b="0" dirty="0">
                        <a:solidFill>
                          <a:schemeClr val="tx1"/>
                        </a:solidFill>
                        <a:effectLst/>
                        <a:latin typeface="Arial" panose="020B0604020202020204" pitchFamily="34" charset="0"/>
                        <a:cs typeface="Arial" panose="020B0604020202020204" pitchFamily="34" charset="0"/>
                      </a:endParaRPr>
                    </a:p>
                    <a:p>
                      <a:pPr marL="64135" algn="l">
                        <a:lnSpc>
                          <a:spcPts val="1600"/>
                        </a:lnSpc>
                        <a:spcAft>
                          <a:spcPts val="0"/>
                        </a:spcAft>
                      </a:pPr>
                      <a:r>
                        <a:rPr lang="en-US" sz="1600" b="0" dirty="0">
                          <a:solidFill>
                            <a:schemeClr val="tx1"/>
                          </a:solidFill>
                          <a:effectLst/>
                          <a:latin typeface="Arial" panose="020B0604020202020204" pitchFamily="34" charset="0"/>
                          <a:cs typeface="Arial" panose="020B0604020202020204" pitchFamily="34" charset="0"/>
                        </a:rPr>
                        <a:t>We have individual staff trained</a:t>
                      </a:r>
                      <a:r>
                        <a:rPr lang="en-US" sz="1600" b="0" spc="-130" dirty="0">
                          <a:solidFill>
                            <a:schemeClr val="tx1"/>
                          </a:solidFill>
                          <a:effectLst/>
                          <a:latin typeface="Arial" panose="020B0604020202020204" pitchFamily="34" charset="0"/>
                          <a:cs typeface="Arial" panose="020B0604020202020204" pitchFamily="34" charset="0"/>
                        </a:rPr>
                        <a:t> </a:t>
                      </a:r>
                      <a:r>
                        <a:rPr lang="en-US" sz="1600" b="0" dirty="0">
                          <a:solidFill>
                            <a:schemeClr val="tx1"/>
                          </a:solidFill>
                          <a:effectLst/>
                          <a:latin typeface="Arial" panose="020B0604020202020204" pitchFamily="34" charset="0"/>
                          <a:cs typeface="Arial" panose="020B0604020202020204" pitchFamily="34" charset="0"/>
                        </a:rPr>
                        <a:t>in:</a:t>
                      </a:r>
                    </a:p>
                    <a:p>
                      <a:pPr marL="64135" algn="l">
                        <a:lnSpc>
                          <a:spcPts val="1600"/>
                        </a:lnSpc>
                        <a:spcAft>
                          <a:spcPts val="0"/>
                        </a:spcAft>
                      </a:pPr>
                      <a:endParaRPr lang="en-GB" sz="1600" b="0" dirty="0">
                        <a:solidFill>
                          <a:schemeClr val="tx1"/>
                        </a:solidFill>
                        <a:effectLst/>
                        <a:latin typeface="Arial" panose="020B0604020202020204" pitchFamily="34" charset="0"/>
                        <a:cs typeface="Arial" panose="020B0604020202020204" pitchFamily="34" charset="0"/>
                      </a:endParaRPr>
                    </a:p>
                    <a:p>
                      <a:pPr marL="342900" lvl="0" indent="-342900" algn="l">
                        <a:lnSpc>
                          <a:spcPts val="1680"/>
                        </a:lnSpc>
                        <a:spcAft>
                          <a:spcPts val="0"/>
                        </a:spcAft>
                        <a:buSzPts val="1400"/>
                        <a:buFont typeface="Arial" panose="020B0604020202020204" pitchFamily="34" charset="0"/>
                        <a:buChar char="•"/>
                        <a:tabLst>
                          <a:tab pos="351155" algn="l"/>
                        </a:tabLst>
                      </a:pPr>
                      <a:r>
                        <a:rPr lang="en-GB" sz="1600" b="0" dirty="0">
                          <a:solidFill>
                            <a:schemeClr val="tx1"/>
                          </a:solidFill>
                          <a:effectLst/>
                          <a:latin typeface="Arial" panose="020B0604020202020204" pitchFamily="34" charset="0"/>
                          <a:cs typeface="Arial" panose="020B0604020202020204" pitchFamily="34" charset="0"/>
                        </a:rPr>
                        <a:t>Early Maths Intervention</a:t>
                      </a:r>
                    </a:p>
                    <a:p>
                      <a:pPr marL="342900" lvl="0" indent="-342900" algn="l">
                        <a:lnSpc>
                          <a:spcPts val="1680"/>
                        </a:lnSpc>
                        <a:spcAft>
                          <a:spcPts val="0"/>
                        </a:spcAft>
                        <a:buSzPts val="1400"/>
                        <a:buFont typeface="Arial" panose="020B0604020202020204" pitchFamily="34" charset="0"/>
                        <a:buChar char="•"/>
                        <a:tabLst>
                          <a:tab pos="351155" algn="l"/>
                        </a:tabLst>
                      </a:pPr>
                      <a:r>
                        <a:rPr lang="en-GB" sz="1600" b="0" dirty="0">
                          <a:solidFill>
                            <a:schemeClr val="tx1"/>
                          </a:solidFill>
                          <a:effectLst/>
                          <a:latin typeface="Arial" panose="020B0604020202020204" pitchFamily="34" charset="0"/>
                          <a:cs typeface="Arial" panose="020B0604020202020204" pitchFamily="34" charset="0"/>
                        </a:rPr>
                        <a:t>Phonics Intervention</a:t>
                      </a:r>
                    </a:p>
                    <a:p>
                      <a:pPr marL="342900" lvl="0" indent="-342900" algn="l">
                        <a:lnSpc>
                          <a:spcPts val="1680"/>
                        </a:lnSpc>
                        <a:spcAft>
                          <a:spcPts val="0"/>
                        </a:spcAft>
                        <a:buSzPts val="1400"/>
                        <a:buFont typeface="Arial" panose="020B0604020202020204" pitchFamily="34" charset="0"/>
                        <a:buChar char="•"/>
                        <a:tabLst>
                          <a:tab pos="351155" algn="l"/>
                        </a:tabLst>
                      </a:pPr>
                      <a:r>
                        <a:rPr lang="en-GB" sz="1600" b="0" dirty="0">
                          <a:solidFill>
                            <a:schemeClr val="tx1"/>
                          </a:solidFill>
                          <a:effectLst/>
                          <a:latin typeface="Arial" panose="020B0604020202020204" pitchFamily="34" charset="0"/>
                          <a:cs typeface="Arial" panose="020B0604020202020204" pitchFamily="34" charset="0"/>
                        </a:rPr>
                        <a:t>Bereavement Counselling</a:t>
                      </a:r>
                    </a:p>
                    <a:p>
                      <a:pPr marL="342900" lvl="0" indent="-342900" algn="l">
                        <a:lnSpc>
                          <a:spcPts val="1680"/>
                        </a:lnSpc>
                        <a:spcAft>
                          <a:spcPts val="0"/>
                        </a:spcAft>
                        <a:buSzPts val="1400"/>
                        <a:buFont typeface="Arial" panose="020B0604020202020204" pitchFamily="34" charset="0"/>
                        <a:buChar char="•"/>
                        <a:tabLst>
                          <a:tab pos="351155" algn="l"/>
                        </a:tabLst>
                      </a:pPr>
                      <a:r>
                        <a:rPr lang="en-GB" sz="1600" b="0" dirty="0">
                          <a:solidFill>
                            <a:schemeClr val="tx1"/>
                          </a:solidFill>
                          <a:effectLst/>
                          <a:latin typeface="Arial" panose="020B0604020202020204" pitchFamily="34" charset="0"/>
                          <a:cs typeface="Arial" panose="020B0604020202020204" pitchFamily="34" charset="0"/>
                        </a:rPr>
                        <a:t>Sensory Diet</a:t>
                      </a:r>
                    </a:p>
                    <a:p>
                      <a:pPr marL="342900" lvl="0" indent="-342900" algn="l">
                        <a:lnSpc>
                          <a:spcPts val="1680"/>
                        </a:lnSpc>
                        <a:spcAft>
                          <a:spcPts val="0"/>
                        </a:spcAft>
                        <a:buSzPts val="1400"/>
                        <a:buFont typeface="Arial" panose="020B0604020202020204" pitchFamily="34" charset="0"/>
                        <a:buChar char="•"/>
                        <a:tabLst>
                          <a:tab pos="351155" algn="l"/>
                        </a:tabLst>
                      </a:pPr>
                      <a:r>
                        <a:rPr lang="en-GB" sz="1600" b="0" dirty="0">
                          <a:solidFill>
                            <a:schemeClr val="tx1"/>
                          </a:solidFill>
                          <a:effectLst/>
                          <a:latin typeface="Arial" panose="020B0604020202020204" pitchFamily="34" charset="0"/>
                          <a:cs typeface="Arial" panose="020B0604020202020204" pitchFamily="34" charset="0"/>
                        </a:rPr>
                        <a:t>Inclusive</a:t>
                      </a:r>
                      <a:r>
                        <a:rPr lang="en-GB" sz="1600" b="0" baseline="0" dirty="0">
                          <a:solidFill>
                            <a:schemeClr val="tx1"/>
                          </a:solidFill>
                          <a:effectLst/>
                          <a:latin typeface="Arial" panose="020B0604020202020204" pitchFamily="34" charset="0"/>
                          <a:cs typeface="Arial" panose="020B0604020202020204" pitchFamily="34" charset="0"/>
                        </a:rPr>
                        <a:t> Classrooms</a:t>
                      </a:r>
                    </a:p>
                    <a:p>
                      <a:pPr marL="342900" lvl="0" indent="-342900" algn="l">
                        <a:lnSpc>
                          <a:spcPts val="1680"/>
                        </a:lnSpc>
                        <a:spcAft>
                          <a:spcPts val="0"/>
                        </a:spcAft>
                        <a:buSzPts val="1400"/>
                        <a:buFont typeface="Arial" panose="020B0604020202020204" pitchFamily="34" charset="0"/>
                        <a:buChar char="•"/>
                        <a:tabLst>
                          <a:tab pos="351155" algn="l"/>
                        </a:tabLst>
                      </a:pPr>
                      <a:r>
                        <a:rPr lang="en-GB" sz="1600" b="0" baseline="0" dirty="0">
                          <a:solidFill>
                            <a:schemeClr val="tx1"/>
                          </a:solidFill>
                          <a:effectLst/>
                          <a:latin typeface="Arial" panose="020B0604020202020204" pitchFamily="34" charset="0"/>
                          <a:cs typeface="Arial" panose="020B0604020202020204" pitchFamily="34" charset="0"/>
                        </a:rPr>
                        <a:t>Supporting children with hearing impairments</a:t>
                      </a:r>
                      <a:endParaRPr lang="en-GB" sz="1600" b="0" dirty="0">
                        <a:solidFill>
                          <a:schemeClr val="tx1"/>
                        </a:solidFill>
                        <a:effectLst/>
                        <a:latin typeface="Arial" panose="020B0604020202020204" pitchFamily="34" charset="0"/>
                        <a:cs typeface="Arial" panose="020B0604020202020204" pitchFamily="34" charset="0"/>
                      </a:endParaRPr>
                    </a:p>
                    <a:p>
                      <a:pPr marL="64135" marR="60960" algn="l">
                        <a:lnSpc>
                          <a:spcPts val="1680"/>
                        </a:lnSpc>
                        <a:spcAft>
                          <a:spcPts val="0"/>
                        </a:spcAft>
                      </a:pPr>
                      <a:endParaRPr lang="en-US" sz="1600" b="0" dirty="0">
                        <a:solidFill>
                          <a:schemeClr val="tx1"/>
                        </a:solidFill>
                        <a:effectLst/>
                        <a:latin typeface="Arial" panose="020B0604020202020204" pitchFamily="34" charset="0"/>
                        <a:cs typeface="Arial" panose="020B0604020202020204" pitchFamily="34" charset="0"/>
                      </a:endParaRPr>
                    </a:p>
                    <a:p>
                      <a:pPr marL="64135" marR="60960" algn="l">
                        <a:lnSpc>
                          <a:spcPts val="1680"/>
                        </a:lnSpc>
                        <a:spcAft>
                          <a:spcPts val="0"/>
                        </a:spcAft>
                      </a:pPr>
                      <a:r>
                        <a:rPr lang="en-US" sz="1600" b="0" dirty="0">
                          <a:solidFill>
                            <a:schemeClr val="tx1"/>
                          </a:solidFill>
                          <a:effectLst/>
                          <a:latin typeface="Arial" panose="020B0604020202020204" pitchFamily="34" charset="0"/>
                          <a:cs typeface="Arial" panose="020B0604020202020204" pitchFamily="34" charset="0"/>
                        </a:rPr>
                        <a:t>The Inclusion</a:t>
                      </a:r>
                      <a:r>
                        <a:rPr lang="en-US" sz="1600" b="0" baseline="0" dirty="0">
                          <a:solidFill>
                            <a:schemeClr val="tx1"/>
                          </a:solidFill>
                          <a:effectLst/>
                          <a:latin typeface="Arial" panose="020B0604020202020204" pitchFamily="34" charset="0"/>
                          <a:cs typeface="Arial" panose="020B0604020202020204" pitchFamily="34" charset="0"/>
                        </a:rPr>
                        <a:t> Manager is undertaking </a:t>
                      </a:r>
                      <a:r>
                        <a:rPr lang="en-US" sz="1600" b="0" dirty="0">
                          <a:solidFill>
                            <a:schemeClr val="tx1"/>
                          </a:solidFill>
                          <a:effectLst/>
                          <a:latin typeface="Arial" panose="020B0604020202020204" pitchFamily="34" charset="0"/>
                          <a:cs typeface="Arial" panose="020B0604020202020204" pitchFamily="34" charset="0"/>
                        </a:rPr>
                        <a:t>the National Award for Special Educational Needs Co-ordination at Bath University.</a:t>
                      </a:r>
                      <a:endParaRPr lang="en-GB" sz="1600" b="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0"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tileRect/>
                    </a:gra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153733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094133009"/>
              </p:ext>
            </p:extLst>
          </p:nvPr>
        </p:nvGraphicFramePr>
        <p:xfrm>
          <a:off x="450760" y="128789"/>
          <a:ext cx="9008033" cy="6616785"/>
        </p:xfrm>
        <a:graphic>
          <a:graphicData uri="http://schemas.openxmlformats.org/drawingml/2006/table">
            <a:tbl>
              <a:tblPr firstRow="1" firstCol="1" lastRow="1" lastCol="1" bandRow="1" bandCol="1">
                <a:tableStyleId>{5C22544A-7EE6-4342-B048-85BDC9FD1C3A}</a:tableStyleId>
              </a:tblPr>
              <a:tblGrid>
                <a:gridCol w="2532283">
                  <a:extLst>
                    <a:ext uri="{9D8B030D-6E8A-4147-A177-3AD203B41FA5}">
                      <a16:colId xmlns:a16="http://schemas.microsoft.com/office/drawing/2014/main" val="20000"/>
                    </a:ext>
                  </a:extLst>
                </a:gridCol>
                <a:gridCol w="6475750">
                  <a:extLst>
                    <a:ext uri="{9D8B030D-6E8A-4147-A177-3AD203B41FA5}">
                      <a16:colId xmlns:a16="http://schemas.microsoft.com/office/drawing/2014/main" val="20001"/>
                    </a:ext>
                  </a:extLst>
                </a:gridCol>
              </a:tblGrid>
              <a:tr h="4356939">
                <a:tc>
                  <a:txBody>
                    <a:bodyPr/>
                    <a:lstStyle/>
                    <a:p>
                      <a:pPr marL="63500" marR="60325" algn="l">
                        <a:lnSpc>
                          <a:spcPct val="85000"/>
                        </a:lnSpc>
                        <a:spcAft>
                          <a:spcPts val="0"/>
                        </a:spcAft>
                      </a:pPr>
                      <a:endParaRPr lang="en-US" sz="1600" dirty="0">
                        <a:solidFill>
                          <a:schemeClr val="tx1"/>
                        </a:solidFill>
                        <a:effectLst/>
                        <a:latin typeface="Arial" panose="020B0604020202020204" pitchFamily="34" charset="0"/>
                        <a:cs typeface="Arial" panose="020B0604020202020204" pitchFamily="34" charset="0"/>
                      </a:endParaRPr>
                    </a:p>
                    <a:p>
                      <a:pPr marL="63500" marR="60325" algn="l">
                        <a:lnSpc>
                          <a:spcPct val="85000"/>
                        </a:lnSpc>
                        <a:spcAft>
                          <a:spcPts val="0"/>
                        </a:spcAft>
                      </a:pPr>
                      <a:r>
                        <a:rPr lang="en-US" sz="1600" dirty="0">
                          <a:solidFill>
                            <a:schemeClr val="tx1"/>
                          </a:solidFill>
                          <a:effectLst/>
                          <a:latin typeface="Arial" panose="020B0604020202020204" pitchFamily="34" charset="0"/>
                          <a:cs typeface="Arial" panose="020B0604020202020204" pitchFamily="34" charset="0"/>
                        </a:rPr>
                        <a:t>How do we involve other agencies with meeting the needs of children with SEND and their</a:t>
                      </a:r>
                      <a:r>
                        <a:rPr lang="en-US" sz="1600" spc="-90" dirty="0">
                          <a:solidFill>
                            <a:schemeClr val="tx1"/>
                          </a:solidFill>
                          <a:effectLst/>
                          <a:latin typeface="Arial" panose="020B0604020202020204" pitchFamily="34" charset="0"/>
                          <a:cs typeface="Arial" panose="020B0604020202020204" pitchFamily="34" charset="0"/>
                        </a:rPr>
                        <a:t> </a:t>
                      </a:r>
                      <a:r>
                        <a:rPr lang="en-US" sz="1600" dirty="0">
                          <a:solidFill>
                            <a:schemeClr val="tx1"/>
                          </a:solidFill>
                          <a:effectLst/>
                          <a:latin typeface="Arial" panose="020B0604020202020204" pitchFamily="34" charset="0"/>
                          <a:cs typeface="Arial" panose="020B0604020202020204" pitchFamily="34" charset="0"/>
                        </a:rPr>
                        <a:t>families?</a:t>
                      </a:r>
                      <a:endParaRPr lang="en-GB"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0"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tileRect/>
                    </a:gradFill>
                  </a:tcPr>
                </a:tc>
                <a:tc>
                  <a:txBody>
                    <a:bodyPr/>
                    <a:lstStyle/>
                    <a:p>
                      <a:pPr marL="64135" marR="60325" algn="l">
                        <a:lnSpc>
                          <a:spcPct val="85000"/>
                        </a:lnSpc>
                        <a:spcAft>
                          <a:spcPts val="0"/>
                        </a:spcAft>
                      </a:pPr>
                      <a:endParaRPr lang="en-US" sz="1600" b="0" dirty="0">
                        <a:solidFill>
                          <a:schemeClr val="tx1"/>
                        </a:solidFill>
                        <a:effectLst/>
                        <a:latin typeface="Arial" panose="020B0604020202020204" pitchFamily="34" charset="0"/>
                        <a:cs typeface="Arial" panose="020B0604020202020204" pitchFamily="34" charset="0"/>
                      </a:endParaRPr>
                    </a:p>
                    <a:p>
                      <a:pPr marL="64135" marR="60325" algn="l">
                        <a:lnSpc>
                          <a:spcPct val="85000"/>
                        </a:lnSpc>
                        <a:spcAft>
                          <a:spcPts val="0"/>
                        </a:spcAft>
                      </a:pPr>
                      <a:r>
                        <a:rPr lang="en-GB" sz="1600" b="0" dirty="0">
                          <a:solidFill>
                            <a:schemeClr val="tx1"/>
                          </a:solidFill>
                          <a:latin typeface="Arial" panose="020B0604020202020204" pitchFamily="34" charset="0"/>
                          <a:cs typeface="Arial" panose="020B0604020202020204" pitchFamily="34" charset="0"/>
                        </a:rPr>
                        <a:t>We have access to support from specialist teachers and support staff for accessing the curriculum and additional input for specific needs.</a:t>
                      </a:r>
                    </a:p>
                    <a:p>
                      <a:pPr marL="64135" marR="60325" algn="l">
                        <a:lnSpc>
                          <a:spcPct val="85000"/>
                        </a:lnSpc>
                        <a:spcAft>
                          <a:spcPts val="0"/>
                        </a:spcAft>
                      </a:pPr>
                      <a:endParaRPr lang="en-GB" sz="1600" b="0" dirty="0">
                        <a:solidFill>
                          <a:schemeClr val="tx1"/>
                        </a:solidFill>
                        <a:latin typeface="Arial" panose="020B0604020202020204" pitchFamily="34" charset="0"/>
                        <a:cs typeface="Arial" panose="020B0604020202020204" pitchFamily="34" charset="0"/>
                      </a:endParaRPr>
                    </a:p>
                    <a:p>
                      <a:pPr marL="64135" marR="60325" algn="l">
                        <a:lnSpc>
                          <a:spcPct val="85000"/>
                        </a:lnSpc>
                        <a:spcAft>
                          <a:spcPts val="0"/>
                        </a:spcAft>
                      </a:pPr>
                      <a:r>
                        <a:rPr lang="en-GB" sz="1600" b="0" dirty="0">
                          <a:solidFill>
                            <a:schemeClr val="tx1"/>
                          </a:solidFill>
                          <a:latin typeface="Arial" panose="020B0604020202020204" pitchFamily="34" charset="0"/>
                          <a:cs typeface="Arial" panose="020B0604020202020204" pitchFamily="34" charset="0"/>
                        </a:rPr>
                        <a:t>We get support from occupational therapy and physiotherapy for pupils who require this input and specific resources. </a:t>
                      </a:r>
                    </a:p>
                    <a:p>
                      <a:pPr marL="64135" marR="60325" algn="l">
                        <a:lnSpc>
                          <a:spcPct val="85000"/>
                        </a:lnSpc>
                        <a:spcAft>
                          <a:spcPts val="0"/>
                        </a:spcAft>
                      </a:pPr>
                      <a:r>
                        <a:rPr lang="en-GB" sz="1600" b="0" dirty="0">
                          <a:solidFill>
                            <a:schemeClr val="tx1"/>
                          </a:solidFill>
                          <a:latin typeface="Arial" panose="020B0604020202020204" pitchFamily="34" charset="0"/>
                          <a:cs typeface="Arial" panose="020B0604020202020204" pitchFamily="34" charset="0"/>
                        </a:rPr>
                        <a:t> </a:t>
                      </a:r>
                    </a:p>
                    <a:p>
                      <a:pPr marL="64135" marR="60325" algn="l">
                        <a:lnSpc>
                          <a:spcPct val="85000"/>
                        </a:lnSpc>
                        <a:spcAft>
                          <a:spcPts val="0"/>
                        </a:spcAft>
                      </a:pPr>
                      <a:r>
                        <a:rPr lang="en-GB" sz="1600" b="0" dirty="0">
                          <a:solidFill>
                            <a:schemeClr val="tx1"/>
                          </a:solidFill>
                          <a:latin typeface="Arial" panose="020B0604020202020204" pitchFamily="34" charset="0"/>
                          <a:cs typeface="Arial" panose="020B0604020202020204" pitchFamily="34" charset="0"/>
                        </a:rPr>
                        <a:t>We seek support from specialist and professional agencies to train our staff; who advise on strategies and programmes, and we will make referrals for assessment if we believe they need a period of therapy. </a:t>
                      </a:r>
                    </a:p>
                    <a:p>
                      <a:pPr marL="64135" marR="60325" algn="l">
                        <a:lnSpc>
                          <a:spcPct val="85000"/>
                        </a:lnSpc>
                        <a:spcAft>
                          <a:spcPts val="0"/>
                        </a:spcAft>
                      </a:pPr>
                      <a:endParaRPr lang="en-GB" sz="1600" b="0" dirty="0">
                        <a:solidFill>
                          <a:schemeClr val="tx1"/>
                        </a:solidFill>
                        <a:latin typeface="Arial" panose="020B0604020202020204" pitchFamily="34" charset="0"/>
                        <a:cs typeface="Arial" panose="020B0604020202020204" pitchFamily="34" charset="0"/>
                      </a:endParaRPr>
                    </a:p>
                    <a:p>
                      <a:pPr marL="64135" marR="60325" algn="l">
                        <a:lnSpc>
                          <a:spcPct val="85000"/>
                        </a:lnSpc>
                        <a:spcAft>
                          <a:spcPts val="0"/>
                        </a:spcAft>
                      </a:pPr>
                      <a:r>
                        <a:rPr lang="en-GB" sz="1600" b="0" dirty="0">
                          <a:solidFill>
                            <a:schemeClr val="tx1"/>
                          </a:solidFill>
                          <a:latin typeface="Arial" panose="020B0604020202020204" pitchFamily="34" charset="0"/>
                          <a:cs typeface="Arial" panose="020B0604020202020204" pitchFamily="34" charset="0"/>
                        </a:rPr>
                        <a:t>We will hold multi professional meetings with parents, and the pupil where necessary to review the child’s progress. At these meetings the following types of discussions will take place; what will be put into place in school to make teaching and learning more effective, agree targets for pupils achievement, agree how we will work together and what we each will do, agree a review date to explore how well the pupil is doing and whether we are making a difference and what we will do next.</a:t>
                      </a:r>
                    </a:p>
                  </a:txBody>
                  <a:tcPr marL="0" marR="0"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tileRect/>
                    </a:gradFill>
                  </a:tcPr>
                </a:tc>
                <a:extLst>
                  <a:ext uri="{0D108BD9-81ED-4DB2-BD59-A6C34878D82A}">
                    <a16:rowId xmlns:a16="http://schemas.microsoft.com/office/drawing/2014/main" val="10000"/>
                  </a:ext>
                </a:extLst>
              </a:tr>
              <a:tr h="2259846">
                <a:tc>
                  <a:txBody>
                    <a:bodyPr/>
                    <a:lstStyle/>
                    <a:p>
                      <a:pPr marL="61595" marR="60325" algn="l">
                        <a:lnSpc>
                          <a:spcPct val="85000"/>
                        </a:lnSpc>
                        <a:spcAft>
                          <a:spcPts val="0"/>
                        </a:spcAft>
                      </a:pPr>
                      <a:endParaRPr lang="en-US" sz="1600" dirty="0">
                        <a:solidFill>
                          <a:schemeClr val="tx1"/>
                        </a:solidFill>
                        <a:effectLst/>
                        <a:latin typeface="Arial" panose="020B0604020202020204" pitchFamily="34" charset="0"/>
                        <a:cs typeface="Arial" panose="020B0604020202020204" pitchFamily="34" charset="0"/>
                      </a:endParaRPr>
                    </a:p>
                    <a:p>
                      <a:pPr marL="61595" marR="60325" algn="l">
                        <a:lnSpc>
                          <a:spcPct val="85000"/>
                        </a:lnSpc>
                        <a:spcAft>
                          <a:spcPts val="0"/>
                        </a:spcAft>
                      </a:pPr>
                      <a:r>
                        <a:rPr lang="en-US" sz="1600" dirty="0">
                          <a:solidFill>
                            <a:schemeClr val="tx1"/>
                          </a:solidFill>
                          <a:effectLst/>
                          <a:latin typeface="Arial" panose="020B0604020202020204" pitchFamily="34" charset="0"/>
                          <a:cs typeface="Arial" panose="020B0604020202020204" pitchFamily="34" charset="0"/>
                        </a:rPr>
                        <a:t>How do we obtain Specialist advice for our SEN</a:t>
                      </a:r>
                      <a:r>
                        <a:rPr lang="en-US" sz="1600" spc="-50" dirty="0">
                          <a:solidFill>
                            <a:schemeClr val="tx1"/>
                          </a:solidFill>
                          <a:effectLst/>
                          <a:latin typeface="Arial" panose="020B0604020202020204" pitchFamily="34" charset="0"/>
                          <a:cs typeface="Arial" panose="020B0604020202020204" pitchFamily="34" charset="0"/>
                        </a:rPr>
                        <a:t> </a:t>
                      </a:r>
                      <a:r>
                        <a:rPr lang="en-US" sz="1600" dirty="0">
                          <a:solidFill>
                            <a:schemeClr val="tx1"/>
                          </a:solidFill>
                          <a:effectLst/>
                          <a:latin typeface="Arial" panose="020B0604020202020204" pitchFamily="34" charset="0"/>
                          <a:cs typeface="Arial" panose="020B0604020202020204" pitchFamily="34" charset="0"/>
                        </a:rPr>
                        <a:t>children?</a:t>
                      </a:r>
                      <a:endParaRPr lang="en-GB" sz="16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0"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tileRect/>
                    </a:gradFill>
                  </a:tcPr>
                </a:tc>
                <a:tc>
                  <a:txBody>
                    <a:bodyPr/>
                    <a:lstStyle/>
                    <a:p>
                      <a:pPr marL="62230" marR="59055" algn="l">
                        <a:lnSpc>
                          <a:spcPct val="85000"/>
                        </a:lnSpc>
                        <a:spcAft>
                          <a:spcPts val="0"/>
                        </a:spcAft>
                      </a:pPr>
                      <a:endParaRPr lang="en-US" sz="1600" b="0" dirty="0">
                        <a:solidFill>
                          <a:schemeClr val="tx1"/>
                        </a:solidFill>
                        <a:effectLst/>
                        <a:latin typeface="Arial" panose="020B0604020202020204" pitchFamily="34" charset="0"/>
                        <a:cs typeface="Arial" panose="020B0604020202020204" pitchFamily="34" charset="0"/>
                      </a:endParaRPr>
                    </a:p>
                    <a:p>
                      <a:pPr marL="62230" marR="59055" algn="l">
                        <a:lnSpc>
                          <a:spcPct val="85000"/>
                        </a:lnSpc>
                        <a:spcAft>
                          <a:spcPts val="0"/>
                        </a:spcAft>
                      </a:pPr>
                      <a:r>
                        <a:rPr lang="en-US" sz="1600" b="0" dirty="0">
                          <a:solidFill>
                            <a:schemeClr val="tx1"/>
                          </a:solidFill>
                          <a:effectLst/>
                          <a:latin typeface="Arial" panose="020B0604020202020204" pitchFamily="34" charset="0"/>
                          <a:cs typeface="Arial" panose="020B0604020202020204" pitchFamily="34" charset="0"/>
                        </a:rPr>
                        <a:t>We work closely with the Speech and Language Team, who advise, support and offer training for TAs delivering support in this area. If, despite extra help and support, your child is still not making expected progress and/or falling significantly behind their peers, then we will engage the advice of Specialist Support Services from </a:t>
                      </a:r>
                      <a:r>
                        <a:rPr lang="en-US" sz="1600" b="0" dirty="0" err="1">
                          <a:solidFill>
                            <a:schemeClr val="tx1"/>
                          </a:solidFill>
                          <a:effectLst/>
                          <a:latin typeface="Arial" panose="020B0604020202020204" pitchFamily="34" charset="0"/>
                          <a:cs typeface="Arial" panose="020B0604020202020204" pitchFamily="34" charset="0"/>
                        </a:rPr>
                        <a:t>Halton</a:t>
                      </a:r>
                      <a:r>
                        <a:rPr lang="en-US" sz="1600" b="0" dirty="0">
                          <a:solidFill>
                            <a:schemeClr val="tx1"/>
                          </a:solidFill>
                          <a:effectLst/>
                          <a:latin typeface="Arial" panose="020B0604020202020204" pitchFamily="34" charset="0"/>
                          <a:cs typeface="Arial" panose="020B0604020202020204" pitchFamily="34" charset="0"/>
                        </a:rPr>
                        <a:t> Local Authority.</a:t>
                      </a:r>
                      <a:endParaRPr lang="en-GB" sz="1600" b="0" dirty="0">
                        <a:solidFill>
                          <a:schemeClr val="tx1"/>
                        </a:solidFill>
                        <a:effectLst/>
                        <a:latin typeface="Arial" panose="020B0604020202020204" pitchFamily="34" charset="0"/>
                        <a:cs typeface="Arial" panose="020B0604020202020204" pitchFamily="34" charset="0"/>
                      </a:endParaRPr>
                    </a:p>
                    <a:p>
                      <a:pPr algn="l">
                        <a:spcBef>
                          <a:spcPts val="30"/>
                        </a:spcBef>
                        <a:spcAft>
                          <a:spcPts val="0"/>
                        </a:spcAft>
                      </a:pPr>
                      <a:r>
                        <a:rPr lang="en-US" sz="1600" b="0" dirty="0">
                          <a:solidFill>
                            <a:schemeClr val="tx1"/>
                          </a:solidFill>
                          <a:effectLst/>
                          <a:latin typeface="Arial" panose="020B0604020202020204" pitchFamily="34" charset="0"/>
                          <a:cs typeface="Arial" panose="020B0604020202020204" pitchFamily="34" charset="0"/>
                        </a:rPr>
                        <a:t> </a:t>
                      </a:r>
                      <a:endParaRPr lang="en-GB" sz="1600" b="0" dirty="0">
                        <a:solidFill>
                          <a:schemeClr val="tx1"/>
                        </a:solidFill>
                        <a:effectLst/>
                        <a:latin typeface="Arial" panose="020B0604020202020204" pitchFamily="34" charset="0"/>
                        <a:cs typeface="Arial" panose="020B0604020202020204" pitchFamily="34" charset="0"/>
                      </a:endParaRPr>
                    </a:p>
                    <a:p>
                      <a:pPr marL="62230" algn="l">
                        <a:lnSpc>
                          <a:spcPts val="1815"/>
                        </a:lnSpc>
                        <a:spcAft>
                          <a:spcPts val="0"/>
                        </a:spcAft>
                      </a:pPr>
                      <a:r>
                        <a:rPr lang="en-US" sz="1600" b="0" dirty="0">
                          <a:solidFill>
                            <a:schemeClr val="tx1"/>
                          </a:solidFill>
                          <a:effectLst/>
                          <a:latin typeface="Arial" panose="020B0604020202020204" pitchFamily="34" charset="0"/>
                          <a:cs typeface="Arial" panose="020B0604020202020204" pitchFamily="34" charset="0"/>
                        </a:rPr>
                        <a:t>In addition, we have access to an Educational Psychologist</a:t>
                      </a:r>
                      <a:endParaRPr lang="en-GB" sz="1600" b="0" dirty="0">
                        <a:solidFill>
                          <a:schemeClr val="tx1"/>
                        </a:solidFill>
                        <a:effectLst/>
                        <a:latin typeface="Arial" panose="020B0604020202020204" pitchFamily="34" charset="0"/>
                        <a:cs typeface="Arial" panose="020B0604020202020204" pitchFamily="34" charset="0"/>
                      </a:endParaRPr>
                    </a:p>
                    <a:p>
                      <a:pPr marL="62230" algn="l">
                        <a:lnSpc>
                          <a:spcPts val="1815"/>
                        </a:lnSpc>
                        <a:spcAft>
                          <a:spcPts val="0"/>
                        </a:spcAft>
                      </a:pPr>
                      <a:r>
                        <a:rPr lang="en-US" sz="1600" b="0" dirty="0">
                          <a:solidFill>
                            <a:schemeClr val="tx1"/>
                          </a:solidFill>
                          <a:effectLst/>
                          <a:latin typeface="Arial" panose="020B0604020202020204" pitchFamily="34" charset="0"/>
                          <a:cs typeface="Arial" panose="020B0604020202020204" pitchFamily="34" charset="0"/>
                        </a:rPr>
                        <a:t>who can work with specific children and</a:t>
                      </a:r>
                      <a:r>
                        <a:rPr lang="en-US" sz="1600" b="0" spc="-45" dirty="0">
                          <a:solidFill>
                            <a:schemeClr val="tx1"/>
                          </a:solidFill>
                          <a:effectLst/>
                          <a:latin typeface="Arial" panose="020B0604020202020204" pitchFamily="34" charset="0"/>
                          <a:cs typeface="Arial" panose="020B0604020202020204" pitchFamily="34" charset="0"/>
                        </a:rPr>
                        <a:t> </a:t>
                      </a:r>
                      <a:r>
                        <a:rPr lang="en-US" sz="1600" b="0" dirty="0">
                          <a:solidFill>
                            <a:schemeClr val="tx1"/>
                          </a:solidFill>
                          <a:effectLst/>
                          <a:latin typeface="Arial" panose="020B0604020202020204" pitchFamily="34" charset="0"/>
                          <a:cs typeface="Arial" panose="020B0604020202020204" pitchFamily="34" charset="0"/>
                        </a:rPr>
                        <a:t>parents.</a:t>
                      </a:r>
                      <a:endParaRPr lang="en-GB" sz="1600" b="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0"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tileRect/>
                    </a:gra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40061561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442894296"/>
              </p:ext>
            </p:extLst>
          </p:nvPr>
        </p:nvGraphicFramePr>
        <p:xfrm>
          <a:off x="425004" y="115909"/>
          <a:ext cx="8667482" cy="6349285"/>
        </p:xfrm>
        <a:graphic>
          <a:graphicData uri="http://schemas.openxmlformats.org/drawingml/2006/table">
            <a:tbl>
              <a:tblPr firstRow="1" firstCol="1" lastRow="1" lastCol="1" bandRow="1" bandCol="1">
                <a:tableStyleId>{5C22544A-7EE6-4342-B048-85BDC9FD1C3A}</a:tableStyleId>
              </a:tblPr>
              <a:tblGrid>
                <a:gridCol w="3870913">
                  <a:extLst>
                    <a:ext uri="{9D8B030D-6E8A-4147-A177-3AD203B41FA5}">
                      <a16:colId xmlns:a16="http://schemas.microsoft.com/office/drawing/2014/main" val="20000"/>
                    </a:ext>
                  </a:extLst>
                </a:gridCol>
                <a:gridCol w="4796569">
                  <a:extLst>
                    <a:ext uri="{9D8B030D-6E8A-4147-A177-3AD203B41FA5}">
                      <a16:colId xmlns:a16="http://schemas.microsoft.com/office/drawing/2014/main" val="20001"/>
                    </a:ext>
                  </a:extLst>
                </a:gridCol>
              </a:tblGrid>
              <a:tr h="6349285">
                <a:tc>
                  <a:txBody>
                    <a:bodyPr/>
                    <a:lstStyle/>
                    <a:p>
                      <a:pPr marL="85090" algn="l">
                        <a:lnSpc>
                          <a:spcPts val="2075"/>
                        </a:lnSpc>
                        <a:spcBef>
                          <a:spcPts val="70"/>
                        </a:spcBef>
                        <a:spcAft>
                          <a:spcPts val="0"/>
                        </a:spcAft>
                      </a:pPr>
                      <a:endParaRPr lang="en-US" sz="1600" dirty="0">
                        <a:solidFill>
                          <a:schemeClr val="tx1"/>
                        </a:solidFill>
                        <a:effectLst/>
                        <a:latin typeface="Arial" panose="020B0604020202020204" pitchFamily="34" charset="0"/>
                        <a:cs typeface="Arial" panose="020B0604020202020204" pitchFamily="34" charset="0"/>
                      </a:endParaRPr>
                    </a:p>
                    <a:p>
                      <a:pPr marL="85090" algn="l">
                        <a:lnSpc>
                          <a:spcPts val="2075"/>
                        </a:lnSpc>
                        <a:spcBef>
                          <a:spcPts val="70"/>
                        </a:spcBef>
                        <a:spcAft>
                          <a:spcPts val="0"/>
                        </a:spcAft>
                      </a:pPr>
                      <a:r>
                        <a:rPr lang="en-US" sz="1600" dirty="0">
                          <a:solidFill>
                            <a:schemeClr val="tx1"/>
                          </a:solidFill>
                          <a:effectLst/>
                          <a:latin typeface="Arial" panose="020B0604020202020204" pitchFamily="34" charset="0"/>
                          <a:cs typeface="Arial" panose="020B0604020202020204" pitchFamily="34" charset="0"/>
                        </a:rPr>
                        <a:t>How can we ensure our</a:t>
                      </a:r>
                      <a:r>
                        <a:rPr lang="en-US" sz="1600" spc="-5" dirty="0">
                          <a:solidFill>
                            <a:schemeClr val="tx1"/>
                          </a:solidFill>
                          <a:effectLst/>
                          <a:latin typeface="Arial" panose="020B0604020202020204" pitchFamily="34" charset="0"/>
                          <a:cs typeface="Arial" panose="020B0604020202020204" pitchFamily="34" charset="0"/>
                        </a:rPr>
                        <a:t> </a:t>
                      </a:r>
                      <a:r>
                        <a:rPr lang="en-US" sz="1600" dirty="0">
                          <a:solidFill>
                            <a:schemeClr val="tx1"/>
                          </a:solidFill>
                          <a:effectLst/>
                          <a:latin typeface="Arial" panose="020B0604020202020204" pitchFamily="34" charset="0"/>
                          <a:cs typeface="Arial" panose="020B0604020202020204" pitchFamily="34" charset="0"/>
                        </a:rPr>
                        <a:t>pupils</a:t>
                      </a:r>
                      <a:endParaRPr lang="en-GB" sz="1600" dirty="0">
                        <a:solidFill>
                          <a:schemeClr val="tx1"/>
                        </a:solidFill>
                        <a:effectLst/>
                        <a:latin typeface="Arial" panose="020B0604020202020204" pitchFamily="34" charset="0"/>
                        <a:cs typeface="Arial" panose="020B0604020202020204" pitchFamily="34" charset="0"/>
                      </a:endParaRPr>
                    </a:p>
                    <a:p>
                      <a:pPr marL="85090" algn="l">
                        <a:lnSpc>
                          <a:spcPts val="2075"/>
                        </a:lnSpc>
                        <a:spcAft>
                          <a:spcPts val="0"/>
                        </a:spcAft>
                      </a:pPr>
                      <a:r>
                        <a:rPr lang="en-US" sz="1600" dirty="0">
                          <a:solidFill>
                            <a:schemeClr val="tx1"/>
                          </a:solidFill>
                          <a:effectLst/>
                          <a:latin typeface="Arial" panose="020B0604020202020204" pitchFamily="34" charset="0"/>
                          <a:cs typeface="Arial" panose="020B0604020202020204" pitchFamily="34" charset="0"/>
                        </a:rPr>
                        <a:t>with SEND are doing</a:t>
                      </a:r>
                      <a:r>
                        <a:rPr lang="en-US" sz="1600" spc="-50" dirty="0">
                          <a:solidFill>
                            <a:schemeClr val="tx1"/>
                          </a:solidFill>
                          <a:effectLst/>
                          <a:latin typeface="Arial" panose="020B0604020202020204" pitchFamily="34" charset="0"/>
                          <a:cs typeface="Arial" panose="020B0604020202020204" pitchFamily="34" charset="0"/>
                        </a:rPr>
                        <a:t> </a:t>
                      </a:r>
                      <a:r>
                        <a:rPr lang="en-US" sz="1600" dirty="0">
                          <a:solidFill>
                            <a:schemeClr val="tx1"/>
                          </a:solidFill>
                          <a:effectLst/>
                          <a:latin typeface="Arial" panose="020B0604020202020204" pitchFamily="34" charset="0"/>
                          <a:cs typeface="Arial" panose="020B0604020202020204" pitchFamily="34" charset="0"/>
                        </a:rPr>
                        <a:t>well?</a:t>
                      </a:r>
                      <a:endParaRPr lang="en-GB" sz="1600" dirty="0">
                        <a:solidFill>
                          <a:schemeClr val="tx1"/>
                        </a:solidFill>
                        <a:effectLst/>
                        <a:latin typeface="Arial" panose="020B0604020202020204" pitchFamily="34" charset="0"/>
                        <a:cs typeface="Arial" panose="020B0604020202020204" pitchFamily="34" charset="0"/>
                      </a:endParaRPr>
                    </a:p>
                    <a:p>
                      <a:pPr algn="l">
                        <a:spcAft>
                          <a:spcPts val="0"/>
                        </a:spcAft>
                      </a:pPr>
                      <a:r>
                        <a:rPr lang="en-US" sz="1600" dirty="0">
                          <a:solidFill>
                            <a:schemeClr val="tx1"/>
                          </a:solidFill>
                          <a:effectLst/>
                          <a:latin typeface="Arial" panose="020B0604020202020204" pitchFamily="34" charset="0"/>
                          <a:cs typeface="Arial" panose="020B0604020202020204" pitchFamily="34" charset="0"/>
                        </a:rPr>
                        <a:t> </a:t>
                      </a:r>
                      <a:endParaRPr lang="en-GB" sz="1600" dirty="0">
                        <a:solidFill>
                          <a:schemeClr val="tx1"/>
                        </a:solidFill>
                        <a:effectLst/>
                        <a:latin typeface="Arial" panose="020B0604020202020204" pitchFamily="34" charset="0"/>
                        <a:cs typeface="Arial" panose="020B0604020202020204" pitchFamily="34" charset="0"/>
                      </a:endParaRPr>
                    </a:p>
                    <a:p>
                      <a:pPr algn="l">
                        <a:spcAft>
                          <a:spcPts val="0"/>
                        </a:spcAft>
                      </a:pPr>
                      <a:r>
                        <a:rPr lang="en-US" sz="1600" dirty="0">
                          <a:solidFill>
                            <a:schemeClr val="tx1"/>
                          </a:solidFill>
                          <a:effectLst/>
                          <a:latin typeface="Arial" panose="020B0604020202020204" pitchFamily="34" charset="0"/>
                          <a:cs typeface="Arial" panose="020B0604020202020204" pitchFamily="34" charset="0"/>
                        </a:rPr>
                        <a:t> </a:t>
                      </a:r>
                      <a:endParaRPr lang="en-GB" sz="1600" dirty="0">
                        <a:solidFill>
                          <a:schemeClr val="tx1"/>
                        </a:solidFill>
                        <a:effectLst/>
                        <a:latin typeface="Arial" panose="020B0604020202020204" pitchFamily="34" charset="0"/>
                        <a:cs typeface="Arial" panose="020B0604020202020204" pitchFamily="34" charset="0"/>
                      </a:endParaRPr>
                    </a:p>
                    <a:p>
                      <a:pPr algn="l">
                        <a:spcAft>
                          <a:spcPts val="0"/>
                        </a:spcAft>
                      </a:pPr>
                      <a:r>
                        <a:rPr lang="en-US" sz="1600" dirty="0">
                          <a:solidFill>
                            <a:schemeClr val="tx1"/>
                          </a:solidFill>
                          <a:effectLst/>
                          <a:latin typeface="Arial" panose="020B0604020202020204" pitchFamily="34" charset="0"/>
                          <a:cs typeface="Arial" panose="020B0604020202020204" pitchFamily="34" charset="0"/>
                        </a:rPr>
                        <a:t> </a:t>
                      </a:r>
                      <a:endParaRPr lang="en-GB" sz="1600" dirty="0">
                        <a:solidFill>
                          <a:schemeClr val="tx1"/>
                        </a:solidFill>
                        <a:effectLst/>
                        <a:latin typeface="Arial" panose="020B0604020202020204" pitchFamily="34" charset="0"/>
                        <a:cs typeface="Arial" panose="020B0604020202020204" pitchFamily="34" charset="0"/>
                      </a:endParaRPr>
                    </a:p>
                    <a:p>
                      <a:pPr algn="l">
                        <a:spcAft>
                          <a:spcPts val="0"/>
                        </a:spcAft>
                      </a:pPr>
                      <a:r>
                        <a:rPr lang="en-US" sz="1600" dirty="0">
                          <a:solidFill>
                            <a:schemeClr val="tx1"/>
                          </a:solidFill>
                          <a:effectLst/>
                          <a:latin typeface="Arial" panose="020B0604020202020204" pitchFamily="34" charset="0"/>
                          <a:cs typeface="Arial" panose="020B0604020202020204" pitchFamily="34" charset="0"/>
                        </a:rPr>
                        <a:t> </a:t>
                      </a:r>
                      <a:endParaRPr lang="en-GB" sz="1600" dirty="0">
                        <a:solidFill>
                          <a:schemeClr val="tx1"/>
                        </a:solidFill>
                        <a:effectLst/>
                        <a:latin typeface="Arial" panose="020B0604020202020204" pitchFamily="34" charset="0"/>
                        <a:cs typeface="Arial" panose="020B0604020202020204" pitchFamily="34" charset="0"/>
                      </a:endParaRPr>
                    </a:p>
                    <a:p>
                      <a:pPr algn="l">
                        <a:spcAft>
                          <a:spcPts val="0"/>
                        </a:spcAft>
                      </a:pPr>
                      <a:r>
                        <a:rPr lang="en-US" sz="1600" dirty="0">
                          <a:solidFill>
                            <a:schemeClr val="tx1"/>
                          </a:solidFill>
                          <a:effectLst/>
                          <a:latin typeface="Arial" panose="020B0604020202020204" pitchFamily="34" charset="0"/>
                          <a:cs typeface="Arial" panose="020B0604020202020204" pitchFamily="34" charset="0"/>
                        </a:rPr>
                        <a:t> </a:t>
                      </a:r>
                      <a:endParaRPr lang="en-GB" sz="1600" dirty="0">
                        <a:solidFill>
                          <a:schemeClr val="tx1"/>
                        </a:solidFill>
                        <a:effectLst/>
                        <a:latin typeface="Arial" panose="020B0604020202020204" pitchFamily="34" charset="0"/>
                        <a:cs typeface="Arial" panose="020B0604020202020204" pitchFamily="34" charset="0"/>
                      </a:endParaRPr>
                    </a:p>
                    <a:p>
                      <a:pPr algn="l">
                        <a:spcAft>
                          <a:spcPts val="0"/>
                        </a:spcAft>
                      </a:pPr>
                      <a:r>
                        <a:rPr lang="en-US" sz="1600" dirty="0">
                          <a:solidFill>
                            <a:schemeClr val="tx1"/>
                          </a:solidFill>
                          <a:effectLst/>
                          <a:latin typeface="Arial" panose="020B0604020202020204" pitchFamily="34" charset="0"/>
                          <a:cs typeface="Arial" panose="020B0604020202020204" pitchFamily="34" charset="0"/>
                        </a:rPr>
                        <a:t> </a:t>
                      </a:r>
                      <a:endParaRPr lang="en-GB" sz="1600" dirty="0">
                        <a:solidFill>
                          <a:schemeClr val="tx1"/>
                        </a:solidFill>
                        <a:effectLst/>
                        <a:latin typeface="Arial" panose="020B0604020202020204" pitchFamily="34" charset="0"/>
                        <a:cs typeface="Arial" panose="020B0604020202020204" pitchFamily="34" charset="0"/>
                      </a:endParaRPr>
                    </a:p>
                  </a:txBody>
                  <a:tcPr marL="0" marR="0"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tileRect/>
                    </a:gradFill>
                  </a:tcPr>
                </a:tc>
                <a:tc>
                  <a:txBody>
                    <a:bodyPr/>
                    <a:lstStyle/>
                    <a:p>
                      <a:pPr marL="85725" marR="81915" algn="l">
                        <a:lnSpc>
                          <a:spcPts val="1680"/>
                        </a:lnSpc>
                        <a:spcBef>
                          <a:spcPts val="300"/>
                        </a:spcBef>
                        <a:spcAft>
                          <a:spcPts val="0"/>
                        </a:spcAft>
                      </a:pPr>
                      <a:endParaRPr lang="en-US" sz="1600" dirty="0">
                        <a:solidFill>
                          <a:schemeClr val="tx1"/>
                        </a:solidFill>
                        <a:effectLst/>
                        <a:latin typeface="Arial" panose="020B0604020202020204" pitchFamily="34" charset="0"/>
                        <a:cs typeface="Arial" panose="020B0604020202020204" pitchFamily="34" charset="0"/>
                      </a:endParaRPr>
                    </a:p>
                    <a:p>
                      <a:pPr marL="85725" marR="81915" algn="l">
                        <a:lnSpc>
                          <a:spcPts val="1680"/>
                        </a:lnSpc>
                        <a:spcBef>
                          <a:spcPts val="300"/>
                        </a:spcBef>
                        <a:spcAft>
                          <a:spcPts val="0"/>
                        </a:spcAft>
                      </a:pPr>
                      <a:r>
                        <a:rPr lang="en-US" sz="1600" b="0" dirty="0">
                          <a:solidFill>
                            <a:schemeClr val="tx1"/>
                          </a:solidFill>
                          <a:effectLst/>
                          <a:latin typeface="Arial" panose="020B0604020202020204" pitchFamily="34" charset="0"/>
                          <a:cs typeface="Arial" panose="020B0604020202020204" pitchFamily="34" charset="0"/>
                        </a:rPr>
                        <a:t>As a minimum, a review meeting is held termly.</a:t>
                      </a:r>
                      <a:r>
                        <a:rPr lang="en-US" sz="1600" b="0" baseline="0" dirty="0">
                          <a:solidFill>
                            <a:schemeClr val="tx1"/>
                          </a:solidFill>
                          <a:effectLst/>
                          <a:latin typeface="Arial" panose="020B0604020202020204" pitchFamily="34" charset="0"/>
                          <a:cs typeface="Arial" panose="020B0604020202020204" pitchFamily="34" charset="0"/>
                        </a:rPr>
                        <a:t> </a:t>
                      </a:r>
                      <a:r>
                        <a:rPr lang="en-US" sz="1600" b="0" dirty="0">
                          <a:solidFill>
                            <a:schemeClr val="tx1"/>
                          </a:solidFill>
                          <a:effectLst/>
                          <a:latin typeface="Arial" panose="020B0604020202020204" pitchFamily="34" charset="0"/>
                          <a:cs typeface="Arial" panose="020B0604020202020204" pitchFamily="34" charset="0"/>
                        </a:rPr>
                        <a:t>This provides an opportunity for parents, staff and pupils to meet together to discuss progress and how we can all meet the needs of your</a:t>
                      </a:r>
                      <a:r>
                        <a:rPr lang="en-US" sz="1600" b="0" spc="-95" dirty="0">
                          <a:solidFill>
                            <a:schemeClr val="tx1"/>
                          </a:solidFill>
                          <a:effectLst/>
                          <a:latin typeface="Arial" panose="020B0604020202020204" pitchFamily="34" charset="0"/>
                          <a:cs typeface="Arial" panose="020B0604020202020204" pitchFamily="34" charset="0"/>
                        </a:rPr>
                        <a:t> </a:t>
                      </a:r>
                      <a:r>
                        <a:rPr lang="en-US" sz="1600" b="0" dirty="0">
                          <a:solidFill>
                            <a:schemeClr val="tx1"/>
                          </a:solidFill>
                          <a:effectLst/>
                          <a:latin typeface="Arial" panose="020B0604020202020204" pitchFamily="34" charset="0"/>
                          <a:cs typeface="Arial" panose="020B0604020202020204" pitchFamily="34" charset="0"/>
                        </a:rPr>
                        <a:t>child.</a:t>
                      </a:r>
                      <a:endParaRPr lang="en-GB" sz="1600" b="0" dirty="0">
                        <a:solidFill>
                          <a:schemeClr val="tx1"/>
                        </a:solidFill>
                        <a:effectLst/>
                        <a:latin typeface="Arial" panose="020B0604020202020204" pitchFamily="34" charset="0"/>
                        <a:cs typeface="Arial" panose="020B0604020202020204" pitchFamily="34" charset="0"/>
                      </a:endParaRPr>
                    </a:p>
                    <a:p>
                      <a:pPr algn="l">
                        <a:spcBef>
                          <a:spcPts val="50"/>
                        </a:spcBef>
                        <a:spcAft>
                          <a:spcPts val="0"/>
                        </a:spcAft>
                      </a:pPr>
                      <a:r>
                        <a:rPr lang="en-US" sz="1600" b="0" dirty="0">
                          <a:solidFill>
                            <a:schemeClr val="tx1"/>
                          </a:solidFill>
                          <a:effectLst/>
                          <a:latin typeface="Arial" panose="020B0604020202020204" pitchFamily="34" charset="0"/>
                          <a:cs typeface="Arial" panose="020B0604020202020204" pitchFamily="34" charset="0"/>
                        </a:rPr>
                        <a:t> </a:t>
                      </a:r>
                      <a:endParaRPr lang="en-GB" sz="1600" b="0" dirty="0">
                        <a:solidFill>
                          <a:schemeClr val="tx1"/>
                        </a:solidFill>
                        <a:effectLst/>
                        <a:latin typeface="Arial" panose="020B0604020202020204" pitchFamily="34" charset="0"/>
                        <a:cs typeface="Arial" panose="020B0604020202020204" pitchFamily="34" charset="0"/>
                      </a:endParaRPr>
                    </a:p>
                    <a:p>
                      <a:pPr marL="85725" marR="81915" algn="l">
                        <a:lnSpc>
                          <a:spcPct val="85000"/>
                        </a:lnSpc>
                        <a:spcAft>
                          <a:spcPts val="0"/>
                        </a:spcAft>
                      </a:pPr>
                      <a:r>
                        <a:rPr lang="en-US" sz="1600" b="0" dirty="0">
                          <a:solidFill>
                            <a:schemeClr val="tx1"/>
                          </a:solidFill>
                          <a:effectLst/>
                          <a:latin typeface="Arial" panose="020B0604020202020204" pitchFamily="34" charset="0"/>
                          <a:cs typeface="Arial" panose="020B0604020202020204" pitchFamily="34" charset="0"/>
                        </a:rPr>
                        <a:t>As a school we collect data and </a:t>
                      </a:r>
                      <a:r>
                        <a:rPr lang="en-US" sz="1600" b="0" dirty="0" err="1">
                          <a:solidFill>
                            <a:schemeClr val="tx1"/>
                          </a:solidFill>
                          <a:effectLst/>
                          <a:latin typeface="Arial" panose="020B0604020202020204" pitchFamily="34" charset="0"/>
                          <a:cs typeface="Arial" panose="020B0604020202020204" pitchFamily="34" charset="0"/>
                        </a:rPr>
                        <a:t>analyse</a:t>
                      </a:r>
                      <a:r>
                        <a:rPr lang="en-US" sz="1600" b="0" dirty="0">
                          <a:solidFill>
                            <a:schemeClr val="tx1"/>
                          </a:solidFill>
                          <a:effectLst/>
                          <a:latin typeface="Arial" panose="020B0604020202020204" pitchFamily="34" charset="0"/>
                          <a:cs typeface="Arial" panose="020B0604020202020204" pitchFamily="34" charset="0"/>
                        </a:rPr>
                        <a:t> it, every pupil is discussed half termly to ensure we as a school are doing all we can to help them make progress.</a:t>
                      </a:r>
                      <a:endParaRPr lang="en-GB" sz="1600" b="0" dirty="0">
                        <a:solidFill>
                          <a:schemeClr val="tx1"/>
                        </a:solidFill>
                        <a:effectLst/>
                        <a:latin typeface="Arial" panose="020B0604020202020204" pitchFamily="34" charset="0"/>
                        <a:cs typeface="Arial" panose="020B0604020202020204" pitchFamily="34" charset="0"/>
                      </a:endParaRPr>
                    </a:p>
                    <a:p>
                      <a:pPr algn="l">
                        <a:spcBef>
                          <a:spcPts val="35"/>
                        </a:spcBef>
                        <a:spcAft>
                          <a:spcPts val="0"/>
                        </a:spcAft>
                      </a:pPr>
                      <a:r>
                        <a:rPr lang="en-US" sz="1600" b="0" dirty="0">
                          <a:solidFill>
                            <a:schemeClr val="tx1"/>
                          </a:solidFill>
                          <a:effectLst/>
                          <a:latin typeface="Arial" panose="020B0604020202020204" pitchFamily="34" charset="0"/>
                          <a:cs typeface="Arial" panose="020B0604020202020204" pitchFamily="34" charset="0"/>
                        </a:rPr>
                        <a:t> </a:t>
                      </a:r>
                      <a:endParaRPr lang="en-GB" sz="1600" b="0" dirty="0">
                        <a:solidFill>
                          <a:schemeClr val="tx1"/>
                        </a:solidFill>
                        <a:effectLst/>
                        <a:latin typeface="Arial" panose="020B0604020202020204" pitchFamily="34" charset="0"/>
                        <a:cs typeface="Arial" panose="020B0604020202020204" pitchFamily="34" charset="0"/>
                      </a:endParaRPr>
                    </a:p>
                    <a:p>
                      <a:pPr marL="85725" marR="81915" algn="l">
                        <a:lnSpc>
                          <a:spcPct val="85000"/>
                        </a:lnSpc>
                        <a:spcAft>
                          <a:spcPts val="0"/>
                        </a:spcAft>
                      </a:pPr>
                      <a:r>
                        <a:rPr lang="en-US" sz="1600" b="0" dirty="0">
                          <a:solidFill>
                            <a:schemeClr val="tx1"/>
                          </a:solidFill>
                          <a:effectLst/>
                          <a:latin typeface="Arial" panose="020B0604020202020204" pitchFamily="34" charset="0"/>
                          <a:cs typeface="Arial" panose="020B0604020202020204" pitchFamily="34" charset="0"/>
                        </a:rPr>
                        <a:t>Impacts of intervention are monitored by staff and by the Inclusion</a:t>
                      </a:r>
                      <a:r>
                        <a:rPr lang="en-US" sz="1600" b="0" baseline="0" dirty="0">
                          <a:solidFill>
                            <a:schemeClr val="tx1"/>
                          </a:solidFill>
                          <a:effectLst/>
                          <a:latin typeface="Arial" panose="020B0604020202020204" pitchFamily="34" charset="0"/>
                          <a:cs typeface="Arial" panose="020B0604020202020204" pitchFamily="34" charset="0"/>
                        </a:rPr>
                        <a:t> Manager</a:t>
                      </a:r>
                      <a:r>
                        <a:rPr lang="en-US" sz="1600" b="0" dirty="0">
                          <a:solidFill>
                            <a:schemeClr val="tx1"/>
                          </a:solidFill>
                          <a:effectLst/>
                          <a:latin typeface="Arial" panose="020B0604020202020204" pitchFamily="34" charset="0"/>
                          <a:cs typeface="Arial" panose="020B0604020202020204" pitchFamily="34" charset="0"/>
                        </a:rPr>
                        <a:t>, to ensure the provision is effective. </a:t>
                      </a:r>
                    </a:p>
                    <a:p>
                      <a:pPr marL="85725" marR="81915" algn="l">
                        <a:lnSpc>
                          <a:spcPct val="85000"/>
                        </a:lnSpc>
                        <a:spcAft>
                          <a:spcPts val="0"/>
                        </a:spcAft>
                      </a:pPr>
                      <a:endParaRPr lang="en-US" sz="1600" b="0" spc="-10" dirty="0">
                        <a:solidFill>
                          <a:schemeClr val="tx1"/>
                        </a:solidFill>
                        <a:effectLst/>
                        <a:latin typeface="Arial" panose="020B0604020202020204" pitchFamily="34" charset="0"/>
                        <a:cs typeface="Arial" panose="020B0604020202020204" pitchFamily="34" charset="0"/>
                      </a:endParaRPr>
                    </a:p>
                    <a:p>
                      <a:pPr marL="85725" marR="81915" algn="l">
                        <a:lnSpc>
                          <a:spcPct val="85000"/>
                        </a:lnSpc>
                        <a:spcAft>
                          <a:spcPts val="0"/>
                        </a:spcAft>
                      </a:pPr>
                      <a:r>
                        <a:rPr lang="en-US" sz="1600" b="0" spc="-10" dirty="0">
                          <a:solidFill>
                            <a:schemeClr val="tx1"/>
                          </a:solidFill>
                          <a:effectLst/>
                          <a:latin typeface="Arial" panose="020B0604020202020204" pitchFamily="34" charset="0"/>
                          <a:cs typeface="Arial" panose="020B0604020202020204" pitchFamily="34" charset="0"/>
                        </a:rPr>
                        <a:t>The </a:t>
                      </a:r>
                      <a:r>
                        <a:rPr lang="en-US" sz="1600" b="0" dirty="0">
                          <a:solidFill>
                            <a:schemeClr val="tx1"/>
                          </a:solidFill>
                          <a:effectLst/>
                          <a:latin typeface="Arial" panose="020B0604020202020204" pitchFamily="34" charset="0"/>
                          <a:cs typeface="Arial" panose="020B0604020202020204" pitchFamily="34" charset="0"/>
                        </a:rPr>
                        <a:t>SEND Information Report and</a:t>
                      </a:r>
                      <a:r>
                        <a:rPr lang="en-US" sz="1600" b="0" baseline="0" dirty="0">
                          <a:solidFill>
                            <a:schemeClr val="tx1"/>
                          </a:solidFill>
                          <a:effectLst/>
                          <a:latin typeface="Arial" panose="020B0604020202020204" pitchFamily="34" charset="0"/>
                          <a:cs typeface="Arial" panose="020B0604020202020204" pitchFamily="34" charset="0"/>
                        </a:rPr>
                        <a:t> the school SEND Policy </a:t>
                      </a:r>
                      <a:r>
                        <a:rPr lang="en-US" sz="1600" b="0" dirty="0">
                          <a:solidFill>
                            <a:schemeClr val="tx1"/>
                          </a:solidFill>
                          <a:effectLst/>
                          <a:latin typeface="Arial" panose="020B0604020202020204" pitchFamily="34" charset="0"/>
                          <a:cs typeface="Arial" panose="020B0604020202020204" pitchFamily="34" charset="0"/>
                        </a:rPr>
                        <a:t>are posted on the school website and reviewed annually.</a:t>
                      </a:r>
                      <a:endParaRPr lang="en-GB" sz="1600" b="0" dirty="0">
                        <a:solidFill>
                          <a:schemeClr val="tx1"/>
                        </a:solidFill>
                        <a:effectLst/>
                        <a:latin typeface="Arial" panose="020B0604020202020204" pitchFamily="34" charset="0"/>
                        <a:cs typeface="Arial" panose="020B0604020202020204" pitchFamily="34" charset="0"/>
                      </a:endParaRPr>
                    </a:p>
                    <a:p>
                      <a:pPr algn="l">
                        <a:spcBef>
                          <a:spcPts val="10"/>
                        </a:spcBef>
                        <a:spcAft>
                          <a:spcPts val="0"/>
                        </a:spcAft>
                      </a:pPr>
                      <a:r>
                        <a:rPr lang="en-US" sz="1600" b="0" dirty="0">
                          <a:solidFill>
                            <a:schemeClr val="tx1"/>
                          </a:solidFill>
                          <a:effectLst/>
                          <a:latin typeface="Arial" panose="020B0604020202020204" pitchFamily="34" charset="0"/>
                          <a:cs typeface="Arial" panose="020B0604020202020204" pitchFamily="34" charset="0"/>
                        </a:rPr>
                        <a:t> </a:t>
                      </a:r>
                      <a:endParaRPr lang="en-GB" sz="1600" b="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0" marR="0" marT="0" marB="0">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0" scaled="1"/>
                      <a:tileRect/>
                    </a:grad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51499578"/>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121</TotalTime>
  <Words>1668</Words>
  <Application>Microsoft Macintosh PowerPoint</Application>
  <PresentationFormat>Widescreen</PresentationFormat>
  <Paragraphs>227</Paragraphs>
  <Slides>11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Symbol</vt:lpstr>
      <vt:lpstr>Trebuchet MS</vt:lpstr>
      <vt:lpstr>Wingdings 3</vt:lpstr>
      <vt:lpstr>Facet</vt:lpstr>
      <vt:lpstr>Lunt’s Heath Primary School</vt:lpstr>
      <vt:lpstr>Introduction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Lunt’s Heath Primary School</dc:title>
  <dc:creator>Daniel Taylor</dc:creator>
  <cp:lastModifiedBy>Lunts Heath - Head Teacher</cp:lastModifiedBy>
  <cp:revision>23</cp:revision>
  <dcterms:created xsi:type="dcterms:W3CDTF">2015-10-04T19:51:22Z</dcterms:created>
  <dcterms:modified xsi:type="dcterms:W3CDTF">2025-08-22T09:56:17Z</dcterms:modified>
</cp:coreProperties>
</file>