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1"/>
  </p:notesMasterIdLst>
  <p:sldIdLst>
    <p:sldId id="257" r:id="rId6"/>
    <p:sldId id="297" r:id="rId7"/>
    <p:sldId id="298" r:id="rId8"/>
    <p:sldId id="299" r:id="rId9"/>
    <p:sldId id="300" r:id="rId10"/>
    <p:sldId id="301" r:id="rId11"/>
    <p:sldId id="302" r:id="rId12"/>
    <p:sldId id="305" r:id="rId13"/>
    <p:sldId id="304" r:id="rId14"/>
    <p:sldId id="307" r:id="rId15"/>
    <p:sldId id="306" r:id="rId16"/>
    <p:sldId id="310" r:id="rId17"/>
    <p:sldId id="311" r:id="rId18"/>
    <p:sldId id="293" r:id="rId19"/>
    <p:sldId id="29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0C787F-051F-463C-8B7C-70B6C88AEAE2}" v="35" dt="2024-12-04T15:46:20.1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94" d="100"/>
          <a:sy n="94" d="100"/>
        </p:scale>
        <p:origin x="78"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8BB6B-A948-41D2-BE26-6FD291DEC0FE}" type="datetimeFigureOut">
              <a:rPr lang="en-GB" smtClean="0"/>
              <a:t>22/01/2025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DC4DED-9616-4940-9D2D-346C85512075}" type="slidenum">
              <a:rPr lang="en-GB" smtClean="0"/>
              <a:t>‹#›</a:t>
            </a:fld>
            <a:endParaRPr lang="en-GB"/>
          </a:p>
        </p:txBody>
      </p:sp>
    </p:spTree>
    <p:extLst>
      <p:ext uri="{BB962C8B-B14F-4D97-AF65-F5344CB8AC3E}">
        <p14:creationId xmlns:p14="http://schemas.microsoft.com/office/powerpoint/2010/main" val="681666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0F0129-26E2-CD4F-8418-69A93BF6583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944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0F0129-26E2-CD4F-8418-69A93BF6583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3611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0F0129-26E2-CD4F-8418-69A93BF6583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7762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0F0129-26E2-CD4F-8418-69A93BF6583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37356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0F0129-26E2-CD4F-8418-69A93BF6583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1947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BE9EA-0241-42B4-ABC0-7F50668A0BB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993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31926-D31B-520E-6126-4D9B2942C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22DC5E-E73C-5DBB-A6CE-5E9A05ABD9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B6539B-B26B-1BE7-CE95-D805EE0BB957}"/>
              </a:ext>
            </a:extLst>
          </p:cNvPr>
          <p:cNvSpPr>
            <a:spLocks noGrp="1"/>
          </p:cNvSpPr>
          <p:nvPr>
            <p:ph type="body" idx="1"/>
          </p:nvPr>
        </p:nvSpPr>
        <p:spPr/>
        <p:txBody>
          <a:bodyPr/>
          <a:lstStyle/>
          <a:p>
            <a:pPr algn="l"/>
            <a:r>
              <a:rPr lang="en-US" sz="1800" b="0" i="0" dirty="0">
                <a:solidFill>
                  <a:srgbClr val="242424"/>
                </a:solidFill>
                <a:effectLst/>
                <a:latin typeface="inherit"/>
              </a:rPr>
              <a:t>All the HELPS equipment is supplied either free or at a </a:t>
            </a:r>
            <a:r>
              <a:rPr lang="en-US" sz="1800" b="0" i="0" dirty="0" err="1">
                <a:solidFill>
                  <a:srgbClr val="242424"/>
                </a:solidFill>
                <a:effectLst/>
                <a:latin typeface="inherit"/>
              </a:rPr>
              <a:t>subsidised</a:t>
            </a:r>
            <a:r>
              <a:rPr lang="en-US" sz="1800" b="0" i="0" dirty="0">
                <a:solidFill>
                  <a:srgbClr val="242424"/>
                </a:solidFill>
                <a:effectLst/>
                <a:latin typeface="inherit"/>
              </a:rPr>
              <a:t> cost which financially assists our families in Halton to receive British safety stranded approved equipment to help reduce the number of accidents in and around the home, which potentially could be life limiting, life changing or result in death</a:t>
            </a:r>
            <a:endParaRPr lang="en-US" sz="1800" b="0" i="0" dirty="0">
              <a:solidFill>
                <a:srgbClr val="242424"/>
              </a:solidFill>
              <a:effectLst/>
              <a:latin typeface="Aptos" panose="020B0004020202020204" pitchFamily="34" charset="0"/>
            </a:endParaRPr>
          </a:p>
          <a:p>
            <a:pPr algn="l"/>
            <a:r>
              <a:rPr lang="en-US" sz="1800" b="0" i="0" dirty="0">
                <a:solidFill>
                  <a:srgbClr val="242424"/>
                </a:solidFill>
                <a:effectLst/>
                <a:latin typeface="inherit"/>
              </a:rPr>
              <a:t> </a:t>
            </a:r>
            <a:endParaRPr lang="en-US" sz="1800" b="0" i="0" dirty="0">
              <a:solidFill>
                <a:srgbClr val="242424"/>
              </a:solidFill>
              <a:effectLst/>
              <a:latin typeface="Aptos" panose="020B0004020202020204" pitchFamily="34" charset="0"/>
            </a:endParaRPr>
          </a:p>
          <a:p>
            <a:pPr algn="l"/>
            <a:r>
              <a:rPr lang="en-US" sz="1800" b="0" i="0" dirty="0">
                <a:solidFill>
                  <a:srgbClr val="242424"/>
                </a:solidFill>
                <a:effectLst/>
                <a:latin typeface="inherit"/>
              </a:rPr>
              <a:t>There are five main ways children get injured in the home –</a:t>
            </a:r>
            <a:endParaRPr lang="en-US" sz="1800" b="0" i="0" dirty="0">
              <a:solidFill>
                <a:srgbClr val="242424"/>
              </a:solidFill>
              <a:effectLst/>
              <a:latin typeface="Aptos" panose="020B0004020202020204" pitchFamily="34" charset="0"/>
            </a:endParaRPr>
          </a:p>
          <a:p>
            <a:pPr algn="l"/>
            <a:r>
              <a:rPr lang="en-US" sz="1800" b="0" i="0" dirty="0">
                <a:solidFill>
                  <a:srgbClr val="242424"/>
                </a:solidFill>
                <a:effectLst/>
                <a:latin typeface="inherit"/>
              </a:rPr>
              <a:t> </a:t>
            </a:r>
            <a:endParaRPr lang="en-US" sz="1800" b="0" i="0" dirty="0">
              <a:solidFill>
                <a:srgbClr val="242424"/>
              </a:solidFill>
              <a:effectLst/>
              <a:latin typeface="Aptos" panose="020B0004020202020204" pitchFamily="34" charset="0"/>
            </a:endParaRPr>
          </a:p>
          <a:p>
            <a:pPr algn="l">
              <a:buFont typeface="Arial" panose="020B0604020202020204" pitchFamily="34" charset="0"/>
              <a:buChar char="•"/>
            </a:pPr>
            <a:r>
              <a:rPr lang="en-US" sz="1800" b="0" i="0" dirty="0">
                <a:solidFill>
                  <a:srgbClr val="242424"/>
                </a:solidFill>
                <a:effectLst/>
                <a:latin typeface="inherit"/>
              </a:rPr>
              <a:t>Falls.</a:t>
            </a:r>
            <a:endParaRPr lang="en-US" sz="1800" b="0" i="0" dirty="0">
              <a:solidFill>
                <a:srgbClr val="242424"/>
              </a:solidFill>
              <a:effectLst/>
              <a:latin typeface="Aptos" panose="020B0004020202020204" pitchFamily="34" charset="0"/>
            </a:endParaRPr>
          </a:p>
          <a:p>
            <a:pPr algn="l">
              <a:buFont typeface="Arial" panose="020B0604020202020204" pitchFamily="34" charset="0"/>
              <a:buChar char="•"/>
            </a:pPr>
            <a:r>
              <a:rPr lang="en-US" sz="1800" b="0" i="0" dirty="0">
                <a:solidFill>
                  <a:srgbClr val="242424"/>
                </a:solidFill>
                <a:effectLst/>
                <a:latin typeface="inherit"/>
              </a:rPr>
              <a:t>Poisonings.</a:t>
            </a:r>
            <a:endParaRPr lang="en-US" sz="1800" b="0" i="0" dirty="0">
              <a:solidFill>
                <a:srgbClr val="242424"/>
              </a:solidFill>
              <a:effectLst/>
              <a:latin typeface="Aptos" panose="020B0004020202020204" pitchFamily="34" charset="0"/>
            </a:endParaRPr>
          </a:p>
          <a:p>
            <a:pPr algn="l">
              <a:buFont typeface="Arial" panose="020B0604020202020204" pitchFamily="34" charset="0"/>
              <a:buChar char="•"/>
            </a:pPr>
            <a:r>
              <a:rPr lang="en-US" sz="1800" b="0" i="0" dirty="0">
                <a:solidFill>
                  <a:srgbClr val="242424"/>
                </a:solidFill>
                <a:effectLst/>
                <a:latin typeface="inherit"/>
              </a:rPr>
              <a:t>Threats to breathing – choking suffocation and strangulation.</a:t>
            </a:r>
            <a:endParaRPr lang="en-US" sz="1800" b="0" i="0" dirty="0">
              <a:solidFill>
                <a:srgbClr val="242424"/>
              </a:solidFill>
              <a:effectLst/>
              <a:latin typeface="Aptos" panose="020B0004020202020204" pitchFamily="34" charset="0"/>
            </a:endParaRPr>
          </a:p>
          <a:p>
            <a:pPr algn="l">
              <a:buFont typeface="Arial" panose="020B0604020202020204" pitchFamily="34" charset="0"/>
              <a:buChar char="•"/>
            </a:pPr>
            <a:r>
              <a:rPr lang="en-US" sz="1800" b="0" i="0" dirty="0">
                <a:solidFill>
                  <a:srgbClr val="242424"/>
                </a:solidFill>
                <a:effectLst/>
                <a:latin typeface="inherit"/>
              </a:rPr>
              <a:t>Drowning.</a:t>
            </a:r>
            <a:endParaRPr lang="en-US" sz="1800" b="0" i="0" dirty="0">
              <a:solidFill>
                <a:srgbClr val="242424"/>
              </a:solidFill>
              <a:effectLst/>
              <a:latin typeface="Aptos" panose="020B0004020202020204" pitchFamily="34" charset="0"/>
            </a:endParaRPr>
          </a:p>
          <a:p>
            <a:pPr algn="l">
              <a:buFont typeface="Arial" panose="020B0604020202020204" pitchFamily="34" charset="0"/>
              <a:buChar char="•"/>
            </a:pPr>
            <a:r>
              <a:rPr lang="en-US" sz="1800" b="0" i="0" dirty="0">
                <a:solidFill>
                  <a:srgbClr val="242424"/>
                </a:solidFill>
                <a:effectLst/>
                <a:latin typeface="inherit"/>
              </a:rPr>
              <a:t>Burns and Scalds</a:t>
            </a:r>
            <a:endParaRPr lang="en-US" sz="1800" b="0" i="0" dirty="0">
              <a:solidFill>
                <a:srgbClr val="242424"/>
              </a:solidFill>
              <a:effectLst/>
              <a:latin typeface="Aptos" panose="020B0004020202020204" pitchFamily="34" charset="0"/>
            </a:endParaRPr>
          </a:p>
          <a:p>
            <a:pPr algn="l"/>
            <a:r>
              <a:rPr lang="en-US" sz="1800" b="0" i="0" dirty="0">
                <a:solidFill>
                  <a:srgbClr val="242424"/>
                </a:solidFill>
                <a:effectLst/>
                <a:latin typeface="inherit"/>
              </a:rPr>
              <a:t> </a:t>
            </a:r>
            <a:endParaRPr lang="en-US" sz="1800" b="0" i="0" dirty="0">
              <a:solidFill>
                <a:srgbClr val="242424"/>
              </a:solidFill>
              <a:effectLst/>
              <a:latin typeface="Aptos" panose="020B0004020202020204" pitchFamily="34" charset="0"/>
            </a:endParaRPr>
          </a:p>
          <a:p>
            <a:pPr algn="l"/>
            <a:r>
              <a:rPr lang="en-US" sz="1800" b="0" i="0" dirty="0">
                <a:solidFill>
                  <a:srgbClr val="242424"/>
                </a:solidFill>
                <a:effectLst/>
                <a:latin typeface="inherit"/>
              </a:rPr>
              <a:t>Over the last 12 months Halton HELPS Home Equipment for Little Peoples </a:t>
            </a:r>
            <a:r>
              <a:rPr lang="en-US" sz="1800" b="0" i="0" dirty="0" err="1">
                <a:solidFill>
                  <a:srgbClr val="242424"/>
                </a:solidFill>
                <a:effectLst/>
                <a:latin typeface="inherit"/>
              </a:rPr>
              <a:t>Safey</a:t>
            </a:r>
            <a:r>
              <a:rPr lang="en-US" sz="1800" b="0" i="0" dirty="0">
                <a:solidFill>
                  <a:srgbClr val="242424"/>
                </a:solidFill>
                <a:effectLst/>
                <a:latin typeface="inherit"/>
              </a:rPr>
              <a:t> has supplied</a:t>
            </a:r>
            <a:endParaRPr lang="en-US" sz="1800" b="0" i="0" dirty="0">
              <a:solidFill>
                <a:srgbClr val="242424"/>
              </a:solidFill>
              <a:effectLst/>
              <a:latin typeface="Aptos" panose="020B0004020202020204" pitchFamily="34" charset="0"/>
            </a:endParaRPr>
          </a:p>
          <a:p>
            <a:pPr algn="l"/>
            <a:r>
              <a:rPr lang="en-US" sz="1800" b="0" i="0" dirty="0">
                <a:solidFill>
                  <a:srgbClr val="242424"/>
                </a:solidFill>
                <a:effectLst/>
                <a:latin typeface="inherit"/>
              </a:rPr>
              <a:t> </a:t>
            </a:r>
            <a:endParaRPr lang="en-US" sz="1800" b="0" i="0" dirty="0">
              <a:solidFill>
                <a:srgbClr val="242424"/>
              </a:solidFill>
              <a:effectLst/>
              <a:latin typeface="Aptos" panose="020B0004020202020204" pitchFamily="34" charset="0"/>
            </a:endParaRPr>
          </a:p>
          <a:p>
            <a:pPr algn="l"/>
            <a:r>
              <a:rPr lang="en-US" sz="1800" b="0" i="0" dirty="0">
                <a:solidFill>
                  <a:srgbClr val="242424"/>
                </a:solidFill>
                <a:effectLst/>
                <a:latin typeface="inherit"/>
              </a:rPr>
              <a:t>•             523   items of free of charge  (referred into the scheme by professionals working with the family)</a:t>
            </a:r>
            <a:endParaRPr lang="en-US" sz="1800" b="0" i="0" dirty="0">
              <a:solidFill>
                <a:srgbClr val="242424"/>
              </a:solidFill>
              <a:effectLst/>
              <a:latin typeface="Aptos" panose="020B0004020202020204" pitchFamily="34" charset="0"/>
            </a:endParaRPr>
          </a:p>
          <a:p>
            <a:pPr algn="l"/>
            <a:r>
              <a:rPr lang="en-US" sz="1800" b="0" i="0" dirty="0">
                <a:solidFill>
                  <a:srgbClr val="242424"/>
                </a:solidFill>
                <a:effectLst/>
                <a:latin typeface="inherit"/>
              </a:rPr>
              <a:t>•             201   Families have been reached and equipment provided free of charge</a:t>
            </a:r>
            <a:endParaRPr lang="en-US" sz="1800" b="0" i="0" dirty="0">
              <a:solidFill>
                <a:srgbClr val="242424"/>
              </a:solidFill>
              <a:effectLst/>
              <a:latin typeface="Aptos" panose="020B0004020202020204" pitchFamily="34" charset="0"/>
            </a:endParaRPr>
          </a:p>
          <a:p>
            <a:pPr algn="l"/>
            <a:r>
              <a:rPr lang="en-US" sz="1800" b="0" i="0" dirty="0">
                <a:solidFill>
                  <a:srgbClr val="242424"/>
                </a:solidFill>
                <a:effectLst/>
                <a:latin typeface="inherit"/>
              </a:rPr>
              <a:t> </a:t>
            </a:r>
            <a:endParaRPr lang="en-US" sz="1800" b="0" i="0" dirty="0">
              <a:solidFill>
                <a:srgbClr val="242424"/>
              </a:solidFill>
              <a:effectLst/>
              <a:latin typeface="Aptos" panose="020B0004020202020204" pitchFamily="34" charset="0"/>
            </a:endParaRPr>
          </a:p>
          <a:p>
            <a:pPr algn="l"/>
            <a:r>
              <a:rPr lang="en-US" sz="1800" b="0" i="0" dirty="0">
                <a:solidFill>
                  <a:srgbClr val="242424"/>
                </a:solidFill>
                <a:effectLst/>
                <a:latin typeface="inherit"/>
              </a:rPr>
              <a:t>Equipment purchased from the HELPS outlets at a </a:t>
            </a:r>
            <a:r>
              <a:rPr lang="en-US" sz="1800" b="0" i="0" dirty="0" err="1">
                <a:solidFill>
                  <a:srgbClr val="242424"/>
                </a:solidFill>
                <a:effectLst/>
                <a:latin typeface="inherit"/>
              </a:rPr>
              <a:t>subsidised</a:t>
            </a:r>
            <a:r>
              <a:rPr lang="en-US" sz="1800" b="0" i="0" dirty="0">
                <a:solidFill>
                  <a:srgbClr val="242424"/>
                </a:solidFill>
                <a:effectLst/>
                <a:latin typeface="inherit"/>
              </a:rPr>
              <a:t> cost</a:t>
            </a:r>
            <a:endParaRPr lang="en-US" sz="1800" b="0" i="0" dirty="0">
              <a:solidFill>
                <a:srgbClr val="242424"/>
              </a:solidFill>
              <a:effectLst/>
              <a:latin typeface="Aptos" panose="020B0004020202020204" pitchFamily="34" charset="0"/>
            </a:endParaRPr>
          </a:p>
          <a:p>
            <a:pPr algn="l"/>
            <a:r>
              <a:rPr lang="en-US" sz="1800" b="0" i="0" dirty="0">
                <a:solidFill>
                  <a:srgbClr val="242424"/>
                </a:solidFill>
                <a:effectLst/>
                <a:latin typeface="inherit"/>
              </a:rPr>
              <a:t> </a:t>
            </a:r>
            <a:endParaRPr lang="en-US" sz="1800" b="0" i="0" dirty="0">
              <a:solidFill>
                <a:srgbClr val="242424"/>
              </a:solidFill>
              <a:effectLst/>
              <a:latin typeface="Aptos" panose="020B0004020202020204" pitchFamily="34" charset="0"/>
            </a:endParaRPr>
          </a:p>
          <a:p>
            <a:pPr algn="l"/>
            <a:r>
              <a:rPr lang="en-US" sz="1800" b="0" i="0" dirty="0">
                <a:solidFill>
                  <a:srgbClr val="242424"/>
                </a:solidFill>
                <a:effectLst/>
                <a:latin typeface="inherit"/>
              </a:rPr>
              <a:t>•             421 items have been purchased</a:t>
            </a:r>
            <a:endParaRPr lang="en-US" sz="1800" b="0" i="0" dirty="0">
              <a:solidFill>
                <a:srgbClr val="242424"/>
              </a:solidFill>
              <a:effectLst/>
              <a:latin typeface="Aptos" panose="020B0004020202020204" pitchFamily="34" charset="0"/>
            </a:endParaRPr>
          </a:p>
          <a:p>
            <a:pPr algn="l"/>
            <a:r>
              <a:rPr lang="en-US" sz="1800" b="0" i="0">
                <a:solidFill>
                  <a:srgbClr val="242424"/>
                </a:solidFill>
                <a:effectLst/>
                <a:latin typeface="inherit"/>
              </a:rPr>
              <a:t>•             193 Families have been reached and equipment purchased</a:t>
            </a:r>
            <a:endParaRPr lang="en-US" sz="1800" b="0" i="0">
              <a:solidFill>
                <a:srgbClr val="242424"/>
              </a:solidFill>
              <a:effectLst/>
              <a:latin typeface="Aptos" panose="020B0004020202020204" pitchFamily="34" charset="0"/>
            </a:endParaRPr>
          </a:p>
          <a:p>
            <a:endParaRPr lang="en-GB" dirty="0"/>
          </a:p>
        </p:txBody>
      </p:sp>
      <p:sp>
        <p:nvSpPr>
          <p:cNvPr id="4" name="Slide Number Placeholder 3">
            <a:extLst>
              <a:ext uri="{FF2B5EF4-FFF2-40B4-BE49-F238E27FC236}">
                <a16:creationId xmlns:a16="http://schemas.microsoft.com/office/drawing/2014/main" id="{E99D83CE-D914-664A-3980-858B5601F4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0F0129-26E2-CD4F-8418-69A93BF6583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997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0F0129-26E2-CD4F-8418-69A93BF6583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7567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0F0129-26E2-CD4F-8418-69A93BF6583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1553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0F0129-26E2-CD4F-8418-69A93BF6583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0629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0F0129-26E2-CD4F-8418-69A93BF6583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6473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0F0129-26E2-CD4F-8418-69A93BF6583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7232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0F0129-26E2-CD4F-8418-69A93BF6583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8845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0F0129-26E2-CD4F-8418-69A93BF6583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5474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0F0129-26E2-CD4F-8418-69A93BF6583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7791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82DA0-C989-6A17-DBAF-5A7E72517F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5290029-BEEB-91F8-E1D4-CEDE580598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7551544-C114-258D-8741-B317E9B04CC0}"/>
              </a:ext>
            </a:extLst>
          </p:cNvPr>
          <p:cNvSpPr>
            <a:spLocks noGrp="1"/>
          </p:cNvSpPr>
          <p:nvPr>
            <p:ph type="dt" sz="half" idx="10"/>
          </p:nvPr>
        </p:nvSpPr>
        <p:spPr>
          <a:xfrm>
            <a:off x="838200" y="6356350"/>
            <a:ext cx="2743200" cy="365125"/>
          </a:xfrm>
          <a:prstGeom prst="rect">
            <a:avLst/>
          </a:prstGeom>
        </p:spPr>
        <p:txBody>
          <a:bodyPr/>
          <a:lstStyle/>
          <a:p>
            <a:fld id="{8081C86C-6B5C-EF47-AC1A-5E7C3B812152}" type="datetimeFigureOut">
              <a:rPr lang="en-US" smtClean="0"/>
              <a:t>1/22/2025</a:t>
            </a:fld>
            <a:endParaRPr lang="en-US"/>
          </a:p>
        </p:txBody>
      </p:sp>
      <p:sp>
        <p:nvSpPr>
          <p:cNvPr id="5" name="Footer Placeholder 4">
            <a:extLst>
              <a:ext uri="{FF2B5EF4-FFF2-40B4-BE49-F238E27FC236}">
                <a16:creationId xmlns:a16="http://schemas.microsoft.com/office/drawing/2014/main" id="{D230FDF1-55C9-9ABB-A038-39BEBA8DB6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1EB22B-FC68-B9C1-5436-BF270B9D88BF}"/>
              </a:ext>
            </a:extLst>
          </p:cNvPr>
          <p:cNvSpPr>
            <a:spLocks noGrp="1"/>
          </p:cNvSpPr>
          <p:nvPr>
            <p:ph type="sldNum" sz="quarter" idx="12"/>
          </p:nvPr>
        </p:nvSpPr>
        <p:spPr>
          <a:xfrm>
            <a:off x="8610600" y="6356350"/>
            <a:ext cx="2743200" cy="365125"/>
          </a:xfrm>
          <a:prstGeom prst="rect">
            <a:avLst/>
          </a:prstGeom>
        </p:spPr>
        <p:txBody>
          <a:bodyPr/>
          <a:lstStyle/>
          <a:p>
            <a:fld id="{2A271E89-8739-A04D-9B7E-28BE0F1E1F1C}" type="slidenum">
              <a:rPr lang="en-US" smtClean="0"/>
              <a:t>‹#›</a:t>
            </a:fld>
            <a:endParaRPr lang="en-US"/>
          </a:p>
        </p:txBody>
      </p:sp>
    </p:spTree>
    <p:extLst>
      <p:ext uri="{BB962C8B-B14F-4D97-AF65-F5344CB8AC3E}">
        <p14:creationId xmlns:p14="http://schemas.microsoft.com/office/powerpoint/2010/main" val="2763353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2B5C-8B1E-B625-B1C1-87D326C870ED}"/>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8D8A0FA-1D8C-CDD8-E3A6-E633816EA068}"/>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1C5E542-F6B2-CA44-9120-368CBDCF71FB}"/>
              </a:ext>
            </a:extLst>
          </p:cNvPr>
          <p:cNvSpPr>
            <a:spLocks noGrp="1"/>
          </p:cNvSpPr>
          <p:nvPr>
            <p:ph type="dt" sz="half" idx="10"/>
          </p:nvPr>
        </p:nvSpPr>
        <p:spPr>
          <a:xfrm>
            <a:off x="838200" y="6356350"/>
            <a:ext cx="2743200" cy="365125"/>
          </a:xfrm>
          <a:prstGeom prst="rect">
            <a:avLst/>
          </a:prstGeom>
        </p:spPr>
        <p:txBody>
          <a:bodyPr/>
          <a:lstStyle/>
          <a:p>
            <a:fld id="{8081C86C-6B5C-EF47-AC1A-5E7C3B812152}" type="datetimeFigureOut">
              <a:rPr lang="en-US" smtClean="0"/>
              <a:t>1/22/2025</a:t>
            </a:fld>
            <a:endParaRPr lang="en-US"/>
          </a:p>
        </p:txBody>
      </p:sp>
      <p:sp>
        <p:nvSpPr>
          <p:cNvPr id="5" name="Footer Placeholder 4">
            <a:extLst>
              <a:ext uri="{FF2B5EF4-FFF2-40B4-BE49-F238E27FC236}">
                <a16:creationId xmlns:a16="http://schemas.microsoft.com/office/drawing/2014/main" id="{23533DFC-DEE3-D007-7229-C711C79110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0C802-4196-ACBB-530E-6F1658040C3E}"/>
              </a:ext>
            </a:extLst>
          </p:cNvPr>
          <p:cNvSpPr>
            <a:spLocks noGrp="1"/>
          </p:cNvSpPr>
          <p:nvPr>
            <p:ph type="sldNum" sz="quarter" idx="12"/>
          </p:nvPr>
        </p:nvSpPr>
        <p:spPr>
          <a:xfrm>
            <a:off x="8610600" y="6356350"/>
            <a:ext cx="2743200" cy="365125"/>
          </a:xfrm>
          <a:prstGeom prst="rect">
            <a:avLst/>
          </a:prstGeom>
        </p:spPr>
        <p:txBody>
          <a:bodyPr/>
          <a:lstStyle/>
          <a:p>
            <a:fld id="{2A271E89-8739-A04D-9B7E-28BE0F1E1F1C}" type="slidenum">
              <a:rPr lang="en-US" smtClean="0"/>
              <a:t>‹#›</a:t>
            </a:fld>
            <a:endParaRPr lang="en-US"/>
          </a:p>
        </p:txBody>
      </p:sp>
    </p:spTree>
    <p:extLst>
      <p:ext uri="{BB962C8B-B14F-4D97-AF65-F5344CB8AC3E}">
        <p14:creationId xmlns:p14="http://schemas.microsoft.com/office/powerpoint/2010/main" val="4270003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45DBBD-40C7-2A66-72B4-BE7A6D605479}"/>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3329196-2FDA-FBEE-6658-95B6EB21F72F}"/>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4198538-1B7B-A99E-1AD3-4ADFA374EF65}"/>
              </a:ext>
            </a:extLst>
          </p:cNvPr>
          <p:cNvSpPr>
            <a:spLocks noGrp="1"/>
          </p:cNvSpPr>
          <p:nvPr>
            <p:ph type="dt" sz="half" idx="10"/>
          </p:nvPr>
        </p:nvSpPr>
        <p:spPr>
          <a:xfrm>
            <a:off x="838200" y="6356350"/>
            <a:ext cx="2743200" cy="365125"/>
          </a:xfrm>
          <a:prstGeom prst="rect">
            <a:avLst/>
          </a:prstGeom>
        </p:spPr>
        <p:txBody>
          <a:bodyPr/>
          <a:lstStyle/>
          <a:p>
            <a:fld id="{8081C86C-6B5C-EF47-AC1A-5E7C3B812152}" type="datetimeFigureOut">
              <a:rPr lang="en-US" smtClean="0"/>
              <a:t>1/22/2025</a:t>
            </a:fld>
            <a:endParaRPr lang="en-US"/>
          </a:p>
        </p:txBody>
      </p:sp>
      <p:sp>
        <p:nvSpPr>
          <p:cNvPr id="5" name="Footer Placeholder 4">
            <a:extLst>
              <a:ext uri="{FF2B5EF4-FFF2-40B4-BE49-F238E27FC236}">
                <a16:creationId xmlns:a16="http://schemas.microsoft.com/office/drawing/2014/main" id="{C881310A-514A-12CA-4FC5-CBF5B9AFEA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B93D25-7347-7E63-9E11-BCF9D62013EA}"/>
              </a:ext>
            </a:extLst>
          </p:cNvPr>
          <p:cNvSpPr>
            <a:spLocks noGrp="1"/>
          </p:cNvSpPr>
          <p:nvPr>
            <p:ph type="sldNum" sz="quarter" idx="12"/>
          </p:nvPr>
        </p:nvSpPr>
        <p:spPr>
          <a:xfrm>
            <a:off x="8610600" y="6356350"/>
            <a:ext cx="2743200" cy="365125"/>
          </a:xfrm>
          <a:prstGeom prst="rect">
            <a:avLst/>
          </a:prstGeom>
        </p:spPr>
        <p:txBody>
          <a:bodyPr/>
          <a:lstStyle/>
          <a:p>
            <a:fld id="{2A271E89-8739-A04D-9B7E-28BE0F1E1F1C}" type="slidenum">
              <a:rPr lang="en-US" smtClean="0"/>
              <a:t>‹#›</a:t>
            </a:fld>
            <a:endParaRPr lang="en-US"/>
          </a:p>
        </p:txBody>
      </p:sp>
    </p:spTree>
    <p:extLst>
      <p:ext uri="{BB962C8B-B14F-4D97-AF65-F5344CB8AC3E}">
        <p14:creationId xmlns:p14="http://schemas.microsoft.com/office/powerpoint/2010/main" val="2360348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2E49E-4A00-24FA-BD86-B9E62CFFDC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C9FC8A9-5FA6-4FDE-6D13-FB9361B6AD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57152C-817D-91E3-968B-388ABCB0192E}"/>
              </a:ext>
            </a:extLst>
          </p:cNvPr>
          <p:cNvSpPr>
            <a:spLocks noGrp="1"/>
          </p:cNvSpPr>
          <p:nvPr>
            <p:ph type="dt" sz="half" idx="10"/>
          </p:nvPr>
        </p:nvSpPr>
        <p:spPr/>
        <p:txBody>
          <a:bodyPr/>
          <a:lstStyle/>
          <a:p>
            <a:fld id="{EE77F0CC-01AA-44CA-8A98-23FFD6C2798E}" type="datetimeFigureOut">
              <a:rPr lang="en-GB" smtClean="0"/>
              <a:t>22/01/2025</a:t>
            </a:fld>
            <a:endParaRPr lang="en-GB"/>
          </a:p>
        </p:txBody>
      </p:sp>
      <p:sp>
        <p:nvSpPr>
          <p:cNvPr id="5" name="Footer Placeholder 4">
            <a:extLst>
              <a:ext uri="{FF2B5EF4-FFF2-40B4-BE49-F238E27FC236}">
                <a16:creationId xmlns:a16="http://schemas.microsoft.com/office/drawing/2014/main" id="{2FD04903-E4BD-CB12-6973-086385C930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1E225C-E89C-242A-7B6E-AC26650EF759}"/>
              </a:ext>
            </a:extLst>
          </p:cNvPr>
          <p:cNvSpPr>
            <a:spLocks noGrp="1"/>
          </p:cNvSpPr>
          <p:nvPr>
            <p:ph type="sldNum" sz="quarter" idx="12"/>
          </p:nvPr>
        </p:nvSpPr>
        <p:spPr/>
        <p:txBody>
          <a:bodyPr/>
          <a:lstStyle/>
          <a:p>
            <a:fld id="{F688B65C-2EF1-437D-BAC2-0CBD801879A2}" type="slidenum">
              <a:rPr lang="en-GB" smtClean="0"/>
              <a:t>‹#›</a:t>
            </a:fld>
            <a:endParaRPr lang="en-GB"/>
          </a:p>
        </p:txBody>
      </p:sp>
    </p:spTree>
    <p:extLst>
      <p:ext uri="{BB962C8B-B14F-4D97-AF65-F5344CB8AC3E}">
        <p14:creationId xmlns:p14="http://schemas.microsoft.com/office/powerpoint/2010/main" val="2689550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E9859-275E-44F7-1B87-064494D5A9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35F163-5E65-7166-D91A-3C23E8772D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57F251-0186-C614-D019-826ED5DE014E}"/>
              </a:ext>
            </a:extLst>
          </p:cNvPr>
          <p:cNvSpPr>
            <a:spLocks noGrp="1"/>
          </p:cNvSpPr>
          <p:nvPr>
            <p:ph type="dt" sz="half" idx="10"/>
          </p:nvPr>
        </p:nvSpPr>
        <p:spPr/>
        <p:txBody>
          <a:bodyPr/>
          <a:lstStyle/>
          <a:p>
            <a:fld id="{EE77F0CC-01AA-44CA-8A98-23FFD6C2798E}" type="datetimeFigureOut">
              <a:rPr lang="en-GB" smtClean="0"/>
              <a:t>22/01/2025</a:t>
            </a:fld>
            <a:endParaRPr lang="en-GB"/>
          </a:p>
        </p:txBody>
      </p:sp>
      <p:sp>
        <p:nvSpPr>
          <p:cNvPr id="5" name="Footer Placeholder 4">
            <a:extLst>
              <a:ext uri="{FF2B5EF4-FFF2-40B4-BE49-F238E27FC236}">
                <a16:creationId xmlns:a16="http://schemas.microsoft.com/office/drawing/2014/main" id="{36DCDED9-4332-8CCF-12AC-E9F7B79863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9A992F-8E83-C3C8-E1EF-EBFF66785480}"/>
              </a:ext>
            </a:extLst>
          </p:cNvPr>
          <p:cNvSpPr>
            <a:spLocks noGrp="1"/>
          </p:cNvSpPr>
          <p:nvPr>
            <p:ph type="sldNum" sz="quarter" idx="12"/>
          </p:nvPr>
        </p:nvSpPr>
        <p:spPr/>
        <p:txBody>
          <a:bodyPr/>
          <a:lstStyle/>
          <a:p>
            <a:fld id="{F688B65C-2EF1-437D-BAC2-0CBD801879A2}" type="slidenum">
              <a:rPr lang="en-GB" smtClean="0"/>
              <a:t>‹#›</a:t>
            </a:fld>
            <a:endParaRPr lang="en-GB"/>
          </a:p>
        </p:txBody>
      </p:sp>
    </p:spTree>
    <p:extLst>
      <p:ext uri="{BB962C8B-B14F-4D97-AF65-F5344CB8AC3E}">
        <p14:creationId xmlns:p14="http://schemas.microsoft.com/office/powerpoint/2010/main" val="2021541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F116-1B70-11BF-A651-78F77313D1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A886944-D053-2BB8-E351-DFCACDFC266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2C7DC3-53F7-509C-725D-51D2CC8619BF}"/>
              </a:ext>
            </a:extLst>
          </p:cNvPr>
          <p:cNvSpPr>
            <a:spLocks noGrp="1"/>
          </p:cNvSpPr>
          <p:nvPr>
            <p:ph type="dt" sz="half" idx="10"/>
          </p:nvPr>
        </p:nvSpPr>
        <p:spPr/>
        <p:txBody>
          <a:bodyPr/>
          <a:lstStyle/>
          <a:p>
            <a:fld id="{EE77F0CC-01AA-44CA-8A98-23FFD6C2798E}" type="datetimeFigureOut">
              <a:rPr lang="en-GB" smtClean="0"/>
              <a:t>22/01/2025</a:t>
            </a:fld>
            <a:endParaRPr lang="en-GB"/>
          </a:p>
        </p:txBody>
      </p:sp>
      <p:sp>
        <p:nvSpPr>
          <p:cNvPr id="5" name="Footer Placeholder 4">
            <a:extLst>
              <a:ext uri="{FF2B5EF4-FFF2-40B4-BE49-F238E27FC236}">
                <a16:creationId xmlns:a16="http://schemas.microsoft.com/office/drawing/2014/main" id="{5F2C6E3D-6A9D-1F40-B0EE-5265137253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CB7E45-0542-C01C-BDDD-D87A243376A4}"/>
              </a:ext>
            </a:extLst>
          </p:cNvPr>
          <p:cNvSpPr>
            <a:spLocks noGrp="1"/>
          </p:cNvSpPr>
          <p:nvPr>
            <p:ph type="sldNum" sz="quarter" idx="12"/>
          </p:nvPr>
        </p:nvSpPr>
        <p:spPr/>
        <p:txBody>
          <a:bodyPr/>
          <a:lstStyle/>
          <a:p>
            <a:fld id="{F688B65C-2EF1-437D-BAC2-0CBD801879A2}" type="slidenum">
              <a:rPr lang="en-GB" smtClean="0"/>
              <a:t>‹#›</a:t>
            </a:fld>
            <a:endParaRPr lang="en-GB"/>
          </a:p>
        </p:txBody>
      </p:sp>
    </p:spTree>
    <p:extLst>
      <p:ext uri="{BB962C8B-B14F-4D97-AF65-F5344CB8AC3E}">
        <p14:creationId xmlns:p14="http://schemas.microsoft.com/office/powerpoint/2010/main" val="799227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AB19D-A8E6-5130-D988-C2B0A9F999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8FCFA9-959C-175C-7ACA-F3C1633CB2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5D0001C-0207-0B53-B126-285F81C2EA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EDE4EA2-E8C3-0F59-FF88-149FFC3D67A5}"/>
              </a:ext>
            </a:extLst>
          </p:cNvPr>
          <p:cNvSpPr>
            <a:spLocks noGrp="1"/>
          </p:cNvSpPr>
          <p:nvPr>
            <p:ph type="dt" sz="half" idx="10"/>
          </p:nvPr>
        </p:nvSpPr>
        <p:spPr/>
        <p:txBody>
          <a:bodyPr/>
          <a:lstStyle/>
          <a:p>
            <a:fld id="{EE77F0CC-01AA-44CA-8A98-23FFD6C2798E}" type="datetimeFigureOut">
              <a:rPr lang="en-GB" smtClean="0"/>
              <a:t>22/01/2025</a:t>
            </a:fld>
            <a:endParaRPr lang="en-GB"/>
          </a:p>
        </p:txBody>
      </p:sp>
      <p:sp>
        <p:nvSpPr>
          <p:cNvPr id="6" name="Footer Placeholder 5">
            <a:extLst>
              <a:ext uri="{FF2B5EF4-FFF2-40B4-BE49-F238E27FC236}">
                <a16:creationId xmlns:a16="http://schemas.microsoft.com/office/drawing/2014/main" id="{A297D4C9-4267-045C-D1E6-12CF976C2E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2D713D-A481-9A73-D87E-C6FEA4C1F9EB}"/>
              </a:ext>
            </a:extLst>
          </p:cNvPr>
          <p:cNvSpPr>
            <a:spLocks noGrp="1"/>
          </p:cNvSpPr>
          <p:nvPr>
            <p:ph type="sldNum" sz="quarter" idx="12"/>
          </p:nvPr>
        </p:nvSpPr>
        <p:spPr/>
        <p:txBody>
          <a:bodyPr/>
          <a:lstStyle/>
          <a:p>
            <a:fld id="{F688B65C-2EF1-437D-BAC2-0CBD801879A2}" type="slidenum">
              <a:rPr lang="en-GB" smtClean="0"/>
              <a:t>‹#›</a:t>
            </a:fld>
            <a:endParaRPr lang="en-GB"/>
          </a:p>
        </p:txBody>
      </p:sp>
    </p:spTree>
    <p:extLst>
      <p:ext uri="{BB962C8B-B14F-4D97-AF65-F5344CB8AC3E}">
        <p14:creationId xmlns:p14="http://schemas.microsoft.com/office/powerpoint/2010/main" val="422409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17503-76F1-D81B-7ACF-728235D6AC4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5BFF26A-C538-79BF-7DF2-9CFC35E8BC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093881-823A-7DB0-F4C2-66881CC33C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0CC7FAF-55F9-0774-3204-B9A9D415CD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78D5D7-5081-A824-0D66-6F8389544D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A09EE14-304D-D14A-9EC9-0D872574BE9E}"/>
              </a:ext>
            </a:extLst>
          </p:cNvPr>
          <p:cNvSpPr>
            <a:spLocks noGrp="1"/>
          </p:cNvSpPr>
          <p:nvPr>
            <p:ph type="dt" sz="half" idx="10"/>
          </p:nvPr>
        </p:nvSpPr>
        <p:spPr/>
        <p:txBody>
          <a:bodyPr/>
          <a:lstStyle/>
          <a:p>
            <a:fld id="{EE77F0CC-01AA-44CA-8A98-23FFD6C2798E}" type="datetimeFigureOut">
              <a:rPr lang="en-GB" smtClean="0"/>
              <a:t>22/01/2025</a:t>
            </a:fld>
            <a:endParaRPr lang="en-GB"/>
          </a:p>
        </p:txBody>
      </p:sp>
      <p:sp>
        <p:nvSpPr>
          <p:cNvPr id="8" name="Footer Placeholder 7">
            <a:extLst>
              <a:ext uri="{FF2B5EF4-FFF2-40B4-BE49-F238E27FC236}">
                <a16:creationId xmlns:a16="http://schemas.microsoft.com/office/drawing/2014/main" id="{004CC28B-5E35-1785-BF6F-5938CFA83D4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055051D-6F39-5AD4-E8B6-F3E6EA8B23DD}"/>
              </a:ext>
            </a:extLst>
          </p:cNvPr>
          <p:cNvSpPr>
            <a:spLocks noGrp="1"/>
          </p:cNvSpPr>
          <p:nvPr>
            <p:ph type="sldNum" sz="quarter" idx="12"/>
          </p:nvPr>
        </p:nvSpPr>
        <p:spPr/>
        <p:txBody>
          <a:bodyPr/>
          <a:lstStyle/>
          <a:p>
            <a:fld id="{F688B65C-2EF1-437D-BAC2-0CBD801879A2}" type="slidenum">
              <a:rPr lang="en-GB" smtClean="0"/>
              <a:t>‹#›</a:t>
            </a:fld>
            <a:endParaRPr lang="en-GB"/>
          </a:p>
        </p:txBody>
      </p:sp>
    </p:spTree>
    <p:extLst>
      <p:ext uri="{BB962C8B-B14F-4D97-AF65-F5344CB8AC3E}">
        <p14:creationId xmlns:p14="http://schemas.microsoft.com/office/powerpoint/2010/main" val="2925976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1E295-5374-46FB-0BEC-3363FC76FC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FD51E1F-4431-B549-1373-870E6EAB032A}"/>
              </a:ext>
            </a:extLst>
          </p:cNvPr>
          <p:cNvSpPr>
            <a:spLocks noGrp="1"/>
          </p:cNvSpPr>
          <p:nvPr>
            <p:ph type="dt" sz="half" idx="10"/>
          </p:nvPr>
        </p:nvSpPr>
        <p:spPr/>
        <p:txBody>
          <a:bodyPr/>
          <a:lstStyle/>
          <a:p>
            <a:fld id="{EE77F0CC-01AA-44CA-8A98-23FFD6C2798E}" type="datetimeFigureOut">
              <a:rPr lang="en-GB" smtClean="0"/>
              <a:t>22/01/2025</a:t>
            </a:fld>
            <a:endParaRPr lang="en-GB"/>
          </a:p>
        </p:txBody>
      </p:sp>
      <p:sp>
        <p:nvSpPr>
          <p:cNvPr id="4" name="Footer Placeholder 3">
            <a:extLst>
              <a:ext uri="{FF2B5EF4-FFF2-40B4-BE49-F238E27FC236}">
                <a16:creationId xmlns:a16="http://schemas.microsoft.com/office/drawing/2014/main" id="{B38B82A1-0214-F61F-8503-E47F6EC33F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675C791-D4ED-C162-57ED-CC3DBB660253}"/>
              </a:ext>
            </a:extLst>
          </p:cNvPr>
          <p:cNvSpPr>
            <a:spLocks noGrp="1"/>
          </p:cNvSpPr>
          <p:nvPr>
            <p:ph type="sldNum" sz="quarter" idx="12"/>
          </p:nvPr>
        </p:nvSpPr>
        <p:spPr/>
        <p:txBody>
          <a:bodyPr/>
          <a:lstStyle/>
          <a:p>
            <a:fld id="{F688B65C-2EF1-437D-BAC2-0CBD801879A2}" type="slidenum">
              <a:rPr lang="en-GB" smtClean="0"/>
              <a:t>‹#›</a:t>
            </a:fld>
            <a:endParaRPr lang="en-GB"/>
          </a:p>
        </p:txBody>
      </p:sp>
    </p:spTree>
    <p:extLst>
      <p:ext uri="{BB962C8B-B14F-4D97-AF65-F5344CB8AC3E}">
        <p14:creationId xmlns:p14="http://schemas.microsoft.com/office/powerpoint/2010/main" val="258363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7C89E6-3B5F-17FF-C541-59DCD76DDDCC}"/>
              </a:ext>
            </a:extLst>
          </p:cNvPr>
          <p:cNvSpPr>
            <a:spLocks noGrp="1"/>
          </p:cNvSpPr>
          <p:nvPr>
            <p:ph type="dt" sz="half" idx="10"/>
          </p:nvPr>
        </p:nvSpPr>
        <p:spPr/>
        <p:txBody>
          <a:bodyPr/>
          <a:lstStyle/>
          <a:p>
            <a:fld id="{EE77F0CC-01AA-44CA-8A98-23FFD6C2798E}" type="datetimeFigureOut">
              <a:rPr lang="en-GB" smtClean="0"/>
              <a:t>22/01/2025</a:t>
            </a:fld>
            <a:endParaRPr lang="en-GB"/>
          </a:p>
        </p:txBody>
      </p:sp>
      <p:sp>
        <p:nvSpPr>
          <p:cNvPr id="3" name="Footer Placeholder 2">
            <a:extLst>
              <a:ext uri="{FF2B5EF4-FFF2-40B4-BE49-F238E27FC236}">
                <a16:creationId xmlns:a16="http://schemas.microsoft.com/office/drawing/2014/main" id="{C3198FEC-5006-8985-1F49-3A3EBFFD3F4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868B47B-2956-9E25-98DB-CF35441B9198}"/>
              </a:ext>
            </a:extLst>
          </p:cNvPr>
          <p:cNvSpPr>
            <a:spLocks noGrp="1"/>
          </p:cNvSpPr>
          <p:nvPr>
            <p:ph type="sldNum" sz="quarter" idx="12"/>
          </p:nvPr>
        </p:nvSpPr>
        <p:spPr/>
        <p:txBody>
          <a:bodyPr/>
          <a:lstStyle/>
          <a:p>
            <a:fld id="{F688B65C-2EF1-437D-BAC2-0CBD801879A2}" type="slidenum">
              <a:rPr lang="en-GB" smtClean="0"/>
              <a:t>‹#›</a:t>
            </a:fld>
            <a:endParaRPr lang="en-GB"/>
          </a:p>
        </p:txBody>
      </p:sp>
    </p:spTree>
    <p:extLst>
      <p:ext uri="{BB962C8B-B14F-4D97-AF65-F5344CB8AC3E}">
        <p14:creationId xmlns:p14="http://schemas.microsoft.com/office/powerpoint/2010/main" val="4047899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7C26D-29F4-A3B2-89AB-4EECBD97A2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EE3163B-ED0F-33F8-94FF-DD67BDE024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0CCCC6-ED54-7D15-4E40-1316008337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87C90A-FE01-48C3-D6F3-900DC5D7ACC0}"/>
              </a:ext>
            </a:extLst>
          </p:cNvPr>
          <p:cNvSpPr>
            <a:spLocks noGrp="1"/>
          </p:cNvSpPr>
          <p:nvPr>
            <p:ph type="dt" sz="half" idx="10"/>
          </p:nvPr>
        </p:nvSpPr>
        <p:spPr/>
        <p:txBody>
          <a:bodyPr/>
          <a:lstStyle/>
          <a:p>
            <a:fld id="{EE77F0CC-01AA-44CA-8A98-23FFD6C2798E}" type="datetimeFigureOut">
              <a:rPr lang="en-GB" smtClean="0"/>
              <a:t>22/01/2025</a:t>
            </a:fld>
            <a:endParaRPr lang="en-GB"/>
          </a:p>
        </p:txBody>
      </p:sp>
      <p:sp>
        <p:nvSpPr>
          <p:cNvPr id="6" name="Footer Placeholder 5">
            <a:extLst>
              <a:ext uri="{FF2B5EF4-FFF2-40B4-BE49-F238E27FC236}">
                <a16:creationId xmlns:a16="http://schemas.microsoft.com/office/drawing/2014/main" id="{31918633-E46D-8CD2-815F-5E3203556E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C4C549-8238-29F3-82F4-6F7AC0A2EAC5}"/>
              </a:ext>
            </a:extLst>
          </p:cNvPr>
          <p:cNvSpPr>
            <a:spLocks noGrp="1"/>
          </p:cNvSpPr>
          <p:nvPr>
            <p:ph type="sldNum" sz="quarter" idx="12"/>
          </p:nvPr>
        </p:nvSpPr>
        <p:spPr/>
        <p:txBody>
          <a:bodyPr/>
          <a:lstStyle/>
          <a:p>
            <a:fld id="{F688B65C-2EF1-437D-BAC2-0CBD801879A2}" type="slidenum">
              <a:rPr lang="en-GB" smtClean="0"/>
              <a:t>‹#›</a:t>
            </a:fld>
            <a:endParaRPr lang="en-GB"/>
          </a:p>
        </p:txBody>
      </p:sp>
    </p:spTree>
    <p:extLst>
      <p:ext uri="{BB962C8B-B14F-4D97-AF65-F5344CB8AC3E}">
        <p14:creationId xmlns:p14="http://schemas.microsoft.com/office/powerpoint/2010/main" val="134408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6D9EC-8646-4E8C-F929-72F23CBDFD76}"/>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EECDE41-E2EA-2478-642C-AF464963165C}"/>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43F898-75EC-B9DF-D7F0-4B9E5B700173}"/>
              </a:ext>
            </a:extLst>
          </p:cNvPr>
          <p:cNvSpPr>
            <a:spLocks noGrp="1"/>
          </p:cNvSpPr>
          <p:nvPr>
            <p:ph type="dt" sz="half" idx="10"/>
          </p:nvPr>
        </p:nvSpPr>
        <p:spPr>
          <a:xfrm>
            <a:off x="838200" y="6356350"/>
            <a:ext cx="2743200" cy="365125"/>
          </a:xfrm>
          <a:prstGeom prst="rect">
            <a:avLst/>
          </a:prstGeom>
        </p:spPr>
        <p:txBody>
          <a:bodyPr/>
          <a:lstStyle/>
          <a:p>
            <a:fld id="{8081C86C-6B5C-EF47-AC1A-5E7C3B812152}" type="datetimeFigureOut">
              <a:rPr lang="en-US" smtClean="0"/>
              <a:t>1/22/2025</a:t>
            </a:fld>
            <a:endParaRPr lang="en-US"/>
          </a:p>
        </p:txBody>
      </p:sp>
      <p:sp>
        <p:nvSpPr>
          <p:cNvPr id="5" name="Footer Placeholder 4">
            <a:extLst>
              <a:ext uri="{FF2B5EF4-FFF2-40B4-BE49-F238E27FC236}">
                <a16:creationId xmlns:a16="http://schemas.microsoft.com/office/drawing/2014/main" id="{EBBE3CFB-13F0-7BB6-0F22-3FC4577575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65DD2D-F924-587D-CC41-78C1510D63C0}"/>
              </a:ext>
            </a:extLst>
          </p:cNvPr>
          <p:cNvSpPr>
            <a:spLocks noGrp="1"/>
          </p:cNvSpPr>
          <p:nvPr>
            <p:ph type="sldNum" sz="quarter" idx="12"/>
          </p:nvPr>
        </p:nvSpPr>
        <p:spPr>
          <a:xfrm>
            <a:off x="8610600" y="6356350"/>
            <a:ext cx="2743200" cy="365125"/>
          </a:xfrm>
          <a:prstGeom prst="rect">
            <a:avLst/>
          </a:prstGeom>
        </p:spPr>
        <p:txBody>
          <a:bodyPr/>
          <a:lstStyle/>
          <a:p>
            <a:fld id="{2A271E89-8739-A04D-9B7E-28BE0F1E1F1C}" type="slidenum">
              <a:rPr lang="en-US" smtClean="0"/>
              <a:t>‹#›</a:t>
            </a:fld>
            <a:endParaRPr lang="en-US"/>
          </a:p>
        </p:txBody>
      </p:sp>
    </p:spTree>
    <p:extLst>
      <p:ext uri="{BB962C8B-B14F-4D97-AF65-F5344CB8AC3E}">
        <p14:creationId xmlns:p14="http://schemas.microsoft.com/office/powerpoint/2010/main" val="1247713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BA135-9804-1EF9-1DE8-1BD97D95CA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6EB99E1-117E-7DDB-1E33-D2AFE646C5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3DC0F04-69EF-A376-45D0-7FDCCCF29E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DD68AE-F4AE-2329-B36F-D0D8DE9F5516}"/>
              </a:ext>
            </a:extLst>
          </p:cNvPr>
          <p:cNvSpPr>
            <a:spLocks noGrp="1"/>
          </p:cNvSpPr>
          <p:nvPr>
            <p:ph type="dt" sz="half" idx="10"/>
          </p:nvPr>
        </p:nvSpPr>
        <p:spPr/>
        <p:txBody>
          <a:bodyPr/>
          <a:lstStyle/>
          <a:p>
            <a:fld id="{EE77F0CC-01AA-44CA-8A98-23FFD6C2798E}" type="datetimeFigureOut">
              <a:rPr lang="en-GB" smtClean="0"/>
              <a:t>22/01/2025</a:t>
            </a:fld>
            <a:endParaRPr lang="en-GB"/>
          </a:p>
        </p:txBody>
      </p:sp>
      <p:sp>
        <p:nvSpPr>
          <p:cNvPr id="6" name="Footer Placeholder 5">
            <a:extLst>
              <a:ext uri="{FF2B5EF4-FFF2-40B4-BE49-F238E27FC236}">
                <a16:creationId xmlns:a16="http://schemas.microsoft.com/office/drawing/2014/main" id="{1B0DD8CD-9A7C-A591-F50F-A1D9F2F019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5E2F4D-511C-64D6-A362-6F9BB03BE681}"/>
              </a:ext>
            </a:extLst>
          </p:cNvPr>
          <p:cNvSpPr>
            <a:spLocks noGrp="1"/>
          </p:cNvSpPr>
          <p:nvPr>
            <p:ph type="sldNum" sz="quarter" idx="12"/>
          </p:nvPr>
        </p:nvSpPr>
        <p:spPr/>
        <p:txBody>
          <a:bodyPr/>
          <a:lstStyle/>
          <a:p>
            <a:fld id="{F688B65C-2EF1-437D-BAC2-0CBD801879A2}" type="slidenum">
              <a:rPr lang="en-GB" smtClean="0"/>
              <a:t>‹#›</a:t>
            </a:fld>
            <a:endParaRPr lang="en-GB"/>
          </a:p>
        </p:txBody>
      </p:sp>
    </p:spTree>
    <p:extLst>
      <p:ext uri="{BB962C8B-B14F-4D97-AF65-F5344CB8AC3E}">
        <p14:creationId xmlns:p14="http://schemas.microsoft.com/office/powerpoint/2010/main" val="1003443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FD86D-FBD6-28A1-4D09-20723395AF1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915D0B-A02F-FA2D-48ED-2E4853675D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0AD28C-C807-15A5-D12D-E808EB40BBCE}"/>
              </a:ext>
            </a:extLst>
          </p:cNvPr>
          <p:cNvSpPr>
            <a:spLocks noGrp="1"/>
          </p:cNvSpPr>
          <p:nvPr>
            <p:ph type="dt" sz="half" idx="10"/>
          </p:nvPr>
        </p:nvSpPr>
        <p:spPr/>
        <p:txBody>
          <a:bodyPr/>
          <a:lstStyle/>
          <a:p>
            <a:fld id="{EE77F0CC-01AA-44CA-8A98-23FFD6C2798E}" type="datetimeFigureOut">
              <a:rPr lang="en-GB" smtClean="0"/>
              <a:t>22/01/2025</a:t>
            </a:fld>
            <a:endParaRPr lang="en-GB"/>
          </a:p>
        </p:txBody>
      </p:sp>
      <p:sp>
        <p:nvSpPr>
          <p:cNvPr id="5" name="Footer Placeholder 4">
            <a:extLst>
              <a:ext uri="{FF2B5EF4-FFF2-40B4-BE49-F238E27FC236}">
                <a16:creationId xmlns:a16="http://schemas.microsoft.com/office/drawing/2014/main" id="{37B8D33C-AB06-AB1F-3ABF-4E950987D7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3D133D-8738-38B0-CA3E-B2774C762E0B}"/>
              </a:ext>
            </a:extLst>
          </p:cNvPr>
          <p:cNvSpPr>
            <a:spLocks noGrp="1"/>
          </p:cNvSpPr>
          <p:nvPr>
            <p:ph type="sldNum" sz="quarter" idx="12"/>
          </p:nvPr>
        </p:nvSpPr>
        <p:spPr/>
        <p:txBody>
          <a:bodyPr/>
          <a:lstStyle/>
          <a:p>
            <a:fld id="{F688B65C-2EF1-437D-BAC2-0CBD801879A2}" type="slidenum">
              <a:rPr lang="en-GB" smtClean="0"/>
              <a:t>‹#›</a:t>
            </a:fld>
            <a:endParaRPr lang="en-GB"/>
          </a:p>
        </p:txBody>
      </p:sp>
    </p:spTree>
    <p:extLst>
      <p:ext uri="{BB962C8B-B14F-4D97-AF65-F5344CB8AC3E}">
        <p14:creationId xmlns:p14="http://schemas.microsoft.com/office/powerpoint/2010/main" val="1503649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6D9105-7D24-6E32-185D-A11BFF528A8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0C2C973-EFA8-689E-A5F3-72E5F624E3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10274E-C39C-0991-04A0-C3DADF32BDFC}"/>
              </a:ext>
            </a:extLst>
          </p:cNvPr>
          <p:cNvSpPr>
            <a:spLocks noGrp="1"/>
          </p:cNvSpPr>
          <p:nvPr>
            <p:ph type="dt" sz="half" idx="10"/>
          </p:nvPr>
        </p:nvSpPr>
        <p:spPr/>
        <p:txBody>
          <a:bodyPr/>
          <a:lstStyle/>
          <a:p>
            <a:fld id="{EE77F0CC-01AA-44CA-8A98-23FFD6C2798E}" type="datetimeFigureOut">
              <a:rPr lang="en-GB" smtClean="0"/>
              <a:t>22/01/2025</a:t>
            </a:fld>
            <a:endParaRPr lang="en-GB"/>
          </a:p>
        </p:txBody>
      </p:sp>
      <p:sp>
        <p:nvSpPr>
          <p:cNvPr id="5" name="Footer Placeholder 4">
            <a:extLst>
              <a:ext uri="{FF2B5EF4-FFF2-40B4-BE49-F238E27FC236}">
                <a16:creationId xmlns:a16="http://schemas.microsoft.com/office/drawing/2014/main" id="{F8273600-6E13-6FC3-1909-D9AF1D5596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BF499F-4625-2256-554C-11CC259B0D73}"/>
              </a:ext>
            </a:extLst>
          </p:cNvPr>
          <p:cNvSpPr>
            <a:spLocks noGrp="1"/>
          </p:cNvSpPr>
          <p:nvPr>
            <p:ph type="sldNum" sz="quarter" idx="12"/>
          </p:nvPr>
        </p:nvSpPr>
        <p:spPr/>
        <p:txBody>
          <a:bodyPr/>
          <a:lstStyle/>
          <a:p>
            <a:fld id="{F688B65C-2EF1-437D-BAC2-0CBD801879A2}" type="slidenum">
              <a:rPr lang="en-GB" smtClean="0"/>
              <a:t>‹#›</a:t>
            </a:fld>
            <a:endParaRPr lang="en-GB"/>
          </a:p>
        </p:txBody>
      </p:sp>
    </p:spTree>
    <p:extLst>
      <p:ext uri="{BB962C8B-B14F-4D97-AF65-F5344CB8AC3E}">
        <p14:creationId xmlns:p14="http://schemas.microsoft.com/office/powerpoint/2010/main" val="3631380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7534-116D-0460-4993-B531FBD124D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989536D-42B7-6640-5FEF-74F430200DF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F5321FE-D813-AAA9-E4ED-CBC8C37FAF83}"/>
              </a:ext>
            </a:extLst>
          </p:cNvPr>
          <p:cNvSpPr>
            <a:spLocks noGrp="1"/>
          </p:cNvSpPr>
          <p:nvPr>
            <p:ph type="dt" sz="half" idx="10"/>
          </p:nvPr>
        </p:nvSpPr>
        <p:spPr>
          <a:xfrm>
            <a:off x="838200" y="6356350"/>
            <a:ext cx="2743200" cy="365125"/>
          </a:xfrm>
          <a:prstGeom prst="rect">
            <a:avLst/>
          </a:prstGeom>
        </p:spPr>
        <p:txBody>
          <a:bodyPr/>
          <a:lstStyle/>
          <a:p>
            <a:fld id="{8081C86C-6B5C-EF47-AC1A-5E7C3B812152}" type="datetimeFigureOut">
              <a:rPr lang="en-US" smtClean="0"/>
              <a:t>1/22/2025</a:t>
            </a:fld>
            <a:endParaRPr lang="en-US"/>
          </a:p>
        </p:txBody>
      </p:sp>
      <p:sp>
        <p:nvSpPr>
          <p:cNvPr id="5" name="Footer Placeholder 4">
            <a:extLst>
              <a:ext uri="{FF2B5EF4-FFF2-40B4-BE49-F238E27FC236}">
                <a16:creationId xmlns:a16="http://schemas.microsoft.com/office/drawing/2014/main" id="{599D5D05-0C30-C90D-FC2A-FF1C9B161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71A0C6-B779-9504-D70C-807CDC98BAE6}"/>
              </a:ext>
            </a:extLst>
          </p:cNvPr>
          <p:cNvSpPr>
            <a:spLocks noGrp="1"/>
          </p:cNvSpPr>
          <p:nvPr>
            <p:ph type="sldNum" sz="quarter" idx="12"/>
          </p:nvPr>
        </p:nvSpPr>
        <p:spPr>
          <a:xfrm>
            <a:off x="8610600" y="6356350"/>
            <a:ext cx="2743200" cy="365125"/>
          </a:xfrm>
          <a:prstGeom prst="rect">
            <a:avLst/>
          </a:prstGeom>
        </p:spPr>
        <p:txBody>
          <a:bodyPr/>
          <a:lstStyle/>
          <a:p>
            <a:fld id="{2A271E89-8739-A04D-9B7E-28BE0F1E1F1C}" type="slidenum">
              <a:rPr lang="en-US" smtClean="0"/>
              <a:t>‹#›</a:t>
            </a:fld>
            <a:endParaRPr lang="en-US"/>
          </a:p>
        </p:txBody>
      </p:sp>
    </p:spTree>
    <p:extLst>
      <p:ext uri="{BB962C8B-B14F-4D97-AF65-F5344CB8AC3E}">
        <p14:creationId xmlns:p14="http://schemas.microsoft.com/office/powerpoint/2010/main" val="898714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A8A58-3615-FD8B-449B-E5368CB4DBB6}"/>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8446C99-E2DF-13C2-F797-F909F6CDF464}"/>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091FD59-6F78-CE85-68F8-415A3CAA57D7}"/>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7FB0C92-0148-D75B-C9D8-E005F3A612A5}"/>
              </a:ext>
            </a:extLst>
          </p:cNvPr>
          <p:cNvSpPr>
            <a:spLocks noGrp="1"/>
          </p:cNvSpPr>
          <p:nvPr>
            <p:ph type="dt" sz="half" idx="10"/>
          </p:nvPr>
        </p:nvSpPr>
        <p:spPr>
          <a:xfrm>
            <a:off x="838200" y="6356350"/>
            <a:ext cx="2743200" cy="365125"/>
          </a:xfrm>
          <a:prstGeom prst="rect">
            <a:avLst/>
          </a:prstGeom>
        </p:spPr>
        <p:txBody>
          <a:bodyPr/>
          <a:lstStyle/>
          <a:p>
            <a:fld id="{8081C86C-6B5C-EF47-AC1A-5E7C3B812152}" type="datetimeFigureOut">
              <a:rPr lang="en-US" smtClean="0"/>
              <a:t>1/22/2025</a:t>
            </a:fld>
            <a:endParaRPr lang="en-US"/>
          </a:p>
        </p:txBody>
      </p:sp>
      <p:sp>
        <p:nvSpPr>
          <p:cNvPr id="6" name="Footer Placeholder 5">
            <a:extLst>
              <a:ext uri="{FF2B5EF4-FFF2-40B4-BE49-F238E27FC236}">
                <a16:creationId xmlns:a16="http://schemas.microsoft.com/office/drawing/2014/main" id="{38119D0E-B060-E543-B0F2-9F0AE7C631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9FE3A1-6737-FD5C-5F2C-1034AE84A5A5}"/>
              </a:ext>
            </a:extLst>
          </p:cNvPr>
          <p:cNvSpPr>
            <a:spLocks noGrp="1"/>
          </p:cNvSpPr>
          <p:nvPr>
            <p:ph type="sldNum" sz="quarter" idx="12"/>
          </p:nvPr>
        </p:nvSpPr>
        <p:spPr>
          <a:xfrm>
            <a:off x="8610600" y="6356350"/>
            <a:ext cx="2743200" cy="365125"/>
          </a:xfrm>
          <a:prstGeom prst="rect">
            <a:avLst/>
          </a:prstGeom>
        </p:spPr>
        <p:txBody>
          <a:bodyPr/>
          <a:lstStyle/>
          <a:p>
            <a:fld id="{2A271E89-8739-A04D-9B7E-28BE0F1E1F1C}" type="slidenum">
              <a:rPr lang="en-US" smtClean="0"/>
              <a:t>‹#›</a:t>
            </a:fld>
            <a:endParaRPr lang="en-US"/>
          </a:p>
        </p:txBody>
      </p:sp>
    </p:spTree>
    <p:extLst>
      <p:ext uri="{BB962C8B-B14F-4D97-AF65-F5344CB8AC3E}">
        <p14:creationId xmlns:p14="http://schemas.microsoft.com/office/powerpoint/2010/main" val="2094531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7F24-794F-56EB-6E1F-77A940171D20}"/>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AB97622-A7B6-3A49-866C-E114CCFFA3A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99E887-9D5A-6BBE-8B54-5D41DA29EFA2}"/>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3FFEE84-6DD9-B2D1-A001-AF590367CB0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B302236-A680-64A6-01BA-8E3D81BD5824}"/>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682A1DF-084A-29B8-AE4B-845AEAD6C60C}"/>
              </a:ext>
            </a:extLst>
          </p:cNvPr>
          <p:cNvSpPr>
            <a:spLocks noGrp="1"/>
          </p:cNvSpPr>
          <p:nvPr>
            <p:ph type="dt" sz="half" idx="10"/>
          </p:nvPr>
        </p:nvSpPr>
        <p:spPr>
          <a:xfrm>
            <a:off x="838200" y="6356350"/>
            <a:ext cx="2743200" cy="365125"/>
          </a:xfrm>
          <a:prstGeom prst="rect">
            <a:avLst/>
          </a:prstGeom>
        </p:spPr>
        <p:txBody>
          <a:bodyPr/>
          <a:lstStyle/>
          <a:p>
            <a:fld id="{8081C86C-6B5C-EF47-AC1A-5E7C3B812152}" type="datetimeFigureOut">
              <a:rPr lang="en-US" smtClean="0"/>
              <a:t>1/22/2025</a:t>
            </a:fld>
            <a:endParaRPr lang="en-US"/>
          </a:p>
        </p:txBody>
      </p:sp>
      <p:sp>
        <p:nvSpPr>
          <p:cNvPr id="8" name="Footer Placeholder 7">
            <a:extLst>
              <a:ext uri="{FF2B5EF4-FFF2-40B4-BE49-F238E27FC236}">
                <a16:creationId xmlns:a16="http://schemas.microsoft.com/office/drawing/2014/main" id="{E63B88BB-70CE-300D-47AA-11FA3A47DD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58A9B4A-02DD-01ED-D749-C5703F9A5B2D}"/>
              </a:ext>
            </a:extLst>
          </p:cNvPr>
          <p:cNvSpPr>
            <a:spLocks noGrp="1"/>
          </p:cNvSpPr>
          <p:nvPr>
            <p:ph type="sldNum" sz="quarter" idx="12"/>
          </p:nvPr>
        </p:nvSpPr>
        <p:spPr>
          <a:xfrm>
            <a:off x="8610600" y="6356350"/>
            <a:ext cx="2743200" cy="365125"/>
          </a:xfrm>
          <a:prstGeom prst="rect">
            <a:avLst/>
          </a:prstGeom>
        </p:spPr>
        <p:txBody>
          <a:bodyPr/>
          <a:lstStyle/>
          <a:p>
            <a:fld id="{2A271E89-8739-A04D-9B7E-28BE0F1E1F1C}" type="slidenum">
              <a:rPr lang="en-US" smtClean="0"/>
              <a:t>‹#›</a:t>
            </a:fld>
            <a:endParaRPr lang="en-US"/>
          </a:p>
        </p:txBody>
      </p:sp>
    </p:spTree>
    <p:extLst>
      <p:ext uri="{BB962C8B-B14F-4D97-AF65-F5344CB8AC3E}">
        <p14:creationId xmlns:p14="http://schemas.microsoft.com/office/powerpoint/2010/main" val="3489839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63496-1E78-8BC8-3C94-53DC5B8DA4A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A3296E3-4FF1-EF8C-E04D-7C1D3B12AB96}"/>
              </a:ext>
            </a:extLst>
          </p:cNvPr>
          <p:cNvSpPr>
            <a:spLocks noGrp="1"/>
          </p:cNvSpPr>
          <p:nvPr>
            <p:ph type="dt" sz="half" idx="10"/>
          </p:nvPr>
        </p:nvSpPr>
        <p:spPr>
          <a:xfrm>
            <a:off x="838200" y="6356350"/>
            <a:ext cx="2743200" cy="365125"/>
          </a:xfrm>
          <a:prstGeom prst="rect">
            <a:avLst/>
          </a:prstGeom>
        </p:spPr>
        <p:txBody>
          <a:bodyPr/>
          <a:lstStyle/>
          <a:p>
            <a:fld id="{8081C86C-6B5C-EF47-AC1A-5E7C3B812152}" type="datetimeFigureOut">
              <a:rPr lang="en-US" smtClean="0"/>
              <a:t>1/22/2025</a:t>
            </a:fld>
            <a:endParaRPr lang="en-US"/>
          </a:p>
        </p:txBody>
      </p:sp>
      <p:sp>
        <p:nvSpPr>
          <p:cNvPr id="4" name="Footer Placeholder 3">
            <a:extLst>
              <a:ext uri="{FF2B5EF4-FFF2-40B4-BE49-F238E27FC236}">
                <a16:creationId xmlns:a16="http://schemas.microsoft.com/office/drawing/2014/main" id="{0477C0EC-0D2A-12E7-4253-ACF24E25C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C37ACCE-8A88-5BD1-186C-18274541405F}"/>
              </a:ext>
            </a:extLst>
          </p:cNvPr>
          <p:cNvSpPr>
            <a:spLocks noGrp="1"/>
          </p:cNvSpPr>
          <p:nvPr>
            <p:ph type="sldNum" sz="quarter" idx="12"/>
          </p:nvPr>
        </p:nvSpPr>
        <p:spPr>
          <a:xfrm>
            <a:off x="8610600" y="6356350"/>
            <a:ext cx="2743200" cy="365125"/>
          </a:xfrm>
          <a:prstGeom prst="rect">
            <a:avLst/>
          </a:prstGeom>
        </p:spPr>
        <p:txBody>
          <a:bodyPr/>
          <a:lstStyle/>
          <a:p>
            <a:fld id="{2A271E89-8739-A04D-9B7E-28BE0F1E1F1C}" type="slidenum">
              <a:rPr lang="en-US" smtClean="0"/>
              <a:t>‹#›</a:t>
            </a:fld>
            <a:endParaRPr lang="en-US"/>
          </a:p>
        </p:txBody>
      </p:sp>
    </p:spTree>
    <p:extLst>
      <p:ext uri="{BB962C8B-B14F-4D97-AF65-F5344CB8AC3E}">
        <p14:creationId xmlns:p14="http://schemas.microsoft.com/office/powerpoint/2010/main" val="2434853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46C0EF-CE1A-FD41-0E6F-1FFCE75A63A9}"/>
              </a:ext>
            </a:extLst>
          </p:cNvPr>
          <p:cNvSpPr>
            <a:spLocks noGrp="1"/>
          </p:cNvSpPr>
          <p:nvPr>
            <p:ph type="dt" sz="half" idx="10"/>
          </p:nvPr>
        </p:nvSpPr>
        <p:spPr>
          <a:xfrm>
            <a:off x="838200" y="6356350"/>
            <a:ext cx="2743200" cy="365125"/>
          </a:xfrm>
          <a:prstGeom prst="rect">
            <a:avLst/>
          </a:prstGeom>
        </p:spPr>
        <p:txBody>
          <a:bodyPr/>
          <a:lstStyle/>
          <a:p>
            <a:fld id="{8081C86C-6B5C-EF47-AC1A-5E7C3B812152}" type="datetimeFigureOut">
              <a:rPr lang="en-US" smtClean="0"/>
              <a:t>1/22/2025</a:t>
            </a:fld>
            <a:endParaRPr lang="en-US"/>
          </a:p>
        </p:txBody>
      </p:sp>
      <p:sp>
        <p:nvSpPr>
          <p:cNvPr id="3" name="Footer Placeholder 2">
            <a:extLst>
              <a:ext uri="{FF2B5EF4-FFF2-40B4-BE49-F238E27FC236}">
                <a16:creationId xmlns:a16="http://schemas.microsoft.com/office/drawing/2014/main" id="{7E77763F-A180-1FE0-8A32-A01BFD6AEA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C468229-75E8-61A7-3667-B2742E3CD71A}"/>
              </a:ext>
            </a:extLst>
          </p:cNvPr>
          <p:cNvSpPr>
            <a:spLocks noGrp="1"/>
          </p:cNvSpPr>
          <p:nvPr>
            <p:ph type="sldNum" sz="quarter" idx="12"/>
          </p:nvPr>
        </p:nvSpPr>
        <p:spPr>
          <a:xfrm>
            <a:off x="8610600" y="6356350"/>
            <a:ext cx="2743200" cy="365125"/>
          </a:xfrm>
          <a:prstGeom prst="rect">
            <a:avLst/>
          </a:prstGeom>
        </p:spPr>
        <p:txBody>
          <a:bodyPr/>
          <a:lstStyle/>
          <a:p>
            <a:fld id="{2A271E89-8739-A04D-9B7E-28BE0F1E1F1C}" type="slidenum">
              <a:rPr lang="en-US" smtClean="0"/>
              <a:t>‹#›</a:t>
            </a:fld>
            <a:endParaRPr lang="en-US"/>
          </a:p>
        </p:txBody>
      </p:sp>
    </p:spTree>
    <p:extLst>
      <p:ext uri="{BB962C8B-B14F-4D97-AF65-F5344CB8AC3E}">
        <p14:creationId xmlns:p14="http://schemas.microsoft.com/office/powerpoint/2010/main" val="2317102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B3DE9-ECB0-3D93-55D3-108B3A3BB9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C809517-2F19-F70C-105A-F7BC77F9D1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6CEEF60-8BE6-8052-63BF-F62369AABA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B974B44-E3C2-4726-5BB0-A288D67EDCE0}"/>
              </a:ext>
            </a:extLst>
          </p:cNvPr>
          <p:cNvSpPr>
            <a:spLocks noGrp="1"/>
          </p:cNvSpPr>
          <p:nvPr>
            <p:ph type="dt" sz="half" idx="10"/>
          </p:nvPr>
        </p:nvSpPr>
        <p:spPr>
          <a:xfrm>
            <a:off x="838200" y="6356350"/>
            <a:ext cx="2743200" cy="365125"/>
          </a:xfrm>
          <a:prstGeom prst="rect">
            <a:avLst/>
          </a:prstGeom>
        </p:spPr>
        <p:txBody>
          <a:bodyPr/>
          <a:lstStyle/>
          <a:p>
            <a:fld id="{8081C86C-6B5C-EF47-AC1A-5E7C3B812152}" type="datetimeFigureOut">
              <a:rPr lang="en-US" smtClean="0"/>
              <a:t>1/22/2025</a:t>
            </a:fld>
            <a:endParaRPr lang="en-US"/>
          </a:p>
        </p:txBody>
      </p:sp>
      <p:sp>
        <p:nvSpPr>
          <p:cNvPr id="6" name="Footer Placeholder 5">
            <a:extLst>
              <a:ext uri="{FF2B5EF4-FFF2-40B4-BE49-F238E27FC236}">
                <a16:creationId xmlns:a16="http://schemas.microsoft.com/office/drawing/2014/main" id="{7116E129-718B-93F2-756E-8E0107D2C3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91A859-0D5A-84D5-ED44-5A88485B4F37}"/>
              </a:ext>
            </a:extLst>
          </p:cNvPr>
          <p:cNvSpPr>
            <a:spLocks noGrp="1"/>
          </p:cNvSpPr>
          <p:nvPr>
            <p:ph type="sldNum" sz="quarter" idx="12"/>
          </p:nvPr>
        </p:nvSpPr>
        <p:spPr>
          <a:xfrm>
            <a:off x="8610600" y="6356350"/>
            <a:ext cx="2743200" cy="365125"/>
          </a:xfrm>
          <a:prstGeom prst="rect">
            <a:avLst/>
          </a:prstGeom>
        </p:spPr>
        <p:txBody>
          <a:bodyPr/>
          <a:lstStyle/>
          <a:p>
            <a:fld id="{2A271E89-8739-A04D-9B7E-28BE0F1E1F1C}" type="slidenum">
              <a:rPr lang="en-US" smtClean="0"/>
              <a:t>‹#›</a:t>
            </a:fld>
            <a:endParaRPr lang="en-US"/>
          </a:p>
        </p:txBody>
      </p:sp>
    </p:spTree>
    <p:extLst>
      <p:ext uri="{BB962C8B-B14F-4D97-AF65-F5344CB8AC3E}">
        <p14:creationId xmlns:p14="http://schemas.microsoft.com/office/powerpoint/2010/main" val="3350713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ED687-241B-2454-6073-2ABA5A8D67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85B8FD2-34E9-B7C5-2D36-31BB62EEB32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C85B20-C045-3851-0D2A-01005F29E50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BED055F-B56F-8C16-D710-890A19F4DEF2}"/>
              </a:ext>
            </a:extLst>
          </p:cNvPr>
          <p:cNvSpPr>
            <a:spLocks noGrp="1"/>
          </p:cNvSpPr>
          <p:nvPr>
            <p:ph type="dt" sz="half" idx="10"/>
          </p:nvPr>
        </p:nvSpPr>
        <p:spPr>
          <a:xfrm>
            <a:off x="838200" y="6356350"/>
            <a:ext cx="2743200" cy="365125"/>
          </a:xfrm>
          <a:prstGeom prst="rect">
            <a:avLst/>
          </a:prstGeom>
        </p:spPr>
        <p:txBody>
          <a:bodyPr/>
          <a:lstStyle/>
          <a:p>
            <a:fld id="{8081C86C-6B5C-EF47-AC1A-5E7C3B812152}" type="datetimeFigureOut">
              <a:rPr lang="en-US" smtClean="0"/>
              <a:t>1/22/2025</a:t>
            </a:fld>
            <a:endParaRPr lang="en-US"/>
          </a:p>
        </p:txBody>
      </p:sp>
      <p:sp>
        <p:nvSpPr>
          <p:cNvPr id="6" name="Footer Placeholder 5">
            <a:extLst>
              <a:ext uri="{FF2B5EF4-FFF2-40B4-BE49-F238E27FC236}">
                <a16:creationId xmlns:a16="http://schemas.microsoft.com/office/drawing/2014/main" id="{6EACFC5D-B575-6529-08CE-472E78498A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4FD2B6-1C24-7783-BC24-24EFEBF08A83}"/>
              </a:ext>
            </a:extLst>
          </p:cNvPr>
          <p:cNvSpPr>
            <a:spLocks noGrp="1"/>
          </p:cNvSpPr>
          <p:nvPr>
            <p:ph type="sldNum" sz="quarter" idx="12"/>
          </p:nvPr>
        </p:nvSpPr>
        <p:spPr>
          <a:xfrm>
            <a:off x="8610600" y="6356350"/>
            <a:ext cx="2743200" cy="365125"/>
          </a:xfrm>
          <a:prstGeom prst="rect">
            <a:avLst/>
          </a:prstGeom>
        </p:spPr>
        <p:txBody>
          <a:bodyPr/>
          <a:lstStyle/>
          <a:p>
            <a:fld id="{2A271E89-8739-A04D-9B7E-28BE0F1E1F1C}" type="slidenum">
              <a:rPr lang="en-US" smtClean="0"/>
              <a:t>‹#›</a:t>
            </a:fld>
            <a:endParaRPr lang="en-US"/>
          </a:p>
        </p:txBody>
      </p:sp>
    </p:spTree>
    <p:extLst>
      <p:ext uri="{BB962C8B-B14F-4D97-AF65-F5344CB8AC3E}">
        <p14:creationId xmlns:p14="http://schemas.microsoft.com/office/powerpoint/2010/main" val="3421052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5E8AC5-3950-4EC6-FB94-40D24A5022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7396B8C-569A-201B-6042-3A7E7130F9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790DCA-7526-4CA3-9205-E86AA2E74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081C86C-6B5C-EF47-AC1A-5E7C3B812152}" type="datetimeFigureOut">
              <a:rPr lang="en-US" smtClean="0"/>
              <a:t>1/22/2025</a:t>
            </a:fld>
            <a:endParaRPr lang="en-US"/>
          </a:p>
        </p:txBody>
      </p:sp>
      <p:sp>
        <p:nvSpPr>
          <p:cNvPr id="5" name="Footer Placeholder 4">
            <a:extLst>
              <a:ext uri="{FF2B5EF4-FFF2-40B4-BE49-F238E27FC236}">
                <a16:creationId xmlns:a16="http://schemas.microsoft.com/office/drawing/2014/main" id="{3E8C6967-F2F1-0E4F-C773-22388A6F7B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5E32DBB-E7CE-7521-49B6-5A8F89CF62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A271E89-8739-A04D-9B7E-28BE0F1E1F1C}" type="slidenum">
              <a:rPr lang="en-US" smtClean="0"/>
              <a:t>‹#›</a:t>
            </a:fld>
            <a:endParaRPr lang="en-US"/>
          </a:p>
        </p:txBody>
      </p:sp>
    </p:spTree>
    <p:extLst>
      <p:ext uri="{BB962C8B-B14F-4D97-AF65-F5344CB8AC3E}">
        <p14:creationId xmlns:p14="http://schemas.microsoft.com/office/powerpoint/2010/main" val="2946585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A2368E-0F13-E340-A773-0569E0DD0E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FC8EBEB-10A5-DB97-25AF-A5611EDF52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2A0D6B-A6E0-2E76-324D-CC5611BB25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77F0CC-01AA-44CA-8A98-23FFD6C2798E}" type="datetimeFigureOut">
              <a:rPr lang="en-GB" smtClean="0"/>
              <a:t>22/01/2025</a:t>
            </a:fld>
            <a:endParaRPr lang="en-GB"/>
          </a:p>
        </p:txBody>
      </p:sp>
      <p:sp>
        <p:nvSpPr>
          <p:cNvPr id="5" name="Footer Placeholder 4">
            <a:extLst>
              <a:ext uri="{FF2B5EF4-FFF2-40B4-BE49-F238E27FC236}">
                <a16:creationId xmlns:a16="http://schemas.microsoft.com/office/drawing/2014/main" id="{000553B7-49C7-E882-51E9-A63E4A3606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0DC015B-01D0-B3CD-7843-2F8437A1CE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688B65C-2EF1-437D-BAC2-0CBD801879A2}" type="slidenum">
              <a:rPr lang="en-GB" smtClean="0"/>
              <a:t>‹#›</a:t>
            </a:fld>
            <a:endParaRPr lang="en-GB"/>
          </a:p>
        </p:txBody>
      </p:sp>
    </p:spTree>
    <p:extLst>
      <p:ext uri="{BB962C8B-B14F-4D97-AF65-F5344CB8AC3E}">
        <p14:creationId xmlns:p14="http://schemas.microsoft.com/office/powerpoint/2010/main" val="17994276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emf"/><Relationship Id="rId7" Type="http://schemas.openxmlformats.org/officeDocument/2006/relationships/image" Target="../media/image5.tiff"/><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emf"/><Relationship Id="rId10" Type="http://schemas.openxmlformats.org/officeDocument/2006/relationships/image" Target="../media/image8.emf"/><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1.emf"/><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1.emf"/><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1.emf"/><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1.emf"/><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1.emf"/><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24.jpg"/></Relationships>
</file>

<file path=ppt/slides/_rels/slide1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7.png"/><Relationship Id="rId7" Type="http://schemas.openxmlformats.org/officeDocument/2006/relationships/image" Target="../media/image5.tif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1.emf"/><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5.tiff"/><Relationship Id="rId13" Type="http://schemas.openxmlformats.org/officeDocument/2006/relationships/image" Target="../media/image17.png"/><Relationship Id="rId3" Type="http://schemas.openxmlformats.org/officeDocument/2006/relationships/image" Target="../media/image1.emf"/><Relationship Id="rId7" Type="http://schemas.openxmlformats.org/officeDocument/2006/relationships/image" Target="../media/image4.pn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emf"/><Relationship Id="rId11" Type="http://schemas.openxmlformats.org/officeDocument/2006/relationships/image" Target="../media/image15.png"/><Relationship Id="rId5" Type="http://schemas.openxmlformats.org/officeDocument/2006/relationships/image" Target="../media/image2.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1.emf"/><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emf"/><Relationship Id="rId5" Type="http://schemas.openxmlformats.org/officeDocument/2006/relationships/image" Target="../media/image2.png"/><Relationship Id="rId10" Type="http://schemas.openxmlformats.org/officeDocument/2006/relationships/hyperlink" Target="https://widnesfoodbank.org.uk/locations" TargetMode="External"/><Relationship Id="rId4" Type="http://schemas.openxmlformats.org/officeDocument/2006/relationships/image" Target="../media/image7.png"/><Relationship Id="rId9" Type="http://schemas.openxmlformats.org/officeDocument/2006/relationships/hyperlink" Target="https://widnesfoodbank.org.uk/get-help/whats-in-a-food-parcel"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1.emf"/><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hyperlink" Target="https://runcorndistrict.foodbank.org.uk/electronic-voucher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1.emf"/><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emf"/><Relationship Id="rId5" Type="http://schemas.openxmlformats.org/officeDocument/2006/relationships/image" Target="../media/image2.png"/><Relationship Id="rId10" Type="http://schemas.openxmlformats.org/officeDocument/2006/relationships/hyperlink" Target="https://www3.halton.gov.uk/Pages/CouncilandBenefits/Discretionary-Support.aspx" TargetMode="External"/><Relationship Id="rId4" Type="http://schemas.openxmlformats.org/officeDocument/2006/relationships/image" Target="../media/image7.png"/><Relationship Id="rId9" Type="http://schemas.openxmlformats.org/officeDocument/2006/relationships/hyperlink" Target="https://www3.halton.gov.uk/Pages/CouncilandBenefits/householdsupportfund.aspx"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1.emf"/><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emf"/><Relationship Id="rId5" Type="http://schemas.openxmlformats.org/officeDocument/2006/relationships/image" Target="../media/image2.png"/><Relationship Id="rId10"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1.emf"/><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emf"/><Relationship Id="rId5" Type="http://schemas.openxmlformats.org/officeDocument/2006/relationships/image" Target="../media/image2.png"/><Relationship Id="rId10" Type="http://schemas.openxmlformats.org/officeDocument/2006/relationships/hyperlink" Target="https://www.facebook.com/BeechwoodNetballClub/" TargetMode="External"/><Relationship Id="rId4" Type="http://schemas.openxmlformats.org/officeDocument/2006/relationships/image" Target="../media/image7.png"/><Relationship Id="rId9" Type="http://schemas.openxmlformats.org/officeDocument/2006/relationships/image" Target="../media/image20.jpg"/></Relationships>
</file>

<file path=ppt/slides/_rels/slide9.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1.emf"/><Relationship Id="rId7" Type="http://schemas.openxmlformats.org/officeDocument/2006/relationships/image" Target="../media/image4.png"/><Relationship Id="rId12" Type="http://schemas.openxmlformats.org/officeDocument/2006/relationships/hyperlink" Target="mailto:jobmatching@halton.gov.uk"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emf"/><Relationship Id="rId11" Type="http://schemas.openxmlformats.org/officeDocument/2006/relationships/hyperlink" Target="mailto:hpij@halton.gov.uk" TargetMode="External"/><Relationship Id="rId5" Type="http://schemas.openxmlformats.org/officeDocument/2006/relationships/image" Target="../media/image2.pn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hyperlink" Target="https://www3.halton.gov.uk/Pages/business/businesssupport/Employer-Support.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4C412B-6732-334F-B829-D677293C612E}"/>
              </a:ext>
            </a:extLst>
          </p:cNvPr>
          <p:cNvPicPr>
            <a:picLocks noGrp="1" noRot="1" noChangeAspect="1" noMove="1" noResize="1" noEditPoints="1" noAdjustHandles="1" noChangeArrowheads="1" noChangeShapeType="1" noCrop="1"/>
          </p:cNvPicPr>
          <p:nvPr/>
        </p:nvPicPr>
        <p:blipFill>
          <a:blip r:embed="rId3"/>
          <a:stretch>
            <a:fillRect/>
          </a:stretch>
        </p:blipFill>
        <p:spPr>
          <a:xfrm>
            <a:off x="3272144" y="-1"/>
            <a:ext cx="8919856" cy="5980670"/>
          </a:xfrm>
          <a:prstGeom prst="rect">
            <a:avLst/>
          </a:prstGeom>
        </p:spPr>
      </p:pic>
      <p:sp>
        <p:nvSpPr>
          <p:cNvPr id="3" name="Rectangle 2">
            <a:extLst>
              <a:ext uri="{FF2B5EF4-FFF2-40B4-BE49-F238E27FC236}">
                <a16:creationId xmlns:a16="http://schemas.microsoft.com/office/drawing/2014/main" id="{09A7F497-A6CF-DDBE-C349-ED54B6D268BA}"/>
              </a:ext>
            </a:extLst>
          </p:cNvPr>
          <p:cNvSpPr>
            <a:spLocks noGrp="1" noRot="1" noMove="1" noResize="1" noEditPoints="1" noAdjustHandles="1" noChangeArrowheads="1" noChangeShapeType="1"/>
          </p:cNvSpPr>
          <p:nvPr/>
        </p:nvSpPr>
        <p:spPr>
          <a:xfrm>
            <a:off x="3181625" y="0"/>
            <a:ext cx="89453" cy="6872080"/>
          </a:xfrm>
          <a:prstGeom prst="rect">
            <a:avLst/>
          </a:prstGeom>
          <a:solidFill>
            <a:srgbClr val="10598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5" name="Group 4">
            <a:extLst>
              <a:ext uri="{FF2B5EF4-FFF2-40B4-BE49-F238E27FC236}">
                <a16:creationId xmlns:a16="http://schemas.microsoft.com/office/drawing/2014/main" id="{BF5C819A-39C5-25BE-FE69-F1BFD3933579}"/>
              </a:ext>
            </a:extLst>
          </p:cNvPr>
          <p:cNvGrpSpPr>
            <a:grpSpLocks noGrp="1" noUngrp="1" noRot="1" noMove="1" noResize="1"/>
          </p:cNvGrpSpPr>
          <p:nvPr/>
        </p:nvGrpSpPr>
        <p:grpSpPr>
          <a:xfrm>
            <a:off x="7107193" y="6136030"/>
            <a:ext cx="4933931" cy="580689"/>
            <a:chOff x="6886968" y="6156263"/>
            <a:chExt cx="4940593" cy="581473"/>
          </a:xfrm>
        </p:grpSpPr>
        <p:pic>
          <p:nvPicPr>
            <p:cNvPr id="6" name="Picture 5" descr="A black text on a white background&#10;&#10;Description automatically generated">
              <a:extLst>
                <a:ext uri="{FF2B5EF4-FFF2-40B4-BE49-F238E27FC236}">
                  <a16:creationId xmlns:a16="http://schemas.microsoft.com/office/drawing/2014/main" id="{8C2DD506-D476-1AF9-45CF-AB31202B388D}"/>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9774194" y="6180977"/>
              <a:ext cx="2053367" cy="556759"/>
            </a:xfrm>
            <a:prstGeom prst="rect">
              <a:avLst/>
            </a:prstGeom>
          </p:spPr>
        </p:pic>
        <p:pic>
          <p:nvPicPr>
            <p:cNvPr id="7" name="Picture 6">
              <a:extLst>
                <a:ext uri="{FF2B5EF4-FFF2-40B4-BE49-F238E27FC236}">
                  <a16:creationId xmlns:a16="http://schemas.microsoft.com/office/drawing/2014/main" id="{624E8FBC-EEFF-1F41-C582-791EF4690E11}"/>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8920924" y="6156263"/>
              <a:ext cx="584274" cy="483255"/>
            </a:xfrm>
            <a:prstGeom prst="rect">
              <a:avLst/>
            </a:prstGeom>
          </p:spPr>
        </p:pic>
        <p:pic>
          <p:nvPicPr>
            <p:cNvPr id="8" name="Picture 7" descr="A group of people with a child and a wheelchair&#10;&#10;Description automatically generated">
              <a:extLst>
                <a:ext uri="{FF2B5EF4-FFF2-40B4-BE49-F238E27FC236}">
                  <a16:creationId xmlns:a16="http://schemas.microsoft.com/office/drawing/2014/main" id="{CF98662D-0469-D2CF-CCA8-E9ABD71B56B3}"/>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6886968" y="6156263"/>
              <a:ext cx="746664" cy="581473"/>
            </a:xfrm>
            <a:prstGeom prst="rect">
              <a:avLst/>
            </a:prstGeom>
          </p:spPr>
        </p:pic>
        <p:pic>
          <p:nvPicPr>
            <p:cNvPr id="9" name="Picture 8" descr="A blue and white logo&#10;&#10;Description automatically generated">
              <a:extLst>
                <a:ext uri="{FF2B5EF4-FFF2-40B4-BE49-F238E27FC236}">
                  <a16:creationId xmlns:a16="http://schemas.microsoft.com/office/drawing/2014/main" id="{9E56B75A-1DD0-553D-31DC-652572223544}"/>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7902628" y="6294599"/>
              <a:ext cx="749300" cy="304800"/>
            </a:xfrm>
            <a:prstGeom prst="rect">
              <a:avLst/>
            </a:prstGeom>
          </p:spPr>
        </p:pic>
      </p:grpSp>
      <p:pic>
        <p:nvPicPr>
          <p:cNvPr id="11" name="Picture 10" descr="A group of colorful objects&#10;&#10;Description automatically generated">
            <a:extLst>
              <a:ext uri="{FF2B5EF4-FFF2-40B4-BE49-F238E27FC236}">
                <a16:creationId xmlns:a16="http://schemas.microsoft.com/office/drawing/2014/main" id="{DE4FD034-BF17-6CB7-8F29-A58C531C32AB}"/>
              </a:ext>
            </a:extLst>
          </p:cNvPr>
          <p:cNvPicPr>
            <a:picLocks noGrp="1" noRot="1" noChangeAspect="1" noMove="1" noResize="1" noEditPoints="1" noAdjustHandles="1" noChangeArrowheads="1" noChangeShapeType="1" noCrop="1"/>
          </p:cNvPicPr>
          <p:nvPr/>
        </p:nvPicPr>
        <p:blipFill rotWithShape="1">
          <a:blip r:embed="rId8">
            <a:alphaModFix amt="35000"/>
            <a:extLst>
              <a:ext uri="{28A0092B-C50C-407E-A947-70E740481C1C}">
                <a14:useLocalDpi xmlns:a14="http://schemas.microsoft.com/office/drawing/2010/main" val="0"/>
              </a:ext>
            </a:extLst>
          </a:blip>
          <a:srcRect b="20137"/>
          <a:stretch/>
        </p:blipFill>
        <p:spPr>
          <a:xfrm>
            <a:off x="44726" y="3865513"/>
            <a:ext cx="3181625" cy="3006568"/>
          </a:xfrm>
          <a:prstGeom prst="rect">
            <a:avLst/>
          </a:prstGeom>
        </p:spPr>
      </p:pic>
      <p:pic>
        <p:nvPicPr>
          <p:cNvPr id="12" name="Picture 11" descr="A logo with colorful people&#10;&#10;Description automatically generated with medium confidence">
            <a:extLst>
              <a:ext uri="{FF2B5EF4-FFF2-40B4-BE49-F238E27FC236}">
                <a16:creationId xmlns:a16="http://schemas.microsoft.com/office/drawing/2014/main" id="{44303360-A751-686B-29B3-A8B001A61C64}"/>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tretch>
            <a:fillRect/>
          </a:stretch>
        </p:blipFill>
        <p:spPr>
          <a:xfrm>
            <a:off x="364436" y="472935"/>
            <a:ext cx="2366857" cy="1378857"/>
          </a:xfrm>
          <a:prstGeom prst="rect">
            <a:avLst/>
          </a:prstGeom>
        </p:spPr>
      </p:pic>
      <p:pic>
        <p:nvPicPr>
          <p:cNvPr id="19" name="Picture 18">
            <a:extLst>
              <a:ext uri="{FF2B5EF4-FFF2-40B4-BE49-F238E27FC236}">
                <a16:creationId xmlns:a16="http://schemas.microsoft.com/office/drawing/2014/main" id="{272B91BB-9CD9-115A-AEAC-E913ABED3ADA}"/>
              </a:ext>
            </a:extLst>
          </p:cNvPr>
          <p:cNvPicPr>
            <a:picLocks noGrp="1" noRot="1" noChangeAspect="1" noMove="1" noResize="1" noEditPoints="1" noAdjustHandles="1" noChangeArrowheads="1" noChangeShapeType="1" noCrop="1"/>
          </p:cNvPicPr>
          <p:nvPr/>
        </p:nvPicPr>
        <p:blipFill rotWithShape="1">
          <a:blip r:embed="rId10">
            <a:alphaModFix amt="23000"/>
          </a:blip>
          <a:srcRect l="13872" t="30977" r="7570" b="16188"/>
          <a:stretch/>
        </p:blipFill>
        <p:spPr>
          <a:xfrm>
            <a:off x="3277590" y="0"/>
            <a:ext cx="8914410" cy="5995583"/>
          </a:xfrm>
          <a:prstGeom prst="rect">
            <a:avLst/>
          </a:prstGeom>
        </p:spPr>
      </p:pic>
      <p:sp>
        <p:nvSpPr>
          <p:cNvPr id="17" name="TextBox 16">
            <a:extLst>
              <a:ext uri="{FF2B5EF4-FFF2-40B4-BE49-F238E27FC236}">
                <a16:creationId xmlns:a16="http://schemas.microsoft.com/office/drawing/2014/main" id="{7C2809E5-D48B-CD21-2129-62480ECCE891}"/>
              </a:ext>
            </a:extLst>
          </p:cNvPr>
          <p:cNvSpPr txBox="1"/>
          <p:nvPr/>
        </p:nvSpPr>
        <p:spPr>
          <a:xfrm>
            <a:off x="5987716" y="3243223"/>
            <a:ext cx="6022243" cy="9541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105980"/>
              </a:solidFill>
              <a:effectLst/>
              <a:uLnTx/>
              <a:uFillTx/>
              <a:latin typeface="Arial" panose="020B0604020202020204" pitchFamily="34" charset="0"/>
              <a:ea typeface="Calibri"/>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05980"/>
                </a:solidFill>
                <a:effectLst/>
                <a:uLnTx/>
                <a:uFillTx/>
                <a:latin typeface="Arial" panose="020B0604020202020204" pitchFamily="34" charset="0"/>
                <a:ea typeface="Calibri"/>
                <a:cs typeface="Arial" panose="020B0604020202020204" pitchFamily="34" charset="0"/>
              </a:rPr>
              <a:t>Halton Borough Council</a:t>
            </a:r>
          </a:p>
        </p:txBody>
      </p:sp>
      <p:pic>
        <p:nvPicPr>
          <p:cNvPr id="4" name="Picture 3">
            <a:extLst>
              <a:ext uri="{FF2B5EF4-FFF2-40B4-BE49-F238E27FC236}">
                <a16:creationId xmlns:a16="http://schemas.microsoft.com/office/drawing/2014/main" id="{5DE0319E-6A71-9F0D-C13A-778BE11B5277}"/>
              </a:ext>
            </a:extLst>
          </p:cNvPr>
          <p:cNvPicPr>
            <a:picLocks noChangeAspect="1"/>
          </p:cNvPicPr>
          <p:nvPr/>
        </p:nvPicPr>
        <p:blipFill>
          <a:blip r:embed="rId11"/>
          <a:stretch>
            <a:fillRect/>
          </a:stretch>
        </p:blipFill>
        <p:spPr>
          <a:xfrm>
            <a:off x="132787" y="1986567"/>
            <a:ext cx="2830154" cy="2022447"/>
          </a:xfrm>
          <a:prstGeom prst="rect">
            <a:avLst/>
          </a:prstGeom>
        </p:spPr>
      </p:pic>
      <p:pic>
        <p:nvPicPr>
          <p:cNvPr id="10" name="Picture 9" descr="A logo with colorful people&#10;&#10;Description automatically generated with medium confidence">
            <a:extLst>
              <a:ext uri="{FF2B5EF4-FFF2-40B4-BE49-F238E27FC236}">
                <a16:creationId xmlns:a16="http://schemas.microsoft.com/office/drawing/2014/main" id="{8E86F0F8-E76D-BFE4-F156-9FF6202A22E5}"/>
              </a:ext>
            </a:extLst>
          </p:cNvPr>
          <p:cNvPicPr/>
          <p:nvPr/>
        </p:nvPicPr>
        <p:blipFill>
          <a:blip r:embed="rId9">
            <a:extLst>
              <a:ext uri="{28A0092B-C50C-407E-A947-70E740481C1C}">
                <a14:useLocalDpi xmlns:a14="http://schemas.microsoft.com/office/drawing/2010/main" val="0"/>
              </a:ext>
            </a:extLst>
          </a:blip>
          <a:stretch>
            <a:fillRect/>
          </a:stretch>
        </p:blipFill>
        <p:spPr>
          <a:xfrm>
            <a:off x="3445035" y="6057204"/>
            <a:ext cx="1267384" cy="738338"/>
          </a:xfrm>
          <a:prstGeom prst="rect">
            <a:avLst/>
          </a:prstGeom>
        </p:spPr>
      </p:pic>
      <p:pic>
        <p:nvPicPr>
          <p:cNvPr id="14" name="Picture 13">
            <a:extLst>
              <a:ext uri="{FF2B5EF4-FFF2-40B4-BE49-F238E27FC236}">
                <a16:creationId xmlns:a16="http://schemas.microsoft.com/office/drawing/2014/main" id="{794B84A6-BB34-83E4-C700-0564588DF61D}"/>
              </a:ext>
            </a:extLst>
          </p:cNvPr>
          <p:cNvPicPr>
            <a:picLocks noChangeAspect="1"/>
          </p:cNvPicPr>
          <p:nvPr/>
        </p:nvPicPr>
        <p:blipFill>
          <a:blip r:embed="rId12"/>
          <a:stretch>
            <a:fillRect/>
          </a:stretch>
        </p:blipFill>
        <p:spPr>
          <a:xfrm>
            <a:off x="3413273" y="52797"/>
            <a:ext cx="3480579" cy="3159616"/>
          </a:xfrm>
          <a:prstGeom prst="rect">
            <a:avLst/>
          </a:prstGeom>
        </p:spPr>
      </p:pic>
      <p:pic>
        <p:nvPicPr>
          <p:cNvPr id="20" name="Picture 19">
            <a:extLst>
              <a:ext uri="{FF2B5EF4-FFF2-40B4-BE49-F238E27FC236}">
                <a16:creationId xmlns:a16="http://schemas.microsoft.com/office/drawing/2014/main" id="{B689A228-749A-8D95-98D8-2CF26470BC6C}"/>
              </a:ext>
            </a:extLst>
          </p:cNvPr>
          <p:cNvPicPr>
            <a:picLocks noChangeAspect="1"/>
          </p:cNvPicPr>
          <p:nvPr/>
        </p:nvPicPr>
        <p:blipFill>
          <a:blip r:embed="rId13"/>
          <a:stretch>
            <a:fillRect/>
          </a:stretch>
        </p:blipFill>
        <p:spPr>
          <a:xfrm>
            <a:off x="5007260" y="6033466"/>
            <a:ext cx="812854" cy="784232"/>
          </a:xfrm>
          <a:prstGeom prst="rect">
            <a:avLst/>
          </a:prstGeom>
        </p:spPr>
      </p:pic>
    </p:spTree>
    <p:extLst>
      <p:ext uri="{BB962C8B-B14F-4D97-AF65-F5344CB8AC3E}">
        <p14:creationId xmlns:p14="http://schemas.microsoft.com/office/powerpoint/2010/main" val="2982947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39A4642-B095-DF66-51F7-77B7995DA2F4}"/>
              </a:ext>
            </a:extLst>
          </p:cNvPr>
          <p:cNvPicPr>
            <a:picLocks noGrp="1" noRot="1" noMove="1" noResize="1" noEditPoints="1" noAdjustHandles="1" noChangeArrowheads="1" noChangeShapeType="1" noCrop="1"/>
          </p:cNvPicPr>
          <p:nvPr/>
        </p:nvPicPr>
        <p:blipFill>
          <a:blip r:embed="rId3"/>
          <a:stretch>
            <a:fillRect/>
          </a:stretch>
        </p:blipFill>
        <p:spPr>
          <a:xfrm>
            <a:off x="-3" y="0"/>
            <a:ext cx="12192002" cy="5707422"/>
          </a:xfrm>
          <a:prstGeom prst="rect">
            <a:avLst/>
          </a:prstGeom>
        </p:spPr>
      </p:pic>
      <p:sp>
        <p:nvSpPr>
          <p:cNvPr id="5" name="Rectangle 4">
            <a:extLst>
              <a:ext uri="{FF2B5EF4-FFF2-40B4-BE49-F238E27FC236}">
                <a16:creationId xmlns:a16="http://schemas.microsoft.com/office/drawing/2014/main" id="{6EBE4A5A-ED46-B50D-E668-BEBB8E85A0D4}"/>
              </a:ext>
            </a:extLst>
          </p:cNvPr>
          <p:cNvSpPr>
            <a:spLocks noGrp="1" noRot="1" noMove="1" noResize="1" noEditPoints="1" noAdjustHandles="1" noChangeArrowheads="1" noChangeShapeType="1"/>
          </p:cNvSpPr>
          <p:nvPr/>
        </p:nvSpPr>
        <p:spPr>
          <a:xfrm rot="16200000">
            <a:off x="6058514" y="-426066"/>
            <a:ext cx="74973" cy="12192001"/>
          </a:xfrm>
          <a:prstGeom prst="rect">
            <a:avLst/>
          </a:prstGeom>
          <a:solidFill>
            <a:srgbClr val="10598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logo with colorful people&#10;&#10;Description automatically generated with medium confidence">
            <a:extLst>
              <a:ext uri="{FF2B5EF4-FFF2-40B4-BE49-F238E27FC236}">
                <a16:creationId xmlns:a16="http://schemas.microsoft.com/office/drawing/2014/main" id="{56A5702D-8C29-8CC0-C3CF-D9B62ABB869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452170" y="5914415"/>
            <a:ext cx="1267384" cy="738338"/>
          </a:xfrm>
          <a:prstGeom prst="rect">
            <a:avLst/>
          </a:prstGeom>
        </p:spPr>
      </p:pic>
      <p:grpSp>
        <p:nvGrpSpPr>
          <p:cNvPr id="21" name="Group 20">
            <a:extLst>
              <a:ext uri="{FF2B5EF4-FFF2-40B4-BE49-F238E27FC236}">
                <a16:creationId xmlns:a16="http://schemas.microsoft.com/office/drawing/2014/main" id="{243517F8-AFE8-457C-3324-0A3268BC1700}"/>
              </a:ext>
            </a:extLst>
          </p:cNvPr>
          <p:cNvGrpSpPr>
            <a:grpSpLocks noGrp="1" noUngrp="1" noRot="1" noMove="1" noResize="1"/>
          </p:cNvGrpSpPr>
          <p:nvPr/>
        </p:nvGrpSpPr>
        <p:grpSpPr>
          <a:xfrm>
            <a:off x="7097033" y="5996970"/>
            <a:ext cx="4870537" cy="573228"/>
            <a:chOff x="6886968" y="6156263"/>
            <a:chExt cx="4940593" cy="581473"/>
          </a:xfrm>
        </p:grpSpPr>
        <p:pic>
          <p:nvPicPr>
            <p:cNvPr id="27" name="Picture 26" descr="A black text on a white background&#10;&#10;Description automatically generated">
              <a:extLst>
                <a:ext uri="{FF2B5EF4-FFF2-40B4-BE49-F238E27FC236}">
                  <a16:creationId xmlns:a16="http://schemas.microsoft.com/office/drawing/2014/main" id="{C9035547-0420-1705-924A-35488D7FFA61}"/>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9774194" y="6180977"/>
              <a:ext cx="2053367" cy="556759"/>
            </a:xfrm>
            <a:prstGeom prst="rect">
              <a:avLst/>
            </a:prstGeom>
          </p:spPr>
        </p:pic>
        <p:pic>
          <p:nvPicPr>
            <p:cNvPr id="28" name="Picture 27">
              <a:extLst>
                <a:ext uri="{FF2B5EF4-FFF2-40B4-BE49-F238E27FC236}">
                  <a16:creationId xmlns:a16="http://schemas.microsoft.com/office/drawing/2014/main" id="{03F5AB37-F272-329C-D0C4-9FD6CE93B339}"/>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8920924" y="6156263"/>
              <a:ext cx="584274" cy="483255"/>
            </a:xfrm>
            <a:prstGeom prst="rect">
              <a:avLst/>
            </a:prstGeom>
          </p:spPr>
        </p:pic>
        <p:pic>
          <p:nvPicPr>
            <p:cNvPr id="29" name="Picture 28" descr="A group of people with a child and a wheelchair&#10;&#10;Description automatically generated">
              <a:extLst>
                <a:ext uri="{FF2B5EF4-FFF2-40B4-BE49-F238E27FC236}">
                  <a16:creationId xmlns:a16="http://schemas.microsoft.com/office/drawing/2014/main" id="{BFC5C991-6D43-4021-931C-978014307917}"/>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6886968" y="6156263"/>
              <a:ext cx="746664" cy="581473"/>
            </a:xfrm>
            <a:prstGeom prst="rect">
              <a:avLst/>
            </a:prstGeom>
          </p:spPr>
        </p:pic>
        <p:pic>
          <p:nvPicPr>
            <p:cNvPr id="30" name="Picture 29" descr="A blue and white logo&#10;&#10;Description automatically generated">
              <a:extLst>
                <a:ext uri="{FF2B5EF4-FFF2-40B4-BE49-F238E27FC236}">
                  <a16:creationId xmlns:a16="http://schemas.microsoft.com/office/drawing/2014/main" id="{924F0437-3EE2-128D-FA72-255953F0250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7902628" y="6294599"/>
              <a:ext cx="749300" cy="304800"/>
            </a:xfrm>
            <a:prstGeom prst="rect">
              <a:avLst/>
            </a:prstGeom>
          </p:spPr>
        </p:pic>
      </p:grpSp>
      <p:sp>
        <p:nvSpPr>
          <p:cNvPr id="10" name="TextBox 9">
            <a:extLst>
              <a:ext uri="{FF2B5EF4-FFF2-40B4-BE49-F238E27FC236}">
                <a16:creationId xmlns:a16="http://schemas.microsoft.com/office/drawing/2014/main" id="{9F4B28C8-D365-862E-EF14-47A1BEB6C075}"/>
              </a:ext>
            </a:extLst>
          </p:cNvPr>
          <p:cNvSpPr txBox="1"/>
          <p:nvPr/>
        </p:nvSpPr>
        <p:spPr>
          <a:xfrm>
            <a:off x="310896" y="205247"/>
            <a:ext cx="6208776" cy="523220"/>
          </a:xfrm>
          <a:prstGeom prst="rect">
            <a:avLst/>
          </a:prstGeom>
          <a:noFill/>
        </p:spPr>
        <p:txBody>
          <a:bodyPr wrap="square" rtlCol="0">
            <a:spAutoFit/>
          </a:bodyPr>
          <a:lstStyle/>
          <a:p>
            <a:r>
              <a:rPr lang="en-GB" sz="2800" dirty="0"/>
              <a:t>Households into Work</a:t>
            </a:r>
          </a:p>
        </p:txBody>
      </p:sp>
      <p:pic>
        <p:nvPicPr>
          <p:cNvPr id="6" name="Picture 5">
            <a:extLst>
              <a:ext uri="{FF2B5EF4-FFF2-40B4-BE49-F238E27FC236}">
                <a16:creationId xmlns:a16="http://schemas.microsoft.com/office/drawing/2014/main" id="{AF43C937-5AFD-EC55-3150-930AF0C38E97}"/>
              </a:ext>
            </a:extLst>
          </p:cNvPr>
          <p:cNvPicPr>
            <a:picLocks noChangeAspect="1"/>
          </p:cNvPicPr>
          <p:nvPr/>
        </p:nvPicPr>
        <p:blipFill>
          <a:blip r:embed="rId9"/>
          <a:stretch>
            <a:fillRect/>
          </a:stretch>
        </p:blipFill>
        <p:spPr>
          <a:xfrm>
            <a:off x="4428716" y="336284"/>
            <a:ext cx="7066298" cy="5006615"/>
          </a:xfrm>
          <a:prstGeom prst="rect">
            <a:avLst/>
          </a:prstGeom>
        </p:spPr>
      </p:pic>
      <p:sp>
        <p:nvSpPr>
          <p:cNvPr id="9" name="TextBox 8">
            <a:extLst>
              <a:ext uri="{FF2B5EF4-FFF2-40B4-BE49-F238E27FC236}">
                <a16:creationId xmlns:a16="http://schemas.microsoft.com/office/drawing/2014/main" id="{42F87F02-3E94-745D-E7F3-5FF37C20C294}"/>
              </a:ext>
            </a:extLst>
          </p:cNvPr>
          <p:cNvSpPr txBox="1"/>
          <p:nvPr/>
        </p:nvSpPr>
        <p:spPr>
          <a:xfrm>
            <a:off x="310896" y="1235189"/>
            <a:ext cx="3629508" cy="2308324"/>
          </a:xfrm>
          <a:prstGeom prst="rect">
            <a:avLst/>
          </a:prstGeom>
          <a:noFill/>
        </p:spPr>
        <p:txBody>
          <a:bodyPr wrap="square">
            <a:spAutoFit/>
          </a:bodyPr>
          <a:lstStyle/>
          <a:p>
            <a:r>
              <a:rPr lang="en-US" dirty="0"/>
              <a:t>Households into Work provides up to 12 months of support to unemployed Liverpool City Region Residents aged 16 and over, who because of their current circumstances are unable to consider taking up or sustaining employment.</a:t>
            </a:r>
            <a:endParaRPr lang="en-GB" dirty="0"/>
          </a:p>
        </p:txBody>
      </p:sp>
      <p:sp>
        <p:nvSpPr>
          <p:cNvPr id="12" name="TextBox 11">
            <a:extLst>
              <a:ext uri="{FF2B5EF4-FFF2-40B4-BE49-F238E27FC236}">
                <a16:creationId xmlns:a16="http://schemas.microsoft.com/office/drawing/2014/main" id="{371140B7-5807-8879-6F98-CF5CC5014298}"/>
              </a:ext>
            </a:extLst>
          </p:cNvPr>
          <p:cNvSpPr txBox="1"/>
          <p:nvPr/>
        </p:nvSpPr>
        <p:spPr>
          <a:xfrm>
            <a:off x="425243" y="4132810"/>
            <a:ext cx="6113282" cy="369332"/>
          </a:xfrm>
          <a:prstGeom prst="rect">
            <a:avLst/>
          </a:prstGeom>
          <a:noFill/>
        </p:spPr>
        <p:txBody>
          <a:bodyPr wrap="square">
            <a:spAutoFit/>
          </a:bodyPr>
          <a:lstStyle/>
          <a:p>
            <a:r>
              <a:rPr lang="en-GB" dirty="0"/>
              <a:t>https://youtu.be/uaeur72waiknk</a:t>
            </a:r>
          </a:p>
        </p:txBody>
      </p:sp>
    </p:spTree>
    <p:extLst>
      <p:ext uri="{BB962C8B-B14F-4D97-AF65-F5344CB8AC3E}">
        <p14:creationId xmlns:p14="http://schemas.microsoft.com/office/powerpoint/2010/main" val="2772680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39A4642-B095-DF66-51F7-77B7995DA2F4}"/>
              </a:ext>
            </a:extLst>
          </p:cNvPr>
          <p:cNvPicPr>
            <a:picLocks noGrp="1" noRot="1" noMove="1" noResize="1" noEditPoints="1" noAdjustHandles="1" noChangeArrowheads="1" noChangeShapeType="1" noCrop="1"/>
          </p:cNvPicPr>
          <p:nvPr/>
        </p:nvPicPr>
        <p:blipFill>
          <a:blip r:embed="rId3"/>
          <a:stretch>
            <a:fillRect/>
          </a:stretch>
        </p:blipFill>
        <p:spPr>
          <a:xfrm>
            <a:off x="-3" y="0"/>
            <a:ext cx="12192002" cy="5707422"/>
          </a:xfrm>
          <a:prstGeom prst="rect">
            <a:avLst/>
          </a:prstGeom>
        </p:spPr>
      </p:pic>
      <p:sp>
        <p:nvSpPr>
          <p:cNvPr id="5" name="Rectangle 4">
            <a:extLst>
              <a:ext uri="{FF2B5EF4-FFF2-40B4-BE49-F238E27FC236}">
                <a16:creationId xmlns:a16="http://schemas.microsoft.com/office/drawing/2014/main" id="{6EBE4A5A-ED46-B50D-E668-BEBB8E85A0D4}"/>
              </a:ext>
            </a:extLst>
          </p:cNvPr>
          <p:cNvSpPr>
            <a:spLocks noGrp="1" noRot="1" noMove="1" noResize="1" noEditPoints="1" noAdjustHandles="1" noChangeArrowheads="1" noChangeShapeType="1"/>
          </p:cNvSpPr>
          <p:nvPr/>
        </p:nvSpPr>
        <p:spPr>
          <a:xfrm rot="16200000">
            <a:off x="6058514" y="-426066"/>
            <a:ext cx="74973" cy="12192001"/>
          </a:xfrm>
          <a:prstGeom prst="rect">
            <a:avLst/>
          </a:prstGeom>
          <a:solidFill>
            <a:srgbClr val="10598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logo with colorful people&#10;&#10;Description automatically generated with medium confidence">
            <a:extLst>
              <a:ext uri="{FF2B5EF4-FFF2-40B4-BE49-F238E27FC236}">
                <a16:creationId xmlns:a16="http://schemas.microsoft.com/office/drawing/2014/main" id="{56A5702D-8C29-8CC0-C3CF-D9B62ABB869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452170" y="5914415"/>
            <a:ext cx="1267384" cy="738338"/>
          </a:xfrm>
          <a:prstGeom prst="rect">
            <a:avLst/>
          </a:prstGeom>
        </p:spPr>
      </p:pic>
      <p:grpSp>
        <p:nvGrpSpPr>
          <p:cNvPr id="21" name="Group 20">
            <a:extLst>
              <a:ext uri="{FF2B5EF4-FFF2-40B4-BE49-F238E27FC236}">
                <a16:creationId xmlns:a16="http://schemas.microsoft.com/office/drawing/2014/main" id="{243517F8-AFE8-457C-3324-0A3268BC1700}"/>
              </a:ext>
            </a:extLst>
          </p:cNvPr>
          <p:cNvGrpSpPr>
            <a:grpSpLocks noGrp="1" noUngrp="1" noRot="1" noMove="1" noResize="1"/>
          </p:cNvGrpSpPr>
          <p:nvPr/>
        </p:nvGrpSpPr>
        <p:grpSpPr>
          <a:xfrm>
            <a:off x="7097033" y="5996970"/>
            <a:ext cx="4870537" cy="573228"/>
            <a:chOff x="6886968" y="6156263"/>
            <a:chExt cx="4940593" cy="581473"/>
          </a:xfrm>
        </p:grpSpPr>
        <p:pic>
          <p:nvPicPr>
            <p:cNvPr id="27" name="Picture 26" descr="A black text on a white background&#10;&#10;Description automatically generated">
              <a:extLst>
                <a:ext uri="{FF2B5EF4-FFF2-40B4-BE49-F238E27FC236}">
                  <a16:creationId xmlns:a16="http://schemas.microsoft.com/office/drawing/2014/main" id="{C9035547-0420-1705-924A-35488D7FFA61}"/>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9774194" y="6180977"/>
              <a:ext cx="2053367" cy="556759"/>
            </a:xfrm>
            <a:prstGeom prst="rect">
              <a:avLst/>
            </a:prstGeom>
          </p:spPr>
        </p:pic>
        <p:pic>
          <p:nvPicPr>
            <p:cNvPr id="28" name="Picture 27">
              <a:extLst>
                <a:ext uri="{FF2B5EF4-FFF2-40B4-BE49-F238E27FC236}">
                  <a16:creationId xmlns:a16="http://schemas.microsoft.com/office/drawing/2014/main" id="{03F5AB37-F272-329C-D0C4-9FD6CE93B339}"/>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8920924" y="6156263"/>
              <a:ext cx="584274" cy="483255"/>
            </a:xfrm>
            <a:prstGeom prst="rect">
              <a:avLst/>
            </a:prstGeom>
          </p:spPr>
        </p:pic>
        <p:pic>
          <p:nvPicPr>
            <p:cNvPr id="29" name="Picture 28" descr="A group of people with a child and a wheelchair&#10;&#10;Description automatically generated">
              <a:extLst>
                <a:ext uri="{FF2B5EF4-FFF2-40B4-BE49-F238E27FC236}">
                  <a16:creationId xmlns:a16="http://schemas.microsoft.com/office/drawing/2014/main" id="{BFC5C991-6D43-4021-931C-978014307917}"/>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6886968" y="6156263"/>
              <a:ext cx="746664" cy="581473"/>
            </a:xfrm>
            <a:prstGeom prst="rect">
              <a:avLst/>
            </a:prstGeom>
          </p:spPr>
        </p:pic>
        <p:pic>
          <p:nvPicPr>
            <p:cNvPr id="30" name="Picture 29" descr="A blue and white logo&#10;&#10;Description automatically generated">
              <a:extLst>
                <a:ext uri="{FF2B5EF4-FFF2-40B4-BE49-F238E27FC236}">
                  <a16:creationId xmlns:a16="http://schemas.microsoft.com/office/drawing/2014/main" id="{924F0437-3EE2-128D-FA72-255953F0250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7902628" y="6294599"/>
              <a:ext cx="749300" cy="304800"/>
            </a:xfrm>
            <a:prstGeom prst="rect">
              <a:avLst/>
            </a:prstGeom>
          </p:spPr>
        </p:pic>
      </p:grpSp>
      <p:sp>
        <p:nvSpPr>
          <p:cNvPr id="10" name="TextBox 9">
            <a:extLst>
              <a:ext uri="{FF2B5EF4-FFF2-40B4-BE49-F238E27FC236}">
                <a16:creationId xmlns:a16="http://schemas.microsoft.com/office/drawing/2014/main" id="{9F4B28C8-D365-862E-EF14-47A1BEB6C075}"/>
              </a:ext>
            </a:extLst>
          </p:cNvPr>
          <p:cNvSpPr txBox="1"/>
          <p:nvPr/>
        </p:nvSpPr>
        <p:spPr>
          <a:xfrm>
            <a:off x="310896" y="205247"/>
            <a:ext cx="6208776" cy="584775"/>
          </a:xfrm>
          <a:prstGeom prst="rect">
            <a:avLst/>
          </a:prstGeom>
          <a:noFill/>
        </p:spPr>
        <p:txBody>
          <a:bodyPr wrap="square" rtlCol="0">
            <a:spAutoFit/>
          </a:bodyPr>
          <a:lstStyle/>
          <a:p>
            <a:r>
              <a:rPr lang="en-GB" sz="3200" dirty="0"/>
              <a:t>Healthy Start Vitamins</a:t>
            </a:r>
          </a:p>
        </p:txBody>
      </p:sp>
      <p:pic>
        <p:nvPicPr>
          <p:cNvPr id="6" name="Picture 5">
            <a:extLst>
              <a:ext uri="{FF2B5EF4-FFF2-40B4-BE49-F238E27FC236}">
                <a16:creationId xmlns:a16="http://schemas.microsoft.com/office/drawing/2014/main" id="{FBFAE54B-1494-D354-B676-45BE73EC5592}"/>
              </a:ext>
            </a:extLst>
          </p:cNvPr>
          <p:cNvPicPr>
            <a:picLocks noChangeAspect="1"/>
          </p:cNvPicPr>
          <p:nvPr/>
        </p:nvPicPr>
        <p:blipFill>
          <a:blip r:embed="rId9"/>
          <a:stretch>
            <a:fillRect/>
          </a:stretch>
        </p:blipFill>
        <p:spPr>
          <a:xfrm>
            <a:off x="310896" y="790022"/>
            <a:ext cx="8324057" cy="2782799"/>
          </a:xfrm>
          <a:prstGeom prst="rect">
            <a:avLst/>
          </a:prstGeom>
        </p:spPr>
      </p:pic>
      <p:sp>
        <p:nvSpPr>
          <p:cNvPr id="8" name="TextBox 7">
            <a:extLst>
              <a:ext uri="{FF2B5EF4-FFF2-40B4-BE49-F238E27FC236}">
                <a16:creationId xmlns:a16="http://schemas.microsoft.com/office/drawing/2014/main" id="{A3DD0E6A-7446-3B04-C12B-69F303B4617F}"/>
              </a:ext>
            </a:extLst>
          </p:cNvPr>
          <p:cNvSpPr txBox="1"/>
          <p:nvPr/>
        </p:nvSpPr>
        <p:spPr>
          <a:xfrm>
            <a:off x="219172" y="3429000"/>
            <a:ext cx="10423690" cy="1200329"/>
          </a:xfrm>
          <a:prstGeom prst="rect">
            <a:avLst/>
          </a:prstGeom>
          <a:noFill/>
        </p:spPr>
        <p:txBody>
          <a:bodyPr wrap="square">
            <a:spAutoFit/>
          </a:bodyPr>
          <a:lstStyle/>
          <a:p>
            <a:endParaRPr lang="en-US" dirty="0"/>
          </a:p>
          <a:p>
            <a:r>
              <a:rPr lang="en-US" dirty="0"/>
              <a:t>A stock of vitamins are held at each Family Hub.</a:t>
            </a:r>
          </a:p>
          <a:p>
            <a:r>
              <a:rPr lang="en-US" dirty="0"/>
              <a:t>These can be purchased for £2 or free with Healthy Start card.</a:t>
            </a:r>
          </a:p>
          <a:p>
            <a:r>
              <a:rPr lang="en-US" dirty="0"/>
              <a:t>Data is recorded on EIS</a:t>
            </a:r>
            <a:endParaRPr lang="en-GB" dirty="0"/>
          </a:p>
        </p:txBody>
      </p:sp>
      <p:sp>
        <p:nvSpPr>
          <p:cNvPr id="11" name="TextBox 10">
            <a:extLst>
              <a:ext uri="{FF2B5EF4-FFF2-40B4-BE49-F238E27FC236}">
                <a16:creationId xmlns:a16="http://schemas.microsoft.com/office/drawing/2014/main" id="{093ACA0B-0E54-1201-130E-DDEEC586256B}"/>
              </a:ext>
            </a:extLst>
          </p:cNvPr>
          <p:cNvSpPr txBox="1"/>
          <p:nvPr/>
        </p:nvSpPr>
        <p:spPr>
          <a:xfrm>
            <a:off x="8760832" y="1202404"/>
            <a:ext cx="3120272" cy="2616101"/>
          </a:xfrm>
          <a:prstGeom prst="rect">
            <a:avLst/>
          </a:prstGeom>
          <a:noFill/>
        </p:spPr>
        <p:txBody>
          <a:bodyPr wrap="square">
            <a:spAutoFit/>
          </a:bodyPr>
          <a:lstStyle/>
          <a:p>
            <a:r>
              <a:rPr lang="en-US" sz="2000" b="1" dirty="0"/>
              <a:t>Baby essentials</a:t>
            </a:r>
          </a:p>
          <a:p>
            <a:endParaRPr lang="en-US" dirty="0"/>
          </a:p>
          <a:p>
            <a:r>
              <a:rPr lang="en-US" dirty="0"/>
              <a:t>Each family hub has a limited supply of baby essential vouchers – from Asda (£20 each) . These have proven invaluable with the increasing cost of essentials such as formula milk and nappies etc.</a:t>
            </a:r>
            <a:endParaRPr lang="en-GB" dirty="0"/>
          </a:p>
        </p:txBody>
      </p:sp>
    </p:spTree>
    <p:extLst>
      <p:ext uri="{BB962C8B-B14F-4D97-AF65-F5344CB8AC3E}">
        <p14:creationId xmlns:p14="http://schemas.microsoft.com/office/powerpoint/2010/main" val="459567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39A4642-B095-DF66-51F7-77B7995DA2F4}"/>
              </a:ext>
            </a:extLst>
          </p:cNvPr>
          <p:cNvPicPr>
            <a:picLocks noGrp="1" noRot="1" noMove="1" noResize="1" noEditPoints="1" noAdjustHandles="1" noChangeArrowheads="1" noChangeShapeType="1" noCrop="1"/>
          </p:cNvPicPr>
          <p:nvPr/>
        </p:nvPicPr>
        <p:blipFill>
          <a:blip r:embed="rId3"/>
          <a:stretch>
            <a:fillRect/>
          </a:stretch>
        </p:blipFill>
        <p:spPr>
          <a:xfrm>
            <a:off x="-3" y="0"/>
            <a:ext cx="12192002" cy="5707422"/>
          </a:xfrm>
          <a:prstGeom prst="rect">
            <a:avLst/>
          </a:prstGeom>
        </p:spPr>
      </p:pic>
      <p:sp>
        <p:nvSpPr>
          <p:cNvPr id="5" name="Rectangle 4">
            <a:extLst>
              <a:ext uri="{FF2B5EF4-FFF2-40B4-BE49-F238E27FC236}">
                <a16:creationId xmlns:a16="http://schemas.microsoft.com/office/drawing/2014/main" id="{6EBE4A5A-ED46-B50D-E668-BEBB8E85A0D4}"/>
              </a:ext>
            </a:extLst>
          </p:cNvPr>
          <p:cNvSpPr>
            <a:spLocks noGrp="1" noRot="1" noMove="1" noResize="1" noEditPoints="1" noAdjustHandles="1" noChangeArrowheads="1" noChangeShapeType="1"/>
          </p:cNvSpPr>
          <p:nvPr/>
        </p:nvSpPr>
        <p:spPr>
          <a:xfrm rot="16200000">
            <a:off x="6058514" y="-426066"/>
            <a:ext cx="74973" cy="12192001"/>
          </a:xfrm>
          <a:prstGeom prst="rect">
            <a:avLst/>
          </a:prstGeom>
          <a:solidFill>
            <a:srgbClr val="10598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logo with colorful people&#10;&#10;Description automatically generated with medium confidence">
            <a:extLst>
              <a:ext uri="{FF2B5EF4-FFF2-40B4-BE49-F238E27FC236}">
                <a16:creationId xmlns:a16="http://schemas.microsoft.com/office/drawing/2014/main" id="{56A5702D-8C29-8CC0-C3CF-D9B62ABB869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452170" y="5914415"/>
            <a:ext cx="1267384" cy="738338"/>
          </a:xfrm>
          <a:prstGeom prst="rect">
            <a:avLst/>
          </a:prstGeom>
        </p:spPr>
      </p:pic>
      <p:grpSp>
        <p:nvGrpSpPr>
          <p:cNvPr id="21" name="Group 20">
            <a:extLst>
              <a:ext uri="{FF2B5EF4-FFF2-40B4-BE49-F238E27FC236}">
                <a16:creationId xmlns:a16="http://schemas.microsoft.com/office/drawing/2014/main" id="{243517F8-AFE8-457C-3324-0A3268BC1700}"/>
              </a:ext>
            </a:extLst>
          </p:cNvPr>
          <p:cNvGrpSpPr>
            <a:grpSpLocks noGrp="1" noUngrp="1" noRot="1" noMove="1" noResize="1"/>
          </p:cNvGrpSpPr>
          <p:nvPr/>
        </p:nvGrpSpPr>
        <p:grpSpPr>
          <a:xfrm>
            <a:off x="7097033" y="5996970"/>
            <a:ext cx="4870537" cy="573228"/>
            <a:chOff x="6886968" y="6156263"/>
            <a:chExt cx="4940593" cy="581473"/>
          </a:xfrm>
        </p:grpSpPr>
        <p:pic>
          <p:nvPicPr>
            <p:cNvPr id="27" name="Picture 26" descr="A black text on a white background&#10;&#10;Description automatically generated">
              <a:extLst>
                <a:ext uri="{FF2B5EF4-FFF2-40B4-BE49-F238E27FC236}">
                  <a16:creationId xmlns:a16="http://schemas.microsoft.com/office/drawing/2014/main" id="{C9035547-0420-1705-924A-35488D7FFA61}"/>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9774194" y="6180977"/>
              <a:ext cx="2053367" cy="556759"/>
            </a:xfrm>
            <a:prstGeom prst="rect">
              <a:avLst/>
            </a:prstGeom>
          </p:spPr>
        </p:pic>
        <p:pic>
          <p:nvPicPr>
            <p:cNvPr id="28" name="Picture 27">
              <a:extLst>
                <a:ext uri="{FF2B5EF4-FFF2-40B4-BE49-F238E27FC236}">
                  <a16:creationId xmlns:a16="http://schemas.microsoft.com/office/drawing/2014/main" id="{03F5AB37-F272-329C-D0C4-9FD6CE93B339}"/>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8920924" y="6156263"/>
              <a:ext cx="584274" cy="483255"/>
            </a:xfrm>
            <a:prstGeom prst="rect">
              <a:avLst/>
            </a:prstGeom>
          </p:spPr>
        </p:pic>
        <p:pic>
          <p:nvPicPr>
            <p:cNvPr id="29" name="Picture 28" descr="A group of people with a child and a wheelchair&#10;&#10;Description automatically generated">
              <a:extLst>
                <a:ext uri="{FF2B5EF4-FFF2-40B4-BE49-F238E27FC236}">
                  <a16:creationId xmlns:a16="http://schemas.microsoft.com/office/drawing/2014/main" id="{BFC5C991-6D43-4021-931C-978014307917}"/>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6886968" y="6156263"/>
              <a:ext cx="746664" cy="581473"/>
            </a:xfrm>
            <a:prstGeom prst="rect">
              <a:avLst/>
            </a:prstGeom>
          </p:spPr>
        </p:pic>
        <p:pic>
          <p:nvPicPr>
            <p:cNvPr id="30" name="Picture 29" descr="A blue and white logo&#10;&#10;Description automatically generated">
              <a:extLst>
                <a:ext uri="{FF2B5EF4-FFF2-40B4-BE49-F238E27FC236}">
                  <a16:creationId xmlns:a16="http://schemas.microsoft.com/office/drawing/2014/main" id="{924F0437-3EE2-128D-FA72-255953F0250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7902628" y="6294599"/>
              <a:ext cx="749300" cy="304800"/>
            </a:xfrm>
            <a:prstGeom prst="rect">
              <a:avLst/>
            </a:prstGeom>
          </p:spPr>
        </p:pic>
      </p:grpSp>
      <p:sp>
        <p:nvSpPr>
          <p:cNvPr id="10" name="TextBox 9">
            <a:extLst>
              <a:ext uri="{FF2B5EF4-FFF2-40B4-BE49-F238E27FC236}">
                <a16:creationId xmlns:a16="http://schemas.microsoft.com/office/drawing/2014/main" id="{9F4B28C8-D365-862E-EF14-47A1BEB6C075}"/>
              </a:ext>
            </a:extLst>
          </p:cNvPr>
          <p:cNvSpPr txBox="1"/>
          <p:nvPr/>
        </p:nvSpPr>
        <p:spPr>
          <a:xfrm>
            <a:off x="310896" y="205247"/>
            <a:ext cx="8890254" cy="584775"/>
          </a:xfrm>
          <a:prstGeom prst="rect">
            <a:avLst/>
          </a:prstGeom>
          <a:noFill/>
        </p:spPr>
        <p:txBody>
          <a:bodyPr wrap="square" rtlCol="0">
            <a:spAutoFit/>
          </a:bodyPr>
          <a:lstStyle/>
          <a:p>
            <a:r>
              <a:rPr lang="en-US" sz="3200" dirty="0"/>
              <a:t>Halton Libraries</a:t>
            </a:r>
            <a:endParaRPr lang="en-GB" sz="3200" dirty="0"/>
          </a:p>
        </p:txBody>
      </p:sp>
      <p:sp>
        <p:nvSpPr>
          <p:cNvPr id="4" name="TextBox 3">
            <a:extLst>
              <a:ext uri="{FF2B5EF4-FFF2-40B4-BE49-F238E27FC236}">
                <a16:creationId xmlns:a16="http://schemas.microsoft.com/office/drawing/2014/main" id="{A8213691-BA80-7D71-AF0E-4C874289DD6C}"/>
              </a:ext>
            </a:extLst>
          </p:cNvPr>
          <p:cNvSpPr txBox="1"/>
          <p:nvPr/>
        </p:nvSpPr>
        <p:spPr>
          <a:xfrm>
            <a:off x="310896" y="790022"/>
            <a:ext cx="11635057" cy="4031873"/>
          </a:xfrm>
          <a:prstGeom prst="rect">
            <a:avLst/>
          </a:prstGeom>
          <a:noFill/>
        </p:spPr>
        <p:txBody>
          <a:bodyPr wrap="square">
            <a:spAutoFit/>
          </a:bodyPr>
          <a:lstStyle/>
          <a:p>
            <a:pPr marL="285750" indent="-285750" algn="l">
              <a:buFont typeface="Courier New" panose="02070309020205020404" pitchFamily="49" charset="0"/>
              <a:buChar char="o"/>
            </a:pPr>
            <a:r>
              <a:rPr lang="en-US" sz="1600" b="0" i="0" dirty="0">
                <a:solidFill>
                  <a:srgbClr val="242424"/>
                </a:solidFill>
                <a:effectLst/>
                <a:latin typeface="inherit"/>
              </a:rPr>
              <a:t>Halton Libraries provide free access to a wide range of books from our 4 libraries across the borough. It is free to join the library, no ID or fixed address is required and there are no fines or reservation charges.</a:t>
            </a:r>
            <a:endParaRPr lang="en-US" b="0" i="0" dirty="0">
              <a:solidFill>
                <a:srgbClr val="242424"/>
              </a:solidFill>
              <a:effectLst/>
              <a:latin typeface="Aptos" panose="020B0004020202020204" pitchFamily="34" charset="0"/>
            </a:endParaRPr>
          </a:p>
          <a:p>
            <a:pPr marL="285750" indent="-285750" algn="l">
              <a:buFont typeface="Courier New" panose="02070309020205020404" pitchFamily="49" charset="0"/>
              <a:buChar char="o"/>
            </a:pPr>
            <a:r>
              <a:rPr lang="en-US" sz="1600" b="0" i="0" dirty="0">
                <a:solidFill>
                  <a:srgbClr val="242424"/>
                </a:solidFill>
                <a:effectLst/>
                <a:latin typeface="inherit"/>
              </a:rPr>
              <a:t>A wide range of e-books and e-audio books are also available to library customers, free of charge via the </a:t>
            </a:r>
            <a:r>
              <a:rPr lang="en-US" sz="1600" b="0" i="0" dirty="0" err="1">
                <a:solidFill>
                  <a:srgbClr val="242424"/>
                </a:solidFill>
                <a:effectLst/>
                <a:latin typeface="inherit"/>
              </a:rPr>
              <a:t>Borrowbox</a:t>
            </a:r>
            <a:r>
              <a:rPr lang="en-US" sz="1600" b="0" i="0" dirty="0">
                <a:solidFill>
                  <a:srgbClr val="242424"/>
                </a:solidFill>
                <a:effectLst/>
                <a:latin typeface="inherit"/>
              </a:rPr>
              <a:t> app.</a:t>
            </a:r>
            <a:endParaRPr lang="en-US" b="0" i="0" dirty="0">
              <a:solidFill>
                <a:srgbClr val="242424"/>
              </a:solidFill>
              <a:effectLst/>
              <a:latin typeface="Aptos" panose="020B0004020202020204" pitchFamily="34" charset="0"/>
            </a:endParaRPr>
          </a:p>
          <a:p>
            <a:pPr marL="285750" indent="-285750" algn="l">
              <a:buFont typeface="Courier New" panose="02070309020205020404" pitchFamily="49" charset="0"/>
              <a:buChar char="o"/>
            </a:pPr>
            <a:r>
              <a:rPr lang="en-US" sz="1600" b="0" i="0" dirty="0">
                <a:solidFill>
                  <a:srgbClr val="242424"/>
                </a:solidFill>
                <a:effectLst/>
                <a:latin typeface="inherit"/>
              </a:rPr>
              <a:t>Free access to online newspapers and magazines is available via the </a:t>
            </a:r>
            <a:r>
              <a:rPr lang="en-US" sz="1600" b="0" i="0" dirty="0" err="1">
                <a:solidFill>
                  <a:srgbClr val="242424"/>
                </a:solidFill>
                <a:effectLst/>
                <a:latin typeface="inherit"/>
              </a:rPr>
              <a:t>Pressreader</a:t>
            </a:r>
            <a:r>
              <a:rPr lang="en-US" sz="1600" b="0" i="0" dirty="0">
                <a:solidFill>
                  <a:srgbClr val="242424"/>
                </a:solidFill>
                <a:effectLst/>
                <a:latin typeface="inherit"/>
              </a:rPr>
              <a:t> app.</a:t>
            </a:r>
            <a:endParaRPr lang="en-US" b="0" i="0" dirty="0">
              <a:solidFill>
                <a:srgbClr val="242424"/>
              </a:solidFill>
              <a:effectLst/>
              <a:latin typeface="Aptos" panose="020B0004020202020204" pitchFamily="34" charset="0"/>
            </a:endParaRPr>
          </a:p>
          <a:p>
            <a:pPr marL="285750" indent="-285750" algn="l">
              <a:buFont typeface="Courier New" panose="02070309020205020404" pitchFamily="49" charset="0"/>
              <a:buChar char="o"/>
            </a:pPr>
            <a:r>
              <a:rPr lang="en-US" sz="1600" b="0" i="0" dirty="0">
                <a:solidFill>
                  <a:srgbClr val="242424"/>
                </a:solidFill>
                <a:effectLst/>
                <a:latin typeface="inherit"/>
              </a:rPr>
              <a:t>Halton Libraries offer a variety of free activities for children at each of our libraries, including </a:t>
            </a:r>
            <a:r>
              <a:rPr lang="en-US" sz="1600" b="0" i="0" dirty="0" err="1">
                <a:solidFill>
                  <a:srgbClr val="242424"/>
                </a:solidFill>
                <a:effectLst/>
                <a:latin typeface="inherit"/>
              </a:rPr>
              <a:t>Rhymetimes</a:t>
            </a:r>
            <a:r>
              <a:rPr lang="en-US" sz="1600" b="0" i="0" dirty="0">
                <a:solidFill>
                  <a:srgbClr val="242424"/>
                </a:solidFill>
                <a:effectLst/>
                <a:latin typeface="inherit"/>
              </a:rPr>
              <a:t>, Lego Clubs, Brilliant Builds, access to games, toys and </a:t>
            </a:r>
            <a:r>
              <a:rPr lang="en-US" sz="1600" b="0" i="0" dirty="0" err="1">
                <a:solidFill>
                  <a:srgbClr val="242424"/>
                </a:solidFill>
                <a:effectLst/>
                <a:latin typeface="inherit"/>
              </a:rPr>
              <a:t>colouring</a:t>
            </a:r>
            <a:r>
              <a:rPr lang="en-US" sz="1600" b="0" i="0" dirty="0">
                <a:solidFill>
                  <a:srgbClr val="242424"/>
                </a:solidFill>
                <a:effectLst/>
                <a:latin typeface="inherit"/>
              </a:rPr>
              <a:t> as well as school holiday craft activities and monthly Science clubs at Halton Lea and Widnes libraries.</a:t>
            </a:r>
            <a:endParaRPr lang="en-US" b="0" i="0" dirty="0">
              <a:solidFill>
                <a:srgbClr val="242424"/>
              </a:solidFill>
              <a:effectLst/>
              <a:latin typeface="Aptos" panose="020B0004020202020204" pitchFamily="34" charset="0"/>
            </a:endParaRPr>
          </a:p>
          <a:p>
            <a:pPr marL="285750" indent="-285750" algn="l">
              <a:buFont typeface="Courier New" panose="02070309020205020404" pitchFamily="49" charset="0"/>
              <a:buChar char="o"/>
            </a:pPr>
            <a:r>
              <a:rPr lang="en-US" sz="1600" b="0" i="0" dirty="0">
                <a:solidFill>
                  <a:srgbClr val="242424"/>
                </a:solidFill>
                <a:effectLst/>
                <a:latin typeface="inherit"/>
              </a:rPr>
              <a:t>Each of our libraries offer computers for library customers to use, free of charge, as well as low-cost printing.</a:t>
            </a:r>
            <a:endParaRPr lang="en-US" b="0" i="0" dirty="0">
              <a:solidFill>
                <a:srgbClr val="242424"/>
              </a:solidFill>
              <a:effectLst/>
              <a:latin typeface="Aptos" panose="020B0004020202020204" pitchFamily="34" charset="0"/>
            </a:endParaRPr>
          </a:p>
          <a:p>
            <a:pPr marL="285750" indent="-285750" algn="l">
              <a:buFont typeface="Courier New" panose="02070309020205020404" pitchFamily="49" charset="0"/>
              <a:buChar char="o"/>
            </a:pPr>
            <a:r>
              <a:rPr lang="en-US" sz="1600" b="0" i="0" dirty="0">
                <a:solidFill>
                  <a:srgbClr val="242424"/>
                </a:solidFill>
                <a:effectLst/>
                <a:latin typeface="inherit"/>
              </a:rPr>
              <a:t>We offer support to those requiring help to get online with e.g. setting up email accounts, accessing Universal Credit and job searches.</a:t>
            </a:r>
            <a:endParaRPr lang="en-US" b="0" i="0" dirty="0">
              <a:solidFill>
                <a:srgbClr val="242424"/>
              </a:solidFill>
              <a:effectLst/>
              <a:latin typeface="Aptos" panose="020B0004020202020204" pitchFamily="34" charset="0"/>
            </a:endParaRPr>
          </a:p>
          <a:p>
            <a:pPr marL="285750" indent="-285750" algn="l">
              <a:buFont typeface="Courier New" panose="02070309020205020404" pitchFamily="49" charset="0"/>
              <a:buChar char="o"/>
            </a:pPr>
            <a:r>
              <a:rPr lang="en-US" sz="1600" b="0" i="0" dirty="0">
                <a:solidFill>
                  <a:srgbClr val="242424"/>
                </a:solidFill>
                <a:effectLst/>
                <a:latin typeface="inherit"/>
              </a:rPr>
              <a:t>Free Wi-Fi is available, with space in each library for customers to use their own devices.</a:t>
            </a:r>
            <a:endParaRPr lang="en-US" b="0" i="0" dirty="0">
              <a:solidFill>
                <a:srgbClr val="242424"/>
              </a:solidFill>
              <a:effectLst/>
              <a:latin typeface="Aptos" panose="020B0004020202020204" pitchFamily="34" charset="0"/>
            </a:endParaRPr>
          </a:p>
          <a:p>
            <a:pPr marL="285750" indent="-285750" algn="l">
              <a:buFont typeface="Courier New" panose="02070309020205020404" pitchFamily="49" charset="0"/>
              <a:buChar char="o"/>
            </a:pPr>
            <a:r>
              <a:rPr lang="en-US" sz="1600" b="0" i="0" dirty="0">
                <a:solidFill>
                  <a:srgbClr val="242424"/>
                </a:solidFill>
                <a:effectLst/>
                <a:latin typeface="inherit"/>
              </a:rPr>
              <a:t>The libraries provide warm spaces in addition to free tea and coffee mornings. Activities for adults are also available at no cost, including craft groups, board games and opportunities to meet with others e.g. Midweek Meet-up at Halton Lea every Wednesday morning.</a:t>
            </a:r>
            <a:endParaRPr lang="en-US" b="0" i="0" dirty="0">
              <a:solidFill>
                <a:srgbClr val="242424"/>
              </a:solidFill>
              <a:effectLst/>
              <a:latin typeface="Aptos" panose="020B0004020202020204" pitchFamily="34" charset="0"/>
            </a:endParaRPr>
          </a:p>
          <a:p>
            <a:pPr marL="285750" indent="-285750" algn="l">
              <a:buFont typeface="Courier New" panose="02070309020205020404" pitchFamily="49" charset="0"/>
              <a:buChar char="o"/>
            </a:pPr>
            <a:r>
              <a:rPr lang="en-US" sz="1600" b="0" i="0" dirty="0">
                <a:solidFill>
                  <a:srgbClr val="242424"/>
                </a:solidFill>
                <a:effectLst/>
                <a:latin typeface="inherit"/>
              </a:rPr>
              <a:t>Each library acts as a Data Bank issuing free sim cards for those in data poverty provided by The Good Things Foundation</a:t>
            </a:r>
            <a:endParaRPr lang="en-US" b="0" i="0" dirty="0">
              <a:solidFill>
                <a:srgbClr val="242424"/>
              </a:solidFill>
              <a:effectLst/>
              <a:latin typeface="Aptos" panose="020B0004020202020204" pitchFamily="34" charset="0"/>
            </a:endParaRPr>
          </a:p>
          <a:p>
            <a:pPr marL="285750" indent="-285750" algn="l">
              <a:buFont typeface="Courier New" panose="02070309020205020404" pitchFamily="49" charset="0"/>
              <a:buChar char="o"/>
            </a:pPr>
            <a:r>
              <a:rPr lang="en-US" sz="1600" b="0" i="0" dirty="0">
                <a:solidFill>
                  <a:srgbClr val="242424"/>
                </a:solidFill>
                <a:effectLst/>
                <a:latin typeface="inherit"/>
              </a:rPr>
              <a:t>Halton library service has worked for the past year to secure funding from Public Health to provide approx. 1000 free packed lunches to children during school holidays and will continue to do so.</a:t>
            </a:r>
            <a:endParaRPr lang="en-US" b="0" i="0" dirty="0">
              <a:solidFill>
                <a:srgbClr val="242424"/>
              </a:solidFill>
              <a:effectLst/>
              <a:latin typeface="Aptos" panose="020B0004020202020204" pitchFamily="34" charset="0"/>
            </a:endParaRPr>
          </a:p>
        </p:txBody>
      </p:sp>
    </p:spTree>
    <p:extLst>
      <p:ext uri="{BB962C8B-B14F-4D97-AF65-F5344CB8AC3E}">
        <p14:creationId xmlns:p14="http://schemas.microsoft.com/office/powerpoint/2010/main" val="1099582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39A4642-B095-DF66-51F7-77B7995DA2F4}"/>
              </a:ext>
            </a:extLst>
          </p:cNvPr>
          <p:cNvPicPr>
            <a:picLocks noGrp="1" noRot="1" noMove="1" noResize="1" noEditPoints="1" noAdjustHandles="1" noChangeArrowheads="1" noChangeShapeType="1" noCrop="1"/>
          </p:cNvPicPr>
          <p:nvPr/>
        </p:nvPicPr>
        <p:blipFill>
          <a:blip r:embed="rId3"/>
          <a:stretch>
            <a:fillRect/>
          </a:stretch>
        </p:blipFill>
        <p:spPr>
          <a:xfrm>
            <a:off x="-3" y="0"/>
            <a:ext cx="12192002" cy="5707422"/>
          </a:xfrm>
          <a:prstGeom prst="rect">
            <a:avLst/>
          </a:prstGeom>
        </p:spPr>
      </p:pic>
      <p:sp>
        <p:nvSpPr>
          <p:cNvPr id="5" name="Rectangle 4">
            <a:extLst>
              <a:ext uri="{FF2B5EF4-FFF2-40B4-BE49-F238E27FC236}">
                <a16:creationId xmlns:a16="http://schemas.microsoft.com/office/drawing/2014/main" id="{6EBE4A5A-ED46-B50D-E668-BEBB8E85A0D4}"/>
              </a:ext>
            </a:extLst>
          </p:cNvPr>
          <p:cNvSpPr>
            <a:spLocks noGrp="1" noRot="1" noMove="1" noResize="1" noEditPoints="1" noAdjustHandles="1" noChangeArrowheads="1" noChangeShapeType="1"/>
          </p:cNvSpPr>
          <p:nvPr/>
        </p:nvSpPr>
        <p:spPr>
          <a:xfrm rot="16200000">
            <a:off x="6058514" y="-426066"/>
            <a:ext cx="74973" cy="12192001"/>
          </a:xfrm>
          <a:prstGeom prst="rect">
            <a:avLst/>
          </a:prstGeom>
          <a:solidFill>
            <a:srgbClr val="10598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logo with colorful people&#10;&#10;Description automatically generated with medium confidence">
            <a:extLst>
              <a:ext uri="{FF2B5EF4-FFF2-40B4-BE49-F238E27FC236}">
                <a16:creationId xmlns:a16="http://schemas.microsoft.com/office/drawing/2014/main" id="{56A5702D-8C29-8CC0-C3CF-D9B62ABB869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452170" y="5914415"/>
            <a:ext cx="1267384" cy="738338"/>
          </a:xfrm>
          <a:prstGeom prst="rect">
            <a:avLst/>
          </a:prstGeom>
        </p:spPr>
      </p:pic>
      <p:grpSp>
        <p:nvGrpSpPr>
          <p:cNvPr id="21" name="Group 20">
            <a:extLst>
              <a:ext uri="{FF2B5EF4-FFF2-40B4-BE49-F238E27FC236}">
                <a16:creationId xmlns:a16="http://schemas.microsoft.com/office/drawing/2014/main" id="{243517F8-AFE8-457C-3324-0A3268BC1700}"/>
              </a:ext>
            </a:extLst>
          </p:cNvPr>
          <p:cNvGrpSpPr>
            <a:grpSpLocks noGrp="1" noUngrp="1" noRot="1" noMove="1" noResize="1"/>
          </p:cNvGrpSpPr>
          <p:nvPr/>
        </p:nvGrpSpPr>
        <p:grpSpPr>
          <a:xfrm>
            <a:off x="7097033" y="5996970"/>
            <a:ext cx="4870537" cy="573228"/>
            <a:chOff x="6886968" y="6156263"/>
            <a:chExt cx="4940593" cy="581473"/>
          </a:xfrm>
        </p:grpSpPr>
        <p:pic>
          <p:nvPicPr>
            <p:cNvPr id="27" name="Picture 26" descr="A black text on a white background&#10;&#10;Description automatically generated">
              <a:extLst>
                <a:ext uri="{FF2B5EF4-FFF2-40B4-BE49-F238E27FC236}">
                  <a16:creationId xmlns:a16="http://schemas.microsoft.com/office/drawing/2014/main" id="{C9035547-0420-1705-924A-35488D7FFA61}"/>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9774194" y="6180977"/>
              <a:ext cx="2053367" cy="556759"/>
            </a:xfrm>
            <a:prstGeom prst="rect">
              <a:avLst/>
            </a:prstGeom>
          </p:spPr>
        </p:pic>
        <p:pic>
          <p:nvPicPr>
            <p:cNvPr id="28" name="Picture 27">
              <a:extLst>
                <a:ext uri="{FF2B5EF4-FFF2-40B4-BE49-F238E27FC236}">
                  <a16:creationId xmlns:a16="http://schemas.microsoft.com/office/drawing/2014/main" id="{03F5AB37-F272-329C-D0C4-9FD6CE93B339}"/>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8920924" y="6156263"/>
              <a:ext cx="584274" cy="483255"/>
            </a:xfrm>
            <a:prstGeom prst="rect">
              <a:avLst/>
            </a:prstGeom>
          </p:spPr>
        </p:pic>
        <p:pic>
          <p:nvPicPr>
            <p:cNvPr id="29" name="Picture 28" descr="A group of people with a child and a wheelchair&#10;&#10;Description automatically generated">
              <a:extLst>
                <a:ext uri="{FF2B5EF4-FFF2-40B4-BE49-F238E27FC236}">
                  <a16:creationId xmlns:a16="http://schemas.microsoft.com/office/drawing/2014/main" id="{BFC5C991-6D43-4021-931C-978014307917}"/>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6886968" y="6156263"/>
              <a:ext cx="746664" cy="581473"/>
            </a:xfrm>
            <a:prstGeom prst="rect">
              <a:avLst/>
            </a:prstGeom>
          </p:spPr>
        </p:pic>
        <p:pic>
          <p:nvPicPr>
            <p:cNvPr id="30" name="Picture 29" descr="A blue and white logo&#10;&#10;Description automatically generated">
              <a:extLst>
                <a:ext uri="{FF2B5EF4-FFF2-40B4-BE49-F238E27FC236}">
                  <a16:creationId xmlns:a16="http://schemas.microsoft.com/office/drawing/2014/main" id="{924F0437-3EE2-128D-FA72-255953F0250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7902628" y="6294599"/>
              <a:ext cx="749300" cy="304800"/>
            </a:xfrm>
            <a:prstGeom prst="rect">
              <a:avLst/>
            </a:prstGeom>
          </p:spPr>
        </p:pic>
      </p:grpSp>
      <p:sp>
        <p:nvSpPr>
          <p:cNvPr id="10" name="TextBox 9">
            <a:extLst>
              <a:ext uri="{FF2B5EF4-FFF2-40B4-BE49-F238E27FC236}">
                <a16:creationId xmlns:a16="http://schemas.microsoft.com/office/drawing/2014/main" id="{9F4B28C8-D365-862E-EF14-47A1BEB6C075}"/>
              </a:ext>
            </a:extLst>
          </p:cNvPr>
          <p:cNvSpPr txBox="1"/>
          <p:nvPr/>
        </p:nvSpPr>
        <p:spPr>
          <a:xfrm>
            <a:off x="310896" y="205247"/>
            <a:ext cx="8890254" cy="584775"/>
          </a:xfrm>
          <a:prstGeom prst="rect">
            <a:avLst/>
          </a:prstGeom>
          <a:noFill/>
        </p:spPr>
        <p:txBody>
          <a:bodyPr wrap="square" rtlCol="0">
            <a:spAutoFit/>
          </a:bodyPr>
          <a:lstStyle/>
          <a:p>
            <a:r>
              <a:rPr lang="en-US" sz="3200" dirty="0"/>
              <a:t>Halton Social Supermarkets</a:t>
            </a:r>
            <a:endParaRPr lang="en-GB" sz="3200" dirty="0"/>
          </a:p>
        </p:txBody>
      </p:sp>
      <p:sp>
        <p:nvSpPr>
          <p:cNvPr id="4" name="TextBox 3">
            <a:extLst>
              <a:ext uri="{FF2B5EF4-FFF2-40B4-BE49-F238E27FC236}">
                <a16:creationId xmlns:a16="http://schemas.microsoft.com/office/drawing/2014/main" id="{A8213691-BA80-7D71-AF0E-4C874289DD6C}"/>
              </a:ext>
            </a:extLst>
          </p:cNvPr>
          <p:cNvSpPr txBox="1"/>
          <p:nvPr/>
        </p:nvSpPr>
        <p:spPr>
          <a:xfrm>
            <a:off x="310896" y="790022"/>
            <a:ext cx="11635057" cy="4154984"/>
          </a:xfrm>
          <a:prstGeom prst="rect">
            <a:avLst/>
          </a:prstGeom>
          <a:noFill/>
        </p:spPr>
        <p:txBody>
          <a:bodyPr wrap="square">
            <a:spAutoFit/>
          </a:bodyPr>
          <a:lstStyle/>
          <a:p>
            <a:pPr marL="285750" indent="-285750" algn="l">
              <a:buFont typeface="Arial" panose="020B0604020202020204" pitchFamily="34" charset="0"/>
              <a:buChar char="•"/>
            </a:pPr>
            <a:r>
              <a:rPr lang="en-GB" sz="2400" b="0" i="0" dirty="0">
                <a:solidFill>
                  <a:srgbClr val="242424"/>
                </a:solidFill>
                <a:effectLst/>
                <a:latin typeface="inherit"/>
              </a:rPr>
              <a:t>Queens Pantry: Queens Avenue, Ditton, WA8 8GR (Mon-Fri, 10am-4pm)</a:t>
            </a:r>
            <a:endParaRPr lang="en-GB" sz="2400" b="0" i="0" dirty="0">
              <a:solidFill>
                <a:srgbClr val="242424"/>
              </a:solidFill>
              <a:effectLst/>
              <a:latin typeface="Aptos" panose="020B0004020202020204" pitchFamily="34" charset="0"/>
            </a:endParaRPr>
          </a:p>
          <a:p>
            <a:pPr marL="285750" indent="-285750" algn="l">
              <a:buFont typeface="Arial" panose="020B0604020202020204" pitchFamily="34" charset="0"/>
              <a:buChar char="•"/>
            </a:pPr>
            <a:r>
              <a:rPr lang="en-GB" sz="2400" b="0" i="0" dirty="0">
                <a:solidFill>
                  <a:srgbClr val="242424"/>
                </a:solidFill>
                <a:effectLst/>
                <a:latin typeface="inherit"/>
              </a:rPr>
              <a:t>The Route Café: Grenfell House, 116 Widnes Road, Widnes, WA8 6AX (Mon-Fri, 10am-4pm)</a:t>
            </a:r>
            <a:endParaRPr lang="en-GB" sz="2400" b="0" i="0" dirty="0">
              <a:solidFill>
                <a:srgbClr val="242424"/>
              </a:solidFill>
              <a:effectLst/>
              <a:latin typeface="Aptos" panose="020B0004020202020204" pitchFamily="34" charset="0"/>
            </a:endParaRPr>
          </a:p>
          <a:p>
            <a:pPr marL="285750" indent="-285750" algn="l">
              <a:buFont typeface="Arial" panose="020B0604020202020204" pitchFamily="34" charset="0"/>
              <a:buChar char="•"/>
            </a:pPr>
            <a:r>
              <a:rPr lang="en-GB" sz="2400" b="0" i="0" dirty="0">
                <a:solidFill>
                  <a:srgbClr val="242424"/>
                </a:solidFill>
                <a:effectLst/>
                <a:latin typeface="inherit"/>
              </a:rPr>
              <a:t>Community Pantry: </a:t>
            </a:r>
            <a:r>
              <a:rPr lang="en-GB" sz="2400" b="0" i="0" dirty="0" err="1">
                <a:solidFill>
                  <a:srgbClr val="242424"/>
                </a:solidFill>
                <a:effectLst/>
                <a:latin typeface="inherit"/>
              </a:rPr>
              <a:t>Palacefields</a:t>
            </a:r>
            <a:r>
              <a:rPr lang="en-GB" sz="2400" b="0" i="0" dirty="0">
                <a:solidFill>
                  <a:srgbClr val="242424"/>
                </a:solidFill>
                <a:effectLst/>
                <a:latin typeface="inherit"/>
              </a:rPr>
              <a:t> Community Centre, WA7 2UA (Weds, 10am-12 noon)</a:t>
            </a:r>
            <a:endParaRPr lang="en-GB" sz="2400" b="0" i="0" dirty="0">
              <a:solidFill>
                <a:srgbClr val="242424"/>
              </a:solidFill>
              <a:effectLst/>
              <a:latin typeface="Aptos" panose="020B0004020202020204" pitchFamily="34" charset="0"/>
            </a:endParaRPr>
          </a:p>
          <a:p>
            <a:pPr marL="285750" indent="-285750" algn="l">
              <a:buFont typeface="Arial" panose="020B0604020202020204" pitchFamily="34" charset="0"/>
              <a:buChar char="•"/>
            </a:pPr>
            <a:r>
              <a:rPr lang="en-GB" sz="2400" b="0" i="0" dirty="0">
                <a:solidFill>
                  <a:srgbClr val="242424"/>
                </a:solidFill>
                <a:effectLst/>
                <a:latin typeface="inherit"/>
              </a:rPr>
              <a:t>The Hillcrest Centre, Leaside, Halton Brook, Runcorn WA7 2DY (</a:t>
            </a:r>
            <a:r>
              <a:rPr lang="en-GB" sz="2400" b="0" i="0" dirty="0" err="1">
                <a:solidFill>
                  <a:srgbClr val="242424"/>
                </a:solidFill>
                <a:effectLst/>
                <a:latin typeface="inherit"/>
              </a:rPr>
              <a:t>Thur</a:t>
            </a:r>
            <a:r>
              <a:rPr lang="en-GB" sz="2400" b="0" i="0" dirty="0">
                <a:solidFill>
                  <a:srgbClr val="242424"/>
                </a:solidFill>
                <a:effectLst/>
                <a:latin typeface="inherit"/>
              </a:rPr>
              <a:t> 10am-11.30am)</a:t>
            </a:r>
            <a:endParaRPr lang="en-GB" sz="2400" dirty="0">
              <a:solidFill>
                <a:srgbClr val="242424"/>
              </a:solidFill>
              <a:latin typeface="Aptos" panose="020B0004020202020204" pitchFamily="34" charset="0"/>
            </a:endParaRPr>
          </a:p>
          <a:p>
            <a:pPr marL="285750" indent="-285750" algn="l">
              <a:buFont typeface="Arial" panose="020B0604020202020204" pitchFamily="34" charset="0"/>
              <a:buChar char="•"/>
            </a:pPr>
            <a:r>
              <a:rPr lang="en-GB" sz="2400" b="0" i="0" dirty="0">
                <a:solidFill>
                  <a:srgbClr val="242424"/>
                </a:solidFill>
                <a:effectLst/>
                <a:latin typeface="inherit"/>
              </a:rPr>
              <a:t>Halton Royal British Legion: British Legion, Castle Road, Runcorn, WA7 2BE (Tues, Weds &amp; Fri, 1-2pm)</a:t>
            </a:r>
          </a:p>
          <a:p>
            <a:pPr algn="l"/>
            <a:endParaRPr lang="en-GB" sz="2400" dirty="0">
              <a:solidFill>
                <a:srgbClr val="242424"/>
              </a:solidFill>
              <a:latin typeface="inherit"/>
            </a:endParaRPr>
          </a:p>
          <a:p>
            <a:pPr algn="l"/>
            <a:r>
              <a:rPr lang="en-US" sz="2400" b="0" i="0" dirty="0">
                <a:solidFill>
                  <a:srgbClr val="242424"/>
                </a:solidFill>
                <a:effectLst/>
                <a:latin typeface="Aptos" panose="020B0004020202020204" pitchFamily="34" charset="0"/>
              </a:rPr>
              <a:t>Halton’s social supermarkets are open to all. They offer great quality surplus food and household items from supermarkets at reduced prices available in a local community setting</a:t>
            </a:r>
            <a:endParaRPr lang="en-GB" sz="2400" b="0" i="0" dirty="0">
              <a:solidFill>
                <a:srgbClr val="242424"/>
              </a:solidFill>
              <a:effectLst/>
              <a:latin typeface="Aptos" panose="020B0004020202020204" pitchFamily="34" charset="0"/>
            </a:endParaRPr>
          </a:p>
        </p:txBody>
      </p:sp>
    </p:spTree>
    <p:extLst>
      <p:ext uri="{BB962C8B-B14F-4D97-AF65-F5344CB8AC3E}">
        <p14:creationId xmlns:p14="http://schemas.microsoft.com/office/powerpoint/2010/main" val="897890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7B6F2-23AF-697D-FB5E-4B8B41BA68C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5600AD5-6C66-CE6F-6991-CCFE16CB1DD8}"/>
              </a:ext>
            </a:extLst>
          </p:cNvPr>
          <p:cNvPicPr/>
          <p:nvPr/>
        </p:nvPicPr>
        <p:blipFill>
          <a:blip r:embed="rId3"/>
          <a:stretch>
            <a:fillRect/>
          </a:stretch>
        </p:blipFill>
        <p:spPr>
          <a:xfrm>
            <a:off x="-3" y="0"/>
            <a:ext cx="12192003" cy="5707422"/>
          </a:xfrm>
          <a:prstGeom prst="rect">
            <a:avLst/>
          </a:prstGeom>
        </p:spPr>
      </p:pic>
      <p:pic>
        <p:nvPicPr>
          <p:cNvPr id="3" name="Picture 2" descr="A logo with colorful people&#10;&#10;Description automatically generated with medium confidence">
            <a:extLst>
              <a:ext uri="{FF2B5EF4-FFF2-40B4-BE49-F238E27FC236}">
                <a16:creationId xmlns:a16="http://schemas.microsoft.com/office/drawing/2014/main" id="{5C8C07ED-4A30-2614-E463-3E401581062F}"/>
              </a:ext>
            </a:extLst>
          </p:cNvPr>
          <p:cNvPicPr/>
          <p:nvPr/>
        </p:nvPicPr>
        <p:blipFill>
          <a:blip r:embed="rId4">
            <a:extLst>
              <a:ext uri="{28A0092B-C50C-407E-A947-70E740481C1C}">
                <a14:useLocalDpi xmlns:a14="http://schemas.microsoft.com/office/drawing/2010/main" val="0"/>
              </a:ext>
            </a:extLst>
          </a:blip>
          <a:stretch>
            <a:fillRect/>
          </a:stretch>
        </p:blipFill>
        <p:spPr>
          <a:xfrm>
            <a:off x="452170" y="5914415"/>
            <a:ext cx="1267384" cy="738338"/>
          </a:xfrm>
          <a:prstGeom prst="rect">
            <a:avLst/>
          </a:prstGeom>
        </p:spPr>
      </p:pic>
      <p:grpSp>
        <p:nvGrpSpPr>
          <p:cNvPr id="4" name="Group 3">
            <a:extLst>
              <a:ext uri="{FF2B5EF4-FFF2-40B4-BE49-F238E27FC236}">
                <a16:creationId xmlns:a16="http://schemas.microsoft.com/office/drawing/2014/main" id="{8FE200EC-4618-E418-1FE7-E861131AD7D3}"/>
              </a:ext>
            </a:extLst>
          </p:cNvPr>
          <p:cNvGrpSpPr/>
          <p:nvPr/>
        </p:nvGrpSpPr>
        <p:grpSpPr>
          <a:xfrm>
            <a:off x="7097033" y="5996970"/>
            <a:ext cx="4870537" cy="573228"/>
            <a:chOff x="6886968" y="6156263"/>
            <a:chExt cx="4940593" cy="581473"/>
          </a:xfrm>
        </p:grpSpPr>
        <p:pic>
          <p:nvPicPr>
            <p:cNvPr id="5" name="Picture 4" descr="A black text on a white background&#10;&#10;Description automatically generated">
              <a:extLst>
                <a:ext uri="{FF2B5EF4-FFF2-40B4-BE49-F238E27FC236}">
                  <a16:creationId xmlns:a16="http://schemas.microsoft.com/office/drawing/2014/main" id="{608A3DE6-7A3D-A3A1-60A0-B44600D73C5B}"/>
                </a:ext>
              </a:extLst>
            </p:cNvPr>
            <p:cNvPicPr/>
            <p:nvPr userDrawn="1"/>
          </p:nvPicPr>
          <p:blipFill>
            <a:blip r:embed="rId5"/>
            <a:stretch>
              <a:fillRect/>
            </a:stretch>
          </p:blipFill>
          <p:spPr>
            <a:xfrm>
              <a:off x="9774194" y="6180977"/>
              <a:ext cx="2053367" cy="556759"/>
            </a:xfrm>
            <a:prstGeom prst="rect">
              <a:avLst/>
            </a:prstGeom>
          </p:spPr>
        </p:pic>
        <p:pic>
          <p:nvPicPr>
            <p:cNvPr id="6" name="Picture 5">
              <a:extLst>
                <a:ext uri="{FF2B5EF4-FFF2-40B4-BE49-F238E27FC236}">
                  <a16:creationId xmlns:a16="http://schemas.microsoft.com/office/drawing/2014/main" id="{411B3FBF-A167-08A5-60EF-7039114CC48C}"/>
                </a:ext>
              </a:extLst>
            </p:cNvPr>
            <p:cNvPicPr/>
            <p:nvPr userDrawn="1"/>
          </p:nvPicPr>
          <p:blipFill>
            <a:blip r:embed="rId6"/>
            <a:stretch>
              <a:fillRect/>
            </a:stretch>
          </p:blipFill>
          <p:spPr>
            <a:xfrm>
              <a:off x="8920924" y="6156263"/>
              <a:ext cx="584274" cy="483255"/>
            </a:xfrm>
            <a:prstGeom prst="rect">
              <a:avLst/>
            </a:prstGeom>
          </p:spPr>
        </p:pic>
        <p:pic>
          <p:nvPicPr>
            <p:cNvPr id="7" name="Picture 6" descr="A group of people with a child and a wheelchair&#10;&#10;Description automatically generated">
              <a:extLst>
                <a:ext uri="{FF2B5EF4-FFF2-40B4-BE49-F238E27FC236}">
                  <a16:creationId xmlns:a16="http://schemas.microsoft.com/office/drawing/2014/main" id="{6D60148E-5641-9BBF-5068-AAAB233F3A37}"/>
                </a:ext>
              </a:extLst>
            </p:cNvPr>
            <p:cNvPicPr/>
            <p:nvPr userDrawn="1"/>
          </p:nvPicPr>
          <p:blipFill>
            <a:blip r:embed="rId7"/>
            <a:stretch>
              <a:fillRect/>
            </a:stretch>
          </p:blipFill>
          <p:spPr>
            <a:xfrm>
              <a:off x="6886968" y="6156263"/>
              <a:ext cx="746664" cy="581473"/>
            </a:xfrm>
            <a:prstGeom prst="rect">
              <a:avLst/>
            </a:prstGeom>
          </p:spPr>
        </p:pic>
        <p:pic>
          <p:nvPicPr>
            <p:cNvPr id="8" name="Picture 7" descr="A blue and white logo&#10;&#10;Description automatically generated">
              <a:extLst>
                <a:ext uri="{FF2B5EF4-FFF2-40B4-BE49-F238E27FC236}">
                  <a16:creationId xmlns:a16="http://schemas.microsoft.com/office/drawing/2014/main" id="{07BBD633-309B-D601-16D1-8C0CB590FFA3}"/>
                </a:ext>
              </a:extLst>
            </p:cNvPr>
            <p:cNvPicPr/>
            <p:nvPr userDrawn="1"/>
          </p:nvPicPr>
          <p:blipFill>
            <a:blip r:embed="rId8"/>
            <a:stretch>
              <a:fillRect/>
            </a:stretch>
          </p:blipFill>
          <p:spPr>
            <a:xfrm>
              <a:off x="7902628" y="6294599"/>
              <a:ext cx="749300" cy="304800"/>
            </a:xfrm>
            <a:prstGeom prst="rect">
              <a:avLst/>
            </a:prstGeom>
          </p:spPr>
        </p:pic>
      </p:grpSp>
      <p:sp>
        <p:nvSpPr>
          <p:cNvPr id="9" name="Rectangle 8">
            <a:extLst>
              <a:ext uri="{FF2B5EF4-FFF2-40B4-BE49-F238E27FC236}">
                <a16:creationId xmlns:a16="http://schemas.microsoft.com/office/drawing/2014/main" id="{F62FB088-70A4-7869-6F3C-7B18B4925FC6}"/>
              </a:ext>
            </a:extLst>
          </p:cNvPr>
          <p:cNvSpPr/>
          <p:nvPr/>
        </p:nvSpPr>
        <p:spPr>
          <a:xfrm rot="16200000">
            <a:off x="6058514" y="-426066"/>
            <a:ext cx="74973" cy="12192001"/>
          </a:xfrm>
          <a:prstGeom prst="rect">
            <a:avLst/>
          </a:prstGeom>
          <a:solidFill>
            <a:srgbClr val="10598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itle 1">
            <a:extLst>
              <a:ext uri="{FF2B5EF4-FFF2-40B4-BE49-F238E27FC236}">
                <a16:creationId xmlns:a16="http://schemas.microsoft.com/office/drawing/2014/main" id="{524416A6-98DE-7423-C518-51767D4CA5B5}"/>
              </a:ext>
            </a:extLst>
          </p:cNvPr>
          <p:cNvSpPr txBox="1">
            <a:spLocks/>
          </p:cNvSpPr>
          <p:nvPr/>
        </p:nvSpPr>
        <p:spPr>
          <a:xfrm>
            <a:off x="3238576" y="2670055"/>
            <a:ext cx="5968950" cy="58945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781"/>
                </a:solidFill>
                <a:effectLst/>
                <a:uLnTx/>
                <a:uFillTx/>
                <a:latin typeface="Arial"/>
                <a:ea typeface="+mj-ea"/>
                <a:cs typeface="Arial"/>
              </a:rPr>
              <a:t>Add in live chat asset Jan did</a:t>
            </a:r>
            <a:endParaRPr kumimoji="0" lang="en-US" sz="3600" b="1" i="0" u="none" strike="noStrike" kern="1200" cap="none" spc="0" normalizeH="0" baseline="0" noProof="0" dirty="0">
              <a:ln>
                <a:noFill/>
              </a:ln>
              <a:solidFill>
                <a:srgbClr val="005781"/>
              </a:solidFill>
              <a:effectLst/>
              <a:uLnTx/>
              <a:uFillTx/>
              <a:latin typeface="Arial" panose="020B0604020202020204" pitchFamily="34" charset="0"/>
              <a:ea typeface="Calibri"/>
              <a:cs typeface="Arial" panose="020B0604020202020204" pitchFamily="34" charset="0"/>
            </a:endParaRPr>
          </a:p>
        </p:txBody>
      </p:sp>
      <p:pic>
        <p:nvPicPr>
          <p:cNvPr id="12" name="Picture 11" descr="A cellphone with a screen showing a couple of women&#10;&#10;Description automatically generated">
            <a:extLst>
              <a:ext uri="{FF2B5EF4-FFF2-40B4-BE49-F238E27FC236}">
                <a16:creationId xmlns:a16="http://schemas.microsoft.com/office/drawing/2014/main" id="{C7875203-A7CE-398D-66F0-80B83B03CF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9303" y="0"/>
            <a:ext cx="10693389" cy="5587296"/>
          </a:xfrm>
          <a:prstGeom prst="rect">
            <a:avLst/>
          </a:prstGeom>
        </p:spPr>
      </p:pic>
    </p:spTree>
    <p:extLst>
      <p:ext uri="{BB962C8B-B14F-4D97-AF65-F5344CB8AC3E}">
        <p14:creationId xmlns:p14="http://schemas.microsoft.com/office/powerpoint/2010/main" val="714514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D236D-A424-C378-A2C8-A5186016B179}"/>
            </a:ext>
          </a:extLst>
        </p:cNvPr>
        <p:cNvGrpSpPr/>
        <p:nvPr/>
      </p:nvGrpSpPr>
      <p:grpSpPr>
        <a:xfrm>
          <a:off x="0" y="0"/>
          <a:ext cx="0" cy="0"/>
          <a:chOff x="0" y="0"/>
          <a:chExt cx="0" cy="0"/>
        </a:xfrm>
      </p:grpSpPr>
      <p:pic>
        <p:nvPicPr>
          <p:cNvPr id="4" name="Picture 3" descr="A logo with colorful people&#10;&#10;Description automatically generated with medium confidence">
            <a:extLst>
              <a:ext uri="{FF2B5EF4-FFF2-40B4-BE49-F238E27FC236}">
                <a16:creationId xmlns:a16="http://schemas.microsoft.com/office/drawing/2014/main" id="{08369926-B9DF-865A-FC0C-2721BBBE4E3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52170" y="5914415"/>
            <a:ext cx="1267384" cy="738338"/>
          </a:xfrm>
          <a:prstGeom prst="rect">
            <a:avLst/>
          </a:prstGeom>
        </p:spPr>
      </p:pic>
      <p:grpSp>
        <p:nvGrpSpPr>
          <p:cNvPr id="7" name="Group 6">
            <a:extLst>
              <a:ext uri="{FF2B5EF4-FFF2-40B4-BE49-F238E27FC236}">
                <a16:creationId xmlns:a16="http://schemas.microsoft.com/office/drawing/2014/main" id="{68BB0033-6B16-E4F2-4131-8DB3271CD0FB}"/>
              </a:ext>
            </a:extLst>
          </p:cNvPr>
          <p:cNvGrpSpPr>
            <a:grpSpLocks noGrp="1" noUngrp="1" noRot="1" noMove="1" noResize="1"/>
          </p:cNvGrpSpPr>
          <p:nvPr/>
        </p:nvGrpSpPr>
        <p:grpSpPr>
          <a:xfrm>
            <a:off x="7097033" y="5996970"/>
            <a:ext cx="4870537" cy="573228"/>
            <a:chOff x="6886968" y="6156263"/>
            <a:chExt cx="4940593" cy="581473"/>
          </a:xfrm>
        </p:grpSpPr>
        <p:pic>
          <p:nvPicPr>
            <p:cNvPr id="8" name="Picture 7" descr="A black text on a white background&#10;&#10;Description automatically generated">
              <a:extLst>
                <a:ext uri="{FF2B5EF4-FFF2-40B4-BE49-F238E27FC236}">
                  <a16:creationId xmlns:a16="http://schemas.microsoft.com/office/drawing/2014/main" id="{64761770-08FF-9BDC-586A-E4CB2ED6606A}"/>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9774194" y="6180977"/>
              <a:ext cx="2053367" cy="556759"/>
            </a:xfrm>
            <a:prstGeom prst="rect">
              <a:avLst/>
            </a:prstGeom>
          </p:spPr>
        </p:pic>
        <p:pic>
          <p:nvPicPr>
            <p:cNvPr id="9" name="Picture 8">
              <a:extLst>
                <a:ext uri="{FF2B5EF4-FFF2-40B4-BE49-F238E27FC236}">
                  <a16:creationId xmlns:a16="http://schemas.microsoft.com/office/drawing/2014/main" id="{EB5FCD61-3C30-A59F-F06C-BDDA1C4AA421}"/>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8920924" y="6156263"/>
              <a:ext cx="584274" cy="483255"/>
            </a:xfrm>
            <a:prstGeom prst="rect">
              <a:avLst/>
            </a:prstGeom>
          </p:spPr>
        </p:pic>
        <p:pic>
          <p:nvPicPr>
            <p:cNvPr id="10" name="Picture 9" descr="A group of people with a child and a wheelchair&#10;&#10;Description automatically generated">
              <a:extLst>
                <a:ext uri="{FF2B5EF4-FFF2-40B4-BE49-F238E27FC236}">
                  <a16:creationId xmlns:a16="http://schemas.microsoft.com/office/drawing/2014/main" id="{3B5228EF-7B50-25DD-689C-B36BE01230CE}"/>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6886968" y="6156263"/>
              <a:ext cx="746664" cy="581473"/>
            </a:xfrm>
            <a:prstGeom prst="rect">
              <a:avLst/>
            </a:prstGeom>
          </p:spPr>
        </p:pic>
        <p:pic>
          <p:nvPicPr>
            <p:cNvPr id="11" name="Picture 10" descr="A blue and white logo&#10;&#10;Description automatically generated">
              <a:extLst>
                <a:ext uri="{FF2B5EF4-FFF2-40B4-BE49-F238E27FC236}">
                  <a16:creationId xmlns:a16="http://schemas.microsoft.com/office/drawing/2014/main" id="{C8386D23-44B6-356D-888E-DB4A91936F1E}"/>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7902628" y="6294599"/>
              <a:ext cx="749300" cy="304800"/>
            </a:xfrm>
            <a:prstGeom prst="rect">
              <a:avLst/>
            </a:prstGeom>
          </p:spPr>
        </p:pic>
      </p:grpSp>
      <p:pic>
        <p:nvPicPr>
          <p:cNvPr id="14" name="Picture 13">
            <a:extLst>
              <a:ext uri="{FF2B5EF4-FFF2-40B4-BE49-F238E27FC236}">
                <a16:creationId xmlns:a16="http://schemas.microsoft.com/office/drawing/2014/main" id="{4296E074-62B9-447A-3CC7-EFB6018BC943}"/>
              </a:ext>
            </a:extLst>
          </p:cNvPr>
          <p:cNvPicPr>
            <a:picLocks noGrp="1" noRot="1" noMove="1" noResize="1" noEditPoints="1" noAdjustHandles="1" noChangeArrowheads="1" noChangeShapeType="1" noCrop="1"/>
          </p:cNvPicPr>
          <p:nvPr/>
        </p:nvPicPr>
        <p:blipFill>
          <a:blip r:embed="rId8"/>
          <a:stretch>
            <a:fillRect/>
          </a:stretch>
        </p:blipFill>
        <p:spPr>
          <a:xfrm>
            <a:off x="-3" y="0"/>
            <a:ext cx="12192002" cy="5707422"/>
          </a:xfrm>
          <a:prstGeom prst="rect">
            <a:avLst/>
          </a:prstGeom>
        </p:spPr>
      </p:pic>
      <p:sp>
        <p:nvSpPr>
          <p:cNvPr id="5" name="Rectangle 4">
            <a:extLst>
              <a:ext uri="{FF2B5EF4-FFF2-40B4-BE49-F238E27FC236}">
                <a16:creationId xmlns:a16="http://schemas.microsoft.com/office/drawing/2014/main" id="{38CBD860-4CB7-61C1-7EBA-51A558079F10}"/>
              </a:ext>
            </a:extLst>
          </p:cNvPr>
          <p:cNvSpPr>
            <a:spLocks noGrp="1" noRot="1" noMove="1" noResize="1" noEditPoints="1" noAdjustHandles="1" noChangeArrowheads="1" noChangeShapeType="1"/>
          </p:cNvSpPr>
          <p:nvPr/>
        </p:nvSpPr>
        <p:spPr>
          <a:xfrm rot="16200000">
            <a:off x="6058514" y="-426066"/>
            <a:ext cx="74973" cy="12192001"/>
          </a:xfrm>
          <a:prstGeom prst="rect">
            <a:avLst/>
          </a:prstGeom>
          <a:solidFill>
            <a:srgbClr val="10598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BF9843A2-4E79-36D0-F36F-F90B8E8F1A4C}"/>
              </a:ext>
            </a:extLst>
          </p:cNvPr>
          <p:cNvSpPr txBox="1"/>
          <p:nvPr/>
        </p:nvSpPr>
        <p:spPr>
          <a:xfrm>
            <a:off x="836682" y="1691159"/>
            <a:ext cx="2089341" cy="694889"/>
          </a:xfrm>
          <a:prstGeom prst="rect">
            <a:avLst/>
          </a:prstGeom>
          <a:noFill/>
        </p:spPr>
        <p:txBody>
          <a:bodyPr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30800423-0C6D-876D-7892-F4A47075017E}"/>
              </a:ext>
            </a:extLst>
          </p:cNvPr>
          <p:cNvPicPr>
            <a:picLocks noChangeAspect="1"/>
          </p:cNvPicPr>
          <p:nvPr/>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2411924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39A4642-B095-DF66-51F7-77B7995DA2F4}"/>
              </a:ext>
            </a:extLst>
          </p:cNvPr>
          <p:cNvPicPr>
            <a:picLocks noGrp="1" noRot="1" noMove="1" noResize="1" noEditPoints="1" noAdjustHandles="1" noChangeArrowheads="1" noChangeShapeType="1" noCrop="1"/>
          </p:cNvPicPr>
          <p:nvPr/>
        </p:nvPicPr>
        <p:blipFill>
          <a:blip r:embed="rId3"/>
          <a:stretch>
            <a:fillRect/>
          </a:stretch>
        </p:blipFill>
        <p:spPr>
          <a:xfrm>
            <a:off x="-3" y="0"/>
            <a:ext cx="12192002" cy="5707422"/>
          </a:xfrm>
          <a:prstGeom prst="rect">
            <a:avLst/>
          </a:prstGeom>
        </p:spPr>
      </p:pic>
      <p:sp>
        <p:nvSpPr>
          <p:cNvPr id="5" name="Rectangle 4">
            <a:extLst>
              <a:ext uri="{FF2B5EF4-FFF2-40B4-BE49-F238E27FC236}">
                <a16:creationId xmlns:a16="http://schemas.microsoft.com/office/drawing/2014/main" id="{6EBE4A5A-ED46-B50D-E668-BEBB8E85A0D4}"/>
              </a:ext>
            </a:extLst>
          </p:cNvPr>
          <p:cNvSpPr>
            <a:spLocks noGrp="1" noRot="1" noMove="1" noResize="1" noEditPoints="1" noAdjustHandles="1" noChangeArrowheads="1" noChangeShapeType="1"/>
          </p:cNvSpPr>
          <p:nvPr/>
        </p:nvSpPr>
        <p:spPr>
          <a:xfrm rot="16200000">
            <a:off x="6058514" y="-426066"/>
            <a:ext cx="74973" cy="12192001"/>
          </a:xfrm>
          <a:prstGeom prst="rect">
            <a:avLst/>
          </a:prstGeom>
          <a:solidFill>
            <a:srgbClr val="10598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logo with colorful people&#10;&#10;Description automatically generated with medium confidence">
            <a:extLst>
              <a:ext uri="{FF2B5EF4-FFF2-40B4-BE49-F238E27FC236}">
                <a16:creationId xmlns:a16="http://schemas.microsoft.com/office/drawing/2014/main" id="{56A5702D-8C29-8CC0-C3CF-D9B62ABB869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452170" y="5914415"/>
            <a:ext cx="1267384" cy="738338"/>
          </a:xfrm>
          <a:prstGeom prst="rect">
            <a:avLst/>
          </a:prstGeom>
        </p:spPr>
      </p:pic>
      <p:grpSp>
        <p:nvGrpSpPr>
          <p:cNvPr id="21" name="Group 20">
            <a:extLst>
              <a:ext uri="{FF2B5EF4-FFF2-40B4-BE49-F238E27FC236}">
                <a16:creationId xmlns:a16="http://schemas.microsoft.com/office/drawing/2014/main" id="{243517F8-AFE8-457C-3324-0A3268BC1700}"/>
              </a:ext>
            </a:extLst>
          </p:cNvPr>
          <p:cNvGrpSpPr>
            <a:grpSpLocks noGrp="1" noUngrp="1" noRot="1" noMove="1" noResize="1"/>
          </p:cNvGrpSpPr>
          <p:nvPr/>
        </p:nvGrpSpPr>
        <p:grpSpPr>
          <a:xfrm>
            <a:off x="7097033" y="5996970"/>
            <a:ext cx="4870537" cy="573228"/>
            <a:chOff x="6886968" y="6156263"/>
            <a:chExt cx="4940593" cy="581473"/>
          </a:xfrm>
        </p:grpSpPr>
        <p:pic>
          <p:nvPicPr>
            <p:cNvPr id="27" name="Picture 26" descr="A black text on a white background&#10;&#10;Description automatically generated">
              <a:extLst>
                <a:ext uri="{FF2B5EF4-FFF2-40B4-BE49-F238E27FC236}">
                  <a16:creationId xmlns:a16="http://schemas.microsoft.com/office/drawing/2014/main" id="{C9035547-0420-1705-924A-35488D7FFA61}"/>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9774194" y="6180977"/>
              <a:ext cx="2053367" cy="556759"/>
            </a:xfrm>
            <a:prstGeom prst="rect">
              <a:avLst/>
            </a:prstGeom>
          </p:spPr>
        </p:pic>
        <p:pic>
          <p:nvPicPr>
            <p:cNvPr id="28" name="Picture 27">
              <a:extLst>
                <a:ext uri="{FF2B5EF4-FFF2-40B4-BE49-F238E27FC236}">
                  <a16:creationId xmlns:a16="http://schemas.microsoft.com/office/drawing/2014/main" id="{03F5AB37-F272-329C-D0C4-9FD6CE93B339}"/>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8920924" y="6156263"/>
              <a:ext cx="584274" cy="483255"/>
            </a:xfrm>
            <a:prstGeom prst="rect">
              <a:avLst/>
            </a:prstGeom>
          </p:spPr>
        </p:pic>
        <p:pic>
          <p:nvPicPr>
            <p:cNvPr id="29" name="Picture 28" descr="A group of people with a child and a wheelchair&#10;&#10;Description automatically generated">
              <a:extLst>
                <a:ext uri="{FF2B5EF4-FFF2-40B4-BE49-F238E27FC236}">
                  <a16:creationId xmlns:a16="http://schemas.microsoft.com/office/drawing/2014/main" id="{BFC5C991-6D43-4021-931C-978014307917}"/>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6886968" y="6156263"/>
              <a:ext cx="746664" cy="581473"/>
            </a:xfrm>
            <a:prstGeom prst="rect">
              <a:avLst/>
            </a:prstGeom>
          </p:spPr>
        </p:pic>
        <p:pic>
          <p:nvPicPr>
            <p:cNvPr id="30" name="Picture 29" descr="A blue and white logo&#10;&#10;Description automatically generated">
              <a:extLst>
                <a:ext uri="{FF2B5EF4-FFF2-40B4-BE49-F238E27FC236}">
                  <a16:creationId xmlns:a16="http://schemas.microsoft.com/office/drawing/2014/main" id="{924F0437-3EE2-128D-FA72-255953F0250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7902628" y="6294599"/>
              <a:ext cx="749300" cy="304800"/>
            </a:xfrm>
            <a:prstGeom prst="rect">
              <a:avLst/>
            </a:prstGeom>
          </p:spPr>
        </p:pic>
      </p:grpSp>
      <p:sp>
        <p:nvSpPr>
          <p:cNvPr id="2" name="Title 1">
            <a:extLst>
              <a:ext uri="{FF2B5EF4-FFF2-40B4-BE49-F238E27FC236}">
                <a16:creationId xmlns:a16="http://schemas.microsoft.com/office/drawing/2014/main" id="{B052B1B5-AF42-7481-54A0-B282674E3AAD}"/>
              </a:ext>
            </a:extLst>
          </p:cNvPr>
          <p:cNvSpPr>
            <a:spLocks noGrp="1"/>
          </p:cNvSpPr>
          <p:nvPr>
            <p:ph type="title"/>
          </p:nvPr>
        </p:nvSpPr>
        <p:spPr>
          <a:xfrm>
            <a:off x="838200" y="365125"/>
            <a:ext cx="10515600" cy="834763"/>
          </a:xfrm>
        </p:spPr>
        <p:txBody>
          <a:bodyPr/>
          <a:lstStyle/>
          <a:p>
            <a:r>
              <a:rPr lang="en-GB" dirty="0"/>
              <a:t>Free Mobile Data for People Who Need it</a:t>
            </a:r>
          </a:p>
        </p:txBody>
      </p:sp>
      <p:graphicFrame>
        <p:nvGraphicFramePr>
          <p:cNvPr id="8" name="Content Placeholder 7">
            <a:extLst>
              <a:ext uri="{FF2B5EF4-FFF2-40B4-BE49-F238E27FC236}">
                <a16:creationId xmlns:a16="http://schemas.microsoft.com/office/drawing/2014/main" id="{626746E1-777F-49E6-D73F-69BAD7BDD105}"/>
              </a:ext>
            </a:extLst>
          </p:cNvPr>
          <p:cNvGraphicFramePr>
            <a:graphicFrameLocks noGrp="1"/>
          </p:cNvGraphicFramePr>
          <p:nvPr>
            <p:ph sz="half" idx="1"/>
            <p:extLst>
              <p:ext uri="{D42A27DB-BD31-4B8C-83A1-F6EECF244321}">
                <p14:modId xmlns:p14="http://schemas.microsoft.com/office/powerpoint/2010/main" val="3327309882"/>
              </p:ext>
            </p:extLst>
          </p:nvPr>
        </p:nvGraphicFramePr>
        <p:xfrm>
          <a:off x="495299" y="1199888"/>
          <a:ext cx="5181600" cy="2682240"/>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499594419"/>
                    </a:ext>
                  </a:extLst>
                </a:gridCol>
                <a:gridCol w="2590800">
                  <a:extLst>
                    <a:ext uri="{9D8B030D-6E8A-4147-A177-3AD203B41FA5}">
                      <a16:colId xmlns:a16="http://schemas.microsoft.com/office/drawing/2014/main" val="1743157441"/>
                    </a:ext>
                  </a:extLst>
                </a:gridCol>
              </a:tblGrid>
              <a:tr h="370840">
                <a:tc>
                  <a:txBody>
                    <a:bodyPr/>
                    <a:lstStyle/>
                    <a:p>
                      <a:r>
                        <a:rPr lang="en-GB" sz="2000" dirty="0"/>
                        <a:t>Runcorn</a:t>
                      </a:r>
                    </a:p>
                  </a:txBody>
                  <a:tcPr/>
                </a:tc>
                <a:tc>
                  <a:txBody>
                    <a:bodyPr/>
                    <a:lstStyle/>
                    <a:p>
                      <a:r>
                        <a:rPr lang="en-GB" sz="2000" dirty="0"/>
                        <a:t>Widnes</a:t>
                      </a:r>
                    </a:p>
                  </a:txBody>
                  <a:tcPr/>
                </a:tc>
                <a:extLst>
                  <a:ext uri="{0D108BD9-81ED-4DB2-BD59-A6C34878D82A}">
                    <a16:rowId xmlns:a16="http://schemas.microsoft.com/office/drawing/2014/main" val="3366283931"/>
                  </a:ext>
                </a:extLst>
              </a:tr>
              <a:tr h="370840">
                <a:tc>
                  <a:txBody>
                    <a:bodyPr/>
                    <a:lstStyle/>
                    <a:p>
                      <a:r>
                        <a:rPr lang="en-GB" sz="2000" dirty="0"/>
                        <a:t>Halton Lea Library</a:t>
                      </a:r>
                    </a:p>
                  </a:txBody>
                  <a:tcPr/>
                </a:tc>
                <a:tc>
                  <a:txBody>
                    <a:bodyPr/>
                    <a:lstStyle/>
                    <a:p>
                      <a:r>
                        <a:rPr lang="en-GB" sz="2000" dirty="0"/>
                        <a:t>Healthwatch Halton</a:t>
                      </a:r>
                    </a:p>
                  </a:txBody>
                  <a:tcPr/>
                </a:tc>
                <a:extLst>
                  <a:ext uri="{0D108BD9-81ED-4DB2-BD59-A6C34878D82A}">
                    <a16:rowId xmlns:a16="http://schemas.microsoft.com/office/drawing/2014/main" val="3347017832"/>
                  </a:ext>
                </a:extLst>
              </a:tr>
              <a:tr h="370840">
                <a:tc>
                  <a:txBody>
                    <a:bodyPr/>
                    <a:lstStyle/>
                    <a:p>
                      <a:r>
                        <a:rPr lang="en-GB" sz="2000" dirty="0" err="1"/>
                        <a:t>Castlefields</a:t>
                      </a:r>
                      <a:r>
                        <a:rPr lang="en-GB" sz="2000" dirty="0"/>
                        <a:t> Community Centre</a:t>
                      </a:r>
                    </a:p>
                  </a:txBody>
                  <a:tcPr/>
                </a:tc>
                <a:tc>
                  <a:txBody>
                    <a:bodyPr/>
                    <a:lstStyle/>
                    <a:p>
                      <a:r>
                        <a:rPr lang="en-GB" sz="2000" dirty="0"/>
                        <a:t>Halton Housing</a:t>
                      </a:r>
                    </a:p>
                  </a:txBody>
                  <a:tcPr/>
                </a:tc>
                <a:extLst>
                  <a:ext uri="{0D108BD9-81ED-4DB2-BD59-A6C34878D82A}">
                    <a16:rowId xmlns:a16="http://schemas.microsoft.com/office/drawing/2014/main" val="4287129483"/>
                  </a:ext>
                </a:extLst>
              </a:tr>
              <a:tr h="370840">
                <a:tc>
                  <a:txBody>
                    <a:bodyPr/>
                    <a:lstStyle/>
                    <a:p>
                      <a:r>
                        <a:rPr lang="en-GB" sz="2000" dirty="0"/>
                        <a:t>Runcorn Library</a:t>
                      </a:r>
                    </a:p>
                  </a:txBody>
                  <a:tcPr/>
                </a:tc>
                <a:tc>
                  <a:txBody>
                    <a:bodyPr/>
                    <a:lstStyle/>
                    <a:p>
                      <a:r>
                        <a:rPr lang="en-GB" sz="2000" dirty="0"/>
                        <a:t>O2 Widnes</a:t>
                      </a:r>
                    </a:p>
                  </a:txBody>
                  <a:tcPr/>
                </a:tc>
                <a:extLst>
                  <a:ext uri="{0D108BD9-81ED-4DB2-BD59-A6C34878D82A}">
                    <a16:rowId xmlns:a16="http://schemas.microsoft.com/office/drawing/2014/main" val="877440317"/>
                  </a:ext>
                </a:extLst>
              </a:tr>
              <a:tr h="370840">
                <a:tc>
                  <a:txBody>
                    <a:bodyPr/>
                    <a:lstStyle/>
                    <a:p>
                      <a:endParaRPr lang="en-GB" sz="2000"/>
                    </a:p>
                  </a:txBody>
                  <a:tcPr/>
                </a:tc>
                <a:tc>
                  <a:txBody>
                    <a:bodyPr/>
                    <a:lstStyle/>
                    <a:p>
                      <a:r>
                        <a:rPr lang="en-GB" sz="2000" dirty="0"/>
                        <a:t>Trinity Safe Space</a:t>
                      </a:r>
                    </a:p>
                  </a:txBody>
                  <a:tcPr/>
                </a:tc>
                <a:extLst>
                  <a:ext uri="{0D108BD9-81ED-4DB2-BD59-A6C34878D82A}">
                    <a16:rowId xmlns:a16="http://schemas.microsoft.com/office/drawing/2014/main" val="382311287"/>
                  </a:ext>
                </a:extLst>
              </a:tr>
              <a:tr h="370840">
                <a:tc>
                  <a:txBody>
                    <a:bodyPr/>
                    <a:lstStyle/>
                    <a:p>
                      <a:endParaRPr lang="en-GB" sz="2000" dirty="0"/>
                    </a:p>
                  </a:txBody>
                  <a:tcPr/>
                </a:tc>
                <a:tc>
                  <a:txBody>
                    <a:bodyPr/>
                    <a:lstStyle/>
                    <a:p>
                      <a:r>
                        <a:rPr lang="en-GB" sz="2000" dirty="0"/>
                        <a:t>Ditton Library</a:t>
                      </a:r>
                    </a:p>
                  </a:txBody>
                  <a:tcPr/>
                </a:tc>
                <a:extLst>
                  <a:ext uri="{0D108BD9-81ED-4DB2-BD59-A6C34878D82A}">
                    <a16:rowId xmlns:a16="http://schemas.microsoft.com/office/drawing/2014/main" val="2406607267"/>
                  </a:ext>
                </a:extLst>
              </a:tr>
            </a:tbl>
          </a:graphicData>
        </a:graphic>
      </p:graphicFrame>
      <p:sp>
        <p:nvSpPr>
          <p:cNvPr id="7" name="Content Placeholder 6">
            <a:extLst>
              <a:ext uri="{FF2B5EF4-FFF2-40B4-BE49-F238E27FC236}">
                <a16:creationId xmlns:a16="http://schemas.microsoft.com/office/drawing/2014/main" id="{E10D29A5-9B34-8C19-D3A6-F30D2821C838}"/>
              </a:ext>
            </a:extLst>
          </p:cNvPr>
          <p:cNvSpPr>
            <a:spLocks noGrp="1"/>
          </p:cNvSpPr>
          <p:nvPr>
            <p:ph sz="half" idx="2"/>
          </p:nvPr>
        </p:nvSpPr>
        <p:spPr>
          <a:xfrm>
            <a:off x="6095998" y="1136335"/>
            <a:ext cx="5181600" cy="4351338"/>
          </a:xfrm>
        </p:spPr>
        <p:txBody>
          <a:bodyPr>
            <a:normAutofit fontScale="85000" lnSpcReduction="20000"/>
          </a:bodyPr>
          <a:lstStyle/>
          <a:p>
            <a:r>
              <a:rPr lang="en-US" dirty="0"/>
              <a:t>18+ years old AND from a low income household</a:t>
            </a:r>
          </a:p>
          <a:p>
            <a:r>
              <a:rPr lang="en-US" dirty="0"/>
              <a:t>AND/OR have no access or insufficient access to the internet at home</a:t>
            </a:r>
          </a:p>
          <a:p>
            <a:r>
              <a:rPr lang="en-US" dirty="0"/>
              <a:t>AND/OR have no or insufficient access to the internet when away from the home</a:t>
            </a:r>
          </a:p>
          <a:p>
            <a:r>
              <a:rPr lang="en-US" dirty="0"/>
              <a:t>AND/OR cannot afford an existing monthly contract or top up</a:t>
            </a:r>
          </a:p>
          <a:p>
            <a:r>
              <a:rPr lang="en-US" dirty="0"/>
              <a:t>Please note that individuals must access the National Databank for themselves and are unable to collect on behalf of anyone else.</a:t>
            </a:r>
          </a:p>
          <a:p>
            <a:endParaRPr lang="en-US" dirty="0"/>
          </a:p>
          <a:p>
            <a:endParaRPr lang="en-GB" dirty="0"/>
          </a:p>
        </p:txBody>
      </p:sp>
      <p:pic>
        <p:nvPicPr>
          <p:cNvPr id="10" name="Picture 9">
            <a:extLst>
              <a:ext uri="{FF2B5EF4-FFF2-40B4-BE49-F238E27FC236}">
                <a16:creationId xmlns:a16="http://schemas.microsoft.com/office/drawing/2014/main" id="{9AC7C658-70A6-7D41-8FA1-A0DDF957D280}"/>
              </a:ext>
            </a:extLst>
          </p:cNvPr>
          <p:cNvPicPr>
            <a:picLocks noChangeAspect="1"/>
          </p:cNvPicPr>
          <p:nvPr/>
        </p:nvPicPr>
        <p:blipFill>
          <a:blip r:embed="rId9"/>
          <a:stretch>
            <a:fillRect/>
          </a:stretch>
        </p:blipFill>
        <p:spPr>
          <a:xfrm>
            <a:off x="452170" y="4007759"/>
            <a:ext cx="4462640" cy="1310776"/>
          </a:xfrm>
          <a:prstGeom prst="rect">
            <a:avLst/>
          </a:prstGeom>
        </p:spPr>
      </p:pic>
    </p:spTree>
    <p:extLst>
      <p:ext uri="{BB962C8B-B14F-4D97-AF65-F5344CB8AC3E}">
        <p14:creationId xmlns:p14="http://schemas.microsoft.com/office/powerpoint/2010/main" val="1172711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39A4642-B095-DF66-51F7-77B7995DA2F4}"/>
              </a:ext>
            </a:extLst>
          </p:cNvPr>
          <p:cNvPicPr>
            <a:picLocks noGrp="1" noRot="1" noMove="1" noResize="1" noEditPoints="1" noAdjustHandles="1" noChangeArrowheads="1" noChangeShapeType="1" noCrop="1"/>
          </p:cNvPicPr>
          <p:nvPr/>
        </p:nvPicPr>
        <p:blipFill>
          <a:blip r:embed="rId3"/>
          <a:stretch>
            <a:fillRect/>
          </a:stretch>
        </p:blipFill>
        <p:spPr>
          <a:xfrm>
            <a:off x="-3" y="0"/>
            <a:ext cx="12192002" cy="5707422"/>
          </a:xfrm>
          <a:prstGeom prst="rect">
            <a:avLst/>
          </a:prstGeom>
        </p:spPr>
      </p:pic>
      <p:sp>
        <p:nvSpPr>
          <p:cNvPr id="5" name="Rectangle 4">
            <a:extLst>
              <a:ext uri="{FF2B5EF4-FFF2-40B4-BE49-F238E27FC236}">
                <a16:creationId xmlns:a16="http://schemas.microsoft.com/office/drawing/2014/main" id="{6EBE4A5A-ED46-B50D-E668-BEBB8E85A0D4}"/>
              </a:ext>
            </a:extLst>
          </p:cNvPr>
          <p:cNvSpPr>
            <a:spLocks noGrp="1" noRot="1" noMove="1" noResize="1" noEditPoints="1" noAdjustHandles="1" noChangeArrowheads="1" noChangeShapeType="1"/>
          </p:cNvSpPr>
          <p:nvPr/>
        </p:nvSpPr>
        <p:spPr>
          <a:xfrm rot="16200000">
            <a:off x="6058514" y="-426066"/>
            <a:ext cx="74973" cy="12192001"/>
          </a:xfrm>
          <a:prstGeom prst="rect">
            <a:avLst/>
          </a:prstGeom>
          <a:solidFill>
            <a:srgbClr val="10598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logo with colorful people&#10;&#10;Description automatically generated with medium confidence">
            <a:extLst>
              <a:ext uri="{FF2B5EF4-FFF2-40B4-BE49-F238E27FC236}">
                <a16:creationId xmlns:a16="http://schemas.microsoft.com/office/drawing/2014/main" id="{56A5702D-8C29-8CC0-C3CF-D9B62ABB869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452170" y="5914415"/>
            <a:ext cx="1267384" cy="738338"/>
          </a:xfrm>
          <a:prstGeom prst="rect">
            <a:avLst/>
          </a:prstGeom>
        </p:spPr>
      </p:pic>
      <p:grpSp>
        <p:nvGrpSpPr>
          <p:cNvPr id="21" name="Group 20">
            <a:extLst>
              <a:ext uri="{FF2B5EF4-FFF2-40B4-BE49-F238E27FC236}">
                <a16:creationId xmlns:a16="http://schemas.microsoft.com/office/drawing/2014/main" id="{243517F8-AFE8-457C-3324-0A3268BC1700}"/>
              </a:ext>
            </a:extLst>
          </p:cNvPr>
          <p:cNvGrpSpPr>
            <a:grpSpLocks noGrp="1" noUngrp="1" noRot="1" noMove="1" noResize="1"/>
          </p:cNvGrpSpPr>
          <p:nvPr/>
        </p:nvGrpSpPr>
        <p:grpSpPr>
          <a:xfrm>
            <a:off x="7097033" y="5996970"/>
            <a:ext cx="4870537" cy="573228"/>
            <a:chOff x="6886968" y="6156263"/>
            <a:chExt cx="4940593" cy="581473"/>
          </a:xfrm>
        </p:grpSpPr>
        <p:pic>
          <p:nvPicPr>
            <p:cNvPr id="27" name="Picture 26" descr="A black text on a white background&#10;&#10;Description automatically generated">
              <a:extLst>
                <a:ext uri="{FF2B5EF4-FFF2-40B4-BE49-F238E27FC236}">
                  <a16:creationId xmlns:a16="http://schemas.microsoft.com/office/drawing/2014/main" id="{C9035547-0420-1705-924A-35488D7FFA61}"/>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9774194" y="6180977"/>
              <a:ext cx="2053367" cy="556759"/>
            </a:xfrm>
            <a:prstGeom prst="rect">
              <a:avLst/>
            </a:prstGeom>
          </p:spPr>
        </p:pic>
        <p:pic>
          <p:nvPicPr>
            <p:cNvPr id="28" name="Picture 27">
              <a:extLst>
                <a:ext uri="{FF2B5EF4-FFF2-40B4-BE49-F238E27FC236}">
                  <a16:creationId xmlns:a16="http://schemas.microsoft.com/office/drawing/2014/main" id="{03F5AB37-F272-329C-D0C4-9FD6CE93B339}"/>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8920924" y="6156263"/>
              <a:ext cx="584274" cy="483255"/>
            </a:xfrm>
            <a:prstGeom prst="rect">
              <a:avLst/>
            </a:prstGeom>
          </p:spPr>
        </p:pic>
        <p:pic>
          <p:nvPicPr>
            <p:cNvPr id="29" name="Picture 28" descr="A group of people with a child and a wheelchair&#10;&#10;Description automatically generated">
              <a:extLst>
                <a:ext uri="{FF2B5EF4-FFF2-40B4-BE49-F238E27FC236}">
                  <a16:creationId xmlns:a16="http://schemas.microsoft.com/office/drawing/2014/main" id="{BFC5C991-6D43-4021-931C-978014307917}"/>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6886968" y="6156263"/>
              <a:ext cx="746664" cy="581473"/>
            </a:xfrm>
            <a:prstGeom prst="rect">
              <a:avLst/>
            </a:prstGeom>
          </p:spPr>
        </p:pic>
        <p:pic>
          <p:nvPicPr>
            <p:cNvPr id="30" name="Picture 29" descr="A blue and white logo&#10;&#10;Description automatically generated">
              <a:extLst>
                <a:ext uri="{FF2B5EF4-FFF2-40B4-BE49-F238E27FC236}">
                  <a16:creationId xmlns:a16="http://schemas.microsoft.com/office/drawing/2014/main" id="{924F0437-3EE2-128D-FA72-255953F0250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7902628" y="6294599"/>
              <a:ext cx="749300" cy="304800"/>
            </a:xfrm>
            <a:prstGeom prst="rect">
              <a:avLst/>
            </a:prstGeom>
          </p:spPr>
        </p:pic>
      </p:grpSp>
      <p:pic>
        <p:nvPicPr>
          <p:cNvPr id="16" name="Picture 15">
            <a:extLst>
              <a:ext uri="{FF2B5EF4-FFF2-40B4-BE49-F238E27FC236}">
                <a16:creationId xmlns:a16="http://schemas.microsoft.com/office/drawing/2014/main" id="{49DBD8E1-FC18-C6EE-CF09-3A541C529684}"/>
              </a:ext>
            </a:extLst>
          </p:cNvPr>
          <p:cNvPicPr>
            <a:picLocks noChangeAspect="1"/>
          </p:cNvPicPr>
          <p:nvPr/>
        </p:nvPicPr>
        <p:blipFill>
          <a:blip r:embed="rId9"/>
          <a:stretch>
            <a:fillRect/>
          </a:stretch>
        </p:blipFill>
        <p:spPr>
          <a:xfrm>
            <a:off x="261946" y="89149"/>
            <a:ext cx="3806184" cy="5454150"/>
          </a:xfrm>
          <a:prstGeom prst="rect">
            <a:avLst/>
          </a:prstGeom>
        </p:spPr>
      </p:pic>
      <p:pic>
        <p:nvPicPr>
          <p:cNvPr id="18" name="Picture 17">
            <a:extLst>
              <a:ext uri="{FF2B5EF4-FFF2-40B4-BE49-F238E27FC236}">
                <a16:creationId xmlns:a16="http://schemas.microsoft.com/office/drawing/2014/main" id="{6DB2DA3C-671C-71C0-C428-5EB199D81CD5}"/>
              </a:ext>
            </a:extLst>
          </p:cNvPr>
          <p:cNvPicPr>
            <a:picLocks noChangeAspect="1"/>
          </p:cNvPicPr>
          <p:nvPr/>
        </p:nvPicPr>
        <p:blipFill>
          <a:blip r:embed="rId10"/>
          <a:stretch>
            <a:fillRect/>
          </a:stretch>
        </p:blipFill>
        <p:spPr>
          <a:xfrm>
            <a:off x="4882359" y="89149"/>
            <a:ext cx="3954607" cy="5454150"/>
          </a:xfrm>
          <a:prstGeom prst="rect">
            <a:avLst/>
          </a:prstGeom>
        </p:spPr>
      </p:pic>
      <p:pic>
        <p:nvPicPr>
          <p:cNvPr id="22" name="Picture 21">
            <a:extLst>
              <a:ext uri="{FF2B5EF4-FFF2-40B4-BE49-F238E27FC236}">
                <a16:creationId xmlns:a16="http://schemas.microsoft.com/office/drawing/2014/main" id="{8A24F8EE-2F54-3AA2-23A4-D6B064C24F94}"/>
              </a:ext>
            </a:extLst>
          </p:cNvPr>
          <p:cNvPicPr>
            <a:picLocks noChangeAspect="1"/>
          </p:cNvPicPr>
          <p:nvPr/>
        </p:nvPicPr>
        <p:blipFill>
          <a:blip r:embed="rId11"/>
          <a:stretch>
            <a:fillRect/>
          </a:stretch>
        </p:blipFill>
        <p:spPr>
          <a:xfrm>
            <a:off x="9352738" y="119627"/>
            <a:ext cx="2013254" cy="1786596"/>
          </a:xfrm>
          <a:prstGeom prst="rect">
            <a:avLst/>
          </a:prstGeom>
        </p:spPr>
      </p:pic>
      <p:pic>
        <p:nvPicPr>
          <p:cNvPr id="24" name="Picture 23">
            <a:extLst>
              <a:ext uri="{FF2B5EF4-FFF2-40B4-BE49-F238E27FC236}">
                <a16:creationId xmlns:a16="http://schemas.microsoft.com/office/drawing/2014/main" id="{9AB23FA1-21F8-4489-C4CD-71AF275323A6}"/>
              </a:ext>
            </a:extLst>
          </p:cNvPr>
          <p:cNvPicPr>
            <a:picLocks noChangeAspect="1"/>
          </p:cNvPicPr>
          <p:nvPr/>
        </p:nvPicPr>
        <p:blipFill>
          <a:blip r:embed="rId12"/>
          <a:stretch>
            <a:fillRect/>
          </a:stretch>
        </p:blipFill>
        <p:spPr>
          <a:xfrm>
            <a:off x="9352738" y="1983608"/>
            <a:ext cx="2034902" cy="1683136"/>
          </a:xfrm>
          <a:prstGeom prst="rect">
            <a:avLst/>
          </a:prstGeom>
        </p:spPr>
      </p:pic>
      <p:pic>
        <p:nvPicPr>
          <p:cNvPr id="26" name="Picture 25">
            <a:extLst>
              <a:ext uri="{FF2B5EF4-FFF2-40B4-BE49-F238E27FC236}">
                <a16:creationId xmlns:a16="http://schemas.microsoft.com/office/drawing/2014/main" id="{BEF3226D-5293-3264-776E-F41D586AF782}"/>
              </a:ext>
            </a:extLst>
          </p:cNvPr>
          <p:cNvPicPr>
            <a:picLocks noChangeAspect="1"/>
          </p:cNvPicPr>
          <p:nvPr/>
        </p:nvPicPr>
        <p:blipFill>
          <a:blip r:embed="rId13"/>
          <a:stretch>
            <a:fillRect/>
          </a:stretch>
        </p:blipFill>
        <p:spPr>
          <a:xfrm>
            <a:off x="9352738" y="3744129"/>
            <a:ext cx="2034902" cy="1823374"/>
          </a:xfrm>
          <a:prstGeom prst="rect">
            <a:avLst/>
          </a:prstGeom>
        </p:spPr>
      </p:pic>
      <p:sp>
        <p:nvSpPr>
          <p:cNvPr id="31" name="TextBox 30">
            <a:extLst>
              <a:ext uri="{FF2B5EF4-FFF2-40B4-BE49-F238E27FC236}">
                <a16:creationId xmlns:a16="http://schemas.microsoft.com/office/drawing/2014/main" id="{2DAB6087-98BE-9BDA-1584-73157BA3A654}"/>
              </a:ext>
            </a:extLst>
          </p:cNvPr>
          <p:cNvSpPr txBox="1"/>
          <p:nvPr/>
        </p:nvSpPr>
        <p:spPr>
          <a:xfrm>
            <a:off x="1957701" y="5960417"/>
            <a:ext cx="4901184" cy="646331"/>
          </a:xfrm>
          <a:prstGeom prst="rect">
            <a:avLst/>
          </a:prstGeom>
          <a:noFill/>
        </p:spPr>
        <p:txBody>
          <a:bodyPr wrap="square" rtlCol="0">
            <a:spAutoFit/>
          </a:bodyPr>
          <a:lstStyle/>
          <a:p>
            <a:r>
              <a:rPr lang="en-GB" sz="3600" dirty="0"/>
              <a:t>Wellbeing Enterprises</a:t>
            </a:r>
          </a:p>
        </p:txBody>
      </p:sp>
    </p:spTree>
    <p:extLst>
      <p:ext uri="{BB962C8B-B14F-4D97-AF65-F5344CB8AC3E}">
        <p14:creationId xmlns:p14="http://schemas.microsoft.com/office/powerpoint/2010/main" val="2153091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39A4642-B095-DF66-51F7-77B7995DA2F4}"/>
              </a:ext>
            </a:extLst>
          </p:cNvPr>
          <p:cNvPicPr>
            <a:picLocks noGrp="1" noRot="1" noMove="1" noResize="1" noEditPoints="1" noAdjustHandles="1" noChangeArrowheads="1" noChangeShapeType="1" noCrop="1"/>
          </p:cNvPicPr>
          <p:nvPr/>
        </p:nvPicPr>
        <p:blipFill>
          <a:blip r:embed="rId3"/>
          <a:stretch>
            <a:fillRect/>
          </a:stretch>
        </p:blipFill>
        <p:spPr>
          <a:xfrm>
            <a:off x="-3" y="0"/>
            <a:ext cx="12192002" cy="5707422"/>
          </a:xfrm>
          <a:prstGeom prst="rect">
            <a:avLst/>
          </a:prstGeom>
        </p:spPr>
      </p:pic>
      <p:sp>
        <p:nvSpPr>
          <p:cNvPr id="5" name="Rectangle 4">
            <a:extLst>
              <a:ext uri="{FF2B5EF4-FFF2-40B4-BE49-F238E27FC236}">
                <a16:creationId xmlns:a16="http://schemas.microsoft.com/office/drawing/2014/main" id="{6EBE4A5A-ED46-B50D-E668-BEBB8E85A0D4}"/>
              </a:ext>
            </a:extLst>
          </p:cNvPr>
          <p:cNvSpPr>
            <a:spLocks noGrp="1" noRot="1" noMove="1" noResize="1" noEditPoints="1" noAdjustHandles="1" noChangeArrowheads="1" noChangeShapeType="1"/>
          </p:cNvSpPr>
          <p:nvPr/>
        </p:nvSpPr>
        <p:spPr>
          <a:xfrm rot="16200000">
            <a:off x="6058514" y="-426066"/>
            <a:ext cx="74973" cy="12192001"/>
          </a:xfrm>
          <a:prstGeom prst="rect">
            <a:avLst/>
          </a:prstGeom>
          <a:solidFill>
            <a:srgbClr val="10598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logo with colorful people&#10;&#10;Description automatically generated with medium confidence">
            <a:extLst>
              <a:ext uri="{FF2B5EF4-FFF2-40B4-BE49-F238E27FC236}">
                <a16:creationId xmlns:a16="http://schemas.microsoft.com/office/drawing/2014/main" id="{56A5702D-8C29-8CC0-C3CF-D9B62ABB869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452170" y="5914415"/>
            <a:ext cx="1267384" cy="738338"/>
          </a:xfrm>
          <a:prstGeom prst="rect">
            <a:avLst/>
          </a:prstGeom>
        </p:spPr>
      </p:pic>
      <p:grpSp>
        <p:nvGrpSpPr>
          <p:cNvPr id="21" name="Group 20">
            <a:extLst>
              <a:ext uri="{FF2B5EF4-FFF2-40B4-BE49-F238E27FC236}">
                <a16:creationId xmlns:a16="http://schemas.microsoft.com/office/drawing/2014/main" id="{243517F8-AFE8-457C-3324-0A3268BC1700}"/>
              </a:ext>
            </a:extLst>
          </p:cNvPr>
          <p:cNvGrpSpPr>
            <a:grpSpLocks noGrp="1" noUngrp="1" noRot="1" noMove="1" noResize="1"/>
          </p:cNvGrpSpPr>
          <p:nvPr/>
        </p:nvGrpSpPr>
        <p:grpSpPr>
          <a:xfrm>
            <a:off x="7097033" y="5996970"/>
            <a:ext cx="4870537" cy="573228"/>
            <a:chOff x="6886968" y="6156263"/>
            <a:chExt cx="4940593" cy="581473"/>
          </a:xfrm>
        </p:grpSpPr>
        <p:pic>
          <p:nvPicPr>
            <p:cNvPr id="27" name="Picture 26" descr="A black text on a white background&#10;&#10;Description automatically generated">
              <a:extLst>
                <a:ext uri="{FF2B5EF4-FFF2-40B4-BE49-F238E27FC236}">
                  <a16:creationId xmlns:a16="http://schemas.microsoft.com/office/drawing/2014/main" id="{C9035547-0420-1705-924A-35488D7FFA61}"/>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9774194" y="6180977"/>
              <a:ext cx="2053367" cy="556759"/>
            </a:xfrm>
            <a:prstGeom prst="rect">
              <a:avLst/>
            </a:prstGeom>
          </p:spPr>
        </p:pic>
        <p:pic>
          <p:nvPicPr>
            <p:cNvPr id="28" name="Picture 27">
              <a:extLst>
                <a:ext uri="{FF2B5EF4-FFF2-40B4-BE49-F238E27FC236}">
                  <a16:creationId xmlns:a16="http://schemas.microsoft.com/office/drawing/2014/main" id="{03F5AB37-F272-329C-D0C4-9FD6CE93B339}"/>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8920924" y="6156263"/>
              <a:ext cx="584274" cy="483255"/>
            </a:xfrm>
            <a:prstGeom prst="rect">
              <a:avLst/>
            </a:prstGeom>
          </p:spPr>
        </p:pic>
        <p:pic>
          <p:nvPicPr>
            <p:cNvPr id="29" name="Picture 28" descr="A group of people with a child and a wheelchair&#10;&#10;Description automatically generated">
              <a:extLst>
                <a:ext uri="{FF2B5EF4-FFF2-40B4-BE49-F238E27FC236}">
                  <a16:creationId xmlns:a16="http://schemas.microsoft.com/office/drawing/2014/main" id="{BFC5C991-6D43-4021-931C-978014307917}"/>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6886968" y="6156263"/>
              <a:ext cx="746664" cy="581473"/>
            </a:xfrm>
            <a:prstGeom prst="rect">
              <a:avLst/>
            </a:prstGeom>
          </p:spPr>
        </p:pic>
        <p:pic>
          <p:nvPicPr>
            <p:cNvPr id="30" name="Picture 29" descr="A blue and white logo&#10;&#10;Description automatically generated">
              <a:extLst>
                <a:ext uri="{FF2B5EF4-FFF2-40B4-BE49-F238E27FC236}">
                  <a16:creationId xmlns:a16="http://schemas.microsoft.com/office/drawing/2014/main" id="{924F0437-3EE2-128D-FA72-255953F0250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7902628" y="6294599"/>
              <a:ext cx="749300" cy="304800"/>
            </a:xfrm>
            <a:prstGeom prst="rect">
              <a:avLst/>
            </a:prstGeom>
          </p:spPr>
        </p:pic>
      </p:grpSp>
      <p:sp>
        <p:nvSpPr>
          <p:cNvPr id="31" name="TextBox 30">
            <a:extLst>
              <a:ext uri="{FF2B5EF4-FFF2-40B4-BE49-F238E27FC236}">
                <a16:creationId xmlns:a16="http://schemas.microsoft.com/office/drawing/2014/main" id="{2DAB6087-98BE-9BDA-1584-73157BA3A654}"/>
              </a:ext>
            </a:extLst>
          </p:cNvPr>
          <p:cNvSpPr txBox="1"/>
          <p:nvPr/>
        </p:nvSpPr>
        <p:spPr>
          <a:xfrm>
            <a:off x="147189" y="32497"/>
            <a:ext cx="4901184" cy="646331"/>
          </a:xfrm>
          <a:prstGeom prst="rect">
            <a:avLst/>
          </a:prstGeom>
          <a:noFill/>
        </p:spPr>
        <p:txBody>
          <a:bodyPr wrap="square" rtlCol="0">
            <a:spAutoFit/>
          </a:bodyPr>
          <a:lstStyle/>
          <a:p>
            <a:r>
              <a:rPr lang="en-GB" sz="3600" dirty="0"/>
              <a:t>Widnes Foodbank</a:t>
            </a:r>
          </a:p>
        </p:txBody>
      </p:sp>
      <p:sp>
        <p:nvSpPr>
          <p:cNvPr id="9" name="TextBox 8">
            <a:extLst>
              <a:ext uri="{FF2B5EF4-FFF2-40B4-BE49-F238E27FC236}">
                <a16:creationId xmlns:a16="http://schemas.microsoft.com/office/drawing/2014/main" id="{CEA19375-523D-61C3-5A28-2416AE11676D}"/>
              </a:ext>
            </a:extLst>
          </p:cNvPr>
          <p:cNvSpPr txBox="1"/>
          <p:nvPr/>
        </p:nvSpPr>
        <p:spPr>
          <a:xfrm>
            <a:off x="147187" y="655864"/>
            <a:ext cx="4013331" cy="2677656"/>
          </a:xfrm>
          <a:prstGeom prst="rect">
            <a:avLst/>
          </a:prstGeom>
          <a:noFill/>
        </p:spPr>
        <p:txBody>
          <a:bodyPr wrap="square">
            <a:spAutoFit/>
          </a:bodyPr>
          <a:lstStyle/>
          <a:p>
            <a:pPr algn="l">
              <a:buFont typeface="Arial" panose="020B0604020202020204" pitchFamily="34" charset="0"/>
              <a:buChar char="•"/>
            </a:pPr>
            <a:r>
              <a:rPr lang="en-US" sz="1400" b="0" i="0" dirty="0">
                <a:solidFill>
                  <a:srgbClr val="212529"/>
                </a:solidFill>
                <a:effectLst/>
                <a:latin typeface="SwitzerRegular"/>
              </a:rPr>
              <a:t>Assessment and Home Treatment Team</a:t>
            </a:r>
          </a:p>
          <a:p>
            <a:pPr algn="l">
              <a:buFont typeface="Arial" panose="020B0604020202020204" pitchFamily="34" charset="0"/>
              <a:buChar char="•"/>
            </a:pPr>
            <a:r>
              <a:rPr lang="en-US" sz="1400" b="0" i="0" dirty="0">
                <a:solidFill>
                  <a:srgbClr val="212529"/>
                </a:solidFill>
                <a:effectLst/>
                <a:latin typeface="SwitzerRegular"/>
              </a:rPr>
              <a:t>Attendance and </a:t>
            </a:r>
            <a:r>
              <a:rPr lang="en-US" sz="1400" b="0" i="0" dirty="0" err="1">
                <a:solidFill>
                  <a:srgbClr val="212529"/>
                </a:solidFill>
                <a:effectLst/>
                <a:latin typeface="SwitzerRegular"/>
              </a:rPr>
              <a:t>Behaviour</a:t>
            </a:r>
            <a:r>
              <a:rPr lang="en-US" sz="1400" b="0" i="0" dirty="0">
                <a:solidFill>
                  <a:srgbClr val="212529"/>
                </a:solidFill>
                <a:effectLst/>
                <a:latin typeface="SwitzerRegular"/>
              </a:rPr>
              <a:t> Service (HBC)</a:t>
            </a:r>
          </a:p>
          <a:p>
            <a:pPr algn="l">
              <a:buFont typeface="Arial" panose="020B0604020202020204" pitchFamily="34" charset="0"/>
              <a:buChar char="•"/>
            </a:pPr>
            <a:r>
              <a:rPr lang="en-US" sz="1400" b="0" i="0" dirty="0">
                <a:solidFill>
                  <a:srgbClr val="212529"/>
                </a:solidFill>
                <a:effectLst/>
                <a:latin typeface="SwitzerRegular"/>
              </a:rPr>
              <a:t>Bevan Group Practice</a:t>
            </a:r>
          </a:p>
          <a:p>
            <a:pPr algn="l">
              <a:buFont typeface="Arial" panose="020B0604020202020204" pitchFamily="34" charset="0"/>
              <a:buChar char="•"/>
            </a:pPr>
            <a:r>
              <a:rPr lang="en-US" sz="1400" b="0" i="0" dirty="0">
                <a:solidFill>
                  <a:srgbClr val="212529"/>
                </a:solidFill>
                <a:effectLst/>
                <a:latin typeface="SwitzerRegular"/>
              </a:rPr>
              <a:t>Brennan Lodge (Changing Lives)</a:t>
            </a:r>
          </a:p>
          <a:p>
            <a:pPr algn="l">
              <a:buFont typeface="Arial" panose="020B0604020202020204" pitchFamily="34" charset="0"/>
              <a:buChar char="•"/>
            </a:pPr>
            <a:r>
              <a:rPr lang="en-US" sz="1400" b="0" i="0" dirty="0">
                <a:solidFill>
                  <a:srgbClr val="212529"/>
                </a:solidFill>
                <a:effectLst/>
                <a:latin typeface="SwitzerRegular"/>
              </a:rPr>
              <a:t>British Red Cross (Care in the Home Service)</a:t>
            </a:r>
          </a:p>
          <a:p>
            <a:pPr algn="l">
              <a:buFont typeface="Arial" panose="020B0604020202020204" pitchFamily="34" charset="0"/>
              <a:buChar char="•"/>
            </a:pPr>
            <a:r>
              <a:rPr lang="en-US" sz="1400" b="0" i="0" dirty="0">
                <a:solidFill>
                  <a:srgbClr val="212529"/>
                </a:solidFill>
                <a:effectLst/>
                <a:latin typeface="SwitzerRegular"/>
              </a:rPr>
              <a:t>Change, Grow, Live</a:t>
            </a:r>
          </a:p>
          <a:p>
            <a:pPr algn="l">
              <a:buFont typeface="Arial" panose="020B0604020202020204" pitchFamily="34" charset="0"/>
              <a:buChar char="•"/>
            </a:pPr>
            <a:r>
              <a:rPr lang="en-US" sz="1400" b="0" i="0" dirty="0">
                <a:solidFill>
                  <a:srgbClr val="212529"/>
                </a:solidFill>
                <a:effectLst/>
                <a:latin typeface="SwitzerRegular"/>
              </a:rPr>
              <a:t>Cheshire Police</a:t>
            </a:r>
          </a:p>
          <a:p>
            <a:pPr algn="l">
              <a:buFont typeface="Arial" panose="020B0604020202020204" pitchFamily="34" charset="0"/>
              <a:buChar char="•"/>
            </a:pPr>
            <a:r>
              <a:rPr lang="en-US" sz="1400" b="0" i="0" dirty="0">
                <a:solidFill>
                  <a:srgbClr val="212529"/>
                </a:solidFill>
                <a:effectLst/>
                <a:latin typeface="SwitzerRegular"/>
              </a:rPr>
              <a:t>Child in Need – Widnes</a:t>
            </a:r>
          </a:p>
          <a:p>
            <a:pPr algn="l">
              <a:buFont typeface="Arial" panose="020B0604020202020204" pitchFamily="34" charset="0"/>
              <a:buChar char="•"/>
            </a:pPr>
            <a:r>
              <a:rPr lang="en-US" sz="1400" b="0" i="0" dirty="0">
                <a:solidFill>
                  <a:srgbClr val="212529"/>
                </a:solidFill>
                <a:effectLst/>
                <a:latin typeface="SwitzerRegular"/>
              </a:rPr>
              <a:t>Children in Care – Care Leavers Team</a:t>
            </a:r>
          </a:p>
          <a:p>
            <a:pPr algn="l">
              <a:buFont typeface="Arial" panose="020B0604020202020204" pitchFamily="34" charset="0"/>
              <a:buChar char="•"/>
            </a:pPr>
            <a:r>
              <a:rPr lang="en-US" sz="1400" b="0" i="0" dirty="0">
                <a:solidFill>
                  <a:srgbClr val="212529"/>
                </a:solidFill>
                <a:effectLst/>
                <a:latin typeface="SwitzerRegular"/>
              </a:rPr>
              <a:t>Christian Life Centre Church</a:t>
            </a:r>
          </a:p>
          <a:p>
            <a:pPr algn="l">
              <a:buFont typeface="Arial" panose="020B0604020202020204" pitchFamily="34" charset="0"/>
              <a:buChar char="•"/>
            </a:pPr>
            <a:r>
              <a:rPr lang="en-US" sz="1400" b="0" i="0" dirty="0">
                <a:solidFill>
                  <a:srgbClr val="212529"/>
                </a:solidFill>
                <a:effectLst/>
                <a:latin typeface="SwitzerRegular"/>
              </a:rPr>
              <a:t>Citizens Advice Halton</a:t>
            </a:r>
          </a:p>
          <a:p>
            <a:pPr algn="l">
              <a:buFont typeface="Arial" panose="020B0604020202020204" pitchFamily="34" charset="0"/>
              <a:buChar char="•"/>
            </a:pPr>
            <a:r>
              <a:rPr lang="en-US" sz="1400" b="0" i="0" dirty="0">
                <a:solidFill>
                  <a:srgbClr val="212529"/>
                </a:solidFill>
                <a:effectLst/>
                <a:latin typeface="SwitzerRegular"/>
              </a:rPr>
              <a:t>Clarion Housing</a:t>
            </a:r>
          </a:p>
        </p:txBody>
      </p:sp>
      <p:sp>
        <p:nvSpPr>
          <p:cNvPr id="11" name="TextBox 10">
            <a:extLst>
              <a:ext uri="{FF2B5EF4-FFF2-40B4-BE49-F238E27FC236}">
                <a16:creationId xmlns:a16="http://schemas.microsoft.com/office/drawing/2014/main" id="{9C6D1A7C-C716-FD53-4AFC-B0E62BAB23E8}"/>
              </a:ext>
            </a:extLst>
          </p:cNvPr>
          <p:cNvSpPr txBox="1"/>
          <p:nvPr/>
        </p:nvSpPr>
        <p:spPr>
          <a:xfrm>
            <a:off x="147187" y="3260057"/>
            <a:ext cx="4818005" cy="2031325"/>
          </a:xfrm>
          <a:prstGeom prst="rect">
            <a:avLst/>
          </a:prstGeom>
          <a:noFill/>
        </p:spPr>
        <p:txBody>
          <a:bodyPr wrap="square">
            <a:spAutoFit/>
          </a:bodyPr>
          <a:lstStyle/>
          <a:p>
            <a:pPr algn="l">
              <a:buFont typeface="Arial" panose="020B0604020202020204" pitchFamily="34" charset="0"/>
              <a:buChar char="•"/>
            </a:pPr>
            <a:r>
              <a:rPr lang="en-US" sz="1400" b="0" i="0" dirty="0">
                <a:solidFill>
                  <a:srgbClr val="212529"/>
                </a:solidFill>
                <a:effectLst/>
                <a:latin typeface="SwitzerRegular"/>
              </a:rPr>
              <a:t>Community Bridge Building Team</a:t>
            </a:r>
          </a:p>
          <a:p>
            <a:pPr algn="l">
              <a:buFont typeface="Arial" panose="020B0604020202020204" pitchFamily="34" charset="0"/>
              <a:buChar char="•"/>
            </a:pPr>
            <a:r>
              <a:rPr lang="en-US" sz="1400" b="0" i="0" dirty="0">
                <a:solidFill>
                  <a:srgbClr val="212529"/>
                </a:solidFill>
                <a:effectLst/>
                <a:latin typeface="SwitzerRegular"/>
              </a:rPr>
              <a:t>District Nursing Team, Bridgewater Community </a:t>
            </a:r>
          </a:p>
          <a:p>
            <a:pPr algn="l"/>
            <a:r>
              <a:rPr lang="en-US" sz="1400" b="0" i="0" dirty="0">
                <a:solidFill>
                  <a:srgbClr val="212529"/>
                </a:solidFill>
                <a:effectLst/>
                <a:latin typeface="SwitzerRegular"/>
              </a:rPr>
              <a:t>Healthcare NHS Foundation Trust</a:t>
            </a:r>
          </a:p>
          <a:p>
            <a:pPr algn="l">
              <a:buFont typeface="Arial" panose="020B0604020202020204" pitchFamily="34" charset="0"/>
              <a:buChar char="•"/>
            </a:pPr>
            <a:r>
              <a:rPr lang="en-US" sz="1400" b="0" i="0" dirty="0">
                <a:solidFill>
                  <a:srgbClr val="212529"/>
                </a:solidFill>
                <a:effectLst/>
                <a:latin typeface="SwitzerRegular"/>
              </a:rPr>
              <a:t>Early Intervention in Psychosis Team (IAPT)</a:t>
            </a:r>
          </a:p>
          <a:p>
            <a:pPr algn="l">
              <a:buFont typeface="Arial" panose="020B0604020202020204" pitchFamily="34" charset="0"/>
              <a:buChar char="•"/>
            </a:pPr>
            <a:r>
              <a:rPr lang="en-US" sz="1400" b="0" i="0" dirty="0" err="1">
                <a:solidFill>
                  <a:srgbClr val="212529"/>
                </a:solidFill>
                <a:effectLst/>
                <a:latin typeface="SwitzerRegular"/>
              </a:rPr>
              <a:t>Elemel</a:t>
            </a:r>
            <a:r>
              <a:rPr lang="en-US" sz="1400" b="0" i="0" dirty="0">
                <a:solidFill>
                  <a:srgbClr val="212529"/>
                </a:solidFill>
                <a:effectLst/>
                <a:latin typeface="SwitzerRegular"/>
              </a:rPr>
              <a:t> 2018 CIC</a:t>
            </a:r>
          </a:p>
          <a:p>
            <a:pPr algn="l">
              <a:buFont typeface="Arial" panose="020B0604020202020204" pitchFamily="34" charset="0"/>
              <a:buChar char="•"/>
            </a:pPr>
            <a:r>
              <a:rPr lang="en-US" sz="1400" b="0" i="0" dirty="0">
                <a:solidFill>
                  <a:srgbClr val="212529"/>
                </a:solidFill>
                <a:effectLst/>
                <a:latin typeface="SwitzerRegular"/>
              </a:rPr>
              <a:t>Emergency Duty Team Halton and St Helen’s Council</a:t>
            </a:r>
          </a:p>
          <a:p>
            <a:pPr algn="l">
              <a:buFont typeface="Arial" panose="020B0604020202020204" pitchFamily="34" charset="0"/>
              <a:buChar char="•"/>
            </a:pPr>
            <a:r>
              <a:rPr lang="en-US" sz="1400" b="0" i="0" dirty="0">
                <a:solidFill>
                  <a:srgbClr val="212529"/>
                </a:solidFill>
                <a:effectLst/>
                <a:latin typeface="SwitzerRegular"/>
              </a:rPr>
              <a:t>Fit Park Medical Centre</a:t>
            </a:r>
          </a:p>
          <a:p>
            <a:pPr algn="l">
              <a:buFont typeface="Arial" panose="020B0604020202020204" pitchFamily="34" charset="0"/>
              <a:buChar char="•"/>
            </a:pPr>
            <a:r>
              <a:rPr lang="en-US" sz="1400" b="0" i="0" dirty="0">
                <a:solidFill>
                  <a:srgbClr val="212529"/>
                </a:solidFill>
                <a:effectLst/>
                <a:latin typeface="SwitzerRegular"/>
              </a:rPr>
              <a:t>Foundry Community Church</a:t>
            </a:r>
          </a:p>
          <a:p>
            <a:pPr algn="l">
              <a:buFont typeface="Arial" panose="020B0604020202020204" pitchFamily="34" charset="0"/>
              <a:buChar char="•"/>
            </a:pPr>
            <a:r>
              <a:rPr lang="en-US" sz="1400" b="0" i="0" dirty="0">
                <a:solidFill>
                  <a:srgbClr val="212529"/>
                </a:solidFill>
                <a:effectLst/>
                <a:latin typeface="SwitzerRegular"/>
              </a:rPr>
              <a:t>Halton Borough Council Housing Solutions Admin Support</a:t>
            </a:r>
          </a:p>
        </p:txBody>
      </p:sp>
      <p:sp>
        <p:nvSpPr>
          <p:cNvPr id="13" name="TextBox 12">
            <a:extLst>
              <a:ext uri="{FF2B5EF4-FFF2-40B4-BE49-F238E27FC236}">
                <a16:creationId xmlns:a16="http://schemas.microsoft.com/office/drawing/2014/main" id="{AFD9E655-DA95-D7F6-C871-0252F163CB02}"/>
              </a:ext>
            </a:extLst>
          </p:cNvPr>
          <p:cNvSpPr txBox="1"/>
          <p:nvPr/>
        </p:nvSpPr>
        <p:spPr>
          <a:xfrm>
            <a:off x="4039743" y="449571"/>
            <a:ext cx="4901184" cy="954107"/>
          </a:xfrm>
          <a:prstGeom prst="rect">
            <a:avLst/>
          </a:prstGeom>
          <a:noFill/>
        </p:spPr>
        <p:txBody>
          <a:bodyPr wrap="square">
            <a:spAutoFit/>
          </a:bodyPr>
          <a:lstStyle/>
          <a:p>
            <a:pPr algn="l">
              <a:buFont typeface="Arial" panose="020B0604020202020204" pitchFamily="34" charset="0"/>
              <a:buChar char="•"/>
            </a:pPr>
            <a:r>
              <a:rPr lang="en-US" sz="1400" b="0" i="0" dirty="0">
                <a:solidFill>
                  <a:srgbClr val="212529"/>
                </a:solidFill>
                <a:effectLst/>
                <a:latin typeface="SwitzerRegular"/>
              </a:rPr>
              <a:t>Halton Family Nurse Partnership</a:t>
            </a:r>
          </a:p>
          <a:p>
            <a:pPr algn="l">
              <a:buFont typeface="Arial" panose="020B0604020202020204" pitchFamily="34" charset="0"/>
              <a:buChar char="•"/>
            </a:pPr>
            <a:r>
              <a:rPr lang="en-US" sz="1400" b="0" i="0" dirty="0">
                <a:solidFill>
                  <a:srgbClr val="212529"/>
                </a:solidFill>
                <a:effectLst/>
                <a:latin typeface="SwitzerRegular"/>
              </a:rPr>
              <a:t>Halton Housing Trust</a:t>
            </a:r>
          </a:p>
          <a:p>
            <a:pPr algn="l">
              <a:buFont typeface="Arial" panose="020B0604020202020204" pitchFamily="34" charset="0"/>
              <a:buChar char="•"/>
            </a:pPr>
            <a:r>
              <a:rPr lang="en-US" sz="1400" b="0" i="0" dirty="0">
                <a:solidFill>
                  <a:srgbClr val="212529"/>
                </a:solidFill>
                <a:effectLst/>
                <a:latin typeface="SwitzerRegular"/>
              </a:rPr>
              <a:t>Halton People into Jobs</a:t>
            </a:r>
          </a:p>
          <a:p>
            <a:pPr algn="l">
              <a:buFont typeface="Arial" panose="020B0604020202020204" pitchFamily="34" charset="0"/>
              <a:buChar char="•"/>
            </a:pPr>
            <a:r>
              <a:rPr lang="en-US" sz="1400" b="0" i="0" dirty="0">
                <a:solidFill>
                  <a:srgbClr val="212529"/>
                </a:solidFill>
                <a:effectLst/>
                <a:latin typeface="SwitzerRegular"/>
              </a:rPr>
              <a:t>Halton Short Break Service for Children with Disabilities</a:t>
            </a:r>
          </a:p>
        </p:txBody>
      </p:sp>
      <p:sp>
        <p:nvSpPr>
          <p:cNvPr id="17" name="TextBox 16">
            <a:extLst>
              <a:ext uri="{FF2B5EF4-FFF2-40B4-BE49-F238E27FC236}">
                <a16:creationId xmlns:a16="http://schemas.microsoft.com/office/drawing/2014/main" id="{0B7D6504-8D28-C5B2-DEFA-F696F1F7548E}"/>
              </a:ext>
            </a:extLst>
          </p:cNvPr>
          <p:cNvSpPr txBox="1"/>
          <p:nvPr/>
        </p:nvSpPr>
        <p:spPr>
          <a:xfrm>
            <a:off x="4039741" y="1377169"/>
            <a:ext cx="4262124" cy="2893100"/>
          </a:xfrm>
          <a:prstGeom prst="rect">
            <a:avLst/>
          </a:prstGeom>
          <a:noFill/>
        </p:spPr>
        <p:txBody>
          <a:bodyPr wrap="square">
            <a:spAutoFit/>
          </a:bodyPr>
          <a:lstStyle/>
          <a:p>
            <a:pPr algn="l">
              <a:buFont typeface="Arial" panose="020B0604020202020204" pitchFamily="34" charset="0"/>
              <a:buChar char="•"/>
            </a:pPr>
            <a:r>
              <a:rPr lang="en-US" sz="1400" b="0" i="0" dirty="0">
                <a:solidFill>
                  <a:srgbClr val="212529"/>
                </a:solidFill>
                <a:effectLst/>
                <a:latin typeface="SwitzerRegular"/>
              </a:rPr>
              <a:t>HBC 14-19 Team</a:t>
            </a:r>
          </a:p>
          <a:p>
            <a:pPr algn="l">
              <a:buFont typeface="Arial" panose="020B0604020202020204" pitchFamily="34" charset="0"/>
              <a:buChar char="•"/>
            </a:pPr>
            <a:r>
              <a:rPr lang="en-US" sz="1400" b="0" i="0" dirty="0">
                <a:solidFill>
                  <a:srgbClr val="212529"/>
                </a:solidFill>
                <a:effectLst/>
                <a:latin typeface="SwitzerRegular"/>
              </a:rPr>
              <a:t>HBC Social Services (IAT) Initial Assessment Team </a:t>
            </a:r>
          </a:p>
          <a:p>
            <a:pPr algn="l"/>
            <a:r>
              <a:rPr lang="en-US" sz="1400" b="0" i="0" dirty="0">
                <a:solidFill>
                  <a:srgbClr val="212529"/>
                </a:solidFill>
                <a:effectLst/>
                <a:latin typeface="SwitzerRegular"/>
              </a:rPr>
              <a:t>and Complex Care</a:t>
            </a:r>
          </a:p>
          <a:p>
            <a:pPr algn="l">
              <a:buFont typeface="Arial" panose="020B0604020202020204" pitchFamily="34" charset="0"/>
              <a:buChar char="•"/>
            </a:pPr>
            <a:r>
              <a:rPr lang="en-US" sz="1400" b="0" i="0" dirty="0">
                <a:solidFill>
                  <a:srgbClr val="212529"/>
                </a:solidFill>
                <a:effectLst/>
                <a:latin typeface="SwitzerRegular"/>
              </a:rPr>
              <a:t>Households into Work</a:t>
            </a:r>
          </a:p>
          <a:p>
            <a:pPr algn="l">
              <a:buFont typeface="Arial" panose="020B0604020202020204" pitchFamily="34" charset="0"/>
              <a:buChar char="•"/>
            </a:pPr>
            <a:r>
              <a:rPr lang="en-US" sz="1400" b="0" i="0" dirty="0">
                <a:solidFill>
                  <a:srgbClr val="212529"/>
                </a:solidFill>
                <a:effectLst/>
                <a:latin typeface="SwitzerRegular"/>
              </a:rPr>
              <a:t>Housing First Service Liverpool City Region CA</a:t>
            </a:r>
          </a:p>
          <a:p>
            <a:pPr algn="l">
              <a:buFont typeface="Arial" panose="020B0604020202020204" pitchFamily="34" charset="0"/>
              <a:buChar char="•"/>
            </a:pPr>
            <a:r>
              <a:rPr lang="en-US" sz="1400" b="0" i="0" dirty="0">
                <a:solidFill>
                  <a:srgbClr val="212529"/>
                </a:solidFill>
                <a:effectLst/>
                <a:latin typeface="SwitzerRegular"/>
              </a:rPr>
              <a:t>Kingsway Health Visiting Team</a:t>
            </a:r>
          </a:p>
          <a:p>
            <a:pPr algn="l">
              <a:buFont typeface="Arial" panose="020B0604020202020204" pitchFamily="34" charset="0"/>
              <a:buChar char="•"/>
            </a:pPr>
            <a:r>
              <a:rPr lang="en-US" sz="1400" b="0" i="0" dirty="0">
                <a:solidFill>
                  <a:srgbClr val="212529"/>
                </a:solidFill>
                <a:effectLst/>
                <a:latin typeface="SwitzerRegular"/>
              </a:rPr>
              <a:t>Maya Court SHAP Limited</a:t>
            </a:r>
          </a:p>
          <a:p>
            <a:pPr algn="l">
              <a:buFont typeface="Arial" panose="020B0604020202020204" pitchFamily="34" charset="0"/>
              <a:buChar char="•"/>
            </a:pPr>
            <a:r>
              <a:rPr lang="en-US" sz="1400" b="0" i="0" dirty="0">
                <a:solidFill>
                  <a:srgbClr val="212529"/>
                </a:solidFill>
                <a:effectLst/>
                <a:latin typeface="SwitzerRegular"/>
              </a:rPr>
              <a:t>Medaille Trust</a:t>
            </a:r>
          </a:p>
          <a:p>
            <a:pPr algn="l">
              <a:buFont typeface="Arial" panose="020B0604020202020204" pitchFamily="34" charset="0"/>
              <a:buChar char="•"/>
            </a:pPr>
            <a:r>
              <a:rPr lang="en-US" sz="1400" b="0" i="0" dirty="0" err="1">
                <a:solidFill>
                  <a:srgbClr val="212529"/>
                </a:solidFill>
                <a:effectLst/>
                <a:latin typeface="SwitzerRegular"/>
              </a:rPr>
              <a:t>MySpace</a:t>
            </a:r>
            <a:r>
              <a:rPr lang="en-US" sz="1400" b="0" i="0" dirty="0">
                <a:solidFill>
                  <a:srgbClr val="212529"/>
                </a:solidFill>
                <a:effectLst/>
                <a:latin typeface="SwitzerRegular"/>
              </a:rPr>
              <a:t> Housing Solutions</a:t>
            </a:r>
          </a:p>
          <a:p>
            <a:pPr algn="l">
              <a:buFont typeface="Arial" panose="020B0604020202020204" pitchFamily="34" charset="0"/>
              <a:buChar char="•"/>
            </a:pPr>
            <a:r>
              <a:rPr lang="en-US" sz="1400" b="0" i="0" dirty="0">
                <a:solidFill>
                  <a:srgbClr val="212529"/>
                </a:solidFill>
                <a:effectLst/>
                <a:latin typeface="SwitzerRegular"/>
              </a:rPr>
              <a:t>Nightstop Communities</a:t>
            </a:r>
          </a:p>
          <a:p>
            <a:pPr algn="l">
              <a:buFont typeface="Arial" panose="020B0604020202020204" pitchFamily="34" charset="0"/>
              <a:buChar char="•"/>
            </a:pPr>
            <a:r>
              <a:rPr lang="en-US" sz="1400" b="0" i="0" dirty="0">
                <a:solidFill>
                  <a:srgbClr val="212529"/>
                </a:solidFill>
                <a:effectLst/>
                <a:latin typeface="SwitzerRegular"/>
              </a:rPr>
              <a:t>Outreach Team (Mental Health)</a:t>
            </a:r>
          </a:p>
          <a:p>
            <a:pPr algn="l">
              <a:buFont typeface="Arial" panose="020B0604020202020204" pitchFamily="34" charset="0"/>
              <a:buChar char="•"/>
            </a:pPr>
            <a:r>
              <a:rPr lang="en-US" sz="1400" b="0" i="0" dirty="0">
                <a:solidFill>
                  <a:srgbClr val="212529"/>
                </a:solidFill>
                <a:effectLst/>
                <a:latin typeface="SwitzerRegular"/>
              </a:rPr>
              <a:t>Plus Dane </a:t>
            </a:r>
            <a:r>
              <a:rPr lang="en-US" sz="1400" b="0" i="0" dirty="0" err="1">
                <a:solidFill>
                  <a:srgbClr val="212529"/>
                </a:solidFill>
                <a:effectLst/>
                <a:latin typeface="SwitzerRegular"/>
              </a:rPr>
              <a:t>Shap</a:t>
            </a:r>
            <a:r>
              <a:rPr lang="en-US" sz="1400" b="0" i="0" dirty="0">
                <a:solidFill>
                  <a:srgbClr val="212529"/>
                </a:solidFill>
                <a:effectLst/>
                <a:latin typeface="SwitzerRegular"/>
              </a:rPr>
              <a:t> Ltd</a:t>
            </a:r>
          </a:p>
          <a:p>
            <a:pPr algn="l">
              <a:buFont typeface="Arial" panose="020B0604020202020204" pitchFamily="34" charset="0"/>
              <a:buChar char="•"/>
            </a:pPr>
            <a:r>
              <a:rPr lang="en-US" sz="1400" b="0" i="0" dirty="0">
                <a:solidFill>
                  <a:srgbClr val="212529"/>
                </a:solidFill>
                <a:effectLst/>
                <a:latin typeface="SwitzerRegular"/>
              </a:rPr>
              <a:t>Recovery Team (Mental Health)</a:t>
            </a:r>
          </a:p>
        </p:txBody>
      </p:sp>
      <p:sp>
        <p:nvSpPr>
          <p:cNvPr id="20" name="TextBox 19">
            <a:extLst>
              <a:ext uri="{FF2B5EF4-FFF2-40B4-BE49-F238E27FC236}">
                <a16:creationId xmlns:a16="http://schemas.microsoft.com/office/drawing/2014/main" id="{66D0122A-2FB2-1FC3-1DE5-8C578E10DF69}"/>
              </a:ext>
            </a:extLst>
          </p:cNvPr>
          <p:cNvSpPr txBox="1"/>
          <p:nvPr/>
        </p:nvSpPr>
        <p:spPr>
          <a:xfrm>
            <a:off x="8242311" y="516598"/>
            <a:ext cx="3725259" cy="2462213"/>
          </a:xfrm>
          <a:prstGeom prst="rect">
            <a:avLst/>
          </a:prstGeom>
          <a:noFill/>
        </p:spPr>
        <p:txBody>
          <a:bodyPr wrap="square">
            <a:spAutoFit/>
          </a:bodyPr>
          <a:lstStyle/>
          <a:p>
            <a:pPr algn="l">
              <a:buFont typeface="Arial" panose="020B0604020202020204" pitchFamily="34" charset="0"/>
              <a:buChar char="•"/>
            </a:pPr>
            <a:r>
              <a:rPr lang="en-US" sz="1400" b="0" i="0" dirty="0">
                <a:solidFill>
                  <a:srgbClr val="212529"/>
                </a:solidFill>
                <a:effectLst/>
                <a:latin typeface="SwitzerRegular"/>
              </a:rPr>
              <a:t>St Michael with St Thomas Church</a:t>
            </a:r>
          </a:p>
          <a:p>
            <a:pPr algn="l">
              <a:buFont typeface="Arial" panose="020B0604020202020204" pitchFamily="34" charset="0"/>
              <a:buChar char="•"/>
            </a:pPr>
            <a:r>
              <a:rPr lang="en-US" sz="1400" b="0" i="0" dirty="0">
                <a:solidFill>
                  <a:srgbClr val="212529"/>
                </a:solidFill>
                <a:effectLst/>
                <a:latin typeface="SwitzerRegular"/>
              </a:rPr>
              <a:t>Talking Therapies Halton</a:t>
            </a:r>
          </a:p>
          <a:p>
            <a:pPr algn="l">
              <a:buFont typeface="Arial" panose="020B0604020202020204" pitchFamily="34" charset="0"/>
              <a:buChar char="•"/>
            </a:pPr>
            <a:r>
              <a:rPr lang="en-US" sz="1400" b="0" i="0" dirty="0">
                <a:solidFill>
                  <a:srgbClr val="212529"/>
                </a:solidFill>
                <a:effectLst/>
                <a:latin typeface="SwitzerRegular"/>
              </a:rPr>
              <a:t>The Whitechapel Centre</a:t>
            </a:r>
          </a:p>
          <a:p>
            <a:pPr algn="l">
              <a:buFont typeface="Arial" panose="020B0604020202020204" pitchFamily="34" charset="0"/>
              <a:buChar char="•"/>
            </a:pPr>
            <a:r>
              <a:rPr lang="en-US" sz="1400" b="0" i="0" dirty="0">
                <a:solidFill>
                  <a:srgbClr val="212529"/>
                </a:solidFill>
                <a:effectLst/>
                <a:latin typeface="SwitzerRegular"/>
              </a:rPr>
              <a:t>Transform Widnes</a:t>
            </a:r>
          </a:p>
          <a:p>
            <a:pPr algn="l">
              <a:buFont typeface="Arial" panose="020B0604020202020204" pitchFamily="34" charset="0"/>
              <a:buChar char="•"/>
            </a:pPr>
            <a:r>
              <a:rPr lang="en-US" sz="1400" b="0" i="0" dirty="0">
                <a:solidFill>
                  <a:srgbClr val="212529"/>
                </a:solidFill>
                <a:effectLst/>
                <a:latin typeface="SwitzerRegular"/>
              </a:rPr>
              <a:t>Transition Team HBC</a:t>
            </a:r>
          </a:p>
          <a:p>
            <a:pPr algn="l">
              <a:buFont typeface="Arial" panose="020B0604020202020204" pitchFamily="34" charset="0"/>
              <a:buChar char="•"/>
            </a:pPr>
            <a:r>
              <a:rPr lang="en-US" sz="1400" b="0" i="0" dirty="0">
                <a:solidFill>
                  <a:srgbClr val="212529"/>
                </a:solidFill>
                <a:effectLst/>
                <a:latin typeface="SwitzerRegular"/>
              </a:rPr>
              <a:t>Trinity Safe Space</a:t>
            </a:r>
          </a:p>
          <a:p>
            <a:pPr algn="l">
              <a:buFont typeface="Arial" panose="020B0604020202020204" pitchFamily="34" charset="0"/>
              <a:buChar char="•"/>
            </a:pPr>
            <a:r>
              <a:rPr lang="en-US" sz="1400" b="0" i="0" dirty="0">
                <a:solidFill>
                  <a:srgbClr val="212529"/>
                </a:solidFill>
                <a:effectLst/>
                <a:latin typeface="SwitzerRegular"/>
              </a:rPr>
              <a:t>Urgent Care Team (Walk-in)</a:t>
            </a:r>
          </a:p>
          <a:p>
            <a:pPr algn="l">
              <a:buFont typeface="Arial" panose="020B0604020202020204" pitchFamily="34" charset="0"/>
              <a:buChar char="•"/>
            </a:pPr>
            <a:r>
              <a:rPr lang="en-US" sz="1400" b="0" i="0" dirty="0">
                <a:solidFill>
                  <a:srgbClr val="212529"/>
                </a:solidFill>
                <a:effectLst/>
                <a:latin typeface="SwitzerRegular"/>
              </a:rPr>
              <a:t>Wellbeing Enterprises</a:t>
            </a:r>
          </a:p>
          <a:p>
            <a:pPr algn="l">
              <a:buFont typeface="Arial" panose="020B0604020202020204" pitchFamily="34" charset="0"/>
              <a:buChar char="•"/>
            </a:pPr>
            <a:r>
              <a:rPr lang="en-US" sz="1400" b="0" i="0" dirty="0">
                <a:solidFill>
                  <a:srgbClr val="212529"/>
                </a:solidFill>
                <a:effectLst/>
                <a:latin typeface="SwitzerRegular"/>
              </a:rPr>
              <a:t>Widnes Health Visitors Team</a:t>
            </a:r>
          </a:p>
          <a:p>
            <a:pPr algn="l">
              <a:buFont typeface="Arial" panose="020B0604020202020204" pitchFamily="34" charset="0"/>
              <a:buChar char="•"/>
            </a:pPr>
            <a:r>
              <a:rPr lang="en-US" sz="1400" b="0" i="0" dirty="0">
                <a:solidFill>
                  <a:srgbClr val="212529"/>
                </a:solidFill>
                <a:effectLst/>
                <a:latin typeface="SwitzerRegular"/>
              </a:rPr>
              <a:t>Widnes Locality Help Team </a:t>
            </a:r>
          </a:p>
          <a:p>
            <a:pPr algn="l"/>
            <a:r>
              <a:rPr lang="en-US" sz="1400" b="0" i="0" dirty="0">
                <a:solidFill>
                  <a:srgbClr val="212529"/>
                </a:solidFill>
                <a:effectLst/>
                <a:latin typeface="SwitzerRegular"/>
              </a:rPr>
              <a:t>(Early Help Family Support)</a:t>
            </a:r>
          </a:p>
        </p:txBody>
      </p:sp>
      <p:sp>
        <p:nvSpPr>
          <p:cNvPr id="23" name="TextBox 22">
            <a:extLst>
              <a:ext uri="{FF2B5EF4-FFF2-40B4-BE49-F238E27FC236}">
                <a16:creationId xmlns:a16="http://schemas.microsoft.com/office/drawing/2014/main" id="{F193ED2E-C6EA-3466-D68E-E053CAAEF892}"/>
              </a:ext>
            </a:extLst>
          </p:cNvPr>
          <p:cNvSpPr txBox="1"/>
          <p:nvPr/>
        </p:nvSpPr>
        <p:spPr>
          <a:xfrm>
            <a:off x="7108855" y="3649547"/>
            <a:ext cx="4562574" cy="1477328"/>
          </a:xfrm>
          <a:prstGeom prst="rect">
            <a:avLst/>
          </a:prstGeom>
          <a:noFill/>
        </p:spPr>
        <p:txBody>
          <a:bodyPr wrap="square" rtlCol="0">
            <a:spAutoFit/>
          </a:bodyPr>
          <a:lstStyle/>
          <a:p>
            <a:r>
              <a:rPr lang="en-GB" dirty="0"/>
              <a:t>All of the above agencies can issue foodbank vouchers. </a:t>
            </a:r>
            <a:r>
              <a:rPr lang="en-US" b="0" i="0" dirty="0">
                <a:solidFill>
                  <a:srgbClr val="212529"/>
                </a:solidFill>
                <a:effectLst/>
                <a:latin typeface="SwitzerRegular"/>
              </a:rPr>
              <a:t>Once someone has been issued with a voucher, they can exchange this for a minimum of three days of </a:t>
            </a:r>
            <a:r>
              <a:rPr lang="en-US" b="1" i="0" dirty="0">
                <a:solidFill>
                  <a:srgbClr val="000000"/>
                </a:solidFill>
                <a:effectLst/>
                <a:latin typeface="SwitzerRegular"/>
                <a:hlinkClick r:id="rId9"/>
              </a:rPr>
              <a:t>emergency food</a:t>
            </a:r>
            <a:r>
              <a:rPr lang="en-US" b="0" i="0" dirty="0">
                <a:solidFill>
                  <a:srgbClr val="212529"/>
                </a:solidFill>
                <a:effectLst/>
                <a:latin typeface="SwitzerRegular"/>
              </a:rPr>
              <a:t> at your nearest </a:t>
            </a:r>
            <a:r>
              <a:rPr lang="en-US" b="1" i="0" dirty="0">
                <a:solidFill>
                  <a:srgbClr val="000000"/>
                </a:solidFill>
                <a:effectLst/>
                <a:latin typeface="SwitzerRegular"/>
                <a:hlinkClick r:id="rId10"/>
              </a:rPr>
              <a:t>foodbank </a:t>
            </a:r>
            <a:r>
              <a:rPr lang="en-US" b="1" i="0" dirty="0" err="1">
                <a:solidFill>
                  <a:srgbClr val="000000"/>
                </a:solidFill>
                <a:effectLst/>
                <a:latin typeface="SwitzerRegular"/>
                <a:hlinkClick r:id="rId10"/>
              </a:rPr>
              <a:t>centre</a:t>
            </a:r>
            <a:r>
              <a:rPr lang="en-US" b="0" i="0" dirty="0">
                <a:solidFill>
                  <a:srgbClr val="212529"/>
                </a:solidFill>
                <a:effectLst/>
                <a:latin typeface="SwitzerRegular"/>
              </a:rPr>
              <a:t>.</a:t>
            </a:r>
            <a:endParaRPr lang="en-GB" dirty="0"/>
          </a:p>
        </p:txBody>
      </p:sp>
    </p:spTree>
    <p:extLst>
      <p:ext uri="{BB962C8B-B14F-4D97-AF65-F5344CB8AC3E}">
        <p14:creationId xmlns:p14="http://schemas.microsoft.com/office/powerpoint/2010/main" val="1067022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39A4642-B095-DF66-51F7-77B7995DA2F4}"/>
              </a:ext>
            </a:extLst>
          </p:cNvPr>
          <p:cNvPicPr>
            <a:picLocks noGrp="1" noRot="1" noMove="1" noResize="1" noEditPoints="1" noAdjustHandles="1" noChangeArrowheads="1" noChangeShapeType="1" noCrop="1"/>
          </p:cNvPicPr>
          <p:nvPr/>
        </p:nvPicPr>
        <p:blipFill>
          <a:blip r:embed="rId3"/>
          <a:stretch>
            <a:fillRect/>
          </a:stretch>
        </p:blipFill>
        <p:spPr>
          <a:xfrm>
            <a:off x="-3" y="0"/>
            <a:ext cx="12192002" cy="5707422"/>
          </a:xfrm>
          <a:prstGeom prst="rect">
            <a:avLst/>
          </a:prstGeom>
        </p:spPr>
      </p:pic>
      <p:sp>
        <p:nvSpPr>
          <p:cNvPr id="5" name="Rectangle 4">
            <a:extLst>
              <a:ext uri="{FF2B5EF4-FFF2-40B4-BE49-F238E27FC236}">
                <a16:creationId xmlns:a16="http://schemas.microsoft.com/office/drawing/2014/main" id="{6EBE4A5A-ED46-B50D-E668-BEBB8E85A0D4}"/>
              </a:ext>
            </a:extLst>
          </p:cNvPr>
          <p:cNvSpPr>
            <a:spLocks noGrp="1" noRot="1" noMove="1" noResize="1" noEditPoints="1" noAdjustHandles="1" noChangeArrowheads="1" noChangeShapeType="1"/>
          </p:cNvSpPr>
          <p:nvPr/>
        </p:nvSpPr>
        <p:spPr>
          <a:xfrm rot="16200000">
            <a:off x="6058514" y="-426066"/>
            <a:ext cx="74973" cy="12192001"/>
          </a:xfrm>
          <a:prstGeom prst="rect">
            <a:avLst/>
          </a:prstGeom>
          <a:solidFill>
            <a:srgbClr val="10598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logo with colorful people&#10;&#10;Description automatically generated with medium confidence">
            <a:extLst>
              <a:ext uri="{FF2B5EF4-FFF2-40B4-BE49-F238E27FC236}">
                <a16:creationId xmlns:a16="http://schemas.microsoft.com/office/drawing/2014/main" id="{56A5702D-8C29-8CC0-C3CF-D9B62ABB869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452170" y="5914415"/>
            <a:ext cx="1267384" cy="738338"/>
          </a:xfrm>
          <a:prstGeom prst="rect">
            <a:avLst/>
          </a:prstGeom>
        </p:spPr>
      </p:pic>
      <p:grpSp>
        <p:nvGrpSpPr>
          <p:cNvPr id="21" name="Group 20">
            <a:extLst>
              <a:ext uri="{FF2B5EF4-FFF2-40B4-BE49-F238E27FC236}">
                <a16:creationId xmlns:a16="http://schemas.microsoft.com/office/drawing/2014/main" id="{243517F8-AFE8-457C-3324-0A3268BC1700}"/>
              </a:ext>
            </a:extLst>
          </p:cNvPr>
          <p:cNvGrpSpPr>
            <a:grpSpLocks noGrp="1" noUngrp="1" noRot="1" noMove="1" noResize="1"/>
          </p:cNvGrpSpPr>
          <p:nvPr/>
        </p:nvGrpSpPr>
        <p:grpSpPr>
          <a:xfrm>
            <a:off x="7097033" y="5996970"/>
            <a:ext cx="4870537" cy="573228"/>
            <a:chOff x="6886968" y="6156263"/>
            <a:chExt cx="4940593" cy="581473"/>
          </a:xfrm>
        </p:grpSpPr>
        <p:pic>
          <p:nvPicPr>
            <p:cNvPr id="27" name="Picture 26" descr="A black text on a white background&#10;&#10;Description automatically generated">
              <a:extLst>
                <a:ext uri="{FF2B5EF4-FFF2-40B4-BE49-F238E27FC236}">
                  <a16:creationId xmlns:a16="http://schemas.microsoft.com/office/drawing/2014/main" id="{C9035547-0420-1705-924A-35488D7FFA61}"/>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9774194" y="6180977"/>
              <a:ext cx="2053367" cy="556759"/>
            </a:xfrm>
            <a:prstGeom prst="rect">
              <a:avLst/>
            </a:prstGeom>
          </p:spPr>
        </p:pic>
        <p:pic>
          <p:nvPicPr>
            <p:cNvPr id="28" name="Picture 27">
              <a:extLst>
                <a:ext uri="{FF2B5EF4-FFF2-40B4-BE49-F238E27FC236}">
                  <a16:creationId xmlns:a16="http://schemas.microsoft.com/office/drawing/2014/main" id="{03F5AB37-F272-329C-D0C4-9FD6CE93B339}"/>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8920924" y="6156263"/>
              <a:ext cx="584274" cy="483255"/>
            </a:xfrm>
            <a:prstGeom prst="rect">
              <a:avLst/>
            </a:prstGeom>
          </p:spPr>
        </p:pic>
        <p:pic>
          <p:nvPicPr>
            <p:cNvPr id="29" name="Picture 28" descr="A group of people with a child and a wheelchair&#10;&#10;Description automatically generated">
              <a:extLst>
                <a:ext uri="{FF2B5EF4-FFF2-40B4-BE49-F238E27FC236}">
                  <a16:creationId xmlns:a16="http://schemas.microsoft.com/office/drawing/2014/main" id="{BFC5C991-6D43-4021-931C-978014307917}"/>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6886968" y="6156263"/>
              <a:ext cx="746664" cy="581473"/>
            </a:xfrm>
            <a:prstGeom prst="rect">
              <a:avLst/>
            </a:prstGeom>
          </p:spPr>
        </p:pic>
        <p:pic>
          <p:nvPicPr>
            <p:cNvPr id="30" name="Picture 29" descr="A blue and white logo&#10;&#10;Description automatically generated">
              <a:extLst>
                <a:ext uri="{FF2B5EF4-FFF2-40B4-BE49-F238E27FC236}">
                  <a16:creationId xmlns:a16="http://schemas.microsoft.com/office/drawing/2014/main" id="{924F0437-3EE2-128D-FA72-255953F0250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7902628" y="6294599"/>
              <a:ext cx="749300" cy="304800"/>
            </a:xfrm>
            <a:prstGeom prst="rect">
              <a:avLst/>
            </a:prstGeom>
          </p:spPr>
        </p:pic>
      </p:grpSp>
      <p:sp>
        <p:nvSpPr>
          <p:cNvPr id="31" name="TextBox 30">
            <a:extLst>
              <a:ext uri="{FF2B5EF4-FFF2-40B4-BE49-F238E27FC236}">
                <a16:creationId xmlns:a16="http://schemas.microsoft.com/office/drawing/2014/main" id="{2DAB6087-98BE-9BDA-1584-73157BA3A654}"/>
              </a:ext>
            </a:extLst>
          </p:cNvPr>
          <p:cNvSpPr txBox="1"/>
          <p:nvPr/>
        </p:nvSpPr>
        <p:spPr>
          <a:xfrm>
            <a:off x="147189" y="32497"/>
            <a:ext cx="4901184" cy="646331"/>
          </a:xfrm>
          <a:prstGeom prst="rect">
            <a:avLst/>
          </a:prstGeom>
          <a:noFill/>
        </p:spPr>
        <p:txBody>
          <a:bodyPr wrap="square" rtlCol="0">
            <a:spAutoFit/>
          </a:bodyPr>
          <a:lstStyle/>
          <a:p>
            <a:r>
              <a:rPr lang="en-GB" sz="3600" dirty="0"/>
              <a:t>Runcorn Foodbank</a:t>
            </a:r>
          </a:p>
        </p:txBody>
      </p:sp>
      <p:sp>
        <p:nvSpPr>
          <p:cNvPr id="4" name="TextBox 3">
            <a:extLst>
              <a:ext uri="{FF2B5EF4-FFF2-40B4-BE49-F238E27FC236}">
                <a16:creationId xmlns:a16="http://schemas.microsoft.com/office/drawing/2014/main" id="{AE7129E7-DC4C-8E5C-ED04-09F9BB28316D}"/>
              </a:ext>
            </a:extLst>
          </p:cNvPr>
          <p:cNvSpPr txBox="1"/>
          <p:nvPr/>
        </p:nvSpPr>
        <p:spPr>
          <a:xfrm>
            <a:off x="147189" y="688913"/>
            <a:ext cx="11740011" cy="830997"/>
          </a:xfrm>
          <a:prstGeom prst="rect">
            <a:avLst/>
          </a:prstGeom>
          <a:noFill/>
        </p:spPr>
        <p:txBody>
          <a:bodyPr wrap="square">
            <a:spAutoFit/>
          </a:bodyPr>
          <a:lstStyle/>
          <a:p>
            <a:r>
              <a:rPr lang="en-US" sz="1600" b="0" i="0" dirty="0">
                <a:solidFill>
                  <a:srgbClr val="000000"/>
                </a:solidFill>
                <a:effectLst/>
                <a:latin typeface="SwitzerRegular"/>
              </a:rPr>
              <a:t>We have a number of voucher agencies who have switched to using electronic vouchers (</a:t>
            </a:r>
            <a:r>
              <a:rPr lang="en-US" sz="1600" b="0" i="0" dirty="0" err="1">
                <a:solidFill>
                  <a:srgbClr val="000000"/>
                </a:solidFill>
                <a:effectLst/>
                <a:latin typeface="SwitzerRegular"/>
              </a:rPr>
              <a:t>evouchers</a:t>
            </a:r>
            <a:r>
              <a:rPr lang="en-US" sz="1600" b="0" i="0" dirty="0">
                <a:solidFill>
                  <a:srgbClr val="000000"/>
                </a:solidFill>
                <a:effectLst/>
                <a:latin typeface="SwitzerRegular"/>
              </a:rPr>
              <a:t>). Below is a list of our current ones offering </a:t>
            </a:r>
            <a:r>
              <a:rPr lang="en-US" sz="1600" b="0" i="0" dirty="0" err="1">
                <a:solidFill>
                  <a:srgbClr val="000000"/>
                </a:solidFill>
                <a:effectLst/>
                <a:latin typeface="SwitzerRegular"/>
              </a:rPr>
              <a:t>evouchers</a:t>
            </a:r>
            <a:r>
              <a:rPr lang="en-US" sz="1600" b="0" i="0" dirty="0">
                <a:solidFill>
                  <a:srgbClr val="000000"/>
                </a:solidFill>
                <a:effectLst/>
                <a:latin typeface="SwitzerRegular"/>
              </a:rPr>
              <a:t>. You can ring one of those and be given the code number for a voucher over the phone, or an agency can give a printed one if you are attending in person, Either can be used to exchange for food.</a:t>
            </a:r>
            <a:endParaRPr lang="en-GB" sz="1600" dirty="0"/>
          </a:p>
        </p:txBody>
      </p:sp>
      <p:sp>
        <p:nvSpPr>
          <p:cNvPr id="7" name="TextBox 6">
            <a:extLst>
              <a:ext uri="{FF2B5EF4-FFF2-40B4-BE49-F238E27FC236}">
                <a16:creationId xmlns:a16="http://schemas.microsoft.com/office/drawing/2014/main" id="{AE1D242B-95DC-6B93-406F-85783DDF03BB}"/>
              </a:ext>
            </a:extLst>
          </p:cNvPr>
          <p:cNvSpPr txBox="1"/>
          <p:nvPr/>
        </p:nvSpPr>
        <p:spPr>
          <a:xfrm>
            <a:off x="147189" y="1519910"/>
            <a:ext cx="3708374" cy="2462213"/>
          </a:xfrm>
          <a:prstGeom prst="rect">
            <a:avLst/>
          </a:prstGeom>
          <a:noFill/>
        </p:spPr>
        <p:txBody>
          <a:bodyPr wrap="square">
            <a:spAutoFit/>
          </a:bodyPr>
          <a:lstStyle/>
          <a:p>
            <a:pPr algn="l" fontAlgn="base"/>
            <a:r>
              <a:rPr lang="en-GB" sz="1400" b="1" i="0" dirty="0">
                <a:solidFill>
                  <a:srgbClr val="000000"/>
                </a:solidFill>
                <a:effectLst/>
                <a:latin typeface="inherit"/>
              </a:rPr>
              <a:t>GENERAL SUPPORT:</a:t>
            </a:r>
            <a:br>
              <a:rPr lang="en-GB" sz="1400" b="0" i="0" dirty="0">
                <a:solidFill>
                  <a:srgbClr val="000000"/>
                </a:solidFill>
                <a:effectLst/>
                <a:latin typeface="SwitzerRegular"/>
              </a:rPr>
            </a:br>
            <a:r>
              <a:rPr lang="en-GB" sz="1400" b="0" i="0" dirty="0">
                <a:solidFill>
                  <a:srgbClr val="000000"/>
                </a:solidFill>
                <a:effectLst/>
                <a:latin typeface="SwitzerRegular"/>
              </a:rPr>
              <a:t>Halton Citizens Advice – 0151 257 2443</a:t>
            </a:r>
            <a:br>
              <a:rPr lang="en-GB" sz="1400" b="0" i="0" dirty="0">
                <a:solidFill>
                  <a:srgbClr val="000000"/>
                </a:solidFill>
                <a:effectLst/>
                <a:latin typeface="SwitzerRegular"/>
              </a:rPr>
            </a:br>
            <a:r>
              <a:rPr lang="en-GB" sz="1400" b="0" i="0" dirty="0">
                <a:solidFill>
                  <a:srgbClr val="000000"/>
                </a:solidFill>
                <a:effectLst/>
                <a:latin typeface="SwitzerRegular"/>
              </a:rPr>
              <a:t>Wellbeing Enterprises CIC – 01928 589799</a:t>
            </a:r>
            <a:br>
              <a:rPr lang="en-GB" sz="1400" b="0" i="0" dirty="0">
                <a:solidFill>
                  <a:srgbClr val="000000"/>
                </a:solidFill>
                <a:effectLst/>
                <a:latin typeface="SwitzerRegular"/>
              </a:rPr>
            </a:br>
            <a:r>
              <a:rPr lang="en-GB" sz="1400" b="0" i="0" dirty="0">
                <a:solidFill>
                  <a:srgbClr val="000000"/>
                </a:solidFill>
                <a:effectLst/>
                <a:latin typeface="SwitzerRegular"/>
              </a:rPr>
              <a:t>Refugee support: A Better Tomorrow – Facebook</a:t>
            </a:r>
          </a:p>
          <a:p>
            <a:pPr algn="l" fontAlgn="base"/>
            <a:r>
              <a:rPr lang="en-GB" sz="1400" b="1" i="0" dirty="0">
                <a:solidFill>
                  <a:srgbClr val="000000"/>
                </a:solidFill>
                <a:effectLst/>
                <a:latin typeface="inherit"/>
              </a:rPr>
              <a:t>HOUSING:</a:t>
            </a:r>
            <a:br>
              <a:rPr lang="en-GB" sz="1400" b="0" i="0" dirty="0">
                <a:solidFill>
                  <a:srgbClr val="000000"/>
                </a:solidFill>
                <a:effectLst/>
                <a:latin typeface="SwitzerRegular"/>
              </a:rPr>
            </a:br>
            <a:r>
              <a:rPr lang="en-GB" sz="1400" b="0" i="0" dirty="0">
                <a:solidFill>
                  <a:srgbClr val="000000"/>
                </a:solidFill>
                <a:effectLst/>
                <a:latin typeface="SwitzerRegular"/>
              </a:rPr>
              <a:t>Weaver Vale Housing – 01606 815528</a:t>
            </a:r>
            <a:br>
              <a:rPr lang="en-GB" sz="1400" b="0" i="0" dirty="0">
                <a:solidFill>
                  <a:srgbClr val="000000"/>
                </a:solidFill>
                <a:effectLst/>
                <a:latin typeface="SwitzerRegular"/>
              </a:rPr>
            </a:br>
            <a:r>
              <a:rPr lang="en-GB" sz="1400" b="0" i="0" dirty="0">
                <a:solidFill>
                  <a:srgbClr val="000000"/>
                </a:solidFill>
                <a:effectLst/>
                <a:latin typeface="SwitzerRegular"/>
              </a:rPr>
              <a:t>Plus Dane Housing – 0800 169 2988</a:t>
            </a:r>
            <a:br>
              <a:rPr lang="en-GB" sz="1400" b="0" i="0" dirty="0">
                <a:solidFill>
                  <a:srgbClr val="000000"/>
                </a:solidFill>
                <a:effectLst/>
                <a:latin typeface="SwitzerRegular"/>
              </a:rPr>
            </a:br>
            <a:r>
              <a:rPr lang="en-GB" sz="1400" b="0" i="0" dirty="0">
                <a:solidFill>
                  <a:srgbClr val="000000"/>
                </a:solidFill>
                <a:effectLst/>
                <a:latin typeface="SwitzerRegular"/>
              </a:rPr>
              <a:t>Halton Housing – 0151 510 5024</a:t>
            </a:r>
            <a:br>
              <a:rPr lang="en-GB" sz="1400" b="0" i="0" dirty="0">
                <a:solidFill>
                  <a:srgbClr val="000000"/>
                </a:solidFill>
                <a:effectLst/>
                <a:latin typeface="SwitzerRegular"/>
              </a:rPr>
            </a:br>
            <a:r>
              <a:rPr lang="en-GB" sz="1400" b="0" i="0" dirty="0">
                <a:solidFill>
                  <a:srgbClr val="000000"/>
                </a:solidFill>
                <a:effectLst/>
                <a:latin typeface="SwitzerRegular"/>
              </a:rPr>
              <a:t>Riverside Housing</a:t>
            </a:r>
            <a:br>
              <a:rPr lang="en-GB" sz="1400" b="0" i="0" dirty="0">
                <a:solidFill>
                  <a:srgbClr val="000000"/>
                </a:solidFill>
                <a:effectLst/>
                <a:latin typeface="SwitzerRegular"/>
              </a:rPr>
            </a:br>
            <a:r>
              <a:rPr lang="en-GB" sz="1400" b="0" i="0" dirty="0">
                <a:solidFill>
                  <a:srgbClr val="000000"/>
                </a:solidFill>
                <a:effectLst/>
                <a:latin typeface="SwitzerRegular"/>
              </a:rPr>
              <a:t>SHAP – 01744 454056</a:t>
            </a:r>
            <a:br>
              <a:rPr lang="en-GB" sz="1400" b="0" i="0" dirty="0">
                <a:solidFill>
                  <a:srgbClr val="000000"/>
                </a:solidFill>
                <a:effectLst/>
                <a:latin typeface="SwitzerRegular"/>
              </a:rPr>
            </a:br>
            <a:r>
              <a:rPr lang="en-GB" sz="1400" b="0" i="0" dirty="0">
                <a:solidFill>
                  <a:srgbClr val="000000"/>
                </a:solidFill>
                <a:effectLst/>
                <a:latin typeface="SwitzerRegular"/>
              </a:rPr>
              <a:t>Halton Housing Solutions HBC – 0151 511 7268</a:t>
            </a:r>
          </a:p>
        </p:txBody>
      </p:sp>
      <p:sp>
        <p:nvSpPr>
          <p:cNvPr id="10" name="TextBox 9">
            <a:extLst>
              <a:ext uri="{FF2B5EF4-FFF2-40B4-BE49-F238E27FC236}">
                <a16:creationId xmlns:a16="http://schemas.microsoft.com/office/drawing/2014/main" id="{E074FA95-5895-8E24-C4CA-C1DEACEB0A21}"/>
              </a:ext>
            </a:extLst>
          </p:cNvPr>
          <p:cNvSpPr txBox="1"/>
          <p:nvPr/>
        </p:nvSpPr>
        <p:spPr>
          <a:xfrm>
            <a:off x="3855563" y="1529995"/>
            <a:ext cx="6122708" cy="2893100"/>
          </a:xfrm>
          <a:prstGeom prst="rect">
            <a:avLst/>
          </a:prstGeom>
          <a:noFill/>
        </p:spPr>
        <p:txBody>
          <a:bodyPr wrap="square">
            <a:spAutoFit/>
          </a:bodyPr>
          <a:lstStyle/>
          <a:p>
            <a:r>
              <a:rPr lang="en-US" sz="1400" b="1" i="0" dirty="0">
                <a:solidFill>
                  <a:srgbClr val="000000"/>
                </a:solidFill>
                <a:effectLst/>
                <a:latin typeface="SwitzerRegular"/>
              </a:rPr>
              <a:t>HEALTH AND MEDICAL PRACTICES:</a:t>
            </a:r>
            <a:br>
              <a:rPr lang="en-US" sz="1400" dirty="0"/>
            </a:br>
            <a:r>
              <a:rPr lang="en-US" sz="1400" b="0" i="0" dirty="0">
                <a:solidFill>
                  <a:srgbClr val="000000"/>
                </a:solidFill>
                <a:effectLst/>
                <a:latin typeface="SwitzerRegular"/>
              </a:rPr>
              <a:t>Brookvale Practice – 01928 718182</a:t>
            </a:r>
            <a:br>
              <a:rPr lang="en-US" sz="1400" dirty="0"/>
            </a:br>
            <a:r>
              <a:rPr lang="en-US" sz="1400" b="0" i="0" dirty="0" err="1">
                <a:solidFill>
                  <a:srgbClr val="000000"/>
                </a:solidFill>
                <a:effectLst/>
                <a:latin typeface="SwitzerRegular"/>
              </a:rPr>
              <a:t>Castlefields</a:t>
            </a:r>
            <a:r>
              <a:rPr lang="en-US" sz="1400" b="0" i="0" dirty="0">
                <a:solidFill>
                  <a:srgbClr val="000000"/>
                </a:solidFill>
                <a:effectLst/>
                <a:latin typeface="SwitzerRegular"/>
              </a:rPr>
              <a:t> Health Centre – 01928 566671</a:t>
            </a:r>
            <a:br>
              <a:rPr lang="en-US" sz="1400" dirty="0"/>
            </a:br>
            <a:r>
              <a:rPr lang="en-US" sz="1400" b="0" i="0" dirty="0">
                <a:solidFill>
                  <a:srgbClr val="000000"/>
                </a:solidFill>
                <a:effectLst/>
                <a:latin typeface="SwitzerRegular"/>
              </a:rPr>
              <a:t>Early Intervention in Psychosis (Widnes) – 0151 422 6826</a:t>
            </a:r>
            <a:br>
              <a:rPr lang="en-US" sz="1400" dirty="0"/>
            </a:br>
            <a:r>
              <a:rPr lang="en-US" sz="1400" b="0" i="0" dirty="0">
                <a:solidFill>
                  <a:srgbClr val="000000"/>
                </a:solidFill>
                <a:effectLst/>
                <a:latin typeface="SwitzerRegular"/>
              </a:rPr>
              <a:t>Grove House – 01928 566561</a:t>
            </a:r>
            <a:br>
              <a:rPr lang="en-US" sz="1400" dirty="0"/>
            </a:br>
            <a:r>
              <a:rPr lang="en-US" sz="1400" b="0" i="0" dirty="0">
                <a:solidFill>
                  <a:srgbClr val="000000"/>
                </a:solidFill>
                <a:effectLst/>
                <a:latin typeface="SwitzerRegular"/>
              </a:rPr>
              <a:t>Tower House – 01928 567404</a:t>
            </a:r>
            <a:br>
              <a:rPr lang="en-US" sz="1400" dirty="0"/>
            </a:br>
            <a:r>
              <a:rPr lang="en-US" sz="1400" b="0" i="0" dirty="0">
                <a:solidFill>
                  <a:srgbClr val="000000"/>
                </a:solidFill>
                <a:effectLst/>
                <a:latin typeface="SwitzerRegular"/>
              </a:rPr>
              <a:t>Mental Health Outreach – 0151 422 1714</a:t>
            </a:r>
            <a:br>
              <a:rPr lang="en-US" sz="1400" dirty="0"/>
            </a:br>
            <a:r>
              <a:rPr lang="en-US" sz="1400" b="0" i="0" dirty="0">
                <a:solidFill>
                  <a:srgbClr val="000000"/>
                </a:solidFill>
                <a:effectLst/>
                <a:latin typeface="SwitzerRegular"/>
              </a:rPr>
              <a:t>Change Grow Live: Halton Integrated Recovery Service – 0151 422 1400</a:t>
            </a:r>
            <a:br>
              <a:rPr lang="en-US" sz="1400" dirty="0"/>
            </a:br>
            <a:r>
              <a:rPr lang="en-US" sz="1400" b="0" i="0" dirty="0">
                <a:solidFill>
                  <a:srgbClr val="000000"/>
                </a:solidFill>
                <a:effectLst/>
                <a:latin typeface="SwitzerRegular"/>
              </a:rPr>
              <a:t>Recovery Team: HBC Mental Health – 01928 753968</a:t>
            </a:r>
            <a:br>
              <a:rPr lang="en-US" sz="1400" dirty="0"/>
            </a:br>
            <a:r>
              <a:rPr lang="en-US" sz="1400" b="0" i="0" dirty="0">
                <a:solidFill>
                  <a:srgbClr val="000000"/>
                </a:solidFill>
                <a:effectLst/>
                <a:latin typeface="SwitzerRegular"/>
              </a:rPr>
              <a:t>Stroke Association (Halton) – 01928 249487</a:t>
            </a:r>
            <a:br>
              <a:rPr lang="en-US" sz="1400" dirty="0"/>
            </a:br>
            <a:r>
              <a:rPr lang="en-US" sz="1400" b="0" i="0" dirty="0">
                <a:solidFill>
                  <a:srgbClr val="000000"/>
                </a:solidFill>
                <a:effectLst/>
                <a:latin typeface="SwitzerRegular"/>
              </a:rPr>
              <a:t>Red Cross Association (Halton) – 0151 424 7873</a:t>
            </a:r>
          </a:p>
          <a:p>
            <a:endParaRPr lang="en-US" sz="1400" dirty="0">
              <a:solidFill>
                <a:srgbClr val="000000"/>
              </a:solidFill>
              <a:latin typeface="SwitzerRegular"/>
            </a:endParaRPr>
          </a:p>
          <a:p>
            <a:r>
              <a:rPr lang="en-US" sz="1400" b="1" dirty="0">
                <a:solidFill>
                  <a:srgbClr val="000000"/>
                </a:solidFill>
                <a:latin typeface="SwitzerRegular"/>
              </a:rPr>
              <a:t>All Family Hubs</a:t>
            </a:r>
            <a:r>
              <a:rPr lang="en-GB" sz="1400" b="1" dirty="0">
                <a:solidFill>
                  <a:srgbClr val="000000"/>
                </a:solidFill>
                <a:latin typeface="SwitzerRegular"/>
              </a:rPr>
              <a:t> &amp; most schools in Runcorn </a:t>
            </a:r>
            <a:endParaRPr lang="en-US" sz="1400" b="1" dirty="0">
              <a:solidFill>
                <a:srgbClr val="000000"/>
              </a:solidFill>
              <a:latin typeface="SwitzerRegular"/>
            </a:endParaRPr>
          </a:p>
        </p:txBody>
      </p:sp>
      <p:sp>
        <p:nvSpPr>
          <p:cNvPr id="15" name="TextBox 14">
            <a:extLst>
              <a:ext uri="{FF2B5EF4-FFF2-40B4-BE49-F238E27FC236}">
                <a16:creationId xmlns:a16="http://schemas.microsoft.com/office/drawing/2014/main" id="{375219D1-16A1-C2A0-6262-3945D1373A21}"/>
              </a:ext>
            </a:extLst>
          </p:cNvPr>
          <p:cNvSpPr txBox="1"/>
          <p:nvPr/>
        </p:nvSpPr>
        <p:spPr>
          <a:xfrm>
            <a:off x="147189" y="3982123"/>
            <a:ext cx="2303780" cy="738664"/>
          </a:xfrm>
          <a:prstGeom prst="rect">
            <a:avLst/>
          </a:prstGeom>
          <a:noFill/>
        </p:spPr>
        <p:txBody>
          <a:bodyPr wrap="square">
            <a:spAutoFit/>
          </a:bodyPr>
          <a:lstStyle/>
          <a:p>
            <a:r>
              <a:rPr lang="en-US" sz="1400" b="1" i="0" dirty="0">
                <a:solidFill>
                  <a:srgbClr val="000000"/>
                </a:solidFill>
                <a:effectLst/>
                <a:latin typeface="SwitzerRegular"/>
              </a:rPr>
              <a:t>CHURCHES:</a:t>
            </a:r>
            <a:br>
              <a:rPr lang="en-US" sz="1400" dirty="0"/>
            </a:br>
            <a:r>
              <a:rPr lang="en-US" sz="1400" b="0" i="0" dirty="0" err="1">
                <a:solidFill>
                  <a:srgbClr val="000000"/>
                </a:solidFill>
                <a:effectLst/>
                <a:latin typeface="SwitzerRegular"/>
              </a:rPr>
              <a:t>Hallwood</a:t>
            </a:r>
            <a:r>
              <a:rPr lang="en-US" sz="1400" b="0" i="0" dirty="0">
                <a:solidFill>
                  <a:srgbClr val="000000"/>
                </a:solidFill>
                <a:effectLst/>
                <a:latin typeface="SwitzerRegular"/>
              </a:rPr>
              <a:t> Parish</a:t>
            </a:r>
            <a:br>
              <a:rPr lang="en-US" sz="1400" dirty="0"/>
            </a:br>
            <a:r>
              <a:rPr lang="en-US" sz="1400" b="0" i="0" dirty="0">
                <a:solidFill>
                  <a:srgbClr val="000000"/>
                </a:solidFill>
                <a:effectLst/>
                <a:latin typeface="SwitzerRegular"/>
              </a:rPr>
              <a:t>St Andrew’s – The Grange</a:t>
            </a:r>
            <a:endParaRPr lang="en-GB" sz="1400" dirty="0"/>
          </a:p>
        </p:txBody>
      </p:sp>
      <p:sp>
        <p:nvSpPr>
          <p:cNvPr id="18" name="TextBox 17">
            <a:extLst>
              <a:ext uri="{FF2B5EF4-FFF2-40B4-BE49-F238E27FC236}">
                <a16:creationId xmlns:a16="http://schemas.microsoft.com/office/drawing/2014/main" id="{AC79923C-57D8-A9C7-EF85-7650290B676B}"/>
              </a:ext>
            </a:extLst>
          </p:cNvPr>
          <p:cNvSpPr txBox="1"/>
          <p:nvPr/>
        </p:nvSpPr>
        <p:spPr>
          <a:xfrm>
            <a:off x="3928621" y="4552341"/>
            <a:ext cx="6122708" cy="369332"/>
          </a:xfrm>
          <a:prstGeom prst="rect">
            <a:avLst/>
          </a:prstGeom>
          <a:noFill/>
        </p:spPr>
        <p:txBody>
          <a:bodyPr wrap="square">
            <a:spAutoFit/>
          </a:bodyPr>
          <a:lstStyle/>
          <a:p>
            <a:r>
              <a:rPr lang="en-US" dirty="0">
                <a:hlinkClick r:id="rId9">
                  <a:extLst>
                    <a:ext uri="{A12FA001-AC4F-418D-AE19-62706E023703}">
                      <ahyp:hlinkClr xmlns:ahyp="http://schemas.microsoft.com/office/drawing/2018/hyperlinkcolor" val="tx"/>
                    </a:ext>
                  </a:extLst>
                </a:hlinkClick>
              </a:rPr>
              <a:t>Electronic Vouchers | Runcorn &amp; District Foodbank</a:t>
            </a:r>
            <a:endParaRPr lang="en-GB" dirty="0"/>
          </a:p>
        </p:txBody>
      </p:sp>
    </p:spTree>
    <p:extLst>
      <p:ext uri="{BB962C8B-B14F-4D97-AF65-F5344CB8AC3E}">
        <p14:creationId xmlns:p14="http://schemas.microsoft.com/office/powerpoint/2010/main" val="2253836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39A4642-B095-DF66-51F7-77B7995DA2F4}"/>
              </a:ext>
            </a:extLst>
          </p:cNvPr>
          <p:cNvPicPr>
            <a:picLocks noGrp="1" noRot="1" noMove="1" noResize="1" noEditPoints="1" noAdjustHandles="1" noChangeArrowheads="1" noChangeShapeType="1" noCrop="1"/>
          </p:cNvPicPr>
          <p:nvPr/>
        </p:nvPicPr>
        <p:blipFill>
          <a:blip r:embed="rId3"/>
          <a:stretch>
            <a:fillRect/>
          </a:stretch>
        </p:blipFill>
        <p:spPr>
          <a:xfrm>
            <a:off x="-3" y="0"/>
            <a:ext cx="12192002" cy="5707422"/>
          </a:xfrm>
          <a:prstGeom prst="rect">
            <a:avLst/>
          </a:prstGeom>
        </p:spPr>
      </p:pic>
      <p:sp>
        <p:nvSpPr>
          <p:cNvPr id="5" name="Rectangle 4">
            <a:extLst>
              <a:ext uri="{FF2B5EF4-FFF2-40B4-BE49-F238E27FC236}">
                <a16:creationId xmlns:a16="http://schemas.microsoft.com/office/drawing/2014/main" id="{6EBE4A5A-ED46-B50D-E668-BEBB8E85A0D4}"/>
              </a:ext>
            </a:extLst>
          </p:cNvPr>
          <p:cNvSpPr>
            <a:spLocks noGrp="1" noRot="1" noMove="1" noResize="1" noEditPoints="1" noAdjustHandles="1" noChangeArrowheads="1" noChangeShapeType="1"/>
          </p:cNvSpPr>
          <p:nvPr/>
        </p:nvSpPr>
        <p:spPr>
          <a:xfrm rot="16200000">
            <a:off x="6058514" y="-426066"/>
            <a:ext cx="74973" cy="12192001"/>
          </a:xfrm>
          <a:prstGeom prst="rect">
            <a:avLst/>
          </a:prstGeom>
          <a:solidFill>
            <a:srgbClr val="10598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logo with colorful people&#10;&#10;Description automatically generated with medium confidence">
            <a:extLst>
              <a:ext uri="{FF2B5EF4-FFF2-40B4-BE49-F238E27FC236}">
                <a16:creationId xmlns:a16="http://schemas.microsoft.com/office/drawing/2014/main" id="{56A5702D-8C29-8CC0-C3CF-D9B62ABB869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452170" y="5914415"/>
            <a:ext cx="1267384" cy="738338"/>
          </a:xfrm>
          <a:prstGeom prst="rect">
            <a:avLst/>
          </a:prstGeom>
        </p:spPr>
      </p:pic>
      <p:grpSp>
        <p:nvGrpSpPr>
          <p:cNvPr id="21" name="Group 20">
            <a:extLst>
              <a:ext uri="{FF2B5EF4-FFF2-40B4-BE49-F238E27FC236}">
                <a16:creationId xmlns:a16="http://schemas.microsoft.com/office/drawing/2014/main" id="{243517F8-AFE8-457C-3324-0A3268BC1700}"/>
              </a:ext>
            </a:extLst>
          </p:cNvPr>
          <p:cNvGrpSpPr>
            <a:grpSpLocks noGrp="1" noUngrp="1" noRot="1" noMove="1" noResize="1"/>
          </p:cNvGrpSpPr>
          <p:nvPr/>
        </p:nvGrpSpPr>
        <p:grpSpPr>
          <a:xfrm>
            <a:off x="7097033" y="5996970"/>
            <a:ext cx="4870537" cy="573228"/>
            <a:chOff x="6886968" y="6156263"/>
            <a:chExt cx="4940593" cy="581473"/>
          </a:xfrm>
        </p:grpSpPr>
        <p:pic>
          <p:nvPicPr>
            <p:cNvPr id="27" name="Picture 26" descr="A black text on a white background&#10;&#10;Description automatically generated">
              <a:extLst>
                <a:ext uri="{FF2B5EF4-FFF2-40B4-BE49-F238E27FC236}">
                  <a16:creationId xmlns:a16="http://schemas.microsoft.com/office/drawing/2014/main" id="{C9035547-0420-1705-924A-35488D7FFA61}"/>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9774194" y="6180977"/>
              <a:ext cx="2053367" cy="556759"/>
            </a:xfrm>
            <a:prstGeom prst="rect">
              <a:avLst/>
            </a:prstGeom>
          </p:spPr>
        </p:pic>
        <p:pic>
          <p:nvPicPr>
            <p:cNvPr id="28" name="Picture 27">
              <a:extLst>
                <a:ext uri="{FF2B5EF4-FFF2-40B4-BE49-F238E27FC236}">
                  <a16:creationId xmlns:a16="http://schemas.microsoft.com/office/drawing/2014/main" id="{03F5AB37-F272-329C-D0C4-9FD6CE93B339}"/>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8920924" y="6156263"/>
              <a:ext cx="584274" cy="483255"/>
            </a:xfrm>
            <a:prstGeom prst="rect">
              <a:avLst/>
            </a:prstGeom>
          </p:spPr>
        </p:pic>
        <p:pic>
          <p:nvPicPr>
            <p:cNvPr id="29" name="Picture 28" descr="A group of people with a child and a wheelchair&#10;&#10;Description automatically generated">
              <a:extLst>
                <a:ext uri="{FF2B5EF4-FFF2-40B4-BE49-F238E27FC236}">
                  <a16:creationId xmlns:a16="http://schemas.microsoft.com/office/drawing/2014/main" id="{BFC5C991-6D43-4021-931C-978014307917}"/>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6886968" y="6156263"/>
              <a:ext cx="746664" cy="581473"/>
            </a:xfrm>
            <a:prstGeom prst="rect">
              <a:avLst/>
            </a:prstGeom>
          </p:spPr>
        </p:pic>
        <p:pic>
          <p:nvPicPr>
            <p:cNvPr id="30" name="Picture 29" descr="A blue and white logo&#10;&#10;Description automatically generated">
              <a:extLst>
                <a:ext uri="{FF2B5EF4-FFF2-40B4-BE49-F238E27FC236}">
                  <a16:creationId xmlns:a16="http://schemas.microsoft.com/office/drawing/2014/main" id="{924F0437-3EE2-128D-FA72-255953F0250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7902628" y="6294599"/>
              <a:ext cx="749300" cy="304800"/>
            </a:xfrm>
            <a:prstGeom prst="rect">
              <a:avLst/>
            </a:prstGeom>
          </p:spPr>
        </p:pic>
      </p:grpSp>
      <p:sp>
        <p:nvSpPr>
          <p:cNvPr id="31" name="TextBox 30">
            <a:extLst>
              <a:ext uri="{FF2B5EF4-FFF2-40B4-BE49-F238E27FC236}">
                <a16:creationId xmlns:a16="http://schemas.microsoft.com/office/drawing/2014/main" id="{2DAB6087-98BE-9BDA-1584-73157BA3A654}"/>
              </a:ext>
            </a:extLst>
          </p:cNvPr>
          <p:cNvSpPr txBox="1"/>
          <p:nvPr/>
        </p:nvSpPr>
        <p:spPr>
          <a:xfrm>
            <a:off x="147188" y="32497"/>
            <a:ext cx="5948811" cy="646331"/>
          </a:xfrm>
          <a:prstGeom prst="rect">
            <a:avLst/>
          </a:prstGeom>
          <a:noFill/>
        </p:spPr>
        <p:txBody>
          <a:bodyPr wrap="square" rtlCol="0">
            <a:spAutoFit/>
          </a:bodyPr>
          <a:lstStyle/>
          <a:p>
            <a:r>
              <a:rPr lang="en-GB" sz="3600" dirty="0">
                <a:hlinkClick r:id="rId9"/>
              </a:rPr>
              <a:t>Household Support Fund</a:t>
            </a:r>
            <a:endParaRPr lang="en-GB" sz="3600" dirty="0"/>
          </a:p>
        </p:txBody>
      </p:sp>
      <p:sp>
        <p:nvSpPr>
          <p:cNvPr id="6" name="TextBox 5">
            <a:extLst>
              <a:ext uri="{FF2B5EF4-FFF2-40B4-BE49-F238E27FC236}">
                <a16:creationId xmlns:a16="http://schemas.microsoft.com/office/drawing/2014/main" id="{465EB06C-0604-84E9-E64C-BB7225750B9B}"/>
              </a:ext>
            </a:extLst>
          </p:cNvPr>
          <p:cNvSpPr txBox="1"/>
          <p:nvPr/>
        </p:nvSpPr>
        <p:spPr>
          <a:xfrm>
            <a:off x="147188" y="678828"/>
            <a:ext cx="6121908" cy="1569660"/>
          </a:xfrm>
          <a:prstGeom prst="rect">
            <a:avLst/>
          </a:prstGeom>
          <a:noFill/>
        </p:spPr>
        <p:txBody>
          <a:bodyPr wrap="square">
            <a:spAutoFit/>
          </a:bodyPr>
          <a:lstStyle/>
          <a:p>
            <a:pPr algn="l"/>
            <a:r>
              <a:rPr lang="en-US" sz="1600" b="0" i="0" dirty="0">
                <a:solidFill>
                  <a:srgbClr val="222222"/>
                </a:solidFill>
                <a:effectLst/>
                <a:latin typeface="Segoe UI Semilight" panose="020B0402040204020203" pitchFamily="34" charset="0"/>
              </a:rPr>
              <a:t>Free school meal vouchers during school holidays</a:t>
            </a:r>
          </a:p>
          <a:p>
            <a:pPr algn="l"/>
            <a:r>
              <a:rPr lang="en-US" sz="1600" b="0" i="0" dirty="0">
                <a:solidFill>
                  <a:srgbClr val="222222"/>
                </a:solidFill>
                <a:effectLst/>
                <a:latin typeface="Segoe UI" panose="020B0502040204020203" pitchFamily="34" charset="0"/>
              </a:rPr>
              <a:t>Free school meal vouchers of £12 per week will be provided to approximately 7,500 eligible pupils. These will be provided for the Autumn half term (1 week), the Christmas holidays (2 weeks), and the Spring half term (1 week). This process is already underway through the schools.</a:t>
            </a:r>
          </a:p>
        </p:txBody>
      </p:sp>
      <p:sp>
        <p:nvSpPr>
          <p:cNvPr id="9" name="TextBox 8">
            <a:extLst>
              <a:ext uri="{FF2B5EF4-FFF2-40B4-BE49-F238E27FC236}">
                <a16:creationId xmlns:a16="http://schemas.microsoft.com/office/drawing/2014/main" id="{481845D4-43DC-5DF4-7EC0-1E81B52A485F}"/>
              </a:ext>
            </a:extLst>
          </p:cNvPr>
          <p:cNvSpPr txBox="1"/>
          <p:nvPr/>
        </p:nvSpPr>
        <p:spPr>
          <a:xfrm>
            <a:off x="6243190" y="106434"/>
            <a:ext cx="5801622" cy="5016758"/>
          </a:xfrm>
          <a:prstGeom prst="rect">
            <a:avLst/>
          </a:prstGeom>
          <a:noFill/>
        </p:spPr>
        <p:txBody>
          <a:bodyPr wrap="square">
            <a:spAutoFit/>
          </a:bodyPr>
          <a:lstStyle/>
          <a:p>
            <a:pPr algn="l"/>
            <a:r>
              <a:rPr lang="en-US" sz="1600" b="1" i="0" dirty="0">
                <a:solidFill>
                  <a:srgbClr val="222222"/>
                </a:solidFill>
                <a:effectLst/>
                <a:latin typeface="Segoe UI" panose="020B0502040204020203" pitchFamily="34" charset="0"/>
                <a:hlinkClick r:id="rId10"/>
              </a:rPr>
              <a:t>Discretionary Support Scheme</a:t>
            </a:r>
            <a:endParaRPr lang="en-US" sz="1600" b="0" i="0" dirty="0">
              <a:solidFill>
                <a:srgbClr val="222222"/>
              </a:solidFill>
              <a:effectLst/>
              <a:latin typeface="Segoe UI" panose="020B0502040204020203" pitchFamily="34" charset="0"/>
            </a:endParaRPr>
          </a:p>
          <a:p>
            <a:pPr algn="l"/>
            <a:r>
              <a:rPr lang="en-US" sz="1600" b="0" i="0" dirty="0">
                <a:solidFill>
                  <a:srgbClr val="222222"/>
                </a:solidFill>
                <a:effectLst/>
                <a:latin typeface="Segoe UI" panose="020B0502040204020203" pitchFamily="34" charset="0"/>
              </a:rPr>
              <a:t>The council’s Discretionary Support Scheme has been allocated additional funding from the Household Support Fund to help individuals or families who need urgent help to pay for things such as essential food, toiletries or household items or essential fuel bills.</a:t>
            </a:r>
          </a:p>
          <a:p>
            <a:pPr algn="l"/>
            <a:r>
              <a:rPr lang="en-US" sz="1600" b="0" i="0" dirty="0">
                <a:solidFill>
                  <a:srgbClr val="222222"/>
                </a:solidFill>
                <a:effectLst/>
                <a:latin typeface="Segoe UI" panose="020B0502040204020203" pitchFamily="34" charset="0"/>
              </a:rPr>
              <a:t>If you are in need of immediate support you can contact the council’s local welfare provision team called the Discretionary Support team. They can assist with immediate short-term needs due to a circumstance that presents a serious risk to the health or safety of the claimant or their family.</a:t>
            </a:r>
          </a:p>
          <a:p>
            <a:pPr algn="l"/>
            <a:r>
              <a:rPr lang="en-US" sz="1600" b="0" i="0" dirty="0">
                <a:solidFill>
                  <a:srgbClr val="222222"/>
                </a:solidFill>
                <a:effectLst/>
                <a:latin typeface="Segoe UI" panose="020B0502040204020203" pitchFamily="34" charset="0"/>
              </a:rPr>
              <a:t>Awards will normally be made for immediate essential day to day living expenses only, and will usually be made by way of a parcel delivered direct to the customer from the supplier, for items such as:</a:t>
            </a:r>
          </a:p>
          <a:p>
            <a:pPr algn="l">
              <a:buFont typeface="Arial" panose="020B0604020202020204" pitchFamily="34" charset="0"/>
              <a:buChar char="•"/>
            </a:pPr>
            <a:r>
              <a:rPr lang="en-US" sz="1600" b="0" i="0" dirty="0">
                <a:solidFill>
                  <a:srgbClr val="222222"/>
                </a:solidFill>
                <a:effectLst/>
                <a:latin typeface="Segoe UI" panose="020B0502040204020203" pitchFamily="34" charset="0"/>
              </a:rPr>
              <a:t>Essential food items</a:t>
            </a:r>
          </a:p>
          <a:p>
            <a:pPr algn="l">
              <a:buFont typeface="Arial" panose="020B0604020202020204" pitchFamily="34" charset="0"/>
              <a:buChar char="•"/>
            </a:pPr>
            <a:r>
              <a:rPr lang="en-US" sz="1600" b="0" i="0" dirty="0">
                <a:solidFill>
                  <a:srgbClr val="222222"/>
                </a:solidFill>
                <a:effectLst/>
                <a:latin typeface="Segoe UI" panose="020B0502040204020203" pitchFamily="34" charset="0"/>
              </a:rPr>
              <a:t>Essential toiletries</a:t>
            </a:r>
          </a:p>
          <a:p>
            <a:pPr algn="l">
              <a:buFont typeface="Arial" panose="020B0604020202020204" pitchFamily="34" charset="0"/>
              <a:buChar char="•"/>
            </a:pPr>
            <a:r>
              <a:rPr lang="en-US" sz="1600" b="0" i="0" dirty="0">
                <a:solidFill>
                  <a:srgbClr val="222222"/>
                </a:solidFill>
                <a:effectLst/>
                <a:latin typeface="Segoe UI" panose="020B0502040204020203" pitchFamily="34" charset="0"/>
              </a:rPr>
              <a:t>Essential household items</a:t>
            </a:r>
          </a:p>
          <a:p>
            <a:pPr algn="l">
              <a:buFont typeface="Arial" panose="020B0604020202020204" pitchFamily="34" charset="0"/>
              <a:buChar char="•"/>
            </a:pPr>
            <a:r>
              <a:rPr lang="en-US" sz="1600" b="0" i="0" dirty="0">
                <a:solidFill>
                  <a:srgbClr val="222222"/>
                </a:solidFill>
                <a:effectLst/>
                <a:latin typeface="Segoe UI" panose="020B0502040204020203" pitchFamily="34" charset="0"/>
              </a:rPr>
              <a:t>Essential Fuel Awards</a:t>
            </a:r>
          </a:p>
          <a:p>
            <a:pPr algn="l">
              <a:buFont typeface="Arial" panose="020B0604020202020204" pitchFamily="34" charset="0"/>
              <a:buChar char="•"/>
            </a:pPr>
            <a:r>
              <a:rPr lang="en-US" sz="1600" b="0" i="0" dirty="0">
                <a:solidFill>
                  <a:srgbClr val="222222"/>
                </a:solidFill>
                <a:effectLst/>
                <a:latin typeface="Segoe UI" panose="020B0502040204020203" pitchFamily="34" charset="0"/>
              </a:rPr>
              <a:t>There will be no cash payments </a:t>
            </a:r>
          </a:p>
        </p:txBody>
      </p:sp>
      <p:graphicFrame>
        <p:nvGraphicFramePr>
          <p:cNvPr id="11" name="Table 10">
            <a:extLst>
              <a:ext uri="{FF2B5EF4-FFF2-40B4-BE49-F238E27FC236}">
                <a16:creationId xmlns:a16="http://schemas.microsoft.com/office/drawing/2014/main" id="{D8D0CB84-243A-4F5D-2C92-28E780450ACF}"/>
              </a:ext>
            </a:extLst>
          </p:cNvPr>
          <p:cNvGraphicFramePr>
            <a:graphicFrameLocks noGrp="1"/>
          </p:cNvGraphicFramePr>
          <p:nvPr>
            <p:extLst>
              <p:ext uri="{D42A27DB-BD31-4B8C-83A1-F6EECF244321}">
                <p14:modId xmlns:p14="http://schemas.microsoft.com/office/powerpoint/2010/main" val="574435314"/>
              </p:ext>
            </p:extLst>
          </p:nvPr>
        </p:nvGraphicFramePr>
        <p:xfrm>
          <a:off x="220783" y="2378796"/>
          <a:ext cx="5948812" cy="3166663"/>
        </p:xfrm>
        <a:graphic>
          <a:graphicData uri="http://schemas.openxmlformats.org/drawingml/2006/table">
            <a:tbl>
              <a:tblPr firstRow="1" bandRow="1">
                <a:tableStyleId>{5C22544A-7EE6-4342-B048-85BDC9FD1C3A}</a:tableStyleId>
              </a:tblPr>
              <a:tblGrid>
                <a:gridCol w="2974406">
                  <a:extLst>
                    <a:ext uri="{9D8B030D-6E8A-4147-A177-3AD203B41FA5}">
                      <a16:colId xmlns:a16="http://schemas.microsoft.com/office/drawing/2014/main" val="891010981"/>
                    </a:ext>
                  </a:extLst>
                </a:gridCol>
                <a:gridCol w="2974406">
                  <a:extLst>
                    <a:ext uri="{9D8B030D-6E8A-4147-A177-3AD203B41FA5}">
                      <a16:colId xmlns:a16="http://schemas.microsoft.com/office/drawing/2014/main" val="3881343292"/>
                    </a:ext>
                  </a:extLst>
                </a:gridCol>
              </a:tblGrid>
              <a:tr h="392983">
                <a:tc>
                  <a:txBody>
                    <a:bodyPr/>
                    <a:lstStyle/>
                    <a:p>
                      <a:r>
                        <a:rPr lang="en-GB" dirty="0"/>
                        <a:t>Emergency Support</a:t>
                      </a:r>
                    </a:p>
                  </a:txBody>
                  <a:tcPr/>
                </a:tc>
                <a:tc>
                  <a:txBody>
                    <a:bodyPr/>
                    <a:lstStyle/>
                    <a:p>
                      <a:r>
                        <a:rPr lang="en-GB" dirty="0"/>
                        <a:t>Community Support</a:t>
                      </a:r>
                    </a:p>
                  </a:txBody>
                  <a:tcPr/>
                </a:tc>
                <a:extLst>
                  <a:ext uri="{0D108BD9-81ED-4DB2-BD59-A6C34878D82A}">
                    <a16:rowId xmlns:a16="http://schemas.microsoft.com/office/drawing/2014/main" val="3245078947"/>
                  </a:ext>
                </a:extLst>
              </a:tr>
              <a:tr h="763126">
                <a:tc>
                  <a:txBody>
                    <a:bodyPr/>
                    <a:lstStyle/>
                    <a:p>
                      <a:pPr marL="285750" indent="-285750">
                        <a:buFont typeface="Arial" panose="020B0604020202020204" pitchFamily="34" charset="0"/>
                        <a:buChar char="•"/>
                      </a:pPr>
                      <a:r>
                        <a:rPr lang="en-GB" dirty="0"/>
                        <a:t>Halton Resident</a:t>
                      </a:r>
                    </a:p>
                    <a:p>
                      <a:pPr marL="285750" indent="-285750">
                        <a:buFont typeface="Arial" panose="020B0604020202020204" pitchFamily="34" charset="0"/>
                        <a:buChar char="•"/>
                      </a:pPr>
                      <a:r>
                        <a:rPr lang="en-GB" dirty="0"/>
                        <a:t>16+</a:t>
                      </a:r>
                    </a:p>
                    <a:p>
                      <a:pPr marL="285750" indent="-285750">
                        <a:buFont typeface="Arial" panose="020B0604020202020204" pitchFamily="34" charset="0"/>
                        <a:buChar char="•"/>
                      </a:pPr>
                      <a:r>
                        <a:rPr lang="en-GB" dirty="0"/>
                        <a:t>No alternative forms of help</a:t>
                      </a:r>
                    </a:p>
                    <a:p>
                      <a:pPr marL="285750" indent="-285750">
                        <a:buFont typeface="Arial" panose="020B0604020202020204" pitchFamily="34" charset="0"/>
                        <a:buChar char="•"/>
                      </a:pPr>
                      <a:r>
                        <a:rPr lang="en-GB" dirty="0"/>
                        <a:t>Not has 2 previous awards in the last 12 months</a:t>
                      </a:r>
                    </a:p>
                    <a:p>
                      <a:pPr marL="285750" indent="-285750">
                        <a:buFont typeface="Arial" panose="020B0604020202020204" pitchFamily="34" charset="0"/>
                        <a:buChar char="•"/>
                      </a:pPr>
                      <a:r>
                        <a:rPr lang="en-GB" dirty="0"/>
                        <a:t>Only way of preventing risk to health or safety</a:t>
                      </a:r>
                    </a:p>
                  </a:txBody>
                  <a:tcPr/>
                </a:tc>
                <a:tc>
                  <a:txBody>
                    <a:bodyPr/>
                    <a:lstStyle/>
                    <a:p>
                      <a:pPr marL="171450" indent="-171450">
                        <a:buFont typeface="Arial" panose="020B0604020202020204" pitchFamily="34" charset="0"/>
                        <a:buChar char="•"/>
                      </a:pPr>
                      <a:r>
                        <a:rPr lang="en-US" sz="1100" dirty="0"/>
                        <a:t>Halton resident</a:t>
                      </a:r>
                    </a:p>
                    <a:p>
                      <a:pPr marL="171450" indent="-171450">
                        <a:buFont typeface="Arial" panose="020B0604020202020204" pitchFamily="34" charset="0"/>
                        <a:buChar char="•"/>
                      </a:pPr>
                      <a:r>
                        <a:rPr lang="en-US" sz="1100" dirty="0"/>
                        <a:t>Aged 16 +</a:t>
                      </a:r>
                    </a:p>
                    <a:p>
                      <a:pPr marL="171450" indent="-171450">
                        <a:buFont typeface="Arial" panose="020B0604020202020204" pitchFamily="34" charset="0"/>
                        <a:buChar char="•"/>
                      </a:pPr>
                      <a:r>
                        <a:rPr lang="en-US" sz="1100" dirty="0"/>
                        <a:t>In receipt or imminent receipt of an income-related benefit, and</a:t>
                      </a:r>
                    </a:p>
                    <a:p>
                      <a:pPr marL="171450" indent="-171450">
                        <a:buFont typeface="Arial" panose="020B0604020202020204" pitchFamily="34" charset="0"/>
                        <a:buChar char="•"/>
                      </a:pPr>
                      <a:r>
                        <a:rPr lang="en-US" sz="1100" dirty="0"/>
                        <a:t>No funds to meet the need themselves and,</a:t>
                      </a:r>
                    </a:p>
                    <a:p>
                      <a:pPr marL="171450" indent="-171450">
                        <a:buFont typeface="Arial" panose="020B0604020202020204" pitchFamily="34" charset="0"/>
                        <a:buChar char="•"/>
                      </a:pPr>
                      <a:r>
                        <a:rPr lang="en-US" sz="1100" dirty="0"/>
                        <a:t>There are no other alternative sources of help and,</a:t>
                      </a:r>
                    </a:p>
                    <a:p>
                      <a:pPr marL="171450" indent="-171450">
                        <a:buFont typeface="Arial" panose="020B0604020202020204" pitchFamily="34" charset="0"/>
                        <a:buChar char="•"/>
                      </a:pPr>
                      <a:r>
                        <a:rPr lang="en-US" sz="1100" dirty="0"/>
                        <a:t>Not have had 2 previous awards in the last 12 months and the claimant is </a:t>
                      </a:r>
                    </a:p>
                    <a:p>
                      <a:pPr marL="171450" indent="-171450">
                        <a:buFont typeface="Arial" panose="020B0604020202020204" pitchFamily="34" charset="0"/>
                        <a:buChar char="•"/>
                      </a:pPr>
                      <a:r>
                        <a:rPr lang="en-US" sz="1100" dirty="0"/>
                        <a:t>Moving out of institutional or residential care or,</a:t>
                      </a:r>
                    </a:p>
                    <a:p>
                      <a:pPr marL="171450" indent="-171450">
                        <a:buFont typeface="Arial" panose="020B0604020202020204" pitchFamily="34" charset="0"/>
                        <a:buChar char="•"/>
                      </a:pPr>
                      <a:r>
                        <a:rPr lang="en-US" sz="1100" dirty="0"/>
                        <a:t>Moving to more suitable accommodation or,</a:t>
                      </a:r>
                    </a:p>
                    <a:p>
                      <a:pPr marL="171450" indent="-171450">
                        <a:buFont typeface="Arial" panose="020B0604020202020204" pitchFamily="34" charset="0"/>
                        <a:buChar char="•"/>
                      </a:pPr>
                      <a:r>
                        <a:rPr lang="en-US" sz="1100" dirty="0"/>
                        <a:t>Under exceptional pressure or,</a:t>
                      </a:r>
                    </a:p>
                    <a:p>
                      <a:pPr marL="171450" indent="-171450">
                        <a:buFont typeface="Arial" panose="020B0604020202020204" pitchFamily="34" charset="0"/>
                        <a:buChar char="•"/>
                      </a:pPr>
                      <a:r>
                        <a:rPr lang="en-US" sz="1100" dirty="0"/>
                        <a:t>Setting up home as a part of a resettlement </a:t>
                      </a:r>
                      <a:r>
                        <a:rPr lang="en-US" sz="1100" dirty="0" err="1"/>
                        <a:t>programme</a:t>
                      </a:r>
                      <a:endParaRPr lang="en-GB" sz="1100" dirty="0"/>
                    </a:p>
                  </a:txBody>
                  <a:tcPr/>
                </a:tc>
                <a:extLst>
                  <a:ext uri="{0D108BD9-81ED-4DB2-BD59-A6C34878D82A}">
                    <a16:rowId xmlns:a16="http://schemas.microsoft.com/office/drawing/2014/main" val="1661576570"/>
                  </a:ext>
                </a:extLst>
              </a:tr>
            </a:tbl>
          </a:graphicData>
        </a:graphic>
      </p:graphicFrame>
    </p:spTree>
    <p:extLst>
      <p:ext uri="{BB962C8B-B14F-4D97-AF65-F5344CB8AC3E}">
        <p14:creationId xmlns:p14="http://schemas.microsoft.com/office/powerpoint/2010/main" val="2161952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39A4642-B095-DF66-51F7-77B7995DA2F4}"/>
              </a:ext>
            </a:extLst>
          </p:cNvPr>
          <p:cNvPicPr>
            <a:picLocks noGrp="1" noRot="1" noMove="1" noResize="1" noEditPoints="1" noAdjustHandles="1" noChangeArrowheads="1" noChangeShapeType="1" noCrop="1"/>
          </p:cNvPicPr>
          <p:nvPr/>
        </p:nvPicPr>
        <p:blipFill>
          <a:blip r:embed="rId3"/>
          <a:stretch>
            <a:fillRect/>
          </a:stretch>
        </p:blipFill>
        <p:spPr>
          <a:xfrm>
            <a:off x="-3" y="0"/>
            <a:ext cx="12192002" cy="5707422"/>
          </a:xfrm>
          <a:prstGeom prst="rect">
            <a:avLst/>
          </a:prstGeom>
        </p:spPr>
      </p:pic>
      <p:sp>
        <p:nvSpPr>
          <p:cNvPr id="5" name="Rectangle 4">
            <a:extLst>
              <a:ext uri="{FF2B5EF4-FFF2-40B4-BE49-F238E27FC236}">
                <a16:creationId xmlns:a16="http://schemas.microsoft.com/office/drawing/2014/main" id="{6EBE4A5A-ED46-B50D-E668-BEBB8E85A0D4}"/>
              </a:ext>
            </a:extLst>
          </p:cNvPr>
          <p:cNvSpPr>
            <a:spLocks noGrp="1" noRot="1" noMove="1" noResize="1" noEditPoints="1" noAdjustHandles="1" noChangeArrowheads="1" noChangeShapeType="1"/>
          </p:cNvSpPr>
          <p:nvPr/>
        </p:nvSpPr>
        <p:spPr>
          <a:xfrm rot="16200000">
            <a:off x="6058514" y="-426066"/>
            <a:ext cx="74973" cy="12192001"/>
          </a:xfrm>
          <a:prstGeom prst="rect">
            <a:avLst/>
          </a:prstGeom>
          <a:solidFill>
            <a:srgbClr val="10598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logo with colorful people&#10;&#10;Description automatically generated with medium confidence">
            <a:extLst>
              <a:ext uri="{FF2B5EF4-FFF2-40B4-BE49-F238E27FC236}">
                <a16:creationId xmlns:a16="http://schemas.microsoft.com/office/drawing/2014/main" id="{56A5702D-8C29-8CC0-C3CF-D9B62ABB869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452170" y="5914415"/>
            <a:ext cx="1267384" cy="738338"/>
          </a:xfrm>
          <a:prstGeom prst="rect">
            <a:avLst/>
          </a:prstGeom>
        </p:spPr>
      </p:pic>
      <p:grpSp>
        <p:nvGrpSpPr>
          <p:cNvPr id="21" name="Group 20">
            <a:extLst>
              <a:ext uri="{FF2B5EF4-FFF2-40B4-BE49-F238E27FC236}">
                <a16:creationId xmlns:a16="http://schemas.microsoft.com/office/drawing/2014/main" id="{243517F8-AFE8-457C-3324-0A3268BC1700}"/>
              </a:ext>
            </a:extLst>
          </p:cNvPr>
          <p:cNvGrpSpPr>
            <a:grpSpLocks noGrp="1" noUngrp="1" noRot="1" noMove="1" noResize="1"/>
          </p:cNvGrpSpPr>
          <p:nvPr/>
        </p:nvGrpSpPr>
        <p:grpSpPr>
          <a:xfrm>
            <a:off x="7097033" y="5996970"/>
            <a:ext cx="4870537" cy="573228"/>
            <a:chOff x="6886968" y="6156263"/>
            <a:chExt cx="4940593" cy="581473"/>
          </a:xfrm>
        </p:grpSpPr>
        <p:pic>
          <p:nvPicPr>
            <p:cNvPr id="27" name="Picture 26" descr="A black text on a white background&#10;&#10;Description automatically generated">
              <a:extLst>
                <a:ext uri="{FF2B5EF4-FFF2-40B4-BE49-F238E27FC236}">
                  <a16:creationId xmlns:a16="http://schemas.microsoft.com/office/drawing/2014/main" id="{C9035547-0420-1705-924A-35488D7FFA61}"/>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9774194" y="6180977"/>
              <a:ext cx="2053367" cy="556759"/>
            </a:xfrm>
            <a:prstGeom prst="rect">
              <a:avLst/>
            </a:prstGeom>
          </p:spPr>
        </p:pic>
        <p:pic>
          <p:nvPicPr>
            <p:cNvPr id="28" name="Picture 27">
              <a:extLst>
                <a:ext uri="{FF2B5EF4-FFF2-40B4-BE49-F238E27FC236}">
                  <a16:creationId xmlns:a16="http://schemas.microsoft.com/office/drawing/2014/main" id="{03F5AB37-F272-329C-D0C4-9FD6CE93B339}"/>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8920924" y="6156263"/>
              <a:ext cx="584274" cy="483255"/>
            </a:xfrm>
            <a:prstGeom prst="rect">
              <a:avLst/>
            </a:prstGeom>
          </p:spPr>
        </p:pic>
        <p:pic>
          <p:nvPicPr>
            <p:cNvPr id="29" name="Picture 28" descr="A group of people with a child and a wheelchair&#10;&#10;Description automatically generated">
              <a:extLst>
                <a:ext uri="{FF2B5EF4-FFF2-40B4-BE49-F238E27FC236}">
                  <a16:creationId xmlns:a16="http://schemas.microsoft.com/office/drawing/2014/main" id="{BFC5C991-6D43-4021-931C-978014307917}"/>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6886968" y="6156263"/>
              <a:ext cx="746664" cy="581473"/>
            </a:xfrm>
            <a:prstGeom prst="rect">
              <a:avLst/>
            </a:prstGeom>
          </p:spPr>
        </p:pic>
        <p:pic>
          <p:nvPicPr>
            <p:cNvPr id="30" name="Picture 29" descr="A blue and white logo&#10;&#10;Description automatically generated">
              <a:extLst>
                <a:ext uri="{FF2B5EF4-FFF2-40B4-BE49-F238E27FC236}">
                  <a16:creationId xmlns:a16="http://schemas.microsoft.com/office/drawing/2014/main" id="{924F0437-3EE2-128D-FA72-255953F0250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7902628" y="6294599"/>
              <a:ext cx="749300" cy="304800"/>
            </a:xfrm>
            <a:prstGeom prst="rect">
              <a:avLst/>
            </a:prstGeom>
          </p:spPr>
        </p:pic>
      </p:grpSp>
      <p:pic>
        <p:nvPicPr>
          <p:cNvPr id="4" name="Picture 3">
            <a:extLst>
              <a:ext uri="{FF2B5EF4-FFF2-40B4-BE49-F238E27FC236}">
                <a16:creationId xmlns:a16="http://schemas.microsoft.com/office/drawing/2014/main" id="{7581AF7C-587A-C0E1-98BC-C3CBC09B4B7F}"/>
              </a:ext>
            </a:extLst>
          </p:cNvPr>
          <p:cNvPicPr>
            <a:picLocks noChangeAspect="1"/>
          </p:cNvPicPr>
          <p:nvPr/>
        </p:nvPicPr>
        <p:blipFill>
          <a:blip r:embed="rId9"/>
          <a:stretch>
            <a:fillRect/>
          </a:stretch>
        </p:blipFill>
        <p:spPr>
          <a:xfrm>
            <a:off x="582582" y="1189723"/>
            <a:ext cx="5347389" cy="3011799"/>
          </a:xfrm>
          <a:prstGeom prst="rect">
            <a:avLst/>
          </a:prstGeom>
          <a:ln>
            <a:noFill/>
          </a:ln>
          <a:effectLst>
            <a:softEdge rad="112500"/>
          </a:effectLst>
        </p:spPr>
      </p:pic>
      <p:pic>
        <p:nvPicPr>
          <p:cNvPr id="8" name="Picture 7">
            <a:extLst>
              <a:ext uri="{FF2B5EF4-FFF2-40B4-BE49-F238E27FC236}">
                <a16:creationId xmlns:a16="http://schemas.microsoft.com/office/drawing/2014/main" id="{66EB30E7-69EA-2DBF-4DD4-8571D059EF65}"/>
              </a:ext>
            </a:extLst>
          </p:cNvPr>
          <p:cNvPicPr>
            <a:picLocks noChangeAspect="1"/>
          </p:cNvPicPr>
          <p:nvPr/>
        </p:nvPicPr>
        <p:blipFill>
          <a:blip r:embed="rId10"/>
          <a:stretch>
            <a:fillRect/>
          </a:stretch>
        </p:blipFill>
        <p:spPr>
          <a:xfrm>
            <a:off x="7288385" y="424178"/>
            <a:ext cx="4321033" cy="4321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9F4B28C8-D365-862E-EF14-47A1BEB6C075}"/>
              </a:ext>
            </a:extLst>
          </p:cNvPr>
          <p:cNvSpPr txBox="1"/>
          <p:nvPr/>
        </p:nvSpPr>
        <p:spPr>
          <a:xfrm>
            <a:off x="310896" y="205247"/>
            <a:ext cx="6208776" cy="584775"/>
          </a:xfrm>
          <a:prstGeom prst="rect">
            <a:avLst/>
          </a:prstGeom>
          <a:noFill/>
        </p:spPr>
        <p:txBody>
          <a:bodyPr wrap="square" rtlCol="0">
            <a:spAutoFit/>
          </a:bodyPr>
          <a:lstStyle/>
          <a:p>
            <a:r>
              <a:rPr lang="en-GB" sz="3200" dirty="0"/>
              <a:t>Early Education</a:t>
            </a:r>
          </a:p>
        </p:txBody>
      </p:sp>
    </p:spTree>
    <p:extLst>
      <p:ext uri="{BB962C8B-B14F-4D97-AF65-F5344CB8AC3E}">
        <p14:creationId xmlns:p14="http://schemas.microsoft.com/office/powerpoint/2010/main" val="1444217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39A4642-B095-DF66-51F7-77B7995DA2F4}"/>
              </a:ext>
            </a:extLst>
          </p:cNvPr>
          <p:cNvPicPr>
            <a:picLocks noGrp="1" noRot="1" noMove="1" noResize="1" noEditPoints="1" noAdjustHandles="1" noChangeArrowheads="1" noChangeShapeType="1" noCrop="1"/>
          </p:cNvPicPr>
          <p:nvPr/>
        </p:nvPicPr>
        <p:blipFill>
          <a:blip r:embed="rId3"/>
          <a:stretch>
            <a:fillRect/>
          </a:stretch>
        </p:blipFill>
        <p:spPr>
          <a:xfrm>
            <a:off x="-3" y="0"/>
            <a:ext cx="12192002" cy="5707422"/>
          </a:xfrm>
          <a:prstGeom prst="rect">
            <a:avLst/>
          </a:prstGeom>
        </p:spPr>
      </p:pic>
      <p:sp>
        <p:nvSpPr>
          <p:cNvPr id="5" name="Rectangle 4">
            <a:extLst>
              <a:ext uri="{FF2B5EF4-FFF2-40B4-BE49-F238E27FC236}">
                <a16:creationId xmlns:a16="http://schemas.microsoft.com/office/drawing/2014/main" id="{6EBE4A5A-ED46-B50D-E668-BEBB8E85A0D4}"/>
              </a:ext>
            </a:extLst>
          </p:cNvPr>
          <p:cNvSpPr>
            <a:spLocks noGrp="1" noRot="1" noMove="1" noResize="1" noEditPoints="1" noAdjustHandles="1" noChangeArrowheads="1" noChangeShapeType="1"/>
          </p:cNvSpPr>
          <p:nvPr/>
        </p:nvSpPr>
        <p:spPr>
          <a:xfrm rot="16200000">
            <a:off x="6058514" y="-426066"/>
            <a:ext cx="74973" cy="12192001"/>
          </a:xfrm>
          <a:prstGeom prst="rect">
            <a:avLst/>
          </a:prstGeom>
          <a:solidFill>
            <a:srgbClr val="10598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logo with colorful people&#10;&#10;Description automatically generated with medium confidence">
            <a:extLst>
              <a:ext uri="{FF2B5EF4-FFF2-40B4-BE49-F238E27FC236}">
                <a16:creationId xmlns:a16="http://schemas.microsoft.com/office/drawing/2014/main" id="{56A5702D-8C29-8CC0-C3CF-D9B62ABB869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452170" y="5914415"/>
            <a:ext cx="1267384" cy="738338"/>
          </a:xfrm>
          <a:prstGeom prst="rect">
            <a:avLst/>
          </a:prstGeom>
        </p:spPr>
      </p:pic>
      <p:grpSp>
        <p:nvGrpSpPr>
          <p:cNvPr id="21" name="Group 20">
            <a:extLst>
              <a:ext uri="{FF2B5EF4-FFF2-40B4-BE49-F238E27FC236}">
                <a16:creationId xmlns:a16="http://schemas.microsoft.com/office/drawing/2014/main" id="{243517F8-AFE8-457C-3324-0A3268BC1700}"/>
              </a:ext>
            </a:extLst>
          </p:cNvPr>
          <p:cNvGrpSpPr>
            <a:grpSpLocks noGrp="1" noUngrp="1" noRot="1" noMove="1" noResize="1"/>
          </p:cNvGrpSpPr>
          <p:nvPr/>
        </p:nvGrpSpPr>
        <p:grpSpPr>
          <a:xfrm>
            <a:off x="7097033" y="5996970"/>
            <a:ext cx="4870537" cy="573228"/>
            <a:chOff x="6886968" y="6156263"/>
            <a:chExt cx="4940593" cy="581473"/>
          </a:xfrm>
        </p:grpSpPr>
        <p:pic>
          <p:nvPicPr>
            <p:cNvPr id="27" name="Picture 26" descr="A black text on a white background&#10;&#10;Description automatically generated">
              <a:extLst>
                <a:ext uri="{FF2B5EF4-FFF2-40B4-BE49-F238E27FC236}">
                  <a16:creationId xmlns:a16="http://schemas.microsoft.com/office/drawing/2014/main" id="{C9035547-0420-1705-924A-35488D7FFA61}"/>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9774194" y="6180977"/>
              <a:ext cx="2053367" cy="556759"/>
            </a:xfrm>
            <a:prstGeom prst="rect">
              <a:avLst/>
            </a:prstGeom>
          </p:spPr>
        </p:pic>
        <p:pic>
          <p:nvPicPr>
            <p:cNvPr id="28" name="Picture 27">
              <a:extLst>
                <a:ext uri="{FF2B5EF4-FFF2-40B4-BE49-F238E27FC236}">
                  <a16:creationId xmlns:a16="http://schemas.microsoft.com/office/drawing/2014/main" id="{03F5AB37-F272-329C-D0C4-9FD6CE93B339}"/>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8920924" y="6156263"/>
              <a:ext cx="584274" cy="483255"/>
            </a:xfrm>
            <a:prstGeom prst="rect">
              <a:avLst/>
            </a:prstGeom>
          </p:spPr>
        </p:pic>
        <p:pic>
          <p:nvPicPr>
            <p:cNvPr id="29" name="Picture 28" descr="A group of people with a child and a wheelchair&#10;&#10;Description automatically generated">
              <a:extLst>
                <a:ext uri="{FF2B5EF4-FFF2-40B4-BE49-F238E27FC236}">
                  <a16:creationId xmlns:a16="http://schemas.microsoft.com/office/drawing/2014/main" id="{BFC5C991-6D43-4021-931C-978014307917}"/>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6886968" y="6156263"/>
              <a:ext cx="746664" cy="581473"/>
            </a:xfrm>
            <a:prstGeom prst="rect">
              <a:avLst/>
            </a:prstGeom>
          </p:spPr>
        </p:pic>
        <p:pic>
          <p:nvPicPr>
            <p:cNvPr id="30" name="Picture 29" descr="A blue and white logo&#10;&#10;Description automatically generated">
              <a:extLst>
                <a:ext uri="{FF2B5EF4-FFF2-40B4-BE49-F238E27FC236}">
                  <a16:creationId xmlns:a16="http://schemas.microsoft.com/office/drawing/2014/main" id="{924F0437-3EE2-128D-FA72-255953F0250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7902628" y="6294599"/>
              <a:ext cx="749300" cy="304800"/>
            </a:xfrm>
            <a:prstGeom prst="rect">
              <a:avLst/>
            </a:prstGeom>
          </p:spPr>
        </p:pic>
      </p:grpSp>
      <p:sp>
        <p:nvSpPr>
          <p:cNvPr id="10" name="TextBox 9">
            <a:extLst>
              <a:ext uri="{FF2B5EF4-FFF2-40B4-BE49-F238E27FC236}">
                <a16:creationId xmlns:a16="http://schemas.microsoft.com/office/drawing/2014/main" id="{9F4B28C8-D365-862E-EF14-47A1BEB6C075}"/>
              </a:ext>
            </a:extLst>
          </p:cNvPr>
          <p:cNvSpPr txBox="1"/>
          <p:nvPr/>
        </p:nvSpPr>
        <p:spPr>
          <a:xfrm>
            <a:off x="310896" y="205247"/>
            <a:ext cx="6208776" cy="584775"/>
          </a:xfrm>
          <a:prstGeom prst="rect">
            <a:avLst/>
          </a:prstGeom>
          <a:noFill/>
        </p:spPr>
        <p:txBody>
          <a:bodyPr wrap="square" rtlCol="0">
            <a:spAutoFit/>
          </a:bodyPr>
          <a:lstStyle/>
          <a:p>
            <a:r>
              <a:rPr lang="en-GB" sz="3200" dirty="0"/>
              <a:t>Sport Swap</a:t>
            </a:r>
          </a:p>
        </p:txBody>
      </p:sp>
      <p:pic>
        <p:nvPicPr>
          <p:cNvPr id="4" name="Picture 3" descr="Jogging equipment and clothing flat">
            <a:extLst>
              <a:ext uri="{FF2B5EF4-FFF2-40B4-BE49-F238E27FC236}">
                <a16:creationId xmlns:a16="http://schemas.microsoft.com/office/drawing/2014/main" id="{8C8C63B5-EC99-C406-9C85-ECDD3C868C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281" y="1013373"/>
            <a:ext cx="4893626" cy="3681175"/>
          </a:xfrm>
          <a:prstGeom prst="rect">
            <a:avLst/>
          </a:prstGeom>
        </p:spPr>
      </p:pic>
      <p:graphicFrame>
        <p:nvGraphicFramePr>
          <p:cNvPr id="7" name="Table 6">
            <a:extLst>
              <a:ext uri="{FF2B5EF4-FFF2-40B4-BE49-F238E27FC236}">
                <a16:creationId xmlns:a16="http://schemas.microsoft.com/office/drawing/2014/main" id="{6D6E4AF0-A5FB-7F9E-9A01-BFAB9CE704A3}"/>
              </a:ext>
            </a:extLst>
          </p:cNvPr>
          <p:cNvGraphicFramePr>
            <a:graphicFrameLocks noGrp="1"/>
          </p:cNvGraphicFramePr>
          <p:nvPr>
            <p:extLst>
              <p:ext uri="{D42A27DB-BD31-4B8C-83A1-F6EECF244321}">
                <p14:modId xmlns:p14="http://schemas.microsoft.com/office/powerpoint/2010/main" val="1863833572"/>
              </p:ext>
            </p:extLst>
          </p:nvPr>
        </p:nvGraphicFramePr>
        <p:xfrm>
          <a:off x="5179507" y="687100"/>
          <a:ext cx="6785212" cy="4258247"/>
        </p:xfrm>
        <a:graphic>
          <a:graphicData uri="http://schemas.openxmlformats.org/drawingml/2006/table">
            <a:tbl>
              <a:tblPr firstRow="1" bandRow="1">
                <a:tableStyleId>{5C22544A-7EE6-4342-B048-85BDC9FD1C3A}</a:tableStyleId>
              </a:tblPr>
              <a:tblGrid>
                <a:gridCol w="3392606">
                  <a:extLst>
                    <a:ext uri="{9D8B030D-6E8A-4147-A177-3AD203B41FA5}">
                      <a16:colId xmlns:a16="http://schemas.microsoft.com/office/drawing/2014/main" val="1477070614"/>
                    </a:ext>
                  </a:extLst>
                </a:gridCol>
                <a:gridCol w="3392606">
                  <a:extLst>
                    <a:ext uri="{9D8B030D-6E8A-4147-A177-3AD203B41FA5}">
                      <a16:colId xmlns:a16="http://schemas.microsoft.com/office/drawing/2014/main" val="188932455"/>
                    </a:ext>
                  </a:extLst>
                </a:gridCol>
              </a:tblGrid>
              <a:tr h="509207">
                <a:tc>
                  <a:txBody>
                    <a:bodyPr/>
                    <a:lstStyle/>
                    <a:p>
                      <a:r>
                        <a:rPr lang="en-GB" dirty="0"/>
                        <a:t>Name of Provider</a:t>
                      </a:r>
                    </a:p>
                  </a:txBody>
                  <a:tcPr/>
                </a:tc>
                <a:tc>
                  <a:txBody>
                    <a:bodyPr/>
                    <a:lstStyle/>
                    <a:p>
                      <a:r>
                        <a:rPr lang="en-GB" dirty="0"/>
                        <a:t>What they offer</a:t>
                      </a:r>
                    </a:p>
                  </a:txBody>
                  <a:tcPr/>
                </a:tc>
                <a:extLst>
                  <a:ext uri="{0D108BD9-81ED-4DB2-BD59-A6C34878D82A}">
                    <a16:rowId xmlns:a16="http://schemas.microsoft.com/office/drawing/2014/main" val="1763615716"/>
                  </a:ext>
                </a:extLst>
              </a:tr>
              <a:tr h="311039">
                <a:tc>
                  <a:txBody>
                    <a:bodyPr/>
                    <a:lstStyle/>
                    <a:p>
                      <a:r>
                        <a:rPr lang="en-GB" dirty="0"/>
                        <a:t>Halton Hornets (biggest rugby club in Halton)</a:t>
                      </a:r>
                    </a:p>
                  </a:txBody>
                  <a:tcPr/>
                </a:tc>
                <a:tc>
                  <a:txBody>
                    <a:bodyPr/>
                    <a:lstStyle/>
                    <a:p>
                      <a:r>
                        <a:rPr lang="en-GB" dirty="0"/>
                        <a:t>Boot swap scheme</a:t>
                      </a:r>
                    </a:p>
                  </a:txBody>
                  <a:tcPr/>
                </a:tc>
                <a:extLst>
                  <a:ext uri="{0D108BD9-81ED-4DB2-BD59-A6C34878D82A}">
                    <a16:rowId xmlns:a16="http://schemas.microsoft.com/office/drawing/2014/main" val="3281251680"/>
                  </a:ext>
                </a:extLst>
              </a:tr>
              <a:tr h="311039">
                <a:tc>
                  <a:txBody>
                    <a:bodyPr/>
                    <a:lstStyle/>
                    <a:p>
                      <a:r>
                        <a:rPr lang="en-GB" dirty="0"/>
                        <a:t>Halton Table Tennis</a:t>
                      </a:r>
                    </a:p>
                  </a:txBody>
                  <a:tcPr/>
                </a:tc>
                <a:tc>
                  <a:txBody>
                    <a:bodyPr/>
                    <a:lstStyle/>
                    <a:p>
                      <a:r>
                        <a:rPr lang="en-US" dirty="0"/>
                        <a:t>Hand back competitions tops and shorts when they are too small. Lend out;</a:t>
                      </a:r>
                    </a:p>
                    <a:p>
                      <a:pPr marL="285750" indent="-285750">
                        <a:buFontTx/>
                        <a:buChar char="-"/>
                      </a:pPr>
                      <a:r>
                        <a:rPr lang="en-US" dirty="0"/>
                        <a:t>Tops, shorts, bats, balls</a:t>
                      </a:r>
                    </a:p>
                    <a:p>
                      <a:pPr marL="285750" indent="-285750">
                        <a:buFontTx/>
                        <a:buChar char="-"/>
                      </a:pPr>
                      <a:r>
                        <a:rPr lang="en-US" dirty="0"/>
                        <a:t>Discounted club kit</a:t>
                      </a:r>
                    </a:p>
                    <a:p>
                      <a:pPr marL="285750" indent="-285750">
                        <a:buFontTx/>
                        <a:buChar char="-"/>
                      </a:pPr>
                      <a:r>
                        <a:rPr lang="en-US" dirty="0"/>
                        <a:t>Free places for children who can’t afford</a:t>
                      </a:r>
                    </a:p>
                  </a:txBody>
                  <a:tcPr/>
                </a:tc>
                <a:extLst>
                  <a:ext uri="{0D108BD9-81ED-4DB2-BD59-A6C34878D82A}">
                    <a16:rowId xmlns:a16="http://schemas.microsoft.com/office/drawing/2014/main" val="3439614775"/>
                  </a:ext>
                </a:extLst>
              </a:tr>
              <a:tr h="311039">
                <a:tc>
                  <a:txBody>
                    <a:bodyPr/>
                    <a:lstStyle/>
                    <a:p>
                      <a:r>
                        <a:rPr lang="en-GB" dirty="0"/>
                        <a:t>Beechwood Netball</a:t>
                      </a:r>
                    </a:p>
                  </a:txBody>
                  <a:tcPr/>
                </a:tc>
                <a:tc>
                  <a:txBody>
                    <a:bodyPr/>
                    <a:lstStyle/>
                    <a:p>
                      <a:pPr marL="285750" indent="-285750">
                        <a:buFontTx/>
                        <a:buChar char="-"/>
                      </a:pPr>
                      <a:r>
                        <a:rPr lang="en-US" dirty="0">
                          <a:hlinkClick r:id="rId10"/>
                        </a:rPr>
                        <a:t>Facebook Group </a:t>
                      </a:r>
                      <a:r>
                        <a:rPr lang="en-US" dirty="0"/>
                        <a:t>to swap kit</a:t>
                      </a:r>
                    </a:p>
                  </a:txBody>
                  <a:tcPr/>
                </a:tc>
                <a:extLst>
                  <a:ext uri="{0D108BD9-81ED-4DB2-BD59-A6C34878D82A}">
                    <a16:rowId xmlns:a16="http://schemas.microsoft.com/office/drawing/2014/main" val="3330335354"/>
                  </a:ext>
                </a:extLst>
              </a:tr>
              <a:tr h="311039">
                <a:tc>
                  <a:txBody>
                    <a:bodyPr/>
                    <a:lstStyle/>
                    <a:p>
                      <a:r>
                        <a:rPr lang="en-GB" dirty="0"/>
                        <a:t>Runcorn Cricket Club</a:t>
                      </a:r>
                    </a:p>
                  </a:txBody>
                  <a:tcPr/>
                </a:tc>
                <a:tc rowSpan="2">
                  <a:txBody>
                    <a:bodyPr/>
                    <a:lstStyle/>
                    <a:p>
                      <a:pPr marL="285750" indent="-285750" algn="ctr">
                        <a:buFontTx/>
                        <a:buChar char="-"/>
                      </a:pPr>
                      <a:r>
                        <a:rPr lang="en-US" dirty="0"/>
                        <a:t>Loan equipment</a:t>
                      </a:r>
                    </a:p>
                  </a:txBody>
                  <a:tcPr/>
                </a:tc>
                <a:extLst>
                  <a:ext uri="{0D108BD9-81ED-4DB2-BD59-A6C34878D82A}">
                    <a16:rowId xmlns:a16="http://schemas.microsoft.com/office/drawing/2014/main" val="3826720119"/>
                  </a:ext>
                </a:extLst>
              </a:tr>
              <a:tr h="311039">
                <a:tc>
                  <a:txBody>
                    <a:bodyPr/>
                    <a:lstStyle/>
                    <a:p>
                      <a:r>
                        <a:rPr lang="en-GB" dirty="0"/>
                        <a:t>Widnes Cricket Clubs</a:t>
                      </a:r>
                    </a:p>
                  </a:txBody>
                  <a:tcPr/>
                </a:tc>
                <a:tc vMerge="1">
                  <a:txBody>
                    <a:bodyPr/>
                    <a:lstStyle/>
                    <a:p>
                      <a:pPr marL="285750" indent="-285750">
                        <a:buFontTx/>
                        <a:buChar char="-"/>
                      </a:pPr>
                      <a:endParaRPr lang="en-US" dirty="0"/>
                    </a:p>
                  </a:txBody>
                  <a:tcPr/>
                </a:tc>
                <a:extLst>
                  <a:ext uri="{0D108BD9-81ED-4DB2-BD59-A6C34878D82A}">
                    <a16:rowId xmlns:a16="http://schemas.microsoft.com/office/drawing/2014/main" val="2427500876"/>
                  </a:ext>
                </a:extLst>
              </a:tr>
            </a:tbl>
          </a:graphicData>
        </a:graphic>
      </p:graphicFrame>
    </p:spTree>
    <p:extLst>
      <p:ext uri="{BB962C8B-B14F-4D97-AF65-F5344CB8AC3E}">
        <p14:creationId xmlns:p14="http://schemas.microsoft.com/office/powerpoint/2010/main" val="2875226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39A4642-B095-DF66-51F7-77B7995DA2F4}"/>
              </a:ext>
            </a:extLst>
          </p:cNvPr>
          <p:cNvPicPr>
            <a:picLocks noGrp="1" noRot="1" noMove="1" noResize="1" noEditPoints="1" noAdjustHandles="1" noChangeArrowheads="1" noChangeShapeType="1" noCrop="1"/>
          </p:cNvPicPr>
          <p:nvPr/>
        </p:nvPicPr>
        <p:blipFill>
          <a:blip r:embed="rId3"/>
          <a:stretch>
            <a:fillRect/>
          </a:stretch>
        </p:blipFill>
        <p:spPr>
          <a:xfrm>
            <a:off x="-3" y="0"/>
            <a:ext cx="12192002" cy="5707422"/>
          </a:xfrm>
          <a:prstGeom prst="rect">
            <a:avLst/>
          </a:prstGeom>
        </p:spPr>
      </p:pic>
      <p:sp>
        <p:nvSpPr>
          <p:cNvPr id="5" name="Rectangle 4">
            <a:extLst>
              <a:ext uri="{FF2B5EF4-FFF2-40B4-BE49-F238E27FC236}">
                <a16:creationId xmlns:a16="http://schemas.microsoft.com/office/drawing/2014/main" id="{6EBE4A5A-ED46-B50D-E668-BEBB8E85A0D4}"/>
              </a:ext>
            </a:extLst>
          </p:cNvPr>
          <p:cNvSpPr>
            <a:spLocks noGrp="1" noRot="1" noMove="1" noResize="1" noEditPoints="1" noAdjustHandles="1" noChangeArrowheads="1" noChangeShapeType="1"/>
          </p:cNvSpPr>
          <p:nvPr/>
        </p:nvSpPr>
        <p:spPr>
          <a:xfrm rot="16200000">
            <a:off x="6058514" y="-426066"/>
            <a:ext cx="74973" cy="12192001"/>
          </a:xfrm>
          <a:prstGeom prst="rect">
            <a:avLst/>
          </a:prstGeom>
          <a:solidFill>
            <a:srgbClr val="10598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logo with colorful people&#10;&#10;Description automatically generated with medium confidence">
            <a:extLst>
              <a:ext uri="{FF2B5EF4-FFF2-40B4-BE49-F238E27FC236}">
                <a16:creationId xmlns:a16="http://schemas.microsoft.com/office/drawing/2014/main" id="{56A5702D-8C29-8CC0-C3CF-D9B62ABB869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452170" y="5914415"/>
            <a:ext cx="1267384" cy="738338"/>
          </a:xfrm>
          <a:prstGeom prst="rect">
            <a:avLst/>
          </a:prstGeom>
        </p:spPr>
      </p:pic>
      <p:grpSp>
        <p:nvGrpSpPr>
          <p:cNvPr id="21" name="Group 20">
            <a:extLst>
              <a:ext uri="{FF2B5EF4-FFF2-40B4-BE49-F238E27FC236}">
                <a16:creationId xmlns:a16="http://schemas.microsoft.com/office/drawing/2014/main" id="{243517F8-AFE8-457C-3324-0A3268BC1700}"/>
              </a:ext>
            </a:extLst>
          </p:cNvPr>
          <p:cNvGrpSpPr>
            <a:grpSpLocks noGrp="1" noUngrp="1" noRot="1" noMove="1" noResize="1"/>
          </p:cNvGrpSpPr>
          <p:nvPr/>
        </p:nvGrpSpPr>
        <p:grpSpPr>
          <a:xfrm>
            <a:off x="7097033" y="5996970"/>
            <a:ext cx="4870537" cy="573228"/>
            <a:chOff x="6886968" y="6156263"/>
            <a:chExt cx="4940593" cy="581473"/>
          </a:xfrm>
        </p:grpSpPr>
        <p:pic>
          <p:nvPicPr>
            <p:cNvPr id="27" name="Picture 26" descr="A black text on a white background&#10;&#10;Description automatically generated">
              <a:extLst>
                <a:ext uri="{FF2B5EF4-FFF2-40B4-BE49-F238E27FC236}">
                  <a16:creationId xmlns:a16="http://schemas.microsoft.com/office/drawing/2014/main" id="{C9035547-0420-1705-924A-35488D7FFA61}"/>
                </a:ext>
              </a:extLst>
            </p:cNvPr>
            <p:cNvPicPr>
              <a:picLocks noGrp="1" noRot="1" noChangeAspect="1" noMove="1" noResize="1" noEditPoints="1" noAdjustHandles="1" noChangeArrowheads="1" noChangeShapeType="1" noCrop="1"/>
            </p:cNvPicPr>
            <p:nvPr userDrawn="1"/>
          </p:nvPicPr>
          <p:blipFill>
            <a:blip r:embed="rId5"/>
            <a:stretch>
              <a:fillRect/>
            </a:stretch>
          </p:blipFill>
          <p:spPr>
            <a:xfrm>
              <a:off x="9774194" y="6180977"/>
              <a:ext cx="2053367" cy="556759"/>
            </a:xfrm>
            <a:prstGeom prst="rect">
              <a:avLst/>
            </a:prstGeom>
          </p:spPr>
        </p:pic>
        <p:pic>
          <p:nvPicPr>
            <p:cNvPr id="28" name="Picture 27">
              <a:extLst>
                <a:ext uri="{FF2B5EF4-FFF2-40B4-BE49-F238E27FC236}">
                  <a16:creationId xmlns:a16="http://schemas.microsoft.com/office/drawing/2014/main" id="{03F5AB37-F272-329C-D0C4-9FD6CE93B339}"/>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8920924" y="6156263"/>
              <a:ext cx="584274" cy="483255"/>
            </a:xfrm>
            <a:prstGeom prst="rect">
              <a:avLst/>
            </a:prstGeom>
          </p:spPr>
        </p:pic>
        <p:pic>
          <p:nvPicPr>
            <p:cNvPr id="29" name="Picture 28" descr="A group of people with a child and a wheelchair&#10;&#10;Description automatically generated">
              <a:extLst>
                <a:ext uri="{FF2B5EF4-FFF2-40B4-BE49-F238E27FC236}">
                  <a16:creationId xmlns:a16="http://schemas.microsoft.com/office/drawing/2014/main" id="{BFC5C991-6D43-4021-931C-978014307917}"/>
                </a:ext>
              </a:extLst>
            </p:cNvPr>
            <p:cNvPicPr>
              <a:picLocks noGrp="1" noRot="1" noChangeAspect="1" noMove="1" noResize="1" noEditPoints="1" noAdjustHandles="1" noChangeArrowheads="1" noChangeShapeType="1" noCrop="1"/>
            </p:cNvPicPr>
            <p:nvPr userDrawn="1"/>
          </p:nvPicPr>
          <p:blipFill>
            <a:blip r:embed="rId7"/>
            <a:stretch>
              <a:fillRect/>
            </a:stretch>
          </p:blipFill>
          <p:spPr>
            <a:xfrm>
              <a:off x="6886968" y="6156263"/>
              <a:ext cx="746664" cy="581473"/>
            </a:xfrm>
            <a:prstGeom prst="rect">
              <a:avLst/>
            </a:prstGeom>
          </p:spPr>
        </p:pic>
        <p:pic>
          <p:nvPicPr>
            <p:cNvPr id="30" name="Picture 29" descr="A blue and white logo&#10;&#10;Description automatically generated">
              <a:extLst>
                <a:ext uri="{FF2B5EF4-FFF2-40B4-BE49-F238E27FC236}">
                  <a16:creationId xmlns:a16="http://schemas.microsoft.com/office/drawing/2014/main" id="{924F0437-3EE2-128D-FA72-255953F0250A}"/>
                </a:ext>
              </a:extLst>
            </p:cNvPr>
            <p:cNvPicPr>
              <a:picLocks noGrp="1" noRot="1" noChangeAspect="1" noMove="1" noResize="1" noEditPoints="1" noAdjustHandles="1" noChangeArrowheads="1" noChangeShapeType="1" noCrop="1"/>
            </p:cNvPicPr>
            <p:nvPr userDrawn="1"/>
          </p:nvPicPr>
          <p:blipFill>
            <a:blip r:embed="rId8"/>
            <a:stretch>
              <a:fillRect/>
            </a:stretch>
          </p:blipFill>
          <p:spPr>
            <a:xfrm>
              <a:off x="7902628" y="6294599"/>
              <a:ext cx="749300" cy="304800"/>
            </a:xfrm>
            <a:prstGeom prst="rect">
              <a:avLst/>
            </a:prstGeom>
          </p:spPr>
        </p:pic>
      </p:grpSp>
      <p:sp>
        <p:nvSpPr>
          <p:cNvPr id="10" name="TextBox 9">
            <a:extLst>
              <a:ext uri="{FF2B5EF4-FFF2-40B4-BE49-F238E27FC236}">
                <a16:creationId xmlns:a16="http://schemas.microsoft.com/office/drawing/2014/main" id="{9F4B28C8-D365-862E-EF14-47A1BEB6C075}"/>
              </a:ext>
            </a:extLst>
          </p:cNvPr>
          <p:cNvSpPr txBox="1"/>
          <p:nvPr/>
        </p:nvSpPr>
        <p:spPr>
          <a:xfrm>
            <a:off x="310896" y="205247"/>
            <a:ext cx="6208776" cy="584775"/>
          </a:xfrm>
          <a:prstGeom prst="rect">
            <a:avLst/>
          </a:prstGeom>
          <a:noFill/>
        </p:spPr>
        <p:txBody>
          <a:bodyPr wrap="square" rtlCol="0">
            <a:spAutoFit/>
          </a:bodyPr>
          <a:lstStyle/>
          <a:p>
            <a:r>
              <a:rPr lang="en-GB" sz="3200" dirty="0">
                <a:hlinkClick r:id="rId9"/>
              </a:rPr>
              <a:t>Adult Learning</a:t>
            </a:r>
            <a:endParaRPr lang="en-GB" sz="3200" dirty="0"/>
          </a:p>
        </p:txBody>
      </p:sp>
      <p:pic>
        <p:nvPicPr>
          <p:cNvPr id="4" name="Picture 3">
            <a:extLst>
              <a:ext uri="{FF2B5EF4-FFF2-40B4-BE49-F238E27FC236}">
                <a16:creationId xmlns:a16="http://schemas.microsoft.com/office/drawing/2014/main" id="{0DF29D0B-8F6E-F160-B13E-868DA81A90CF}"/>
              </a:ext>
            </a:extLst>
          </p:cNvPr>
          <p:cNvPicPr>
            <a:picLocks noChangeAspect="1"/>
          </p:cNvPicPr>
          <p:nvPr/>
        </p:nvPicPr>
        <p:blipFill>
          <a:blip r:embed="rId10"/>
          <a:stretch>
            <a:fillRect/>
          </a:stretch>
        </p:blipFill>
        <p:spPr>
          <a:xfrm>
            <a:off x="538264" y="995269"/>
            <a:ext cx="3204177" cy="3977958"/>
          </a:xfrm>
          <a:prstGeom prst="rect">
            <a:avLst/>
          </a:prstGeom>
        </p:spPr>
      </p:pic>
      <p:sp>
        <p:nvSpPr>
          <p:cNvPr id="8" name="TextBox 7">
            <a:extLst>
              <a:ext uri="{FF2B5EF4-FFF2-40B4-BE49-F238E27FC236}">
                <a16:creationId xmlns:a16="http://schemas.microsoft.com/office/drawing/2014/main" id="{E8DFB4CA-B7BE-BFA3-C6AB-B4A81DBFFF85}"/>
              </a:ext>
            </a:extLst>
          </p:cNvPr>
          <p:cNvSpPr txBox="1"/>
          <p:nvPr/>
        </p:nvSpPr>
        <p:spPr>
          <a:xfrm>
            <a:off x="4614641" y="717513"/>
            <a:ext cx="5700860" cy="4185761"/>
          </a:xfrm>
          <a:prstGeom prst="rect">
            <a:avLst/>
          </a:prstGeom>
          <a:noFill/>
        </p:spPr>
        <p:txBody>
          <a:bodyPr wrap="square">
            <a:spAutoFit/>
          </a:bodyPr>
          <a:lstStyle/>
          <a:p>
            <a:pPr algn="l"/>
            <a:r>
              <a:rPr lang="en-US" sz="1400" b="1" i="0" dirty="0">
                <a:solidFill>
                  <a:srgbClr val="222222"/>
                </a:solidFill>
                <a:effectLst/>
                <a:latin typeface="Segoe UI Semilight" panose="020B0402040204020203" pitchFamily="34" charset="0"/>
              </a:rPr>
              <a:t>Halton People into Jobs</a:t>
            </a:r>
            <a:br>
              <a:rPr lang="en-US" sz="1400" b="0" i="0" dirty="0">
                <a:solidFill>
                  <a:srgbClr val="222222"/>
                </a:solidFill>
                <a:effectLst/>
                <a:latin typeface="Segoe UI Semilight" panose="020B0402040204020203" pitchFamily="34" charset="0"/>
              </a:rPr>
            </a:br>
            <a:endParaRPr lang="en-US" sz="1400" b="0" i="0" dirty="0">
              <a:solidFill>
                <a:srgbClr val="222222"/>
              </a:solidFill>
              <a:effectLst/>
              <a:latin typeface="Segoe UI Semilight" panose="020B0402040204020203" pitchFamily="34" charset="0"/>
            </a:endParaRPr>
          </a:p>
          <a:p>
            <a:pPr algn="l"/>
            <a:r>
              <a:rPr lang="en-US" sz="1400" b="0" i="0" dirty="0">
                <a:solidFill>
                  <a:srgbClr val="222222"/>
                </a:solidFill>
                <a:effectLst/>
                <a:latin typeface="Segoe UI" panose="020B0502040204020203" pitchFamily="34" charset="0"/>
              </a:rPr>
              <a:t>Halton People into Jobs (Halton Borough Council) offers a range of services to help local residents address barriers to employment i.e. debt/money advice, health improvement, training, skills for life. Advisors/Key Workers also help participants access support through a network of expert specialist </a:t>
            </a:r>
            <a:r>
              <a:rPr lang="en-US" sz="1400" b="0" i="0" dirty="0" err="1">
                <a:solidFill>
                  <a:srgbClr val="222222"/>
                </a:solidFill>
                <a:effectLst/>
                <a:latin typeface="Segoe UI" panose="020B0502040204020203" pitchFamily="34" charset="0"/>
              </a:rPr>
              <a:t>organisations</a:t>
            </a:r>
            <a:r>
              <a:rPr lang="en-US" sz="1400" b="0" i="0" dirty="0">
                <a:solidFill>
                  <a:srgbClr val="222222"/>
                </a:solidFill>
                <a:effectLst/>
                <a:latin typeface="Segoe UI" panose="020B0502040204020203" pitchFamily="34" charset="0"/>
              </a:rPr>
              <a:t>.</a:t>
            </a:r>
          </a:p>
          <a:p>
            <a:pPr algn="l"/>
            <a:r>
              <a:rPr lang="en-US" sz="1400" b="1" i="0" dirty="0">
                <a:solidFill>
                  <a:srgbClr val="222222"/>
                </a:solidFill>
                <a:effectLst/>
                <a:latin typeface="Segoe UI" panose="020B0502040204020203" pitchFamily="34" charset="0"/>
              </a:rPr>
              <a:t>To register for support please contact:</a:t>
            </a:r>
            <a:endParaRPr lang="en-US" sz="1400" b="0" i="0" dirty="0">
              <a:solidFill>
                <a:srgbClr val="222222"/>
              </a:solidFill>
              <a:effectLst/>
              <a:latin typeface="Segoe UI" panose="020B0502040204020203" pitchFamily="34" charset="0"/>
            </a:endParaRPr>
          </a:p>
          <a:p>
            <a:pPr algn="l"/>
            <a:r>
              <a:rPr lang="en-US" sz="1400" b="1" i="0" dirty="0">
                <a:solidFill>
                  <a:srgbClr val="222222"/>
                </a:solidFill>
                <a:effectLst/>
                <a:latin typeface="Segoe UI" panose="020B0502040204020203" pitchFamily="34" charset="0"/>
              </a:rPr>
              <a:t>0151 511 7555 or email </a:t>
            </a:r>
            <a:r>
              <a:rPr lang="en-US" sz="1400" b="0" i="0" u="sng" dirty="0">
                <a:solidFill>
                  <a:srgbClr val="222222"/>
                </a:solidFill>
                <a:effectLst/>
                <a:latin typeface="Segoe UI" panose="020B0502040204020203" pitchFamily="34" charset="0"/>
                <a:hlinkClick r:id="rId11"/>
              </a:rPr>
              <a:t>hpij@halton.gov.uk</a:t>
            </a:r>
            <a:endParaRPr lang="en-US" sz="1400" b="0" i="0" dirty="0">
              <a:solidFill>
                <a:srgbClr val="222222"/>
              </a:solidFill>
              <a:effectLst/>
              <a:latin typeface="Segoe UI" panose="020B0502040204020203" pitchFamily="34" charset="0"/>
            </a:endParaRPr>
          </a:p>
          <a:p>
            <a:pPr algn="l"/>
            <a:r>
              <a:rPr lang="en-US" sz="1400" b="0" i="0" dirty="0">
                <a:solidFill>
                  <a:srgbClr val="222222"/>
                </a:solidFill>
                <a:effectLst/>
                <a:latin typeface="Segoe UI" panose="020B0502040204020203" pitchFamily="34" charset="0"/>
              </a:rPr>
              <a:t>Halton People into Jobs has a dedicated Employment Liaison service. As a level 3 Disability Confident Leader, the team are able to share experiences with employers as to how best to adapt practices to attract, recruit and support employees who may need help in work.</a:t>
            </a:r>
          </a:p>
          <a:p>
            <a:pPr algn="l"/>
            <a:r>
              <a:rPr lang="en-US" sz="1400" b="0" i="0" dirty="0">
                <a:solidFill>
                  <a:srgbClr val="222222"/>
                </a:solidFill>
                <a:effectLst/>
                <a:latin typeface="Segoe UI" panose="020B0502040204020203" pitchFamily="34" charset="0"/>
              </a:rPr>
              <a:t>By providing a bespoke job matching service for individuals looking for work and employers seeking new employees we are able to match participants to a range of opportunities to help them move closer to work.</a:t>
            </a:r>
          </a:p>
          <a:p>
            <a:pPr algn="l"/>
            <a:r>
              <a:rPr lang="en-US" sz="1400" b="1" i="0" dirty="0">
                <a:solidFill>
                  <a:srgbClr val="222222"/>
                </a:solidFill>
                <a:effectLst/>
                <a:latin typeface="Segoe UI" panose="020B0502040204020203" pitchFamily="34" charset="0"/>
              </a:rPr>
              <a:t>To access support with your recruitment please contact:</a:t>
            </a:r>
            <a:endParaRPr lang="en-US" sz="1400" b="0" i="0" dirty="0">
              <a:solidFill>
                <a:srgbClr val="222222"/>
              </a:solidFill>
              <a:effectLst/>
              <a:latin typeface="Segoe UI" panose="020B0502040204020203" pitchFamily="34" charset="0"/>
            </a:endParaRPr>
          </a:p>
          <a:p>
            <a:pPr algn="l"/>
            <a:r>
              <a:rPr lang="en-US" sz="1400" b="1" i="0" dirty="0">
                <a:solidFill>
                  <a:srgbClr val="222222"/>
                </a:solidFill>
                <a:effectLst/>
                <a:latin typeface="Segoe UI" panose="020B0502040204020203" pitchFamily="34" charset="0"/>
              </a:rPr>
              <a:t>0151 511 8222 or email </a:t>
            </a:r>
            <a:r>
              <a:rPr lang="en-US" sz="1400" b="0" i="0" u="sng" dirty="0">
                <a:solidFill>
                  <a:srgbClr val="222222"/>
                </a:solidFill>
                <a:effectLst/>
                <a:latin typeface="Segoe UI" panose="020B0502040204020203" pitchFamily="34" charset="0"/>
                <a:hlinkClick r:id="rId12"/>
              </a:rPr>
              <a:t>jobmatching@halton.gov.uk</a:t>
            </a:r>
            <a:endParaRPr lang="en-US" sz="1400" b="0" i="0" dirty="0">
              <a:solidFill>
                <a:srgbClr val="222222"/>
              </a:solidFill>
              <a:effectLst/>
              <a:latin typeface="Segoe UI" panose="020B0502040204020203" pitchFamily="34" charset="0"/>
            </a:endParaRPr>
          </a:p>
        </p:txBody>
      </p:sp>
    </p:spTree>
    <p:extLst>
      <p:ext uri="{BB962C8B-B14F-4D97-AF65-F5344CB8AC3E}">
        <p14:creationId xmlns:p14="http://schemas.microsoft.com/office/powerpoint/2010/main" val="367088640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D59DE79F159D147AA1F7E0212B51AD8" ma:contentTypeVersion="7" ma:contentTypeDescription="Create a new document." ma:contentTypeScope="" ma:versionID="16aba40fd930e6f2be1a9be7812b0225">
  <xsd:schema xmlns:xsd="http://www.w3.org/2001/XMLSchema" xmlns:xs="http://www.w3.org/2001/XMLSchema" xmlns:p="http://schemas.microsoft.com/office/2006/metadata/properties" xmlns:ns1="http://schemas.microsoft.com/sharepoint/v3" xmlns:ns2="db82dc77-23e8-45c5-aca7-8dbba352c768" targetNamespace="http://schemas.microsoft.com/office/2006/metadata/properties" ma:root="true" ma:fieldsID="6de64a4b6f1d569e5afdfa4b986d4265" ns1:_="" ns2:_="">
    <xsd:import namespace="http://schemas.microsoft.com/sharepoint/v3"/>
    <xsd:import namespace="db82dc77-23e8-45c5-aca7-8dbba352c768"/>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b82dc77-23e8-45c5-aca7-8dbba352c76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86D50A-106E-4D9B-9101-DBD6F9A7115B}">
  <ds:schemaRefs>
    <ds:schemaRef ds:uri="http://schemas.microsoft.com/sharepoint/v3/contenttype/forms"/>
  </ds:schemaRefs>
</ds:datastoreItem>
</file>

<file path=customXml/itemProps2.xml><?xml version="1.0" encoding="utf-8"?>
<ds:datastoreItem xmlns:ds="http://schemas.openxmlformats.org/officeDocument/2006/customXml" ds:itemID="{B2916B6B-A130-49EA-A354-62646F4F8B10}">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A0EC8F14-F590-48D7-92ED-D12A050C36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b82dc77-23e8-45c5-aca7-8dbba352c7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45a4c31-6fb2-46ad-9292-92ae3f7968fe}" enabled="0" method="" siteId="{145a4c31-6fb2-46ad-9292-92ae3f7968fe}" removed="1"/>
</clbl:labelList>
</file>

<file path=docProps/app.xml><?xml version="1.0" encoding="utf-8"?>
<Properties xmlns="http://schemas.openxmlformats.org/officeDocument/2006/extended-properties" xmlns:vt="http://schemas.openxmlformats.org/officeDocument/2006/docPropsVTypes">
  <TotalTime>1</TotalTime>
  <Words>1950</Words>
  <Application>Microsoft Office PowerPoint</Application>
  <PresentationFormat>Widescreen</PresentationFormat>
  <Paragraphs>198</Paragraphs>
  <Slides>15</Slides>
  <Notes>15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Aptos</vt:lpstr>
      <vt:lpstr>Aptos Display</vt:lpstr>
      <vt:lpstr>Arial</vt:lpstr>
      <vt:lpstr>Courier New</vt:lpstr>
      <vt:lpstr>inherit</vt:lpstr>
      <vt:lpstr>Segoe UI</vt:lpstr>
      <vt:lpstr>Segoe UI Semilight</vt:lpstr>
      <vt:lpstr>SwitzerRegular</vt:lpstr>
      <vt:lpstr>1_Office Theme</vt:lpstr>
      <vt:lpstr>Office Theme</vt:lpstr>
      <vt:lpstr>PowerPoint Presentation</vt:lpstr>
      <vt:lpstr>Free Mobile Data for People Who Need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Customer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Adam Hindhaugh</dc:creator>
  <cp:lastModifiedBy>Andrew Moore (Lunts Heath Primary School)</cp:lastModifiedBy>
  <cp:revision>4</cp:revision>
  <dcterms:created xsi:type="dcterms:W3CDTF">2024-11-18T10:34:18Z</dcterms:created>
  <dcterms:modified xsi:type="dcterms:W3CDTF">2025-01-22T13:01:43Z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0x010100AD59DE79F159D147AA1F7E0212B51AD8</vt:lpwstr>
  </property>
</Properties>
</file>