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301" r:id="rId3"/>
    <p:sldId id="297" r:id="rId4"/>
    <p:sldId id="298" r:id="rId5"/>
    <p:sldId id="299" r:id="rId6"/>
    <p:sldId id="302" r:id="rId7"/>
    <p:sldId id="303" r:id="rId8"/>
    <p:sldId id="304" r:id="rId9"/>
    <p:sldId id="282" r:id="rId10"/>
    <p:sldId id="283" r:id="rId11"/>
    <p:sldId id="294" r:id="rId12"/>
    <p:sldId id="295" r:id="rId13"/>
    <p:sldId id="29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5EBBA-C7B0-4A94-BED9-163BE26D0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FCD4C9-69C3-4FBE-A827-CDFA1B6535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05731-0FD4-41A5-8CBA-757080C1C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6A37-4041-4720-B760-71290767235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5B0E4F-68E8-48C6-9912-4DC77B52B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BFFF8-B05D-452D-9E48-006B0D5E3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A416-240E-4226-8574-38F921E2B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9151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7829-E2CA-473E-BC34-FC2DDCB27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31DC65-D575-41AE-949D-7A9E3DC94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904C2-152B-4B6D-B00A-9F043B2D8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6A37-4041-4720-B760-71290767235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5AC89-D8B9-48B0-96CB-EC7FC610F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B4280-5F37-463C-AD9A-EA3BCBE21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A416-240E-4226-8574-38F921E2B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49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D052A-F448-4D57-B85C-A544788F3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0CC16-3B77-4205-A117-8F8BB4798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A9F4C-7F9B-48D7-BE39-60E8A0A9E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6A37-4041-4720-B760-71290767235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D7531-DCD0-48A3-BF7E-8BD4CCCDD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B3727-5377-4D44-8CD6-BD8A881FD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A416-240E-4226-8574-38F921E2B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27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928F3-7A18-4108-9D7D-C12B84E5B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2C0A6-96D8-42D3-A298-FEF4CE4896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FFFEE4-75E0-4AB6-8A46-012777ED9C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243EBE-6D0D-4987-BB2F-5792C1EA1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6A37-4041-4720-B760-71290767235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40C576-C603-4E21-BC68-2B589A017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1CD169-4BDE-4A8B-AA10-BF992761E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A416-240E-4226-8574-38F921E2B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3103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66DEA-83C2-45FD-8CE7-ABF3DEA1A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11514-6FD7-4B32-B7E2-5E6F43413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D92D1B-40A4-4A0D-AC9F-825C35A89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9C24AE-0E2D-4865-A31F-D3CAC3F410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E90EE9-5DF1-4B7F-B7BC-26380F58A6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4DBD183-B519-412A-8925-1BBF6A8ED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6A37-4041-4720-B760-71290767235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D85AE6-C9D8-4B52-A254-E7BE243A1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8E16CE-FD46-47CF-B502-38ABDB7CE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A416-240E-4226-8574-38F921E2B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879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59EB4-C94B-45C9-9D00-31507E113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B38019-C885-403F-9EC0-8936F2627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6A37-4041-4720-B760-71290767235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C64E2-AEF1-449C-AD8C-08E2F81DF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81EBD2-B139-4A15-B202-35F108F0A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A416-240E-4226-8574-38F921E2B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853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4D2480-DCB6-448F-BCCB-077122E58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6A37-4041-4720-B760-71290767235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BB3A646-1BD9-485A-8E93-2DC59B246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451741-8F74-447C-BCDB-9C5E4E95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A416-240E-4226-8574-38F921E2B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517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3D493-F373-475E-8333-26448D485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74B7C-7494-4A67-93F4-22B20D76A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B3095-51E4-469B-8D6F-67C2939016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76BC3-F9CE-4ACE-9C24-9000C0345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6A37-4041-4720-B760-71290767235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E2E337-CC03-4A5E-B15B-BD012D250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5D7C16-F41D-4705-B9E9-5F1A6DD6B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A416-240E-4226-8574-38F921E2B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320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B4A53-7544-4200-A668-5C91947B5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0BE6B8-BBD5-4D4B-9E1F-CC98DC06C9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C2170-6BCD-4087-AF6A-C8FFC9E53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11E79C-E562-4230-95B7-0129D4B74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6A37-4041-4720-B760-71290767235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AF20A0-3E69-4E5D-939D-B3D703CAF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DFE8A1-BB58-4283-8D81-8A8C2D771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A416-240E-4226-8574-38F921E2B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389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F0868-2A38-424B-A0CC-8F2BFDAE9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986A4E-516C-488B-A073-EC3DD3065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2F2FB-39DF-4C89-860D-ADF8CF9E2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6A37-4041-4720-B760-71290767235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38A58-57CA-4B2E-8FA6-AD94A4326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DC806-1C01-4339-B85F-8B57A8C22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A416-240E-4226-8574-38F921E2B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8923D3-128E-4F79-879F-3E811353D5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D5857A-685D-44DC-B3AB-C41029F878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2F7EA-FC99-4B37-8215-8FF6D448F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6A37-4041-4720-B760-71290767235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E557D-F163-4C15-98C3-E3276A605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AD226-959E-425B-8AD7-864150EFF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A416-240E-4226-8574-38F921E2B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433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C66F54-49D7-4837-B13E-8B853293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C46151-AF3A-48F4-BEFA-DA8FCAB0D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5D134-D334-44CC-901E-00C871D74C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96A37-4041-4720-B760-71290767235A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417791-4B35-4C17-80B6-5CD3F61A9B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04EEFC-9418-4C41-9C58-FFFA499C2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2A416-240E-4226-8574-38F921E2B4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7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B6D3D6-359D-4351-A15D-06E6E0AD8BB9}"/>
              </a:ext>
            </a:extLst>
          </p:cNvPr>
          <p:cNvSpPr txBox="1"/>
          <p:nvPr/>
        </p:nvSpPr>
        <p:spPr>
          <a:xfrm>
            <a:off x="242047" y="197224"/>
            <a:ext cx="1170790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u="sng" dirty="0">
                <a:latin typeface="Letter-join Plus 2" panose="02000505000000020003" pitchFamily="50" charset="0"/>
              </a:rPr>
              <a:t>Multiplication</a:t>
            </a:r>
          </a:p>
          <a:p>
            <a:endParaRPr lang="en-GB" sz="2800" u="sng" dirty="0">
              <a:latin typeface="Letter-join Plus 2" panose="02000505000000020003" pitchFamily="50" charset="0"/>
            </a:endParaRPr>
          </a:p>
          <a:p>
            <a:r>
              <a:rPr lang="en-GB" sz="3600" dirty="0">
                <a:latin typeface="Letter-join Plus 2" panose="02000505000000020003" pitchFamily="50" charset="0"/>
              </a:rPr>
              <a:t>When multiplying by 1-digit, we use either mental strategies or the short column method. </a:t>
            </a:r>
          </a:p>
          <a:p>
            <a:endParaRPr lang="en-GB" sz="1400" dirty="0">
              <a:latin typeface="Letter-join Plus 2" panose="02000505000000020003" pitchFamily="50" charset="0"/>
            </a:endParaRPr>
          </a:p>
          <a:p>
            <a:r>
              <a:rPr lang="en-GB" sz="3600" u="sng" dirty="0">
                <a:latin typeface="Letter-join Plus 2" panose="02000505000000020003" pitchFamily="50" charset="0"/>
              </a:rPr>
              <a:t>For e.g. </a:t>
            </a:r>
          </a:p>
          <a:p>
            <a:r>
              <a:rPr lang="en-GB" sz="3600" dirty="0">
                <a:latin typeface="Letter-join Plus 2" panose="02000505000000020003" pitchFamily="50" charset="0"/>
              </a:rPr>
              <a:t>150 </a:t>
            </a:r>
            <a:r>
              <a:rPr lang="en-GB" sz="3600" dirty="0">
                <a:latin typeface="+mj-lt"/>
                <a:cs typeface="Times New Roman" panose="02020603050405020304" pitchFamily="18" charset="0"/>
              </a:rPr>
              <a:t>x</a:t>
            </a:r>
            <a:r>
              <a:rPr lang="en-GB" sz="3600" dirty="0">
                <a:latin typeface="Letter-join Plus 2" panose="02000505000000020003" pitchFamily="50" charset="0"/>
              </a:rPr>
              <a:t> 4 = 600 (can be done mentally by realising that 15 </a:t>
            </a:r>
            <a:r>
              <a:rPr lang="en-GB" sz="3600" dirty="0">
                <a:latin typeface="+mj-lt"/>
              </a:rPr>
              <a:t>x</a:t>
            </a:r>
            <a:r>
              <a:rPr lang="en-GB" sz="3600" dirty="0">
                <a:latin typeface="Letter-join Plus 2" panose="02000505000000020003" pitchFamily="50" charset="0"/>
              </a:rPr>
              <a:t> 5 = 60, then make it 10 times bigger)  </a:t>
            </a:r>
          </a:p>
          <a:p>
            <a:endParaRPr lang="en-GB" sz="3600" dirty="0">
              <a:latin typeface="Letter-join Plus 2" panose="02000505000000020003" pitchFamily="50" charset="0"/>
            </a:endParaRPr>
          </a:p>
          <a:p>
            <a:r>
              <a:rPr lang="en-GB" sz="3600" dirty="0">
                <a:latin typeface="Letter-join Plus 2" panose="02000505000000020003" pitchFamily="50" charset="0"/>
              </a:rPr>
              <a:t>478 </a:t>
            </a:r>
            <a:r>
              <a:rPr lang="en-GB" sz="3600" dirty="0">
                <a:latin typeface="+mj-lt"/>
              </a:rPr>
              <a:t>x</a:t>
            </a:r>
            <a:r>
              <a:rPr lang="en-GB" sz="3600" dirty="0">
                <a:latin typeface="Letter-join Plus 2" panose="02000505000000020003" pitchFamily="50" charset="0"/>
              </a:rPr>
              <a:t> 9 = </a:t>
            </a:r>
          </a:p>
          <a:p>
            <a:r>
              <a:rPr lang="en-GB" sz="3600" dirty="0">
                <a:latin typeface="Letter-join Plus 2" panose="02000505000000020003" pitchFamily="50" charset="0"/>
              </a:rPr>
              <a:t>We can use a short column method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EF207D-158E-4D07-9DE0-DF16393D0AD3}"/>
              </a:ext>
            </a:extLst>
          </p:cNvPr>
          <p:cNvSpPr txBox="1"/>
          <p:nvPr/>
        </p:nvSpPr>
        <p:spPr>
          <a:xfrm>
            <a:off x="7440706" y="3938262"/>
            <a:ext cx="48230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  4  7 8 </a:t>
            </a:r>
          </a:p>
          <a:p>
            <a:r>
              <a:rPr lang="en-GB" sz="5400" dirty="0"/>
              <a:t>x       9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765FB95-B2FB-4008-B8E9-DDD2A697A362}"/>
              </a:ext>
            </a:extLst>
          </p:cNvPr>
          <p:cNvCxnSpPr>
            <a:cxnSpLocks/>
          </p:cNvCxnSpPr>
          <p:nvPr/>
        </p:nvCxnSpPr>
        <p:spPr>
          <a:xfrm>
            <a:off x="7270377" y="5692588"/>
            <a:ext cx="2268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2790C8C-083B-4442-A3C2-63A0AF7F2CA6}"/>
              </a:ext>
            </a:extLst>
          </p:cNvPr>
          <p:cNvCxnSpPr>
            <a:cxnSpLocks/>
          </p:cNvCxnSpPr>
          <p:nvPr/>
        </p:nvCxnSpPr>
        <p:spPr>
          <a:xfrm flipV="1">
            <a:off x="7270377" y="6248399"/>
            <a:ext cx="226807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20C7073-3A22-4402-8555-6952C97FB9FA}"/>
              </a:ext>
            </a:extLst>
          </p:cNvPr>
          <p:cNvSpPr txBox="1"/>
          <p:nvPr/>
        </p:nvSpPr>
        <p:spPr>
          <a:xfrm>
            <a:off x="8955741" y="5639445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9212D6-2821-4A6E-A7C4-1581347299AE}"/>
              </a:ext>
            </a:extLst>
          </p:cNvPr>
          <p:cNvSpPr txBox="1"/>
          <p:nvPr/>
        </p:nvSpPr>
        <p:spPr>
          <a:xfrm>
            <a:off x="8373035" y="5639445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643113-C4B9-4CA8-8E6E-516714B7A58A}"/>
              </a:ext>
            </a:extLst>
          </p:cNvPr>
          <p:cNvSpPr txBox="1"/>
          <p:nvPr/>
        </p:nvSpPr>
        <p:spPr>
          <a:xfrm>
            <a:off x="7866529" y="5646892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911BF0-27D0-42DA-9B70-5E90E5AE22A1}"/>
              </a:ext>
            </a:extLst>
          </p:cNvPr>
          <p:cNvSpPr txBox="1"/>
          <p:nvPr/>
        </p:nvSpPr>
        <p:spPr>
          <a:xfrm>
            <a:off x="8355106" y="6211668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DB8210-8701-4A93-9292-5B10F8B36D76}"/>
              </a:ext>
            </a:extLst>
          </p:cNvPr>
          <p:cNvSpPr txBox="1"/>
          <p:nvPr/>
        </p:nvSpPr>
        <p:spPr>
          <a:xfrm>
            <a:off x="7915836" y="6211667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573C24-E80F-4992-BECA-11518BC09B93}"/>
              </a:ext>
            </a:extLst>
          </p:cNvPr>
          <p:cNvSpPr txBox="1"/>
          <p:nvPr/>
        </p:nvSpPr>
        <p:spPr>
          <a:xfrm>
            <a:off x="7355541" y="5657374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CFE1F31-AE20-4CEA-97D0-B0388307F3DC}"/>
              </a:ext>
            </a:extLst>
          </p:cNvPr>
          <p:cNvCxnSpPr>
            <a:cxnSpLocks/>
          </p:cNvCxnSpPr>
          <p:nvPr/>
        </p:nvCxnSpPr>
        <p:spPr>
          <a:xfrm>
            <a:off x="8355106" y="6338919"/>
            <a:ext cx="340659" cy="32829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265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D89DF8-F859-4B70-9C59-408BD0B7D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697" y="2048111"/>
            <a:ext cx="7323291" cy="3427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86F7B69-6DA0-49D5-B27A-F8D5F0582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" y="0"/>
            <a:ext cx="12192000" cy="204811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C7CDEBF-CE06-4C92-8403-25AAF0DDC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12" y="2048111"/>
            <a:ext cx="4462659" cy="459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7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1352A7-D15A-481E-A610-5064932B6C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05" b="82053"/>
          <a:stretch/>
        </p:blipFill>
        <p:spPr>
          <a:xfrm>
            <a:off x="788894" y="222272"/>
            <a:ext cx="7281659" cy="9715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89F357-030E-4B41-ADAD-A762547EDAB9}"/>
              </a:ext>
            </a:extLst>
          </p:cNvPr>
          <p:cNvSpPr txBox="1"/>
          <p:nvPr/>
        </p:nvSpPr>
        <p:spPr>
          <a:xfrm>
            <a:off x="2922494" y="1210236"/>
            <a:ext cx="48230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   1 4 2 </a:t>
            </a:r>
          </a:p>
          <a:p>
            <a:r>
              <a:rPr lang="en-GB" sz="5400" dirty="0"/>
              <a:t>x    2 1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2C54AF0-8844-4101-BEE9-7C4EF7A10716}"/>
              </a:ext>
            </a:extLst>
          </p:cNvPr>
          <p:cNvCxnSpPr>
            <a:cxnSpLocks/>
          </p:cNvCxnSpPr>
          <p:nvPr/>
        </p:nvCxnSpPr>
        <p:spPr>
          <a:xfrm>
            <a:off x="2752165" y="2964562"/>
            <a:ext cx="2268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A770D2-81B0-4576-AEE0-A257DC5CEFD0}"/>
              </a:ext>
            </a:extLst>
          </p:cNvPr>
          <p:cNvCxnSpPr>
            <a:cxnSpLocks/>
          </p:cNvCxnSpPr>
          <p:nvPr/>
        </p:nvCxnSpPr>
        <p:spPr>
          <a:xfrm flipV="1">
            <a:off x="2752165" y="3520373"/>
            <a:ext cx="226807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ABF1AD-2D54-4974-AE76-5FEDB662D150}"/>
              </a:ext>
            </a:extLst>
          </p:cNvPr>
          <p:cNvCxnSpPr>
            <a:cxnSpLocks/>
          </p:cNvCxnSpPr>
          <p:nvPr/>
        </p:nvCxnSpPr>
        <p:spPr>
          <a:xfrm>
            <a:off x="2752165" y="4076185"/>
            <a:ext cx="2268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82CC08-9510-4204-9939-B7FA71712926}"/>
              </a:ext>
            </a:extLst>
          </p:cNvPr>
          <p:cNvCxnSpPr>
            <a:cxnSpLocks/>
          </p:cNvCxnSpPr>
          <p:nvPr/>
        </p:nvCxnSpPr>
        <p:spPr>
          <a:xfrm>
            <a:off x="2752165" y="4676821"/>
            <a:ext cx="2268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5142E6-D2B0-42ED-921C-841C62EFBCEC}"/>
              </a:ext>
            </a:extLst>
          </p:cNvPr>
          <p:cNvCxnSpPr>
            <a:cxnSpLocks/>
          </p:cNvCxnSpPr>
          <p:nvPr/>
        </p:nvCxnSpPr>
        <p:spPr>
          <a:xfrm>
            <a:off x="2752165" y="5277457"/>
            <a:ext cx="22053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91C3A1-CCAF-4022-9DEF-170C4D8701A8}"/>
              </a:ext>
            </a:extLst>
          </p:cNvPr>
          <p:cNvCxnSpPr>
            <a:cxnSpLocks/>
          </p:cNvCxnSpPr>
          <p:nvPr/>
        </p:nvCxnSpPr>
        <p:spPr>
          <a:xfrm>
            <a:off x="2752165" y="5958774"/>
            <a:ext cx="22053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72ABF74-C787-45D8-8EE2-B259CDE64E8B}"/>
              </a:ext>
            </a:extLst>
          </p:cNvPr>
          <p:cNvSpPr txBox="1"/>
          <p:nvPr/>
        </p:nvSpPr>
        <p:spPr>
          <a:xfrm>
            <a:off x="5020235" y="2866367"/>
            <a:ext cx="116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(x1)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F7D838-7AA9-4FB5-B671-5CB5AA1680D4}"/>
              </a:ext>
            </a:extLst>
          </p:cNvPr>
          <p:cNvSpPr txBox="1"/>
          <p:nvPr/>
        </p:nvSpPr>
        <p:spPr>
          <a:xfrm>
            <a:off x="4437529" y="2911419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02A407-1A7A-4017-B706-A469AF3D1ECC}"/>
              </a:ext>
            </a:extLst>
          </p:cNvPr>
          <p:cNvSpPr txBox="1"/>
          <p:nvPr/>
        </p:nvSpPr>
        <p:spPr>
          <a:xfrm>
            <a:off x="3854823" y="2911419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8D9D71-6885-4BB5-89AB-A534099C5AA2}"/>
              </a:ext>
            </a:extLst>
          </p:cNvPr>
          <p:cNvSpPr txBox="1"/>
          <p:nvPr/>
        </p:nvSpPr>
        <p:spPr>
          <a:xfrm>
            <a:off x="3348317" y="2918866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4F35C64-0F0C-421C-85BD-780A341FBCBD}"/>
              </a:ext>
            </a:extLst>
          </p:cNvPr>
          <p:cNvSpPr txBox="1"/>
          <p:nvPr/>
        </p:nvSpPr>
        <p:spPr>
          <a:xfrm>
            <a:off x="5020235" y="4007643"/>
            <a:ext cx="116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(x20)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7AB587-8726-4663-9979-8DDF30674047}"/>
              </a:ext>
            </a:extLst>
          </p:cNvPr>
          <p:cNvSpPr txBox="1"/>
          <p:nvPr/>
        </p:nvSpPr>
        <p:spPr>
          <a:xfrm>
            <a:off x="4437529" y="4039086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53580C-8AFF-44C0-95DD-C9BD85124071}"/>
              </a:ext>
            </a:extLst>
          </p:cNvPr>
          <p:cNvGrpSpPr/>
          <p:nvPr/>
        </p:nvGrpSpPr>
        <p:grpSpPr>
          <a:xfrm>
            <a:off x="5020235" y="2977256"/>
            <a:ext cx="5853953" cy="1384995"/>
            <a:chOff x="5020235" y="2977256"/>
            <a:chExt cx="5853953" cy="138499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1D6D46-E872-4C43-A335-5C7CC4961166}"/>
                </a:ext>
              </a:extLst>
            </p:cNvPr>
            <p:cNvSpPr txBox="1"/>
            <p:nvPr/>
          </p:nvSpPr>
          <p:spPr>
            <a:xfrm>
              <a:off x="6382870" y="2977256"/>
              <a:ext cx="4491318" cy="13849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/>
                <a:t>We put the place holder in as we are now multiplying 142 by 20 (a multiple of ten).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469C8DC-6CA7-4F1C-B463-6FDC3E5C9C10}"/>
                </a:ext>
              </a:extLst>
            </p:cNvPr>
            <p:cNvCxnSpPr>
              <a:stCxn id="17" idx="1"/>
            </p:cNvCxnSpPr>
            <p:nvPr/>
          </p:nvCxnSpPr>
          <p:spPr>
            <a:xfrm flipH="1">
              <a:off x="5020235" y="3669754"/>
              <a:ext cx="1362635" cy="36933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9AD5564-D9F8-4EF3-BDB0-E180CC49449B}"/>
              </a:ext>
            </a:extLst>
          </p:cNvPr>
          <p:cNvSpPr txBox="1"/>
          <p:nvPr/>
        </p:nvSpPr>
        <p:spPr>
          <a:xfrm>
            <a:off x="3908612" y="4014037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B68155-38D4-4013-9428-86F5AD996157}"/>
              </a:ext>
            </a:extLst>
          </p:cNvPr>
          <p:cNvSpPr txBox="1"/>
          <p:nvPr/>
        </p:nvSpPr>
        <p:spPr>
          <a:xfrm>
            <a:off x="3325906" y="4014037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8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73C704-878D-4F5A-BA6E-6FAFCB37AD12}"/>
              </a:ext>
            </a:extLst>
          </p:cNvPr>
          <p:cNvSpPr txBox="1"/>
          <p:nvPr/>
        </p:nvSpPr>
        <p:spPr>
          <a:xfrm>
            <a:off x="2774577" y="4030490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2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AC66BBA-FD89-4667-BAC7-15B18F64CCE1}"/>
              </a:ext>
            </a:extLst>
          </p:cNvPr>
          <p:cNvGrpSpPr/>
          <p:nvPr/>
        </p:nvGrpSpPr>
        <p:grpSpPr>
          <a:xfrm>
            <a:off x="5020236" y="4977804"/>
            <a:ext cx="6185646" cy="954107"/>
            <a:chOff x="4688542" y="2977256"/>
            <a:chExt cx="6185646" cy="95410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065689C-6B5A-4777-AD1C-C652748648DF}"/>
                </a:ext>
              </a:extLst>
            </p:cNvPr>
            <p:cNvSpPr txBox="1"/>
            <p:nvPr/>
          </p:nvSpPr>
          <p:spPr>
            <a:xfrm>
              <a:off x="6382870" y="2977256"/>
              <a:ext cx="4491318" cy="9541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800" dirty="0"/>
                <a:t>Now, we add our two products together. 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86FE12D5-986E-4C77-AC01-A11755183D4E}"/>
                </a:ext>
              </a:extLst>
            </p:cNvPr>
            <p:cNvCxnSpPr>
              <a:cxnSpLocks/>
              <a:stCxn id="23" idx="1"/>
            </p:cNvCxnSpPr>
            <p:nvPr/>
          </p:nvCxnSpPr>
          <p:spPr>
            <a:xfrm flipH="1">
              <a:off x="4688542" y="3454310"/>
              <a:ext cx="1694328" cy="1211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77E8C4B-664B-45E0-8EEF-43BBD4C0E01A}"/>
              </a:ext>
            </a:extLst>
          </p:cNvPr>
          <p:cNvSpPr txBox="1"/>
          <p:nvPr/>
        </p:nvSpPr>
        <p:spPr>
          <a:xfrm>
            <a:off x="4437529" y="5241228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C43F867-33EE-4A0E-B144-EC7FE0D50869}"/>
              </a:ext>
            </a:extLst>
          </p:cNvPr>
          <p:cNvSpPr txBox="1"/>
          <p:nvPr/>
        </p:nvSpPr>
        <p:spPr>
          <a:xfrm>
            <a:off x="3890682" y="5252882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362C871-19A2-4A27-BD65-6A7630F14B93}"/>
              </a:ext>
            </a:extLst>
          </p:cNvPr>
          <p:cNvSpPr txBox="1"/>
          <p:nvPr/>
        </p:nvSpPr>
        <p:spPr>
          <a:xfrm>
            <a:off x="3299012" y="5261003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C3B8298-4F62-453B-8F5A-00E4661D0C7D}"/>
              </a:ext>
            </a:extLst>
          </p:cNvPr>
          <p:cNvSpPr txBox="1"/>
          <p:nvPr/>
        </p:nvSpPr>
        <p:spPr>
          <a:xfrm>
            <a:off x="2770094" y="5261003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4076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593F9D-CEF4-4F39-990C-9040EB0FC62A}"/>
              </a:ext>
            </a:extLst>
          </p:cNvPr>
          <p:cNvSpPr txBox="1"/>
          <p:nvPr/>
        </p:nvSpPr>
        <p:spPr>
          <a:xfrm>
            <a:off x="4580965" y="555812"/>
            <a:ext cx="48230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  2  2 1 </a:t>
            </a:r>
          </a:p>
          <a:p>
            <a:r>
              <a:rPr lang="en-GB" sz="5400" dirty="0"/>
              <a:t>x    4 3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D5BCC0F-0366-49CE-90F9-AB95067C116E}"/>
              </a:ext>
            </a:extLst>
          </p:cNvPr>
          <p:cNvCxnSpPr>
            <a:cxnSpLocks/>
          </p:cNvCxnSpPr>
          <p:nvPr/>
        </p:nvCxnSpPr>
        <p:spPr>
          <a:xfrm>
            <a:off x="4410636" y="2310138"/>
            <a:ext cx="2268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BCA4FE5-8132-405F-97AF-4D933667E3F4}"/>
              </a:ext>
            </a:extLst>
          </p:cNvPr>
          <p:cNvCxnSpPr>
            <a:cxnSpLocks/>
          </p:cNvCxnSpPr>
          <p:nvPr/>
        </p:nvCxnSpPr>
        <p:spPr>
          <a:xfrm flipV="1">
            <a:off x="4410636" y="2865949"/>
            <a:ext cx="226807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E31921-374B-4AC0-BC32-6EFEC1A01275}"/>
              </a:ext>
            </a:extLst>
          </p:cNvPr>
          <p:cNvCxnSpPr>
            <a:cxnSpLocks/>
          </p:cNvCxnSpPr>
          <p:nvPr/>
        </p:nvCxnSpPr>
        <p:spPr>
          <a:xfrm>
            <a:off x="4410636" y="3421761"/>
            <a:ext cx="2268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9F3D51-907E-421F-B2EB-3E6AC7C07025}"/>
              </a:ext>
            </a:extLst>
          </p:cNvPr>
          <p:cNvCxnSpPr>
            <a:cxnSpLocks/>
          </p:cNvCxnSpPr>
          <p:nvPr/>
        </p:nvCxnSpPr>
        <p:spPr>
          <a:xfrm>
            <a:off x="4410636" y="4022397"/>
            <a:ext cx="2268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43A354-DB7D-4CB1-B8B8-B75FB0E7DA02}"/>
              </a:ext>
            </a:extLst>
          </p:cNvPr>
          <p:cNvCxnSpPr>
            <a:cxnSpLocks/>
          </p:cNvCxnSpPr>
          <p:nvPr/>
        </p:nvCxnSpPr>
        <p:spPr>
          <a:xfrm>
            <a:off x="4410636" y="4623033"/>
            <a:ext cx="22053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1CA2D6-6E49-4921-B8E8-CF9416CA2CA7}"/>
              </a:ext>
            </a:extLst>
          </p:cNvPr>
          <p:cNvCxnSpPr>
            <a:cxnSpLocks/>
          </p:cNvCxnSpPr>
          <p:nvPr/>
        </p:nvCxnSpPr>
        <p:spPr>
          <a:xfrm>
            <a:off x="4410636" y="5304350"/>
            <a:ext cx="22053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604F9BB-B2D5-40FB-BDD6-7A62C62CD35C}"/>
              </a:ext>
            </a:extLst>
          </p:cNvPr>
          <p:cNvSpPr txBox="1"/>
          <p:nvPr/>
        </p:nvSpPr>
        <p:spPr>
          <a:xfrm>
            <a:off x="6678706" y="2211943"/>
            <a:ext cx="116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(x3)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D2636B-5AC4-46C8-9279-9C27818B7900}"/>
              </a:ext>
            </a:extLst>
          </p:cNvPr>
          <p:cNvSpPr txBox="1"/>
          <p:nvPr/>
        </p:nvSpPr>
        <p:spPr>
          <a:xfrm>
            <a:off x="6096000" y="2256995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61D4C0-22CD-4779-84F3-CF828126619F}"/>
              </a:ext>
            </a:extLst>
          </p:cNvPr>
          <p:cNvSpPr txBox="1"/>
          <p:nvPr/>
        </p:nvSpPr>
        <p:spPr>
          <a:xfrm>
            <a:off x="5513294" y="2256995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C86C4D-459A-4EEC-935A-D249DE3A7DEE}"/>
              </a:ext>
            </a:extLst>
          </p:cNvPr>
          <p:cNvSpPr txBox="1"/>
          <p:nvPr/>
        </p:nvSpPr>
        <p:spPr>
          <a:xfrm>
            <a:off x="5006788" y="2264442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7E45D5-B2E5-4412-A2EB-AE33F8CE2761}"/>
              </a:ext>
            </a:extLst>
          </p:cNvPr>
          <p:cNvSpPr txBox="1"/>
          <p:nvPr/>
        </p:nvSpPr>
        <p:spPr>
          <a:xfrm>
            <a:off x="6678706" y="3353219"/>
            <a:ext cx="116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(x40)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7EF2DF-D67C-4253-9003-016FCF744280}"/>
              </a:ext>
            </a:extLst>
          </p:cNvPr>
          <p:cNvSpPr txBox="1"/>
          <p:nvPr/>
        </p:nvSpPr>
        <p:spPr>
          <a:xfrm>
            <a:off x="6096000" y="3384662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92D48F-1BBB-4D23-8E90-F41F51C0F5DF}"/>
              </a:ext>
            </a:extLst>
          </p:cNvPr>
          <p:cNvSpPr txBox="1"/>
          <p:nvPr/>
        </p:nvSpPr>
        <p:spPr>
          <a:xfrm>
            <a:off x="5567083" y="3359613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137602-F184-426E-857B-C7AB4B4CF5F0}"/>
              </a:ext>
            </a:extLst>
          </p:cNvPr>
          <p:cNvSpPr txBox="1"/>
          <p:nvPr/>
        </p:nvSpPr>
        <p:spPr>
          <a:xfrm>
            <a:off x="4984377" y="3359613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8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548932-CDDE-4C2F-A068-A75ACDF4BF31}"/>
              </a:ext>
            </a:extLst>
          </p:cNvPr>
          <p:cNvSpPr txBox="1"/>
          <p:nvPr/>
        </p:nvSpPr>
        <p:spPr>
          <a:xfrm>
            <a:off x="4433048" y="3376066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768D9E-6525-4899-A166-DE879202C0B8}"/>
              </a:ext>
            </a:extLst>
          </p:cNvPr>
          <p:cNvSpPr txBox="1"/>
          <p:nvPr/>
        </p:nvSpPr>
        <p:spPr>
          <a:xfrm>
            <a:off x="6096000" y="4586804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43AB95-E3CB-4923-9711-9C6807F593BD}"/>
              </a:ext>
            </a:extLst>
          </p:cNvPr>
          <p:cNvSpPr txBox="1"/>
          <p:nvPr/>
        </p:nvSpPr>
        <p:spPr>
          <a:xfrm>
            <a:off x="5549153" y="4598458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CC90DE-1A21-4C06-B7DB-AAF4196CF94B}"/>
              </a:ext>
            </a:extLst>
          </p:cNvPr>
          <p:cNvSpPr txBox="1"/>
          <p:nvPr/>
        </p:nvSpPr>
        <p:spPr>
          <a:xfrm>
            <a:off x="4957483" y="4606579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2589D2-B7A6-49C0-B1AA-0F22C4D6559C}"/>
              </a:ext>
            </a:extLst>
          </p:cNvPr>
          <p:cNvSpPr txBox="1"/>
          <p:nvPr/>
        </p:nvSpPr>
        <p:spPr>
          <a:xfrm>
            <a:off x="4428565" y="4606579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9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C37539-2CE5-4C0A-B370-1DBE149B5D8F}"/>
              </a:ext>
            </a:extLst>
          </p:cNvPr>
          <p:cNvSpPr txBox="1"/>
          <p:nvPr/>
        </p:nvSpPr>
        <p:spPr>
          <a:xfrm>
            <a:off x="4976906" y="5277485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1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A150DFF-3B10-447A-A24E-0CF14A7575F7}"/>
              </a:ext>
            </a:extLst>
          </p:cNvPr>
          <p:cNvCxnSpPr/>
          <p:nvPr/>
        </p:nvCxnSpPr>
        <p:spPr>
          <a:xfrm>
            <a:off x="4957483" y="5390776"/>
            <a:ext cx="430306" cy="43688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AE57442-A51F-4F51-BF14-A09E8AF5FC12}"/>
              </a:ext>
            </a:extLst>
          </p:cNvPr>
          <p:cNvSpPr txBox="1"/>
          <p:nvPr/>
        </p:nvSpPr>
        <p:spPr>
          <a:xfrm>
            <a:off x="4459195" y="5277485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1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E92CA3-944A-4EA8-8E4E-608D860F8B08}"/>
              </a:ext>
            </a:extLst>
          </p:cNvPr>
          <p:cNvCxnSpPr/>
          <p:nvPr/>
        </p:nvCxnSpPr>
        <p:spPr>
          <a:xfrm>
            <a:off x="4426025" y="5374403"/>
            <a:ext cx="430306" cy="43688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98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593F9D-CEF4-4F39-990C-9040EB0FC62A}"/>
              </a:ext>
            </a:extLst>
          </p:cNvPr>
          <p:cNvSpPr txBox="1"/>
          <p:nvPr/>
        </p:nvSpPr>
        <p:spPr>
          <a:xfrm>
            <a:off x="4580965" y="555812"/>
            <a:ext cx="48230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/>
              <a:t>  7  6 9 </a:t>
            </a:r>
          </a:p>
          <a:p>
            <a:r>
              <a:rPr lang="en-GB" sz="5400" dirty="0"/>
              <a:t>x    5 8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D5BCC0F-0366-49CE-90F9-AB95067C116E}"/>
              </a:ext>
            </a:extLst>
          </p:cNvPr>
          <p:cNvCxnSpPr>
            <a:cxnSpLocks/>
          </p:cNvCxnSpPr>
          <p:nvPr/>
        </p:nvCxnSpPr>
        <p:spPr>
          <a:xfrm>
            <a:off x="4410636" y="2310138"/>
            <a:ext cx="2268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BCA4FE5-8132-405F-97AF-4D933667E3F4}"/>
              </a:ext>
            </a:extLst>
          </p:cNvPr>
          <p:cNvCxnSpPr>
            <a:cxnSpLocks/>
          </p:cNvCxnSpPr>
          <p:nvPr/>
        </p:nvCxnSpPr>
        <p:spPr>
          <a:xfrm flipV="1">
            <a:off x="4410636" y="2865949"/>
            <a:ext cx="226807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E31921-374B-4AC0-BC32-6EFEC1A01275}"/>
              </a:ext>
            </a:extLst>
          </p:cNvPr>
          <p:cNvCxnSpPr>
            <a:cxnSpLocks/>
          </p:cNvCxnSpPr>
          <p:nvPr/>
        </p:nvCxnSpPr>
        <p:spPr>
          <a:xfrm>
            <a:off x="4410636" y="3421761"/>
            <a:ext cx="226807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9F3D51-907E-421F-B2EB-3E6AC7C07025}"/>
              </a:ext>
            </a:extLst>
          </p:cNvPr>
          <p:cNvCxnSpPr>
            <a:cxnSpLocks/>
          </p:cNvCxnSpPr>
          <p:nvPr/>
        </p:nvCxnSpPr>
        <p:spPr>
          <a:xfrm flipV="1">
            <a:off x="3801035" y="4022397"/>
            <a:ext cx="2877671" cy="859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543A354-DB7D-4CB1-B8B8-B75FB0E7DA02}"/>
              </a:ext>
            </a:extLst>
          </p:cNvPr>
          <p:cNvCxnSpPr>
            <a:cxnSpLocks/>
          </p:cNvCxnSpPr>
          <p:nvPr/>
        </p:nvCxnSpPr>
        <p:spPr>
          <a:xfrm>
            <a:off x="3801035" y="4623033"/>
            <a:ext cx="28149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71CA2D6-6E49-4921-B8E8-CF9416CA2CA7}"/>
              </a:ext>
            </a:extLst>
          </p:cNvPr>
          <p:cNvCxnSpPr>
            <a:cxnSpLocks/>
          </p:cNvCxnSpPr>
          <p:nvPr/>
        </p:nvCxnSpPr>
        <p:spPr>
          <a:xfrm>
            <a:off x="3801035" y="5304350"/>
            <a:ext cx="281491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604F9BB-B2D5-40FB-BDD6-7A62C62CD35C}"/>
              </a:ext>
            </a:extLst>
          </p:cNvPr>
          <p:cNvSpPr txBox="1"/>
          <p:nvPr/>
        </p:nvSpPr>
        <p:spPr>
          <a:xfrm>
            <a:off x="6678706" y="2211943"/>
            <a:ext cx="116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(x8)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D2636B-5AC4-46C8-9279-9C27818B7900}"/>
              </a:ext>
            </a:extLst>
          </p:cNvPr>
          <p:cNvSpPr txBox="1"/>
          <p:nvPr/>
        </p:nvSpPr>
        <p:spPr>
          <a:xfrm>
            <a:off x="6096000" y="2256995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61D4C0-22CD-4779-84F3-CF828126619F}"/>
              </a:ext>
            </a:extLst>
          </p:cNvPr>
          <p:cNvSpPr txBox="1"/>
          <p:nvPr/>
        </p:nvSpPr>
        <p:spPr>
          <a:xfrm>
            <a:off x="5513294" y="2256995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C86C4D-459A-4EEC-935A-D249DE3A7DEE}"/>
              </a:ext>
            </a:extLst>
          </p:cNvPr>
          <p:cNvSpPr txBox="1"/>
          <p:nvPr/>
        </p:nvSpPr>
        <p:spPr>
          <a:xfrm>
            <a:off x="5006788" y="2264442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7E45D5-B2E5-4412-A2EB-AE33F8CE2761}"/>
              </a:ext>
            </a:extLst>
          </p:cNvPr>
          <p:cNvSpPr txBox="1"/>
          <p:nvPr/>
        </p:nvSpPr>
        <p:spPr>
          <a:xfrm>
            <a:off x="6678706" y="3353219"/>
            <a:ext cx="1165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(x50)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7EF2DF-D67C-4253-9003-016FCF744280}"/>
              </a:ext>
            </a:extLst>
          </p:cNvPr>
          <p:cNvSpPr txBox="1"/>
          <p:nvPr/>
        </p:nvSpPr>
        <p:spPr>
          <a:xfrm>
            <a:off x="6096000" y="3384662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92D48F-1BBB-4D23-8E90-F41F51C0F5DF}"/>
              </a:ext>
            </a:extLst>
          </p:cNvPr>
          <p:cNvSpPr txBox="1"/>
          <p:nvPr/>
        </p:nvSpPr>
        <p:spPr>
          <a:xfrm>
            <a:off x="5567083" y="3359613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137602-F184-426E-857B-C7AB4B4CF5F0}"/>
              </a:ext>
            </a:extLst>
          </p:cNvPr>
          <p:cNvSpPr txBox="1"/>
          <p:nvPr/>
        </p:nvSpPr>
        <p:spPr>
          <a:xfrm>
            <a:off x="4984377" y="3359613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548932-CDDE-4C2F-A068-A75ACDF4BF31}"/>
              </a:ext>
            </a:extLst>
          </p:cNvPr>
          <p:cNvSpPr txBox="1"/>
          <p:nvPr/>
        </p:nvSpPr>
        <p:spPr>
          <a:xfrm>
            <a:off x="4433048" y="3376066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1768D9E-6525-4899-A166-DE879202C0B8}"/>
              </a:ext>
            </a:extLst>
          </p:cNvPr>
          <p:cNvSpPr txBox="1"/>
          <p:nvPr/>
        </p:nvSpPr>
        <p:spPr>
          <a:xfrm>
            <a:off x="6096000" y="4586804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43AB95-E3CB-4923-9711-9C6807F593BD}"/>
              </a:ext>
            </a:extLst>
          </p:cNvPr>
          <p:cNvSpPr txBox="1"/>
          <p:nvPr/>
        </p:nvSpPr>
        <p:spPr>
          <a:xfrm>
            <a:off x="5549153" y="4598458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CC90DE-1A21-4C06-B7DB-AAF4196CF94B}"/>
              </a:ext>
            </a:extLst>
          </p:cNvPr>
          <p:cNvSpPr txBox="1"/>
          <p:nvPr/>
        </p:nvSpPr>
        <p:spPr>
          <a:xfrm>
            <a:off x="4957483" y="4606579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2589D2-B7A6-49C0-B1AA-0F22C4D6559C}"/>
              </a:ext>
            </a:extLst>
          </p:cNvPr>
          <p:cNvSpPr txBox="1"/>
          <p:nvPr/>
        </p:nvSpPr>
        <p:spPr>
          <a:xfrm>
            <a:off x="4428565" y="4606579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BC37539-2CE5-4C0A-B370-1DBE149B5D8F}"/>
              </a:ext>
            </a:extLst>
          </p:cNvPr>
          <p:cNvSpPr txBox="1"/>
          <p:nvPr/>
        </p:nvSpPr>
        <p:spPr>
          <a:xfrm>
            <a:off x="4976906" y="5277485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1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A150DFF-3B10-447A-A24E-0CF14A7575F7}"/>
              </a:ext>
            </a:extLst>
          </p:cNvPr>
          <p:cNvCxnSpPr/>
          <p:nvPr/>
        </p:nvCxnSpPr>
        <p:spPr>
          <a:xfrm>
            <a:off x="4957483" y="5390776"/>
            <a:ext cx="430306" cy="43688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AE57442-A51F-4F51-BF14-A09E8AF5FC12}"/>
              </a:ext>
            </a:extLst>
          </p:cNvPr>
          <p:cNvSpPr txBox="1"/>
          <p:nvPr/>
        </p:nvSpPr>
        <p:spPr>
          <a:xfrm>
            <a:off x="3894422" y="5272163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1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0E92CA3-944A-4EA8-8E4E-608D860F8B08}"/>
              </a:ext>
            </a:extLst>
          </p:cNvPr>
          <p:cNvCxnSpPr/>
          <p:nvPr/>
        </p:nvCxnSpPr>
        <p:spPr>
          <a:xfrm>
            <a:off x="3879480" y="5403383"/>
            <a:ext cx="430306" cy="43688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B9EEDFB-31F0-433A-AC8B-0A65C8ED4EDA}"/>
              </a:ext>
            </a:extLst>
          </p:cNvPr>
          <p:cNvSpPr txBox="1"/>
          <p:nvPr/>
        </p:nvSpPr>
        <p:spPr>
          <a:xfrm>
            <a:off x="5558118" y="2775669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7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253C4DF-9EF4-4ED1-8138-DDB9F5F6C4DE}"/>
              </a:ext>
            </a:extLst>
          </p:cNvPr>
          <p:cNvCxnSpPr/>
          <p:nvPr/>
        </p:nvCxnSpPr>
        <p:spPr>
          <a:xfrm>
            <a:off x="5504329" y="2906414"/>
            <a:ext cx="430306" cy="436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8DAB170-674D-4EC6-8082-653F7FDBCBFA}"/>
              </a:ext>
            </a:extLst>
          </p:cNvPr>
          <p:cNvSpPr txBox="1"/>
          <p:nvPr/>
        </p:nvSpPr>
        <p:spPr>
          <a:xfrm>
            <a:off x="5051613" y="2775668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C21AC2-ED17-4BCE-BE96-344AFA2CE334}"/>
              </a:ext>
            </a:extLst>
          </p:cNvPr>
          <p:cNvSpPr txBox="1"/>
          <p:nvPr/>
        </p:nvSpPr>
        <p:spPr>
          <a:xfrm>
            <a:off x="4489074" y="2264441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6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D13FD52-1029-4D19-A9A0-F56805BC1EEE}"/>
              </a:ext>
            </a:extLst>
          </p:cNvPr>
          <p:cNvCxnSpPr/>
          <p:nvPr/>
        </p:nvCxnSpPr>
        <p:spPr>
          <a:xfrm>
            <a:off x="5017993" y="2888721"/>
            <a:ext cx="430306" cy="436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ABF5EF7D-23C5-400C-8514-73B6F7D65907}"/>
              </a:ext>
            </a:extLst>
          </p:cNvPr>
          <p:cNvSpPr txBox="1"/>
          <p:nvPr/>
        </p:nvSpPr>
        <p:spPr>
          <a:xfrm>
            <a:off x="5038166" y="3951653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3449BD-0E75-4542-BFBC-24E0069A876B}"/>
              </a:ext>
            </a:extLst>
          </p:cNvPr>
          <p:cNvSpPr txBox="1"/>
          <p:nvPr/>
        </p:nvSpPr>
        <p:spPr>
          <a:xfrm>
            <a:off x="4415119" y="3959210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3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1BBC6E3-3F98-4B2B-9AE6-023B3D9B8842}"/>
              </a:ext>
            </a:extLst>
          </p:cNvPr>
          <p:cNvCxnSpPr/>
          <p:nvPr/>
        </p:nvCxnSpPr>
        <p:spPr>
          <a:xfrm>
            <a:off x="5038166" y="4098718"/>
            <a:ext cx="430306" cy="436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390A5D46-B556-4E0E-94AA-AD0159039658}"/>
              </a:ext>
            </a:extLst>
          </p:cNvPr>
          <p:cNvSpPr txBox="1"/>
          <p:nvPr/>
        </p:nvSpPr>
        <p:spPr>
          <a:xfrm>
            <a:off x="3886202" y="3376066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70C0"/>
                </a:solidFill>
              </a:rPr>
              <a:t>3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0CF46A5-EAE1-4FBE-93AA-D04311F03EB5}"/>
              </a:ext>
            </a:extLst>
          </p:cNvPr>
          <p:cNvCxnSpPr/>
          <p:nvPr/>
        </p:nvCxnSpPr>
        <p:spPr>
          <a:xfrm>
            <a:off x="4397191" y="4073620"/>
            <a:ext cx="430306" cy="4368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8BD66B93-DCD5-496C-B865-44D52C896558}"/>
              </a:ext>
            </a:extLst>
          </p:cNvPr>
          <p:cNvSpPr txBox="1"/>
          <p:nvPr/>
        </p:nvSpPr>
        <p:spPr>
          <a:xfrm>
            <a:off x="3854825" y="4597984"/>
            <a:ext cx="4303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B05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1792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B6D3D6-359D-4351-A15D-06E6E0AD8BB9}"/>
              </a:ext>
            </a:extLst>
          </p:cNvPr>
          <p:cNvSpPr txBox="1"/>
          <p:nvPr/>
        </p:nvSpPr>
        <p:spPr>
          <a:xfrm>
            <a:off x="242047" y="197224"/>
            <a:ext cx="11707906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u="sng" dirty="0">
                <a:latin typeface="Letter-join Plus 2" panose="02000505000000020003" pitchFamily="50" charset="0"/>
              </a:rPr>
              <a:t>Division</a:t>
            </a:r>
          </a:p>
          <a:p>
            <a:endParaRPr lang="en-GB" sz="2800" u="sng" dirty="0">
              <a:latin typeface="Letter-join Plus 2" panose="02000505000000020003" pitchFamily="50" charset="0"/>
            </a:endParaRPr>
          </a:p>
          <a:p>
            <a:r>
              <a:rPr lang="en-GB" sz="3600" dirty="0">
                <a:latin typeface="Letter-join Plus 2" panose="02000505000000020003" pitchFamily="50" charset="0"/>
              </a:rPr>
              <a:t>Like multiplication, if we are dividing by a 1-digit number we would either use mental strategies or short division (bus stop)</a:t>
            </a:r>
          </a:p>
          <a:p>
            <a:endParaRPr lang="en-GB" sz="1400" dirty="0">
              <a:latin typeface="Letter-join Plus 2" panose="02000505000000020003" pitchFamily="50" charset="0"/>
            </a:endParaRPr>
          </a:p>
          <a:p>
            <a:r>
              <a:rPr lang="en-GB" sz="3600" u="sng" dirty="0">
                <a:latin typeface="Letter-join Plus 2" panose="02000505000000020003" pitchFamily="50" charset="0"/>
              </a:rPr>
              <a:t>For e.g. </a:t>
            </a:r>
          </a:p>
          <a:p>
            <a:r>
              <a:rPr lang="en-GB" sz="3600" dirty="0">
                <a:latin typeface="Letter-join Plus 2" panose="02000505000000020003" pitchFamily="50" charset="0"/>
              </a:rPr>
              <a:t>2100 ÷ 7 = 300 </a:t>
            </a:r>
          </a:p>
          <a:p>
            <a:r>
              <a:rPr lang="en-GB" sz="3600" dirty="0">
                <a:latin typeface="Letter-join Plus 2" panose="02000505000000020003" pitchFamily="50" charset="0"/>
              </a:rPr>
              <a:t>This can be done mentally as pupils should recognise that 21 can be divided by 7 three times. </a:t>
            </a:r>
          </a:p>
          <a:p>
            <a:endParaRPr lang="en-GB" sz="3600" dirty="0">
              <a:latin typeface="Letter-join Plus 2" panose="02000505000000020003" pitchFamily="50" charset="0"/>
            </a:endParaRPr>
          </a:p>
          <a:p>
            <a:endParaRPr lang="en-GB" sz="3600" dirty="0">
              <a:latin typeface="Letter-join Plus 2" panose="020005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07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B6D3D6-359D-4351-A15D-06E6E0AD8BB9}"/>
              </a:ext>
            </a:extLst>
          </p:cNvPr>
          <p:cNvSpPr txBox="1"/>
          <p:nvPr/>
        </p:nvSpPr>
        <p:spPr>
          <a:xfrm>
            <a:off x="242047" y="197224"/>
            <a:ext cx="1170790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u="sng" dirty="0">
                <a:latin typeface="Letter-join Plus 2" panose="02000505000000020003" pitchFamily="50" charset="0"/>
              </a:rPr>
              <a:t>Division</a:t>
            </a:r>
          </a:p>
          <a:p>
            <a:endParaRPr lang="en-GB" sz="2800" u="sng" dirty="0">
              <a:latin typeface="Letter-join Plus 2" panose="02000505000000020003" pitchFamily="50" charset="0"/>
            </a:endParaRPr>
          </a:p>
          <a:p>
            <a:r>
              <a:rPr lang="en-GB" sz="3600" dirty="0">
                <a:latin typeface="Letter-join Plus 2" panose="02000505000000020003" pitchFamily="50" charset="0"/>
              </a:rPr>
              <a:t>Some division questions, where the children are dividing by just 1 digit, may require the short division method (bus stop). </a:t>
            </a:r>
          </a:p>
          <a:p>
            <a:endParaRPr lang="en-GB" sz="3600" dirty="0">
              <a:latin typeface="Letter-join Plus 2" panose="02000505000000020003" pitchFamily="50" charset="0"/>
            </a:endParaRPr>
          </a:p>
          <a:p>
            <a:r>
              <a:rPr lang="en-GB" sz="3600" dirty="0">
                <a:latin typeface="Letter-join Plus 2" panose="02000505000000020003" pitchFamily="50" charset="0"/>
              </a:rPr>
              <a:t>For e.g. </a:t>
            </a:r>
          </a:p>
          <a:p>
            <a:r>
              <a:rPr lang="en-GB" sz="3600" dirty="0">
                <a:latin typeface="Letter-join Plus 2" panose="02000505000000020003" pitchFamily="50" charset="0"/>
              </a:rPr>
              <a:t>3052 ÷ 4 = 763 </a:t>
            </a:r>
          </a:p>
          <a:p>
            <a:endParaRPr lang="en-GB" sz="3600" dirty="0">
              <a:latin typeface="Letter-join Plus 2" panose="02000505000000020003" pitchFamily="50" charset="0"/>
            </a:endParaRPr>
          </a:p>
          <a:p>
            <a:r>
              <a:rPr lang="en-GB" sz="3600" dirty="0">
                <a:latin typeface="Letter-join Plus 2" panose="02000505000000020003" pitchFamily="50" charset="0"/>
              </a:rPr>
              <a:t>Some answers may give remainders</a:t>
            </a:r>
          </a:p>
          <a:p>
            <a:endParaRPr lang="en-GB" sz="3600" dirty="0">
              <a:latin typeface="Letter-join Plus 2" panose="02000505000000020003" pitchFamily="50" charset="0"/>
            </a:endParaRPr>
          </a:p>
          <a:p>
            <a:endParaRPr lang="en-GB" sz="3600" dirty="0">
              <a:latin typeface="Letter-join Plus 2" panose="02000505000000020003" pitchFamily="50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2DDB8A3-7156-414E-93B9-F5145083B2DE}"/>
              </a:ext>
            </a:extLst>
          </p:cNvPr>
          <p:cNvGrpSpPr/>
          <p:nvPr/>
        </p:nvGrpSpPr>
        <p:grpSpPr>
          <a:xfrm>
            <a:off x="7745505" y="3136249"/>
            <a:ext cx="3658232" cy="1459144"/>
            <a:chOff x="7745505" y="3136249"/>
            <a:chExt cx="3658232" cy="145914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8F204ED-9BFB-4EA4-A42C-07AFD96CAE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45505" y="3136249"/>
              <a:ext cx="3658232" cy="1459144"/>
            </a:xfrm>
            <a:prstGeom prst="rect">
              <a:avLst/>
            </a:prstGeom>
          </p:spPr>
        </p:pic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1AEA684-3C89-4C05-813E-1FCDF42CC0D1}"/>
                </a:ext>
              </a:extLst>
            </p:cNvPr>
            <p:cNvCxnSpPr/>
            <p:nvPr/>
          </p:nvCxnSpPr>
          <p:spPr>
            <a:xfrm>
              <a:off x="8650941" y="3971365"/>
              <a:ext cx="475129" cy="56127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6FB4FAD-9660-43AD-BCFB-79C3542D5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580" y="5289177"/>
            <a:ext cx="3351362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8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BD8271-36A0-4CA6-A382-95B94F363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0933" y="2124635"/>
            <a:ext cx="7420055" cy="34435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8BBA14-01DD-4E81-84B0-0AE711CBAF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12" y="42580"/>
            <a:ext cx="11650466" cy="16094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6A2148-07D3-49BD-AC1F-AF1637178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12" y="1863604"/>
            <a:ext cx="4444369" cy="430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23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6D1E6B-9CFD-4BA1-9EEC-36B892681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433"/>
            <a:ext cx="4518212" cy="184648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F2934E-8163-4EED-A401-1C9A795E7F98}"/>
              </a:ext>
            </a:extLst>
          </p:cNvPr>
          <p:cNvSpPr txBox="1"/>
          <p:nvPr/>
        </p:nvSpPr>
        <p:spPr>
          <a:xfrm>
            <a:off x="7091083" y="241468"/>
            <a:ext cx="4984376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What facts do we know?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89FAD9-B954-49F0-B563-0B94922D9778}"/>
              </a:ext>
            </a:extLst>
          </p:cNvPr>
          <p:cNvSpPr txBox="1"/>
          <p:nvPr/>
        </p:nvSpPr>
        <p:spPr>
          <a:xfrm>
            <a:off x="7091083" y="801418"/>
            <a:ext cx="4984376" cy="107721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1 </a:t>
            </a:r>
            <a:r>
              <a:rPr lang="en-GB" sz="3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x</a:t>
            </a:r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 24 = 24</a:t>
            </a: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2 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x</a:t>
            </a:r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 24 = 48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8A5078-5DE9-4449-BE9A-A9783A4EE904}"/>
              </a:ext>
            </a:extLst>
          </p:cNvPr>
          <p:cNvSpPr txBox="1"/>
          <p:nvPr/>
        </p:nvSpPr>
        <p:spPr>
          <a:xfrm>
            <a:off x="7091083" y="1878636"/>
            <a:ext cx="4984376" cy="107721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10 </a:t>
            </a:r>
            <a:r>
              <a:rPr lang="en-GB" sz="3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x</a:t>
            </a:r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 24 = 240</a:t>
            </a: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20 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x</a:t>
            </a:r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 24 = 480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8EBCBE-039A-4ABB-AF54-6AD5D9180F37}"/>
              </a:ext>
            </a:extLst>
          </p:cNvPr>
          <p:cNvSpPr txBox="1"/>
          <p:nvPr/>
        </p:nvSpPr>
        <p:spPr>
          <a:xfrm>
            <a:off x="7091083" y="2955854"/>
            <a:ext cx="4984376" cy="107721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100 </a:t>
            </a:r>
            <a:r>
              <a:rPr lang="en-GB" sz="32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x</a:t>
            </a:r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 24 = 2400</a:t>
            </a:r>
          </a:p>
          <a:p>
            <a:pPr algn="ctr"/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200 </a:t>
            </a:r>
            <a:r>
              <a:rPr lang="en-GB" sz="3200" dirty="0">
                <a:solidFill>
                  <a:schemeClr val="bg1"/>
                </a:solidFill>
                <a:latin typeface="+mj-lt"/>
              </a:rPr>
              <a:t>x</a:t>
            </a:r>
            <a:r>
              <a:rPr lang="en-GB" sz="3200" dirty="0">
                <a:solidFill>
                  <a:schemeClr val="bg1"/>
                </a:solidFill>
                <a:latin typeface="Letter-join Plus 2" panose="02000505000000020003" pitchFamily="50" charset="0"/>
              </a:rPr>
              <a:t> 24 = 4800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41D36A-A0FE-4867-9973-8A62F7E5A6E5}"/>
              </a:ext>
            </a:extLst>
          </p:cNvPr>
          <p:cNvSpPr txBox="1"/>
          <p:nvPr/>
        </p:nvSpPr>
        <p:spPr>
          <a:xfrm>
            <a:off x="941295" y="2570225"/>
            <a:ext cx="690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Letter-join Plus 2" panose="02000505000000020003" pitchFamily="50" charset="0"/>
              </a:rPr>
              <a:t>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CC104A-E744-495A-AA2A-5DE0D5F0635A}"/>
              </a:ext>
            </a:extLst>
          </p:cNvPr>
          <p:cNvSpPr txBox="1"/>
          <p:nvPr/>
        </p:nvSpPr>
        <p:spPr>
          <a:xfrm>
            <a:off x="1631577" y="2570225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Letter-join Plus 2" panose="02000505000000020003" pitchFamily="50" charset="0"/>
              </a:rPr>
              <a:t>2448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16E5DC-8967-41AF-BCA3-1C5FAAF66FAA}"/>
              </a:ext>
            </a:extLst>
          </p:cNvPr>
          <p:cNvCxnSpPr>
            <a:cxnSpLocks/>
          </p:cNvCxnSpPr>
          <p:nvPr/>
        </p:nvCxnSpPr>
        <p:spPr>
          <a:xfrm flipV="1">
            <a:off x="1631577" y="2615049"/>
            <a:ext cx="0" cy="38620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5FDD04-FEF4-4E12-8083-AFF8E8BAF5F8}"/>
              </a:ext>
            </a:extLst>
          </p:cNvPr>
          <p:cNvCxnSpPr>
            <a:cxnSpLocks/>
          </p:cNvCxnSpPr>
          <p:nvPr/>
        </p:nvCxnSpPr>
        <p:spPr>
          <a:xfrm flipH="1">
            <a:off x="1631578" y="2615049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E2CC29E-EE12-403F-ADF8-4ED50C098657}"/>
              </a:ext>
            </a:extLst>
          </p:cNvPr>
          <p:cNvSpPr txBox="1"/>
          <p:nvPr/>
        </p:nvSpPr>
        <p:spPr>
          <a:xfrm>
            <a:off x="1425389" y="2978845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Letter-join Plus 2" panose="02000505000000020003" pitchFamily="50" charset="0"/>
              </a:rPr>
              <a:t>-2400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CEB987-8B64-4248-BA6D-5BF366F7418A}"/>
              </a:ext>
            </a:extLst>
          </p:cNvPr>
          <p:cNvSpPr txBox="1"/>
          <p:nvPr/>
        </p:nvSpPr>
        <p:spPr>
          <a:xfrm>
            <a:off x="2859742" y="2968995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Letter-join Plus 2" panose="02000505000000020003" pitchFamily="50" charset="0"/>
              </a:rPr>
              <a:t>(</a:t>
            </a:r>
            <a:r>
              <a:rPr lang="en-GB" sz="3200" dirty="0">
                <a:latin typeface="+mj-lt"/>
              </a:rPr>
              <a:t>x </a:t>
            </a:r>
            <a:r>
              <a:rPr lang="en-GB" sz="3200" dirty="0">
                <a:latin typeface="Letter-join Plus 2" panose="02000505000000020003" pitchFamily="50" charset="0"/>
              </a:rPr>
              <a:t>100)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56C2025-27C5-49F3-97DB-37F056796FE8}"/>
              </a:ext>
            </a:extLst>
          </p:cNvPr>
          <p:cNvCxnSpPr>
            <a:cxnSpLocks/>
          </p:cNvCxnSpPr>
          <p:nvPr/>
        </p:nvCxnSpPr>
        <p:spPr>
          <a:xfrm flipH="1">
            <a:off x="1631578" y="3426355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BC115FE-EEF8-46D2-AFC6-3E714C17C833}"/>
              </a:ext>
            </a:extLst>
          </p:cNvPr>
          <p:cNvSpPr txBox="1"/>
          <p:nvPr/>
        </p:nvSpPr>
        <p:spPr>
          <a:xfrm>
            <a:off x="1497107" y="3419279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Letter-join Plus 2" panose="02000505000000020003" pitchFamily="50" charset="0"/>
              </a:rPr>
              <a:t>     48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39322C-BFBA-4BDF-9858-8AC2B30169E3}"/>
              </a:ext>
            </a:extLst>
          </p:cNvPr>
          <p:cNvSpPr txBox="1"/>
          <p:nvPr/>
        </p:nvSpPr>
        <p:spPr>
          <a:xfrm>
            <a:off x="1497107" y="3818049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Letter-join Plus 2" panose="02000505000000020003" pitchFamily="50" charset="0"/>
              </a:rPr>
              <a:t>-   48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8F8CE0-4546-4E8E-A16C-97B2B0E841E9}"/>
              </a:ext>
            </a:extLst>
          </p:cNvPr>
          <p:cNvSpPr txBox="1"/>
          <p:nvPr/>
        </p:nvSpPr>
        <p:spPr>
          <a:xfrm>
            <a:off x="2868707" y="3818049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Letter-join Plus 2" panose="02000505000000020003" pitchFamily="50" charset="0"/>
              </a:rPr>
              <a:t>(</a:t>
            </a:r>
            <a:r>
              <a:rPr lang="en-GB" sz="3200" dirty="0">
                <a:latin typeface="+mj-lt"/>
              </a:rPr>
              <a:t>x </a:t>
            </a:r>
            <a:r>
              <a:rPr lang="en-GB" sz="3200" dirty="0">
                <a:latin typeface="Letter-join Plus 2" panose="02000505000000020003" pitchFamily="50" charset="0"/>
              </a:rPr>
              <a:t>2)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6E3761C-6829-4D91-888B-A49B38D3B982}"/>
              </a:ext>
            </a:extLst>
          </p:cNvPr>
          <p:cNvCxnSpPr>
            <a:cxnSpLocks/>
          </p:cNvCxnSpPr>
          <p:nvPr/>
        </p:nvCxnSpPr>
        <p:spPr>
          <a:xfrm flipH="1">
            <a:off x="1631578" y="4309378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954BF3A-554E-4D4B-B35F-5F2FE4379FFD}"/>
              </a:ext>
            </a:extLst>
          </p:cNvPr>
          <p:cNvSpPr txBox="1"/>
          <p:nvPr/>
        </p:nvSpPr>
        <p:spPr>
          <a:xfrm>
            <a:off x="1546412" y="4287296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Letter-join Plus 2" panose="02000505000000020003" pitchFamily="50" charset="0"/>
              </a:rPr>
              <a:t>     00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8454C9-F2F0-4725-A115-68005DB84F78}"/>
              </a:ext>
            </a:extLst>
          </p:cNvPr>
          <p:cNvSpPr txBox="1"/>
          <p:nvPr/>
        </p:nvSpPr>
        <p:spPr>
          <a:xfrm>
            <a:off x="3025200" y="1285005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Letter-join Plus 2" panose="02000505000000020003" pitchFamily="50" charset="0"/>
              </a:rPr>
              <a:t>    102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6A251C-C71B-4D49-9E60-15DE787FDD39}"/>
              </a:ext>
            </a:extLst>
          </p:cNvPr>
          <p:cNvSpPr txBox="1"/>
          <p:nvPr/>
        </p:nvSpPr>
        <p:spPr>
          <a:xfrm>
            <a:off x="1434355" y="2119941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Letter-join Plus 2" panose="02000505000000020003" pitchFamily="50" charset="0"/>
              </a:rPr>
              <a:t>    102</a:t>
            </a:r>
          </a:p>
        </p:txBody>
      </p:sp>
      <p:sp>
        <p:nvSpPr>
          <p:cNvPr id="25" name="Rectangle: Rounded Corners 32">
            <a:extLst>
              <a:ext uri="{FF2B5EF4-FFF2-40B4-BE49-F238E27FC236}">
                <a16:creationId xmlns:a16="http://schemas.microsoft.com/office/drawing/2014/main" id="{0D5166DB-A0AF-435A-8358-09A2BA503331}"/>
              </a:ext>
            </a:extLst>
          </p:cNvPr>
          <p:cNvSpPr/>
          <p:nvPr/>
        </p:nvSpPr>
        <p:spPr>
          <a:xfrm>
            <a:off x="4374778" y="2567652"/>
            <a:ext cx="2716305" cy="197223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Letter-join Plus 2" panose="02000505000000020003" pitchFamily="50" charset="0"/>
              </a:rPr>
              <a:t>102 groups of 24 go into 2448. How can we check this?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D3C1808-EE7F-4507-B22A-D3D5A35FF938}"/>
              </a:ext>
            </a:extLst>
          </p:cNvPr>
          <p:cNvCxnSpPr>
            <a:stCxn id="25" idx="1"/>
          </p:cNvCxnSpPr>
          <p:nvPr/>
        </p:nvCxnSpPr>
        <p:spPr>
          <a:xfrm flipH="1" flipV="1">
            <a:off x="4016188" y="3552320"/>
            <a:ext cx="358590" cy="14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751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P spid="11" grpId="0"/>
      <p:bldP spid="12" grpId="0"/>
      <p:bldP spid="14" grpId="0"/>
      <p:bldP spid="15" grpId="0"/>
      <p:bldP spid="16" grpId="0"/>
      <p:bldP spid="18" grpId="0"/>
      <p:bldP spid="23" grpId="0"/>
      <p:bldP spid="24" grpId="0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F2934E-8163-4EED-A401-1C9A795E7F98}"/>
              </a:ext>
            </a:extLst>
          </p:cNvPr>
          <p:cNvSpPr txBox="1"/>
          <p:nvPr/>
        </p:nvSpPr>
        <p:spPr>
          <a:xfrm>
            <a:off x="7993626" y="136689"/>
            <a:ext cx="3920469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What facts do we know?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41D36A-A0FE-4867-9973-8A62F7E5A6E5}"/>
              </a:ext>
            </a:extLst>
          </p:cNvPr>
          <p:cNvSpPr txBox="1"/>
          <p:nvPr/>
        </p:nvSpPr>
        <p:spPr>
          <a:xfrm>
            <a:off x="2236695" y="1139163"/>
            <a:ext cx="690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CC104A-E744-495A-AA2A-5DE0D5F0635A}"/>
              </a:ext>
            </a:extLst>
          </p:cNvPr>
          <p:cNvSpPr txBox="1"/>
          <p:nvPr/>
        </p:nvSpPr>
        <p:spPr>
          <a:xfrm>
            <a:off x="2926977" y="1139163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4676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316E5DC-8967-41AF-BCA3-1C5FAAF66FAA}"/>
              </a:ext>
            </a:extLst>
          </p:cNvPr>
          <p:cNvCxnSpPr>
            <a:cxnSpLocks/>
          </p:cNvCxnSpPr>
          <p:nvPr/>
        </p:nvCxnSpPr>
        <p:spPr>
          <a:xfrm flipV="1">
            <a:off x="2926977" y="1183987"/>
            <a:ext cx="0" cy="38620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35FDD04-FEF4-4E12-8083-AFF8E8BAF5F8}"/>
              </a:ext>
            </a:extLst>
          </p:cNvPr>
          <p:cNvCxnSpPr>
            <a:cxnSpLocks/>
          </p:cNvCxnSpPr>
          <p:nvPr/>
        </p:nvCxnSpPr>
        <p:spPr>
          <a:xfrm flipH="1">
            <a:off x="2926978" y="1183987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E2CC29E-EE12-403F-ADF8-4ED50C098657}"/>
              </a:ext>
            </a:extLst>
          </p:cNvPr>
          <p:cNvSpPr txBox="1"/>
          <p:nvPr/>
        </p:nvSpPr>
        <p:spPr>
          <a:xfrm>
            <a:off x="2640107" y="1518970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-2800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CEB987-8B64-4248-BA6D-5BF366F7418A}"/>
              </a:ext>
            </a:extLst>
          </p:cNvPr>
          <p:cNvSpPr txBox="1"/>
          <p:nvPr/>
        </p:nvSpPr>
        <p:spPr>
          <a:xfrm>
            <a:off x="4155142" y="1537933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100)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56C2025-27C5-49F3-97DB-37F056796FE8}"/>
              </a:ext>
            </a:extLst>
          </p:cNvPr>
          <p:cNvCxnSpPr>
            <a:cxnSpLocks/>
          </p:cNvCxnSpPr>
          <p:nvPr/>
        </p:nvCxnSpPr>
        <p:spPr>
          <a:xfrm flipH="1">
            <a:off x="2926978" y="1995293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ABC115FE-EEF8-46D2-AFC6-3E714C17C833}"/>
              </a:ext>
            </a:extLst>
          </p:cNvPr>
          <p:cNvSpPr txBox="1"/>
          <p:nvPr/>
        </p:nvSpPr>
        <p:spPr>
          <a:xfrm>
            <a:off x="2855263" y="1968965"/>
            <a:ext cx="15598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</a:t>
            </a:r>
            <a:r>
              <a:rPr kumimoji="0" lang="en-GB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1876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39322C-BFBA-4BDF-9858-8AC2B30169E3}"/>
              </a:ext>
            </a:extLst>
          </p:cNvPr>
          <p:cNvSpPr txBox="1"/>
          <p:nvPr/>
        </p:nvSpPr>
        <p:spPr>
          <a:xfrm>
            <a:off x="2747685" y="2366184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-1400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8F8CE0-4546-4E8E-A16C-97B2B0E841E9}"/>
              </a:ext>
            </a:extLst>
          </p:cNvPr>
          <p:cNvSpPr txBox="1"/>
          <p:nvPr/>
        </p:nvSpPr>
        <p:spPr>
          <a:xfrm>
            <a:off x="4065495" y="2409577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50)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6E3761C-6829-4D91-888B-A49B38D3B982}"/>
              </a:ext>
            </a:extLst>
          </p:cNvPr>
          <p:cNvCxnSpPr>
            <a:cxnSpLocks/>
          </p:cNvCxnSpPr>
          <p:nvPr/>
        </p:nvCxnSpPr>
        <p:spPr>
          <a:xfrm flipH="1">
            <a:off x="2774578" y="2863931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954BF3A-554E-4D4B-B35F-5F2FE4379FFD}"/>
              </a:ext>
            </a:extLst>
          </p:cNvPr>
          <p:cNvSpPr txBox="1"/>
          <p:nvPr/>
        </p:nvSpPr>
        <p:spPr>
          <a:xfrm>
            <a:off x="3052485" y="2843986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476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66A251C-C71B-4D49-9E60-15DE787FDD39}"/>
              </a:ext>
            </a:extLst>
          </p:cNvPr>
          <p:cNvSpPr txBox="1"/>
          <p:nvPr/>
        </p:nvSpPr>
        <p:spPr>
          <a:xfrm>
            <a:off x="2729755" y="688879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   167</a:t>
            </a:r>
          </a:p>
        </p:txBody>
      </p:sp>
      <p:sp>
        <p:nvSpPr>
          <p:cNvPr id="25" name="Rectangle: Rounded Corners 32">
            <a:extLst>
              <a:ext uri="{FF2B5EF4-FFF2-40B4-BE49-F238E27FC236}">
                <a16:creationId xmlns:a16="http://schemas.microsoft.com/office/drawing/2014/main" id="{0D5166DB-A0AF-435A-8358-09A2BA503331}"/>
              </a:ext>
            </a:extLst>
          </p:cNvPr>
          <p:cNvSpPr/>
          <p:nvPr/>
        </p:nvSpPr>
        <p:spPr>
          <a:xfrm>
            <a:off x="5670178" y="1456764"/>
            <a:ext cx="2716305" cy="1972236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167 groups of 28 go into 4676. How can we check this?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D3C1808-EE7F-4507-B22A-D3D5A35FF938}"/>
              </a:ext>
            </a:extLst>
          </p:cNvPr>
          <p:cNvCxnSpPr>
            <a:cxnSpLocks/>
          </p:cNvCxnSpPr>
          <p:nvPr/>
        </p:nvCxnSpPr>
        <p:spPr>
          <a:xfrm flipH="1" flipV="1">
            <a:off x="5311588" y="2121258"/>
            <a:ext cx="358590" cy="14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52508C2-120C-4F7C-8190-7D52C663C9C3}"/>
              </a:ext>
            </a:extLst>
          </p:cNvPr>
          <p:cNvSpPr txBox="1"/>
          <p:nvPr/>
        </p:nvSpPr>
        <p:spPr>
          <a:xfrm>
            <a:off x="197224" y="801418"/>
            <a:ext cx="4491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4676 ÷ 28 =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58CEDA5-FF7C-44DA-9EBD-B20C9493CD1A}"/>
              </a:ext>
            </a:extLst>
          </p:cNvPr>
          <p:cNvSpPr txBox="1"/>
          <p:nvPr/>
        </p:nvSpPr>
        <p:spPr>
          <a:xfrm>
            <a:off x="4083424" y="3237828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10)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E2CB328-5FDD-49D8-B243-B8FE2A17A018}"/>
              </a:ext>
            </a:extLst>
          </p:cNvPr>
          <p:cNvSpPr txBox="1"/>
          <p:nvPr/>
        </p:nvSpPr>
        <p:spPr>
          <a:xfrm>
            <a:off x="2640107" y="3248176"/>
            <a:ext cx="1837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- 280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ACCA5A6-8335-498A-A03B-4C3D4F7D6FC3}"/>
              </a:ext>
            </a:extLst>
          </p:cNvPr>
          <p:cNvCxnSpPr>
            <a:cxnSpLocks/>
          </p:cNvCxnSpPr>
          <p:nvPr/>
        </p:nvCxnSpPr>
        <p:spPr>
          <a:xfrm flipH="1">
            <a:off x="2855263" y="3822603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65BD784-AD3E-4CDF-AD6A-D90CEA6F82A0}"/>
              </a:ext>
            </a:extLst>
          </p:cNvPr>
          <p:cNvSpPr txBox="1"/>
          <p:nvPr/>
        </p:nvSpPr>
        <p:spPr>
          <a:xfrm>
            <a:off x="3082269" y="3822603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196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33D66F-A20C-4777-8737-9B8E7667D3EC}"/>
              </a:ext>
            </a:extLst>
          </p:cNvPr>
          <p:cNvSpPr txBox="1"/>
          <p:nvPr/>
        </p:nvSpPr>
        <p:spPr>
          <a:xfrm>
            <a:off x="2729755" y="4226793"/>
            <a:ext cx="1837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- 140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344FFAE-E06A-477F-B50E-15B27B588E7F}"/>
              </a:ext>
            </a:extLst>
          </p:cNvPr>
          <p:cNvSpPr txBox="1"/>
          <p:nvPr/>
        </p:nvSpPr>
        <p:spPr>
          <a:xfrm>
            <a:off x="4083424" y="4191535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5)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60E29FD1-A852-4CFC-BA66-0A41DAA828BB}"/>
              </a:ext>
            </a:extLst>
          </p:cNvPr>
          <p:cNvCxnSpPr>
            <a:cxnSpLocks/>
          </p:cNvCxnSpPr>
          <p:nvPr/>
        </p:nvCxnSpPr>
        <p:spPr>
          <a:xfrm flipH="1">
            <a:off x="2855263" y="4752319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D24450CD-04FD-42EA-881C-946962983DEA}"/>
              </a:ext>
            </a:extLst>
          </p:cNvPr>
          <p:cNvSpPr txBox="1"/>
          <p:nvPr/>
        </p:nvSpPr>
        <p:spPr>
          <a:xfrm>
            <a:off x="3231783" y="4752319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56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FDA339D-EB29-4D10-A26A-6592D0DE0BA2}"/>
              </a:ext>
            </a:extLst>
          </p:cNvPr>
          <p:cNvSpPr txBox="1"/>
          <p:nvPr/>
        </p:nvSpPr>
        <p:spPr>
          <a:xfrm>
            <a:off x="2716309" y="5145242"/>
            <a:ext cx="1837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-  56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643F653-A073-4F9A-AD7A-EAD7DC01988F}"/>
              </a:ext>
            </a:extLst>
          </p:cNvPr>
          <p:cNvSpPr txBox="1"/>
          <p:nvPr/>
        </p:nvSpPr>
        <p:spPr>
          <a:xfrm>
            <a:off x="4083424" y="5066551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2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)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11DAE6E-68D4-47EE-9C6B-86B922C4AA55}"/>
              </a:ext>
            </a:extLst>
          </p:cNvPr>
          <p:cNvCxnSpPr>
            <a:cxnSpLocks/>
          </p:cNvCxnSpPr>
          <p:nvPr/>
        </p:nvCxnSpPr>
        <p:spPr>
          <a:xfrm flipH="1">
            <a:off x="2885050" y="5651326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B35052D-8032-4AF4-AB22-8914B1DF6E17}"/>
              </a:ext>
            </a:extLst>
          </p:cNvPr>
          <p:cNvSpPr txBox="1"/>
          <p:nvPr/>
        </p:nvSpPr>
        <p:spPr>
          <a:xfrm>
            <a:off x="3180235" y="5627335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00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A45A4EA-943E-4F3F-A4B1-8E478DACC2C4}"/>
              </a:ext>
            </a:extLst>
          </p:cNvPr>
          <p:cNvSpPr txBox="1"/>
          <p:nvPr/>
        </p:nvSpPr>
        <p:spPr>
          <a:xfrm>
            <a:off x="9103657" y="651682"/>
            <a:ext cx="321832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x 28 = 28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x 28 = 56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x 28 = 140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x 28 = 280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x 28 = 560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50 x 28 = 1400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100 x 28 = 2800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32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4" grpId="0"/>
      <p:bldP spid="15" grpId="0"/>
      <p:bldP spid="16" grpId="0"/>
      <p:bldP spid="18" grpId="0"/>
      <p:bldP spid="24" grpId="0"/>
      <p:bldP spid="25" grpId="0" animBg="1"/>
      <p:bldP spid="29" grpId="0"/>
      <p:bldP spid="30" grpId="0"/>
      <p:bldP spid="32" grpId="0"/>
      <p:bldP spid="33" grpId="0"/>
      <p:bldP spid="34" grpId="0"/>
      <p:bldP spid="36" grpId="0"/>
      <p:bldP spid="37" grpId="0"/>
      <p:bldP spid="38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974" y="280219"/>
            <a:ext cx="11828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1376 ÷ 32 =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41D36A-A0FE-4867-9973-8A62F7E5A6E5}"/>
              </a:ext>
            </a:extLst>
          </p:cNvPr>
          <p:cNvSpPr txBox="1"/>
          <p:nvPr/>
        </p:nvSpPr>
        <p:spPr>
          <a:xfrm>
            <a:off x="3814773" y="1625860"/>
            <a:ext cx="690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32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CC104A-E744-495A-AA2A-5DE0D5F0635A}"/>
              </a:ext>
            </a:extLst>
          </p:cNvPr>
          <p:cNvSpPr txBox="1"/>
          <p:nvPr/>
        </p:nvSpPr>
        <p:spPr>
          <a:xfrm>
            <a:off x="4505055" y="1625860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1376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16E5DC-8967-41AF-BCA3-1C5FAAF66FAA}"/>
              </a:ext>
            </a:extLst>
          </p:cNvPr>
          <p:cNvCxnSpPr>
            <a:cxnSpLocks/>
          </p:cNvCxnSpPr>
          <p:nvPr/>
        </p:nvCxnSpPr>
        <p:spPr>
          <a:xfrm flipV="1">
            <a:off x="4505055" y="1670684"/>
            <a:ext cx="0" cy="38620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35FDD04-FEF4-4E12-8083-AFF8E8BAF5F8}"/>
              </a:ext>
            </a:extLst>
          </p:cNvPr>
          <p:cNvCxnSpPr>
            <a:cxnSpLocks/>
          </p:cNvCxnSpPr>
          <p:nvPr/>
        </p:nvCxnSpPr>
        <p:spPr>
          <a:xfrm flipH="1">
            <a:off x="4505056" y="1670684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E2CC29E-EE12-403F-ADF8-4ED50C098657}"/>
              </a:ext>
            </a:extLst>
          </p:cNvPr>
          <p:cNvSpPr txBox="1"/>
          <p:nvPr/>
        </p:nvSpPr>
        <p:spPr>
          <a:xfrm>
            <a:off x="4218185" y="2005667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- 640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CEB987-8B64-4248-BA6D-5BF366F7418A}"/>
              </a:ext>
            </a:extLst>
          </p:cNvPr>
          <p:cNvSpPr txBox="1"/>
          <p:nvPr/>
        </p:nvSpPr>
        <p:spPr>
          <a:xfrm>
            <a:off x="5733220" y="2024630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20)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6C2025-27C5-49F3-97DB-37F056796FE8}"/>
              </a:ext>
            </a:extLst>
          </p:cNvPr>
          <p:cNvCxnSpPr>
            <a:cxnSpLocks/>
          </p:cNvCxnSpPr>
          <p:nvPr/>
        </p:nvCxnSpPr>
        <p:spPr>
          <a:xfrm flipH="1">
            <a:off x="4505056" y="2481990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ABC115FE-EEF8-46D2-AFC6-3E714C17C833}"/>
              </a:ext>
            </a:extLst>
          </p:cNvPr>
          <p:cNvSpPr txBox="1"/>
          <p:nvPr/>
        </p:nvSpPr>
        <p:spPr>
          <a:xfrm>
            <a:off x="4433341" y="2455662"/>
            <a:ext cx="155985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</a:t>
            </a:r>
            <a:r>
              <a:rPr kumimoji="0" lang="en-GB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736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39322C-BFBA-4BDF-9858-8AC2B30169E3}"/>
              </a:ext>
            </a:extLst>
          </p:cNvPr>
          <p:cNvSpPr txBox="1"/>
          <p:nvPr/>
        </p:nvSpPr>
        <p:spPr>
          <a:xfrm>
            <a:off x="4390106" y="2852536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-640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8F8CE0-4546-4E8E-A16C-97B2B0E841E9}"/>
              </a:ext>
            </a:extLst>
          </p:cNvPr>
          <p:cNvSpPr txBox="1"/>
          <p:nvPr/>
        </p:nvSpPr>
        <p:spPr>
          <a:xfrm>
            <a:off x="5755635" y="2880282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20)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6E3761C-6829-4D91-888B-A49B38D3B982}"/>
              </a:ext>
            </a:extLst>
          </p:cNvPr>
          <p:cNvCxnSpPr>
            <a:cxnSpLocks/>
          </p:cNvCxnSpPr>
          <p:nvPr/>
        </p:nvCxnSpPr>
        <p:spPr>
          <a:xfrm flipH="1">
            <a:off x="4352656" y="3350628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954BF3A-554E-4D4B-B35F-5F2FE4379FFD}"/>
              </a:ext>
            </a:extLst>
          </p:cNvPr>
          <p:cNvSpPr txBox="1"/>
          <p:nvPr/>
        </p:nvSpPr>
        <p:spPr>
          <a:xfrm>
            <a:off x="4630563" y="3330683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96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6A251C-C71B-4D49-9E60-15DE787FDD39}"/>
              </a:ext>
            </a:extLst>
          </p:cNvPr>
          <p:cNvSpPr txBox="1"/>
          <p:nvPr/>
        </p:nvSpPr>
        <p:spPr>
          <a:xfrm>
            <a:off x="4307833" y="1175576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   43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58CEDA5-FF7C-44DA-9EBD-B20C9493CD1A}"/>
              </a:ext>
            </a:extLst>
          </p:cNvPr>
          <p:cNvSpPr txBox="1"/>
          <p:nvPr/>
        </p:nvSpPr>
        <p:spPr>
          <a:xfrm>
            <a:off x="5785419" y="3734873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E2CB328-5FDD-49D8-B243-B8FE2A17A018}"/>
              </a:ext>
            </a:extLst>
          </p:cNvPr>
          <p:cNvSpPr txBox="1"/>
          <p:nvPr/>
        </p:nvSpPr>
        <p:spPr>
          <a:xfrm>
            <a:off x="4218185" y="3734873"/>
            <a:ext cx="1837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-  64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ACCA5A6-8335-498A-A03B-4C3D4F7D6FC3}"/>
              </a:ext>
            </a:extLst>
          </p:cNvPr>
          <p:cNvCxnSpPr>
            <a:cxnSpLocks/>
          </p:cNvCxnSpPr>
          <p:nvPr/>
        </p:nvCxnSpPr>
        <p:spPr>
          <a:xfrm flipH="1">
            <a:off x="4425390" y="4319648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65BD784-AD3E-4CDF-AD6A-D90CEA6F82A0}"/>
              </a:ext>
            </a:extLst>
          </p:cNvPr>
          <p:cNvSpPr txBox="1"/>
          <p:nvPr/>
        </p:nvSpPr>
        <p:spPr>
          <a:xfrm>
            <a:off x="4627094" y="4324822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32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33D66F-A20C-4777-8737-9B8E7667D3EC}"/>
              </a:ext>
            </a:extLst>
          </p:cNvPr>
          <p:cNvSpPr txBox="1"/>
          <p:nvPr/>
        </p:nvSpPr>
        <p:spPr>
          <a:xfrm>
            <a:off x="4307833" y="4713490"/>
            <a:ext cx="18377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- 32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44FFAE-E06A-477F-B50E-15B27B588E7F}"/>
              </a:ext>
            </a:extLst>
          </p:cNvPr>
          <p:cNvSpPr txBox="1"/>
          <p:nvPr/>
        </p:nvSpPr>
        <p:spPr>
          <a:xfrm>
            <a:off x="5806970" y="4678232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1)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0E29FD1-A852-4CFC-BA66-0A41DAA828BB}"/>
              </a:ext>
            </a:extLst>
          </p:cNvPr>
          <p:cNvCxnSpPr>
            <a:cxnSpLocks/>
          </p:cNvCxnSpPr>
          <p:nvPr/>
        </p:nvCxnSpPr>
        <p:spPr>
          <a:xfrm flipH="1">
            <a:off x="4433341" y="5239016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B35052D-8032-4AF4-AB22-8914B1DF6E17}"/>
              </a:ext>
            </a:extLst>
          </p:cNvPr>
          <p:cNvSpPr txBox="1"/>
          <p:nvPr/>
        </p:nvSpPr>
        <p:spPr>
          <a:xfrm>
            <a:off x="4616397" y="5263007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0F2934E-8163-4EED-A401-1C9A795E7F98}"/>
              </a:ext>
            </a:extLst>
          </p:cNvPr>
          <p:cNvSpPr txBox="1"/>
          <p:nvPr/>
        </p:nvSpPr>
        <p:spPr>
          <a:xfrm>
            <a:off x="8424658" y="1110867"/>
            <a:ext cx="3218329" cy="83099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What facts do we know?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A45A4EA-943E-4F3F-A4B1-8E478DACC2C4}"/>
              </a:ext>
            </a:extLst>
          </p:cNvPr>
          <p:cNvSpPr txBox="1"/>
          <p:nvPr/>
        </p:nvSpPr>
        <p:spPr>
          <a:xfrm>
            <a:off x="8546552" y="2050898"/>
            <a:ext cx="32183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x 32 = 32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 x 32 = 64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 x 32 = 160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x 32 = 320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 x 32 = 640</a:t>
            </a:r>
          </a:p>
        </p:txBody>
      </p:sp>
    </p:spTree>
    <p:extLst>
      <p:ext uri="{BB962C8B-B14F-4D97-AF65-F5344CB8AC3E}">
        <p14:creationId xmlns:p14="http://schemas.microsoft.com/office/powerpoint/2010/main" val="146737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10" grpId="0"/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2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F3CE363E-02A7-4B03-94F1-AED1D9D0AF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8894" b="87656"/>
          <a:stretch/>
        </p:blipFill>
        <p:spPr>
          <a:xfrm>
            <a:off x="588223" y="788870"/>
            <a:ext cx="2955907" cy="70322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4286FCE-AF36-40B1-8382-1D5F73A0FCB0}"/>
              </a:ext>
            </a:extLst>
          </p:cNvPr>
          <p:cNvSpPr txBox="1"/>
          <p:nvPr/>
        </p:nvSpPr>
        <p:spPr>
          <a:xfrm>
            <a:off x="2330245" y="2075343"/>
            <a:ext cx="11032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83ABE7-AABE-4024-8306-932B37666502}"/>
              </a:ext>
            </a:extLst>
          </p:cNvPr>
          <p:cNvSpPr txBox="1"/>
          <p:nvPr/>
        </p:nvSpPr>
        <p:spPr>
          <a:xfrm>
            <a:off x="3433482" y="2075343"/>
            <a:ext cx="1425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581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B1A89A2-7BD3-4B28-BC01-D349BC1B1989}"/>
              </a:ext>
            </a:extLst>
          </p:cNvPr>
          <p:cNvCxnSpPr>
            <a:cxnSpLocks/>
          </p:cNvCxnSpPr>
          <p:nvPr/>
        </p:nvCxnSpPr>
        <p:spPr>
          <a:xfrm flipV="1">
            <a:off x="3433482" y="2120167"/>
            <a:ext cx="0" cy="58239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1A292DA-9ACE-4A2F-9564-272FD667A429}"/>
              </a:ext>
            </a:extLst>
          </p:cNvPr>
          <p:cNvCxnSpPr>
            <a:cxnSpLocks/>
          </p:cNvCxnSpPr>
          <p:nvPr/>
        </p:nvCxnSpPr>
        <p:spPr>
          <a:xfrm flipH="1">
            <a:off x="3433483" y="2120167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9E694EB8-65F1-471F-A732-83BC684BFEA1}"/>
              </a:ext>
            </a:extLst>
          </p:cNvPr>
          <p:cNvSpPr txBox="1"/>
          <p:nvPr/>
        </p:nvSpPr>
        <p:spPr>
          <a:xfrm>
            <a:off x="3149135" y="2621558"/>
            <a:ext cx="16625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-360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DFFA6A2-94E8-4066-93A8-5B1EFDAD9ECB}"/>
              </a:ext>
            </a:extLst>
          </p:cNvPr>
          <p:cNvSpPr txBox="1"/>
          <p:nvPr/>
        </p:nvSpPr>
        <p:spPr>
          <a:xfrm>
            <a:off x="4558692" y="2622316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20)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DFC609CF-730C-40F5-A57E-6FFFA1FBC1B0}"/>
              </a:ext>
            </a:extLst>
          </p:cNvPr>
          <p:cNvCxnSpPr>
            <a:cxnSpLocks/>
          </p:cNvCxnSpPr>
          <p:nvPr/>
        </p:nvCxnSpPr>
        <p:spPr>
          <a:xfrm flipH="1">
            <a:off x="3433483" y="3226206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A5EB4E2-F847-4695-810B-C668AB0C95E9}"/>
              </a:ext>
            </a:extLst>
          </p:cNvPr>
          <p:cNvSpPr txBox="1"/>
          <p:nvPr/>
        </p:nvSpPr>
        <p:spPr>
          <a:xfrm>
            <a:off x="3299011" y="3186454"/>
            <a:ext cx="1425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221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etter-join Plus 2" panose="02000505000000020003" pitchFamily="50" charset="0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2EE715A-BDF2-4A55-BB6E-AC2AC6209EBE}"/>
              </a:ext>
            </a:extLst>
          </p:cNvPr>
          <p:cNvSpPr txBox="1"/>
          <p:nvPr/>
        </p:nvSpPr>
        <p:spPr>
          <a:xfrm>
            <a:off x="2855539" y="3725457"/>
            <a:ext cx="18017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-  180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09165DA-A391-43E5-B0DA-242AD41A88D1}"/>
              </a:ext>
            </a:extLst>
          </p:cNvPr>
          <p:cNvSpPr txBox="1"/>
          <p:nvPr/>
        </p:nvSpPr>
        <p:spPr>
          <a:xfrm>
            <a:off x="4670612" y="3775348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10)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4D27F75-B585-40C9-8143-11ACF636E68C}"/>
              </a:ext>
            </a:extLst>
          </p:cNvPr>
          <p:cNvCxnSpPr>
            <a:cxnSpLocks/>
          </p:cNvCxnSpPr>
          <p:nvPr/>
        </p:nvCxnSpPr>
        <p:spPr>
          <a:xfrm flipH="1">
            <a:off x="3433482" y="4365367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9330D34-0DC9-43AB-885F-D59F2D48C9FF}"/>
              </a:ext>
            </a:extLst>
          </p:cNvPr>
          <p:cNvSpPr txBox="1"/>
          <p:nvPr/>
        </p:nvSpPr>
        <p:spPr>
          <a:xfrm>
            <a:off x="3772369" y="4297565"/>
            <a:ext cx="7476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41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5771A3D-07E0-4C74-868E-2658A9D054DC}"/>
              </a:ext>
            </a:extLst>
          </p:cNvPr>
          <p:cNvSpPr txBox="1"/>
          <p:nvPr/>
        </p:nvSpPr>
        <p:spPr>
          <a:xfrm>
            <a:off x="6388890" y="676870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   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C0016E1-FE7A-4F2E-AEEB-F6BF0601EA1C}"/>
              </a:ext>
            </a:extLst>
          </p:cNvPr>
          <p:cNvSpPr txBox="1"/>
          <p:nvPr/>
        </p:nvSpPr>
        <p:spPr>
          <a:xfrm>
            <a:off x="6974540" y="116338"/>
            <a:ext cx="4984376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What key facts can we use?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71DEF32-B6F9-4A9D-8873-928AE1FB275D}"/>
              </a:ext>
            </a:extLst>
          </p:cNvPr>
          <p:cNvSpPr txBox="1"/>
          <p:nvPr/>
        </p:nvSpPr>
        <p:spPr>
          <a:xfrm>
            <a:off x="6974540" y="676288"/>
            <a:ext cx="4984376" cy="156966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anose="020B0604020202020204" pitchFamily="34" charset="0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18 = 18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18 = 36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5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18 = 90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160DBC6-6100-4B45-8905-3502DA6B6FDD}"/>
              </a:ext>
            </a:extLst>
          </p:cNvPr>
          <p:cNvSpPr txBox="1"/>
          <p:nvPr/>
        </p:nvSpPr>
        <p:spPr>
          <a:xfrm>
            <a:off x="6974540" y="2227891"/>
            <a:ext cx="4984376" cy="107721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10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anose="020B0604020202020204" pitchFamily="34" charset="0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18 = 180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20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18 = 360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65BCDB-0450-4FFA-97EC-598889052045}"/>
              </a:ext>
            </a:extLst>
          </p:cNvPr>
          <p:cNvSpPr txBox="1"/>
          <p:nvPr/>
        </p:nvSpPr>
        <p:spPr>
          <a:xfrm>
            <a:off x="3544130" y="1488791"/>
            <a:ext cx="1425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32r5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ABBF24C-5AFB-491B-AC22-60CB6AFE4B34}"/>
              </a:ext>
            </a:extLst>
          </p:cNvPr>
          <p:cNvSpPr txBox="1"/>
          <p:nvPr/>
        </p:nvSpPr>
        <p:spPr>
          <a:xfrm>
            <a:off x="3061308" y="4796700"/>
            <a:ext cx="16630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-  36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C7F19C3-A1D3-46E3-B1C1-EE03C7BFC63D}"/>
              </a:ext>
            </a:extLst>
          </p:cNvPr>
          <p:cNvSpPr txBox="1"/>
          <p:nvPr/>
        </p:nvSpPr>
        <p:spPr>
          <a:xfrm>
            <a:off x="4670612" y="4820677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2)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8355583-37F7-4324-A634-170A1247C7DB}"/>
              </a:ext>
            </a:extLst>
          </p:cNvPr>
          <p:cNvCxnSpPr>
            <a:cxnSpLocks/>
          </p:cNvCxnSpPr>
          <p:nvPr/>
        </p:nvCxnSpPr>
        <p:spPr>
          <a:xfrm flipH="1">
            <a:off x="3485859" y="5422937"/>
            <a:ext cx="115644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DD345410-35EE-4D8A-B818-72F3EE15ABFF}"/>
              </a:ext>
            </a:extLst>
          </p:cNvPr>
          <p:cNvSpPr txBox="1"/>
          <p:nvPr/>
        </p:nvSpPr>
        <p:spPr>
          <a:xfrm>
            <a:off x="4029163" y="5335703"/>
            <a:ext cx="7476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539348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3" grpId="0"/>
      <p:bldP spid="34" grpId="0"/>
      <p:bldP spid="36" grpId="0"/>
      <p:bldP spid="37" grpId="0"/>
      <p:bldP spid="38" grpId="0"/>
      <p:bldP spid="40" grpId="0"/>
      <p:bldP spid="46" grpId="0" animBg="1"/>
      <p:bldP spid="47" grpId="0" animBg="1"/>
      <p:bldP spid="48" grpId="0"/>
      <p:bldP spid="50" grpId="0"/>
      <p:bldP spid="51" grpId="0"/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>
            <a:extLst>
              <a:ext uri="{FF2B5EF4-FFF2-40B4-BE49-F238E27FC236}">
                <a16:creationId xmlns:a16="http://schemas.microsoft.com/office/drawing/2014/main" id="{DABC733A-907E-49C7-8FD3-6661DCFDA582}"/>
              </a:ext>
            </a:extLst>
          </p:cNvPr>
          <p:cNvSpPr txBox="1"/>
          <p:nvPr/>
        </p:nvSpPr>
        <p:spPr>
          <a:xfrm>
            <a:off x="6974540" y="116338"/>
            <a:ext cx="4984376" cy="156966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What key facts can we use?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etter-join Plus 2" panose="02000505000000020003" pitchFamily="50" charset="0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9137004-E01B-4D28-ABB6-F996617DB6F0}"/>
              </a:ext>
            </a:extLst>
          </p:cNvPr>
          <p:cNvSpPr txBox="1"/>
          <p:nvPr/>
        </p:nvSpPr>
        <p:spPr>
          <a:xfrm>
            <a:off x="6974540" y="1039964"/>
            <a:ext cx="4984376" cy="156966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Arial" panose="020B0604020202020204" pitchFamily="34" charset="0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16 = 16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16 = 32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5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16 =80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80F1482-149C-461B-8794-C169021D2A1B}"/>
              </a:ext>
            </a:extLst>
          </p:cNvPr>
          <p:cNvSpPr txBox="1"/>
          <p:nvPr/>
        </p:nvSpPr>
        <p:spPr>
          <a:xfrm>
            <a:off x="811625" y="2047559"/>
            <a:ext cx="6902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01EFFF8-D508-46AF-A67C-D0D43E870935}"/>
              </a:ext>
            </a:extLst>
          </p:cNvPr>
          <p:cNvSpPr txBox="1"/>
          <p:nvPr/>
        </p:nvSpPr>
        <p:spPr>
          <a:xfrm>
            <a:off x="1501906" y="2047559"/>
            <a:ext cx="16360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2004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F0A0805-0A23-4C91-8D7D-32319BEC06D5}"/>
              </a:ext>
            </a:extLst>
          </p:cNvPr>
          <p:cNvCxnSpPr>
            <a:cxnSpLocks/>
          </p:cNvCxnSpPr>
          <p:nvPr/>
        </p:nvCxnSpPr>
        <p:spPr>
          <a:xfrm flipV="1">
            <a:off x="1501907" y="2092383"/>
            <a:ext cx="0" cy="582393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C4D42A9-8068-4690-9F30-55963E30E883}"/>
              </a:ext>
            </a:extLst>
          </p:cNvPr>
          <p:cNvCxnSpPr>
            <a:cxnSpLocks/>
          </p:cNvCxnSpPr>
          <p:nvPr/>
        </p:nvCxnSpPr>
        <p:spPr>
          <a:xfrm flipH="1">
            <a:off x="1501908" y="2092383"/>
            <a:ext cx="141596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DD1BB086-97AF-4E19-9ABD-B1627DFF0186}"/>
              </a:ext>
            </a:extLst>
          </p:cNvPr>
          <p:cNvSpPr txBox="1"/>
          <p:nvPr/>
        </p:nvSpPr>
        <p:spPr>
          <a:xfrm>
            <a:off x="1320266" y="2545918"/>
            <a:ext cx="19329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-1600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9D36588-3C72-46EF-9A33-0D3F4BCD27F5}"/>
              </a:ext>
            </a:extLst>
          </p:cNvPr>
          <p:cNvSpPr txBox="1"/>
          <p:nvPr/>
        </p:nvSpPr>
        <p:spPr>
          <a:xfrm>
            <a:off x="2966358" y="2593644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100)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826367A-E5FF-4ABB-B477-92A980D04543}"/>
              </a:ext>
            </a:extLst>
          </p:cNvPr>
          <p:cNvCxnSpPr>
            <a:cxnSpLocks/>
          </p:cNvCxnSpPr>
          <p:nvPr/>
        </p:nvCxnSpPr>
        <p:spPr>
          <a:xfrm flipH="1">
            <a:off x="1501908" y="3198422"/>
            <a:ext cx="1415966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A71B2794-7FA5-471F-866F-89C6CC9B7EAF}"/>
              </a:ext>
            </a:extLst>
          </p:cNvPr>
          <p:cNvSpPr txBox="1"/>
          <p:nvPr/>
        </p:nvSpPr>
        <p:spPr>
          <a:xfrm>
            <a:off x="1778873" y="3150438"/>
            <a:ext cx="1425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</a:t>
            </a: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404</a:t>
            </a: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etter-join Plus 2" panose="02000505000000020003" pitchFamily="50" charset="0"/>
              <a:ea typeface="+mn-ea"/>
              <a:cs typeface="+mn-cs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51FD9CF-D487-4AF0-A0C0-1C7BCF8B9E14}"/>
              </a:ext>
            </a:extLst>
          </p:cNvPr>
          <p:cNvSpPr txBox="1"/>
          <p:nvPr/>
        </p:nvSpPr>
        <p:spPr>
          <a:xfrm>
            <a:off x="1065721" y="3679681"/>
            <a:ext cx="20722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-   320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90261E29-0077-4E42-A80B-ED662A9C7D4A}"/>
              </a:ext>
            </a:extLst>
          </p:cNvPr>
          <p:cNvSpPr txBox="1"/>
          <p:nvPr/>
        </p:nvSpPr>
        <p:spPr>
          <a:xfrm>
            <a:off x="3038487" y="3735213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20)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04B148A-7E96-4568-856D-94E27E954363}"/>
              </a:ext>
            </a:extLst>
          </p:cNvPr>
          <p:cNvCxnSpPr>
            <a:cxnSpLocks/>
          </p:cNvCxnSpPr>
          <p:nvPr/>
        </p:nvCxnSpPr>
        <p:spPr>
          <a:xfrm flipH="1">
            <a:off x="1501907" y="4337583"/>
            <a:ext cx="141596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1D73C440-8072-403C-921F-D2360201747A}"/>
              </a:ext>
            </a:extLst>
          </p:cNvPr>
          <p:cNvSpPr txBox="1"/>
          <p:nvPr/>
        </p:nvSpPr>
        <p:spPr>
          <a:xfrm>
            <a:off x="2286730" y="4337583"/>
            <a:ext cx="9175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84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FB28CAB-4306-4397-996F-6BA3F9C4ADE4}"/>
              </a:ext>
            </a:extLst>
          </p:cNvPr>
          <p:cNvSpPr txBox="1"/>
          <p:nvPr/>
        </p:nvSpPr>
        <p:spPr>
          <a:xfrm>
            <a:off x="1907564" y="1461007"/>
            <a:ext cx="16360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125r4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7C2DB5F-840F-458D-845B-34F7B2A7D4FC}"/>
              </a:ext>
            </a:extLst>
          </p:cNvPr>
          <p:cNvSpPr txBox="1"/>
          <p:nvPr/>
        </p:nvSpPr>
        <p:spPr>
          <a:xfrm>
            <a:off x="1824143" y="4858050"/>
            <a:ext cx="14253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- 80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068A9AD-D776-4E7D-A16B-93B4ED3AE6B3}"/>
              </a:ext>
            </a:extLst>
          </p:cNvPr>
          <p:cNvSpPr txBox="1"/>
          <p:nvPr/>
        </p:nvSpPr>
        <p:spPr>
          <a:xfrm>
            <a:off x="3038487" y="4876247"/>
            <a:ext cx="14253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(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5)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7CFC12AC-7AF6-4BC2-8932-688B93A85514}"/>
              </a:ext>
            </a:extLst>
          </p:cNvPr>
          <p:cNvCxnSpPr>
            <a:cxnSpLocks/>
          </p:cNvCxnSpPr>
          <p:nvPr/>
        </p:nvCxnSpPr>
        <p:spPr>
          <a:xfrm flipH="1">
            <a:off x="1613219" y="5546623"/>
            <a:ext cx="1415967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E97AA590-1052-41D0-A655-628BAE352D53}"/>
              </a:ext>
            </a:extLst>
          </p:cNvPr>
          <p:cNvSpPr txBox="1"/>
          <p:nvPr/>
        </p:nvSpPr>
        <p:spPr>
          <a:xfrm>
            <a:off x="2638102" y="5546623"/>
            <a:ext cx="9175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4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9137004-E01B-4D28-ABB6-F996617DB6F0}"/>
              </a:ext>
            </a:extLst>
          </p:cNvPr>
          <p:cNvSpPr txBox="1"/>
          <p:nvPr/>
        </p:nvSpPr>
        <p:spPr>
          <a:xfrm>
            <a:off x="6974540" y="2494741"/>
            <a:ext cx="4984376" cy="206210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10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16 = 160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20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16 = 320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50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16 =800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100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x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etter-join Plus 2" panose="02000505000000020003" pitchFamily="50" charset="0"/>
                <a:ea typeface="+mn-ea"/>
                <a:cs typeface="+mn-cs"/>
              </a:rPr>
              <a:t> 16 = 1600</a:t>
            </a:r>
          </a:p>
        </p:txBody>
      </p:sp>
    </p:spTree>
    <p:extLst>
      <p:ext uri="{BB962C8B-B14F-4D97-AF65-F5344CB8AC3E}">
        <p14:creationId xmlns:p14="http://schemas.microsoft.com/office/powerpoint/2010/main" val="4180812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6" grpId="1" animBg="1"/>
      <p:bldP spid="57" grpId="0"/>
      <p:bldP spid="58" grpId="0"/>
      <p:bldP spid="61" grpId="0"/>
      <p:bldP spid="62" grpId="0"/>
      <p:bldP spid="64" grpId="0"/>
      <p:bldP spid="65" grpId="0"/>
      <p:bldP spid="66" grpId="0"/>
      <p:bldP spid="68" grpId="0"/>
      <p:bldP spid="69" grpId="0"/>
      <p:bldP spid="70" grpId="0"/>
      <p:bldP spid="71" grpId="0"/>
      <p:bldP spid="73" grpId="0"/>
      <p:bldP spid="79" grpId="0" animBg="1"/>
      <p:bldP spid="79" grpId="1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653</Words>
  <Application>Microsoft Office PowerPoint</Application>
  <PresentationFormat>Widescreen</PresentationFormat>
  <Paragraphs>197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Letter-join Plus 2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Huddlestone</dc:creator>
  <cp:lastModifiedBy>Rebecca Huddlestone (Lunts Heath Primary School)</cp:lastModifiedBy>
  <cp:revision>41</cp:revision>
  <dcterms:created xsi:type="dcterms:W3CDTF">2023-09-16T11:10:37Z</dcterms:created>
  <dcterms:modified xsi:type="dcterms:W3CDTF">2026-10-07T08:21:19Z</dcterms:modified>
</cp:coreProperties>
</file>