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327" r:id="rId2"/>
    <p:sldId id="258" r:id="rId3"/>
    <p:sldId id="332" r:id="rId4"/>
    <p:sldId id="304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29" r:id="rId14"/>
    <p:sldId id="316" r:id="rId15"/>
    <p:sldId id="317" r:id="rId16"/>
    <p:sldId id="318" r:id="rId17"/>
    <p:sldId id="322" r:id="rId18"/>
    <p:sldId id="319" r:id="rId19"/>
    <p:sldId id="320" r:id="rId20"/>
    <p:sldId id="321" r:id="rId21"/>
    <p:sldId id="330" r:id="rId22"/>
    <p:sldId id="331" r:id="rId23"/>
    <p:sldId id="334" r:id="rId24"/>
    <p:sldId id="324" r:id="rId25"/>
    <p:sldId id="328" r:id="rId26"/>
  </p:sldIdLst>
  <p:sldSz cx="9144000" cy="6858000" type="screen4x3"/>
  <p:notesSz cx="6858000" cy="9144000"/>
  <p:embeddedFontLs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363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pos="5443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16" userDrawn="1">
          <p15:clr>
            <a:srgbClr val="A4A3A4"/>
          </p15:clr>
        </p15:guide>
        <p15:guide id="10" pos="5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7" roundtripDataSignature="AMtx7mjROE01iDVeMkeYS2WjqOEpGyt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1"/>
    <a:srgbClr val="CB4592"/>
    <a:srgbClr val="F0821B"/>
    <a:srgbClr val="009284"/>
    <a:srgbClr val="00649C"/>
    <a:srgbClr val="EB74A8"/>
    <a:srgbClr val="00938F"/>
    <a:srgbClr val="FAB002"/>
    <a:srgbClr val="049640"/>
    <a:srgbClr val="B23E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1" autoAdjust="0"/>
    <p:restoredTop sz="77440" autoAdjust="0"/>
  </p:normalViewPr>
  <p:slideViewPr>
    <p:cSldViewPr snapToGrid="0">
      <p:cViewPr>
        <p:scale>
          <a:sx n="53" d="100"/>
          <a:sy n="53" d="100"/>
        </p:scale>
        <p:origin x="2587" y="379"/>
      </p:cViewPr>
      <p:guideLst>
        <p:guide orient="horz" pos="2183"/>
        <p:guide pos="2857"/>
        <p:guide pos="363"/>
        <p:guide orient="horz" pos="3952"/>
        <p:guide pos="5443"/>
        <p:guide orient="horz" pos="323"/>
        <p:guide pos="476"/>
        <p:guide orient="horz" pos="482"/>
        <p:guide orient="horz" pos="3816"/>
        <p:guide pos="5261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9" d="100"/>
          <a:sy n="129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7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26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44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04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99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015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317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719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9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19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82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560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13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13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964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423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63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>
              <a:alpha val="4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56"/>
          <p:cNvSpPr/>
          <p:nvPr/>
        </p:nvSpPr>
        <p:spPr>
          <a:xfrm>
            <a:off x="-4765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6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0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3AE5D-0139-E82F-1E84-FC86FE746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34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71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87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3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82733-2C54-7D22-7349-0BA42B66E1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ww.twinkl.co.uk/resource/twinkl-phonics-year-1-screening-check-guide-for-parents-ph-t-3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DA66F-B087-1955-F8C1-B4B86E5C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926329" y="1280571"/>
            <a:ext cx="0" cy="4882078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B23E8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3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4104643" y="1242209"/>
            <a:ext cx="3596638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say the phoneme when shown all or most Level 2 and Level 3 graphemes;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4113839" y="1964515"/>
            <a:ext cx="3596638" cy="729699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find all or most Level 2 and Level 3 graphemes, from a display, when given the phoneme;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4104638" y="2802059"/>
            <a:ext cx="4447094" cy="757647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blend and read CVC words (single-syllable words consisting of Level 2 and Level 3 graphemes) such as ‘chop’ and ‘night’;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4104638" y="3667551"/>
            <a:ext cx="4447100" cy="993654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segment and make phonetically plausible attempts at spelling CVC words (single-syllable words consisting of Level 2 and Level 3 graphemes) such as ‘paid’ and ‘seed’;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506414" y="1352767"/>
            <a:ext cx="2570475" cy="1674233"/>
          </a:xfrm>
          <a:prstGeom prst="roundRect">
            <a:avLst/>
          </a:prstGeom>
          <a:solidFill>
            <a:srgbClr val="B23E8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3 is taught in Reception.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the end of Level 3,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162738" y="2669133"/>
            <a:ext cx="677742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Google Shape;107;p16">
            <a:extLst>
              <a:ext uri="{FF2B5EF4-FFF2-40B4-BE49-F238E27FC236}">
                <a16:creationId xmlns:a16="http://schemas.microsoft.com/office/drawing/2014/main" id="{15D6C545-3A01-1141-A0C2-F02B0385D64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3262166"/>
            <a:ext cx="2983195" cy="3480363"/>
          </a:xfrm>
          <a:prstGeom prst="rect">
            <a:avLst/>
          </a:prstGeom>
          <a:noFill/>
          <a:ln w="22225">
            <a:solidFill>
              <a:srgbClr val="B23E81"/>
            </a:solidFill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4F50AA9-5334-11E6-A883-917565C3A58D}"/>
              </a:ext>
            </a:extLst>
          </p:cNvPr>
          <p:cNvSpPr/>
          <p:nvPr/>
        </p:nvSpPr>
        <p:spPr>
          <a:xfrm>
            <a:off x="4131434" y="4769050"/>
            <a:ext cx="4447100" cy="70593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the tricky words - he, she, we, me, be, was, my, you, her, they, all, are &amp; spell the tricky words - the, to, I, no, go;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A421451-6BBA-BCDA-52C8-B57C0E2DDB52}"/>
              </a:ext>
            </a:extLst>
          </p:cNvPr>
          <p:cNvSpPr/>
          <p:nvPr/>
        </p:nvSpPr>
        <p:spPr>
          <a:xfrm>
            <a:off x="4113839" y="5578449"/>
            <a:ext cx="2651441" cy="58420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write each letter correctly when following a model.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GB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9E0F9-F51A-CD38-60A9-3DD6D3A5B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251" y="1202151"/>
            <a:ext cx="871708" cy="1466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21E4FC-157B-0BE7-CEC7-F2227204E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863" y="5815584"/>
            <a:ext cx="2739249" cy="852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88BAE0-F9A7-35B3-77DA-43B92E85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" t="26326" r="69507" b="60986"/>
          <a:stretch/>
        </p:blipFill>
        <p:spPr>
          <a:xfrm>
            <a:off x="6896848" y="-156356"/>
            <a:ext cx="2477673" cy="14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561E0D02-D24B-DC46-AA2C-51F5B839752D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B23E8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3 Actions and Mnemonics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9EADD9-110D-1440-827A-14F7C0742FD9}"/>
              </a:ext>
            </a:extLst>
          </p:cNvPr>
          <p:cNvSpPr/>
          <p:nvPr/>
        </p:nvSpPr>
        <p:spPr>
          <a:xfrm>
            <a:off x="1840576" y="5832714"/>
            <a:ext cx="5462843" cy="761457"/>
          </a:xfrm>
          <a:prstGeom prst="roundRect">
            <a:avLst/>
          </a:prstGeom>
          <a:solidFill>
            <a:srgbClr val="B23E8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It is really important that children learn to form the letters using the correct letter formation when writing. As they are introduced to a new sound, children are taught how to write it correctly. It would be great if you could also model this at home. </a:t>
            </a:r>
          </a:p>
        </p:txBody>
      </p:sp>
      <p:pic>
        <p:nvPicPr>
          <p:cNvPr id="6" name="Google Shape;113;p17">
            <a:extLst>
              <a:ext uri="{FF2B5EF4-FFF2-40B4-BE49-F238E27FC236}">
                <a16:creationId xmlns:a16="http://schemas.microsoft.com/office/drawing/2014/main" id="{3018236A-6A3B-F746-93BE-D8707922035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5847" y="1415794"/>
            <a:ext cx="6252302" cy="4026412"/>
          </a:xfrm>
          <a:prstGeom prst="rect">
            <a:avLst/>
          </a:prstGeom>
          <a:noFill/>
          <a:ln w="22225">
            <a:solidFill>
              <a:srgbClr val="B23E81"/>
            </a:solidFill>
          </a:ln>
        </p:spPr>
      </p:pic>
    </p:spTree>
    <p:extLst>
      <p:ext uri="{BB962C8B-B14F-4D97-AF65-F5344CB8AC3E}">
        <p14:creationId xmlns:p14="http://schemas.microsoft.com/office/powerpoint/2010/main" val="32373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966969" y="1404769"/>
            <a:ext cx="0" cy="4832561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49640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4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4104643" y="1404769"/>
            <a:ext cx="3596638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give the phoneme when shown any Level 2 or Level 3 grapheme;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4113839" y="2141013"/>
            <a:ext cx="3596633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find any Level 2 or Level 3 grapheme when given the phoneme;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4104638" y="2877257"/>
            <a:ext cx="4447094" cy="96541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blend and read words containing adjacent consonants as well as segment and spell words containing adjacent consonants, such as ‘sand’, ‘bench’ and ‘flight’;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4104638" y="3964450"/>
            <a:ext cx="4447100" cy="993654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the tricky words - some, one, said, come, do, so, were, when, have, there, out, like, little, what &amp; spell the tricky words - he, she, we, me, be, was, my, you, here, they, all, are;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459CE0-B840-D546-9F21-6F1CFAC6C9DB}"/>
              </a:ext>
            </a:extLst>
          </p:cNvPr>
          <p:cNvSpPr/>
          <p:nvPr/>
        </p:nvSpPr>
        <p:spPr>
          <a:xfrm>
            <a:off x="4131434" y="5079887"/>
            <a:ext cx="2757021" cy="59543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write each letter, usually using the correct formation;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F08D18-5DDC-2243-B8B6-0F3AB3DF913A}"/>
              </a:ext>
            </a:extLst>
          </p:cNvPr>
          <p:cNvSpPr/>
          <p:nvPr/>
        </p:nvSpPr>
        <p:spPr>
          <a:xfrm>
            <a:off x="4131434" y="5797102"/>
            <a:ext cx="3569841" cy="39033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orally segment words into phonemes.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518828" y="1281431"/>
            <a:ext cx="2570475" cy="1646801"/>
          </a:xfrm>
          <a:prstGeom prst="roundRect">
            <a:avLst/>
          </a:prstGeom>
          <a:solidFill>
            <a:srgbClr val="04964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4 is taught in Reception.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the end of Level 4,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162738" y="2669133"/>
            <a:ext cx="677742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Google Shape;122;p18">
            <a:extLst>
              <a:ext uri="{FF2B5EF4-FFF2-40B4-BE49-F238E27FC236}">
                <a16:creationId xmlns:a16="http://schemas.microsoft.com/office/drawing/2014/main" id="{F2331B19-8569-0146-91DD-859AF8E6A164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92262" y="3564402"/>
            <a:ext cx="3087046" cy="2678552"/>
          </a:xfrm>
          <a:prstGeom prst="rect">
            <a:avLst/>
          </a:prstGeom>
          <a:noFill/>
          <a:ln w="22225">
            <a:solidFill>
              <a:srgbClr val="04964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7E2BE-A448-4143-A885-E16E9399BFB4}"/>
              </a:ext>
            </a:extLst>
          </p:cNvPr>
          <p:cNvSpPr txBox="1"/>
          <p:nvPr/>
        </p:nvSpPr>
        <p:spPr>
          <a:xfrm>
            <a:off x="4078828" y="6514315"/>
            <a:ext cx="3128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No new sounds are taught in Level 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52BAE-B28A-3EC1-5D60-D937C6C6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229" y="4738865"/>
            <a:ext cx="1054534" cy="3314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68A9D2-507B-1D1E-2671-4FC68942C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04" t="-87" r="31406" b="85458"/>
          <a:stretch/>
        </p:blipFill>
        <p:spPr>
          <a:xfrm>
            <a:off x="6899341" y="-399062"/>
            <a:ext cx="2477673" cy="1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;p3">
            <a:extLst>
              <a:ext uri="{FF2B5EF4-FFF2-40B4-BE49-F238E27FC236}">
                <a16:creationId xmlns:a16="http://schemas.microsoft.com/office/drawing/2014/main" id="{8852F791-DECE-B34B-950E-9F0C8A7D1466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Taught and When?</a:t>
            </a:r>
            <a:endParaRPr sz="40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A511B-4882-804D-B67F-FCC92EE07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0"/>
          <a:stretch/>
        </p:blipFill>
        <p:spPr>
          <a:xfrm>
            <a:off x="636310" y="1377596"/>
            <a:ext cx="5424131" cy="7754170"/>
          </a:xfrm>
          <a:prstGeom prst="rect">
            <a:avLst/>
          </a:prstGeom>
        </p:spPr>
      </p:pic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ECA7B4B9-C708-504C-9232-4C3D02F92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98905"/>
              </p:ext>
            </p:extLst>
          </p:nvPr>
        </p:nvGraphicFramePr>
        <p:xfrm>
          <a:off x="915757" y="1850799"/>
          <a:ext cx="4865235" cy="44470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5715">
                  <a:extLst>
                    <a:ext uri="{9D8B030D-6E8A-4147-A177-3AD203B41FA5}">
                      <a16:colId xmlns:a16="http://schemas.microsoft.com/office/drawing/2014/main" val="1682929283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370126394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335328544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992766723"/>
                    </a:ext>
                  </a:extLst>
                </a:gridCol>
              </a:tblGrid>
              <a:tr h="87516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Twinkl Phonics Level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Number of Teaching Weeks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Recommended Year Group (UK schools)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Age of Children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302827"/>
                  </a:ext>
                </a:extLst>
              </a:tr>
              <a:tr h="62916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1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Nursery/Preschool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3-4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75632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8539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3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950687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4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08310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5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1 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5-6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35833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6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6-7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34149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A38074-D8A1-7A49-95E8-2B5118307BA3}"/>
              </a:ext>
            </a:extLst>
          </p:cNvPr>
          <p:cNvCxnSpPr>
            <a:cxnSpLocks/>
          </p:cNvCxnSpPr>
          <p:nvPr/>
        </p:nvCxnSpPr>
        <p:spPr>
          <a:xfrm flipH="1" flipV="1">
            <a:off x="6283960" y="3429000"/>
            <a:ext cx="1" cy="2707641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riangle 15">
            <a:extLst>
              <a:ext uri="{FF2B5EF4-FFF2-40B4-BE49-F238E27FC236}">
                <a16:creationId xmlns:a16="http://schemas.microsoft.com/office/drawing/2014/main" id="{68043320-E0E3-0241-8FE3-247E6F541A4C}"/>
              </a:ext>
            </a:extLst>
          </p:cNvPr>
          <p:cNvSpPr/>
          <p:nvPr/>
        </p:nvSpPr>
        <p:spPr>
          <a:xfrm rot="10800000">
            <a:off x="6217921" y="6054014"/>
            <a:ext cx="132080" cy="1422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D8EE06-23CC-0641-A7F1-BB586DBB9C73}"/>
              </a:ext>
            </a:extLst>
          </p:cNvPr>
          <p:cNvSpPr/>
          <p:nvPr/>
        </p:nvSpPr>
        <p:spPr>
          <a:xfrm>
            <a:off x="6217920" y="2458388"/>
            <a:ext cx="1849120" cy="853772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Level 1 continues to be taught alongside the other levels.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277ABE8-EAD9-C448-ABB1-EEE6B11DA414}"/>
              </a:ext>
            </a:extLst>
          </p:cNvPr>
          <p:cNvSpPr/>
          <p:nvPr/>
        </p:nvSpPr>
        <p:spPr>
          <a:xfrm>
            <a:off x="6578602" y="3976814"/>
            <a:ext cx="2209798" cy="1067297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just an overview. We understand that every child progresses at their own pace.</a:t>
            </a:r>
          </a:p>
        </p:txBody>
      </p:sp>
    </p:spTree>
    <p:extLst>
      <p:ext uri="{BB962C8B-B14F-4D97-AF65-F5344CB8AC3E}">
        <p14:creationId xmlns:p14="http://schemas.microsoft.com/office/powerpoint/2010/main" val="14957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591049" y="1379462"/>
            <a:ext cx="0" cy="4870162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FAB002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5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3753916" y="1342138"/>
            <a:ext cx="4840501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give the phoneme, when shown any grapheme that has been taught;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3753915" y="2032947"/>
            <a:ext cx="4840511" cy="354653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any given phoneme, write the common graphemes;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3754901" y="2463948"/>
            <a:ext cx="4839440" cy="762723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apply phonics knowledge and skills as the primary approach to reading and spelling unfamiliar words that are not completely decodable;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3753915" y="3302946"/>
            <a:ext cx="4839440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and spell phonically decodable two-syllable and three-syllable words such as ‘dolphin’ and ‘parachute’;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459CE0-B840-D546-9F21-6F1CFAC6C9DB}"/>
              </a:ext>
            </a:extLst>
          </p:cNvPr>
          <p:cNvSpPr/>
          <p:nvPr/>
        </p:nvSpPr>
        <p:spPr>
          <a:xfrm>
            <a:off x="3747590" y="3993682"/>
            <a:ext cx="4839439" cy="59543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automatically all taught tricky and common exception words;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F08D18-5DDC-2243-B8B6-0F3AB3DF913A}"/>
              </a:ext>
            </a:extLst>
          </p:cNvPr>
          <p:cNvSpPr/>
          <p:nvPr/>
        </p:nvSpPr>
        <p:spPr>
          <a:xfrm>
            <a:off x="3754901" y="4665387"/>
            <a:ext cx="4854062" cy="59543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accurately spell all the Level 2, 3 and 4 tricky words and most of the common exception words for reading;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510337" y="1261877"/>
            <a:ext cx="2570475" cy="1720412"/>
          </a:xfrm>
          <a:prstGeom prst="roundRect">
            <a:avLst/>
          </a:prstGeom>
          <a:solidFill>
            <a:srgbClr val="FAB00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5 is taught in Year 1.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the end of Level 5,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162738" y="2669133"/>
            <a:ext cx="383102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86B3737-143B-E041-9133-7DA2F54F7B9A}"/>
              </a:ext>
            </a:extLst>
          </p:cNvPr>
          <p:cNvSpPr/>
          <p:nvPr/>
        </p:nvSpPr>
        <p:spPr>
          <a:xfrm>
            <a:off x="3754900" y="5339255"/>
            <a:ext cx="2728177" cy="33026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form each letter correctly;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5DB1D96-87B8-B846-AB45-F31EE2868798}"/>
              </a:ext>
            </a:extLst>
          </p:cNvPr>
          <p:cNvSpPr/>
          <p:nvPr/>
        </p:nvSpPr>
        <p:spPr>
          <a:xfrm>
            <a:off x="3732972" y="5747953"/>
            <a:ext cx="4868674" cy="50167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 alternative ways of pronouncing and representing the long vowel phonemes.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5C3ED-2B3E-6357-9ABA-6C9F552F5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37" y="3181205"/>
            <a:ext cx="2591744" cy="5032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E3790C-F46A-7362-12A0-528A2A39D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28" t="14435" r="31982" b="73300"/>
          <a:stretch/>
        </p:blipFill>
        <p:spPr>
          <a:xfrm>
            <a:off x="6918620" y="-96578"/>
            <a:ext cx="2477673" cy="14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5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10E0B39D-C761-8646-A2AD-0C7913F07E92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FAB002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5 Mnemonics</a:t>
            </a:r>
            <a:endParaRPr sz="4000" b="1" dirty="0"/>
          </a:p>
        </p:txBody>
      </p:sp>
      <p:pic>
        <p:nvPicPr>
          <p:cNvPr id="4" name="Google Shape;135;p20">
            <a:extLst>
              <a:ext uri="{FF2B5EF4-FFF2-40B4-BE49-F238E27FC236}">
                <a16:creationId xmlns:a16="http://schemas.microsoft.com/office/drawing/2014/main" id="{6E5CC4D7-455B-8D4B-B0F2-0130A222F546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6560" y="1303615"/>
            <a:ext cx="5114400" cy="3876425"/>
          </a:xfrm>
          <a:prstGeom prst="rect">
            <a:avLst/>
          </a:prstGeom>
          <a:noFill/>
          <a:ln w="22225">
            <a:solidFill>
              <a:srgbClr val="FAB002"/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8BDE-0BDE-084E-88AA-390E241404B3}"/>
              </a:ext>
            </a:extLst>
          </p:cNvPr>
          <p:cNvSpPr/>
          <p:nvPr/>
        </p:nvSpPr>
        <p:spPr>
          <a:xfrm>
            <a:off x="2042080" y="5476241"/>
            <a:ext cx="5364639" cy="426720"/>
          </a:xfrm>
          <a:prstGeom prst="roundRect">
            <a:avLst/>
          </a:prstGeom>
          <a:solidFill>
            <a:srgbClr val="FAB00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new sound is displayed within a word linked to the mnemonic for Level 5.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1104C-6B7C-75B9-BA01-5E6A4AD45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19" y="4199956"/>
            <a:ext cx="1659146" cy="22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3;p21">
            <a:extLst>
              <a:ext uri="{FF2B5EF4-FFF2-40B4-BE49-F238E27FC236}">
                <a16:creationId xmlns:a16="http://schemas.microsoft.com/office/drawing/2014/main" id="{BBDCDAD3-9143-0A42-9EC7-216053913885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77" y="1473201"/>
            <a:ext cx="7358602" cy="4701750"/>
          </a:xfrm>
          <a:prstGeom prst="rect">
            <a:avLst/>
          </a:prstGeom>
          <a:noFill/>
          <a:ln w="22225">
            <a:solidFill>
              <a:srgbClr val="FAB002"/>
            </a:solidFill>
          </a:ln>
        </p:spPr>
      </p:pic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775088A9-0A12-E248-929B-2DDE8A895E16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FAB002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5 Overview</a:t>
            </a:r>
            <a:endParaRPr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758B0-C907-8807-528B-C86C27A65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59" y="3429000"/>
            <a:ext cx="970130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E63F4C8-47D3-ABE3-418D-78EB67853051}"/>
              </a:ext>
            </a:extLst>
          </p:cNvPr>
          <p:cNvSpPr/>
          <p:nvPr/>
        </p:nvSpPr>
        <p:spPr>
          <a:xfrm>
            <a:off x="648464" y="2655626"/>
            <a:ext cx="2646170" cy="1087467"/>
          </a:xfrm>
          <a:prstGeom prst="wedgeRoundRectCallout">
            <a:avLst>
              <a:gd name="adj1" fmla="val -19451"/>
              <a:gd name="adj2" fmla="val 7259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3D73F1-9E9D-F24E-8316-208E0D086075}"/>
              </a:ext>
            </a:extLst>
          </p:cNvPr>
          <p:cNvCxnSpPr>
            <a:cxnSpLocks/>
          </p:cNvCxnSpPr>
          <p:nvPr/>
        </p:nvCxnSpPr>
        <p:spPr>
          <a:xfrm flipV="1">
            <a:off x="6156355" y="1801854"/>
            <a:ext cx="0" cy="2963391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294634" y="1801854"/>
            <a:ext cx="707801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Year 1 Phonics Screening Check</a:t>
            </a:r>
            <a:endParaRPr sz="40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381000-3B1E-064D-849C-E15F77F3717B}"/>
              </a:ext>
            </a:extLst>
          </p:cNvPr>
          <p:cNvSpPr/>
          <p:nvPr/>
        </p:nvSpPr>
        <p:spPr>
          <a:xfrm>
            <a:off x="648464" y="1374968"/>
            <a:ext cx="2744976" cy="853772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</a:pPr>
            <a:r>
              <a:rPr lang="en-GB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June, all year 1 children are expected to complete </a:t>
            </a:r>
            <a:r>
              <a:rPr lang="en-GB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Year </a:t>
            </a:r>
            <a:r>
              <a:rPr lang="en-GB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Phonics Screening Check.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4012595" y="1374968"/>
            <a:ext cx="4472781" cy="119937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GB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aim is to check that a child is making progress in phonics. They are expected to read a mixture of real words and ‘nonsense’ words. (Nonsense words can also be referred to as ‘pseudo’ or ‘alien’ words)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4600683" y="2878196"/>
            <a:ext cx="3111344" cy="98585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GB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If a child has not reached the expected standard, schools must give additional support to help the child to make progress in year 2.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4890242" y="4167897"/>
            <a:ext cx="2532226" cy="934224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GB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Children who have not passed the check in year 1 will have the opportunity to retake it in year 2. </a:t>
            </a:r>
          </a:p>
        </p:txBody>
      </p:sp>
      <p:pic>
        <p:nvPicPr>
          <p:cNvPr id="16" name="Google Shape;170;p25">
            <a:extLst>
              <a:ext uri="{FF2B5EF4-FFF2-40B4-BE49-F238E27FC236}">
                <a16:creationId xmlns:a16="http://schemas.microsoft.com/office/drawing/2014/main" id="{6DD432B4-0E9A-D04B-BAC1-91C9B30D124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985" y="5295852"/>
            <a:ext cx="2597744" cy="1282739"/>
          </a:xfrm>
          <a:prstGeom prst="rect">
            <a:avLst/>
          </a:prstGeom>
          <a:noFill/>
          <a:ln w="22225">
            <a:solidFill>
              <a:srgbClr val="CB4592"/>
            </a:solidFill>
          </a:ln>
        </p:spPr>
      </p:pic>
      <p:pic>
        <p:nvPicPr>
          <p:cNvPr id="17" name="Google Shape;169;p25">
            <a:extLst>
              <a:ext uri="{FF2B5EF4-FFF2-40B4-BE49-F238E27FC236}">
                <a16:creationId xmlns:a16="http://schemas.microsoft.com/office/drawing/2014/main" id="{BB64045B-9C71-E440-974C-16B938FFB0B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814" y="5282621"/>
            <a:ext cx="2633216" cy="1295970"/>
          </a:xfrm>
          <a:prstGeom prst="rect">
            <a:avLst/>
          </a:prstGeom>
          <a:noFill/>
          <a:ln w="22225">
            <a:solidFill>
              <a:srgbClr val="CB459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1F2418-C24E-644F-99BE-AF2F923D3FB8}"/>
              </a:ext>
            </a:extLst>
          </p:cNvPr>
          <p:cNvSpPr/>
          <p:nvPr/>
        </p:nvSpPr>
        <p:spPr>
          <a:xfrm>
            <a:off x="623077" y="2775084"/>
            <a:ext cx="2590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algn="ctr">
              <a:buSzPts val="1900"/>
            </a:pPr>
            <a:r>
              <a:rPr lang="en-GB" sz="1200" dirty="0">
                <a:solidFill>
                  <a:srgbClr val="1C1C1C"/>
                </a:solidFill>
              </a:rPr>
              <a:t>For more information why not take a look at the </a:t>
            </a:r>
          </a:p>
          <a:p>
            <a:pPr marL="107950" algn="ctr">
              <a:buSzPts val="1900"/>
            </a:pPr>
            <a:r>
              <a:rPr lang="en-GB" sz="1200" u="sng" dirty="0">
                <a:solidFill>
                  <a:schemeClr val="hlink"/>
                </a:solidFill>
                <a:hlinkClick r:id="rId5"/>
              </a:rPr>
              <a:t>Twinkl Phonics Year 1 Screening Check Guide for Parents</a:t>
            </a:r>
            <a:endParaRPr lang="en-GB" sz="1200" dirty="0">
              <a:solidFill>
                <a:srgbClr val="33333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47EED5-3D03-64A5-657B-0F77FDB3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35" y="3965663"/>
            <a:ext cx="1663394" cy="322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72E29A6-9B23-5FD5-F7B0-D76B36270D96}"/>
              </a:ext>
            </a:extLst>
          </p:cNvPr>
          <p:cNvSpPr/>
          <p:nvPr/>
        </p:nvSpPr>
        <p:spPr>
          <a:xfrm>
            <a:off x="592263" y="3428999"/>
            <a:ext cx="2685617" cy="1170427"/>
          </a:xfrm>
          <a:prstGeom prst="wedgeRoundRectCallout">
            <a:avLst>
              <a:gd name="adj1" fmla="val -2107"/>
              <a:gd name="adj2" fmla="val 7414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591049" y="1342138"/>
            <a:ext cx="0" cy="4533729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938F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6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3753916" y="1342138"/>
            <a:ext cx="4833109" cy="37383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read accurately most words of two or more syllables;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3753915" y="1785155"/>
            <a:ext cx="4585412" cy="354653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most words containing common suffixes;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3754901" y="2208994"/>
            <a:ext cx="3468855" cy="354653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most common exception words;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3753915" y="2632833"/>
            <a:ext cx="4868674" cy="969187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most words accurately, in age-appropriate books, without overt sounding and blending, fluent enough to allow them to focus on their understanding rather than on decoding individual words;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459CE0-B840-D546-9F21-6F1CFAC6C9DB}"/>
              </a:ext>
            </a:extLst>
          </p:cNvPr>
          <p:cNvSpPr/>
          <p:nvPr/>
        </p:nvSpPr>
        <p:spPr>
          <a:xfrm>
            <a:off x="3747590" y="3671206"/>
            <a:ext cx="4839439" cy="59543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sound out most unfamiliar words accurately, without undue hesitation;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F08D18-5DDC-2243-B8B6-0F3AB3DF913A}"/>
              </a:ext>
            </a:extLst>
          </p:cNvPr>
          <p:cNvSpPr/>
          <p:nvPr/>
        </p:nvSpPr>
        <p:spPr>
          <a:xfrm>
            <a:off x="3754901" y="4335822"/>
            <a:ext cx="4854062" cy="969187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segment spoken words into phonemes and represent these by graphemes, spelling many of these words correctly and making phonetically plausible attempts at others;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592263" y="1508760"/>
            <a:ext cx="2570475" cy="1637658"/>
          </a:xfrm>
          <a:prstGeom prst="roundRect">
            <a:avLst/>
          </a:prstGeom>
          <a:solidFill>
            <a:srgbClr val="00938F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6 is taught in Year 2.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1"/>
              </a:solidFill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</a:rPr>
              <a:t>By the end of Level 6,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162738" y="2669133"/>
            <a:ext cx="383102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5DB1D96-87B8-B846-AB45-F31EE2868798}"/>
              </a:ext>
            </a:extLst>
          </p:cNvPr>
          <p:cNvSpPr/>
          <p:nvPr/>
        </p:nvSpPr>
        <p:spPr>
          <a:xfrm>
            <a:off x="3754901" y="5374196"/>
            <a:ext cx="4868674" cy="50167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spell most common exception words correctly.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D86BA-E566-1D48-A8BB-25A8CEF91BF1}"/>
              </a:ext>
            </a:extLst>
          </p:cNvPr>
          <p:cNvSpPr/>
          <p:nvPr/>
        </p:nvSpPr>
        <p:spPr>
          <a:xfrm>
            <a:off x="757801" y="3512592"/>
            <a:ext cx="2493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</a:rPr>
              <a:t>At this stage, children can read hundreds of words automatically. They are now reading for pleasure and reading to learn rather than learning to read.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51003-BF62-ACC5-A7C7-F0FE82F57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22" y="4379280"/>
            <a:ext cx="2520079" cy="3867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609004-ACEB-F1D0-9F76-B4AEA6D47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65" t="26786" r="31545" b="60573"/>
          <a:stretch/>
        </p:blipFill>
        <p:spPr>
          <a:xfrm>
            <a:off x="6885962" y="-161697"/>
            <a:ext cx="2477673" cy="14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938F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6 Overview</a:t>
            </a:r>
            <a:endParaRPr sz="4000" b="1" dirty="0"/>
          </a:p>
        </p:txBody>
      </p:sp>
      <p:pic>
        <p:nvPicPr>
          <p:cNvPr id="17" name="Google Shape;156;p23">
            <a:extLst>
              <a:ext uri="{FF2B5EF4-FFF2-40B4-BE49-F238E27FC236}">
                <a16:creationId xmlns:a16="http://schemas.microsoft.com/office/drawing/2014/main" id="{16F80BBE-BD53-444D-BED9-93E7D17864E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28" y="1252020"/>
            <a:ext cx="7424448" cy="4833999"/>
          </a:xfrm>
          <a:prstGeom prst="rect">
            <a:avLst/>
          </a:prstGeom>
          <a:noFill/>
          <a:ln w="22225">
            <a:solidFill>
              <a:srgbClr val="00938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1BDBD-734A-6035-B209-3CE25ADC6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278" y="3238323"/>
            <a:ext cx="1203511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Did You Know…?</a:t>
            </a:r>
            <a:endParaRPr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BD481-A17E-CE40-8E7D-3E752FFA3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4" y="2885386"/>
            <a:ext cx="5323413" cy="3761794"/>
          </a:xfrm>
          <a:prstGeom prst="rect">
            <a:avLst/>
          </a:prstGeom>
          <a:ln w="22225">
            <a:solidFill>
              <a:srgbClr val="E4007D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0FE2F-7F90-F545-AB3F-B15EE765A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597" y="2671917"/>
            <a:ext cx="3104071" cy="4532345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6AD17B6-D8E4-E17D-273C-C4D79C5CC402}"/>
              </a:ext>
            </a:extLst>
          </p:cNvPr>
          <p:cNvSpPr/>
          <p:nvPr/>
        </p:nvSpPr>
        <p:spPr>
          <a:xfrm>
            <a:off x="4889500" y="825501"/>
            <a:ext cx="3898900" cy="1727532"/>
          </a:xfrm>
          <a:prstGeom prst="wedgeRoundRectCallout">
            <a:avLst>
              <a:gd name="adj1" fmla="val 7181"/>
              <a:gd name="adj2" fmla="val 70069"/>
              <a:gd name="adj3" fmla="val 16667"/>
            </a:avLst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464A1-2850-7442-941A-6DB8D8557856}"/>
              </a:ext>
            </a:extLst>
          </p:cNvPr>
          <p:cNvSpPr/>
          <p:nvPr/>
        </p:nvSpPr>
        <p:spPr>
          <a:xfrm>
            <a:off x="4981368" y="932017"/>
            <a:ext cx="370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There are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26 letters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in the alphabet but there are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44 sounds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and over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100 different ways of spelling them. </a:t>
            </a:r>
          </a:p>
          <a:p>
            <a:pPr lvl="0" algn="ctr"/>
            <a:endParaRPr lang="en-GB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This is why English is one of the most complex languages to learn!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938F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6 Mnemonics</a:t>
            </a:r>
            <a:endParaRPr sz="4000" b="1" dirty="0"/>
          </a:p>
        </p:txBody>
      </p:sp>
      <p:pic>
        <p:nvPicPr>
          <p:cNvPr id="4" name="Google Shape;161;p24">
            <a:extLst>
              <a:ext uri="{FF2B5EF4-FFF2-40B4-BE49-F238E27FC236}">
                <a16:creationId xmlns:a16="http://schemas.microsoft.com/office/drawing/2014/main" id="{A5057542-C4C4-774A-9213-0EE74F84281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080" y="1325880"/>
            <a:ext cx="5577840" cy="4617884"/>
          </a:xfrm>
          <a:prstGeom prst="rect">
            <a:avLst/>
          </a:prstGeom>
          <a:noFill/>
          <a:ln w="22225">
            <a:solidFill>
              <a:srgbClr val="00938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BF171-BAEA-CC9B-C405-11E4A453D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352" y="3814395"/>
            <a:ext cx="2168225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2" t="7079" r="24308" b="12054"/>
          <a:stretch/>
        </p:blipFill>
        <p:spPr>
          <a:xfrm>
            <a:off x="205169" y="153206"/>
            <a:ext cx="8764659" cy="65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529" r="21327" b="12762"/>
          <a:stretch/>
        </p:blipFill>
        <p:spPr>
          <a:xfrm>
            <a:off x="194031" y="217714"/>
            <a:ext cx="8761283" cy="63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0" y="737238"/>
            <a:ext cx="8589245" cy="50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598" y="269836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3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How You Can </a:t>
            </a:r>
            <a:r>
              <a:rPr lang="en-GB" sz="30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Help</a:t>
            </a:r>
            <a:endParaRPr sz="3000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4717004" y="4184881"/>
            <a:ext cx="4071394" cy="232818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Finally, remember to ask your child’s class teacher if you are unsure about any aspect of your child’s phonics learning. </a:t>
            </a:r>
            <a:endParaRPr lang="en-GB" sz="2000" dirty="0" smtClean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consistent approach is important.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231655B-042D-B14A-B7D6-AC4AA6F20E27}"/>
              </a:ext>
            </a:extLst>
          </p:cNvPr>
          <p:cNvSpPr/>
          <p:nvPr/>
        </p:nvSpPr>
        <p:spPr>
          <a:xfrm>
            <a:off x="355600" y="3953454"/>
            <a:ext cx="3782345" cy="1068489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 your child to complete any homework they bring home. 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9C122A0-57A6-2941-9155-2797C4FD59E9}"/>
              </a:ext>
            </a:extLst>
          </p:cNvPr>
          <p:cNvSpPr/>
          <p:nvPr/>
        </p:nvSpPr>
        <p:spPr>
          <a:xfrm>
            <a:off x="355600" y="5114596"/>
            <a:ext cx="3782345" cy="1491126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to and with your child </a:t>
            </a:r>
            <a:r>
              <a:rPr lang="en-GB" sz="2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every day</a:t>
            </a:r>
            <a:r>
              <a:rPr lang="en-GB" sz="2000" b="1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 </a:t>
            </a:r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Reading for pleasure is just as important as ‘reading scheme’ books.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A03213B-DE56-CA43-B54D-358F79A5B11E}"/>
              </a:ext>
            </a:extLst>
          </p:cNvPr>
          <p:cNvSpPr/>
          <p:nvPr/>
        </p:nvSpPr>
        <p:spPr>
          <a:xfrm>
            <a:off x="355600" y="1270794"/>
            <a:ext cx="3782345" cy="170013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Practise the new sounds and graphemes </a:t>
            </a:r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using </a:t>
            </a:r>
            <a:r>
              <a:rPr lang="en-GB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Parent Information </a:t>
            </a:r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Sheets and information on the class webpage. </a:t>
            </a:r>
            <a:endParaRPr lang="en-GB" sz="20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E8C096-46EF-0669-EA70-D43EFD35CA7C}"/>
              </a:ext>
            </a:extLst>
          </p:cNvPr>
          <p:cNvCxnSpPr>
            <a:cxnSpLocks/>
          </p:cNvCxnSpPr>
          <p:nvPr/>
        </p:nvCxnSpPr>
        <p:spPr>
          <a:xfrm>
            <a:off x="4427474" y="1540934"/>
            <a:ext cx="0" cy="4868092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231655B-042D-B14A-B7D6-AC4AA6F20E27}"/>
              </a:ext>
            </a:extLst>
          </p:cNvPr>
          <p:cNvSpPr/>
          <p:nvPr/>
        </p:nvSpPr>
        <p:spPr>
          <a:xfrm>
            <a:off x="4717004" y="1450295"/>
            <a:ext cx="4071395" cy="1046162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Revisit past books and spellings – interrupt their forgetting.</a:t>
            </a:r>
            <a:endParaRPr lang="en-GB" sz="20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C122A0-57A6-2941-9155-2797C4FD59E9}"/>
              </a:ext>
            </a:extLst>
          </p:cNvPr>
          <p:cNvSpPr/>
          <p:nvPr/>
        </p:nvSpPr>
        <p:spPr>
          <a:xfrm>
            <a:off x="355600" y="3063577"/>
            <a:ext cx="3782345" cy="797224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 pure sounds – don’t add ‘uh’.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31655B-042D-B14A-B7D6-AC4AA6F20E27}"/>
              </a:ext>
            </a:extLst>
          </p:cNvPr>
          <p:cNvSpPr/>
          <p:nvPr/>
        </p:nvSpPr>
        <p:spPr>
          <a:xfrm>
            <a:off x="4717005" y="2719433"/>
            <a:ext cx="4071394" cy="1286510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Please state exactly which pages your child has read in the reading record each time they read.</a:t>
            </a:r>
            <a:endParaRPr lang="en-GB" sz="20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E5D34-F8CC-1B70-2497-77FE1D027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191" y="-157663"/>
            <a:ext cx="9726382" cy="71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9;p3">
            <a:extLst>
              <a:ext uri="{FF2B5EF4-FFF2-40B4-BE49-F238E27FC236}">
                <a16:creationId xmlns:a16="http://schemas.microsoft.com/office/drawing/2014/main" id="{DF3850C9-4D4D-5C49-AB5F-82D0EBD19D6B}"/>
              </a:ext>
            </a:extLst>
          </p:cNvPr>
          <p:cNvSpPr/>
          <p:nvPr/>
        </p:nvSpPr>
        <p:spPr>
          <a:xfrm>
            <a:off x="355600" y="263828"/>
            <a:ext cx="8432800" cy="914731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>
              <a:buClr>
                <a:schemeClr val="lt1"/>
              </a:buClr>
              <a:buSzPts val="1800"/>
            </a:pPr>
            <a:endParaRPr sz="4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B0CFE-40E2-7F47-A13C-C90AA2B62F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720" y="512763"/>
            <a:ext cx="8260080" cy="994306"/>
          </a:xfrm>
        </p:spPr>
        <p:txBody>
          <a:bodyPr>
            <a:normAutofit fontScale="90000"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Phonics Terminology</a:t>
            </a:r>
            <a:r>
              <a:rPr lang="en-GB" sz="5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GB" sz="5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14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Here is some of the terminology you might hear as your children begin to learn phonics.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D92049-3292-E742-A8F6-21E1792CA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745721"/>
              </p:ext>
            </p:extLst>
          </p:nvPr>
        </p:nvGraphicFramePr>
        <p:xfrm>
          <a:off x="773907" y="1427494"/>
          <a:ext cx="7005475" cy="52567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06262">
                  <a:extLst>
                    <a:ext uri="{9D8B030D-6E8A-4147-A177-3AD203B41FA5}">
                      <a16:colId xmlns:a16="http://schemas.microsoft.com/office/drawing/2014/main" val="2047066687"/>
                    </a:ext>
                  </a:extLst>
                </a:gridCol>
                <a:gridCol w="4999213">
                  <a:extLst>
                    <a:ext uri="{9D8B030D-6E8A-4147-A177-3AD203B41FA5}">
                      <a16:colId xmlns:a16="http://schemas.microsoft.com/office/drawing/2014/main" val="3944429541"/>
                    </a:ext>
                  </a:extLst>
                </a:gridCol>
              </a:tblGrid>
              <a:tr h="32230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smallest unit of sound in words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656752"/>
                  </a:ext>
                </a:extLst>
              </a:tr>
              <a:tr h="340191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Grapheme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 written representation of a sound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91523"/>
                  </a:ext>
                </a:extLst>
              </a:tr>
              <a:tr h="66062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GPC </a:t>
                      </a:r>
                      <a:r>
                        <a:rPr lang="en-US" sz="1200" b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(Grapheme-Phoneme Correspondence)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being able to match a phoneme with the correct grapheme and vice versa</a:t>
                      </a:r>
                    </a:p>
                    <a:p>
                      <a:endParaRPr lang="en-US" sz="12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725979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Blending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joining individual speech sounds together to read a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792510"/>
                  </a:ext>
                </a:extLst>
              </a:tr>
              <a:tr h="39361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Segmenting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breaking down words into individual speech sounds to spell a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986660"/>
                  </a:ext>
                </a:extLst>
              </a:tr>
              <a:tr h="38229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two letters making one sound e.g. ‘</a:t>
                      </a:r>
                      <a:r>
                        <a:rPr lang="en-GB" sz="1200" dirty="0" err="1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sh</a:t>
                      </a: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’ </a:t>
                      </a:r>
                      <a:endParaRPr lang="en-US" sz="12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490262"/>
                  </a:ext>
                </a:extLst>
              </a:tr>
              <a:tr h="36974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Trigraph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three letters making one sound e.g. ‘</a:t>
                      </a:r>
                      <a:r>
                        <a:rPr lang="en-GB" sz="1200" dirty="0" err="1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igh</a:t>
                      </a: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’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292201"/>
                  </a:ext>
                </a:extLst>
              </a:tr>
              <a:tr h="53717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Split Digraph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two letters making one sound which are divided by a consonant e.g. the </a:t>
                      </a:r>
                      <a:r>
                        <a:rPr lang="en-GB" sz="1200" dirty="0" err="1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i_e</a:t>
                      </a: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sound in the word ‘side’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139929"/>
                  </a:ext>
                </a:extLst>
              </a:tr>
              <a:tr h="53717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Tricky/Common </a:t>
                      </a:r>
                    </a:p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Exception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words that are not fully decodable such as ‘the’ and ‘was’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81593"/>
                  </a:ext>
                </a:extLst>
              </a:tr>
              <a:tr h="471877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Sound buttons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33333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circles or spots that can be written underneath a sound to support reading  </a:t>
                      </a:r>
                      <a:endParaRPr lang="en-GB" sz="1200" b="1" dirty="0">
                        <a:solidFill>
                          <a:srgbClr val="3F3F3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75502"/>
                  </a:ext>
                </a:extLst>
              </a:tr>
              <a:tr h="537172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Sound bars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lines that can be written underneath digraphs or trigraphs to show that the letters make one sound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664411"/>
                  </a:ext>
                </a:extLst>
              </a:tr>
              <a:tr h="32230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Mnemonic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F3F3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 visual prompt to help children remember a sound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9822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E09A751-3661-B099-2223-3A7331D8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9727">
            <a:off x="7984033" y="2556783"/>
            <a:ext cx="701316" cy="988578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EF7CF-4D75-1F2E-B4C9-66F16F20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96819">
            <a:off x="7985483" y="3720765"/>
            <a:ext cx="701317" cy="98585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4F2D-1E5F-9385-1F5A-FC6DD4921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7022">
            <a:off x="7985484" y="1384667"/>
            <a:ext cx="701316" cy="996712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A5623C-FC45-795C-DF6E-8C9B7C8D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8" b="-249"/>
          <a:stretch/>
        </p:blipFill>
        <p:spPr>
          <a:xfrm rot="406033">
            <a:off x="7985484" y="5685321"/>
            <a:ext cx="701316" cy="998946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C81EA-BA41-D4DD-8863-FC81D8A21F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"/>
          <a:stretch/>
        </p:blipFill>
        <p:spPr>
          <a:xfrm>
            <a:off x="8002280" y="4888005"/>
            <a:ext cx="907418" cy="6278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9;p3">
            <a:extLst>
              <a:ext uri="{FF2B5EF4-FFF2-40B4-BE49-F238E27FC236}">
                <a16:creationId xmlns:a16="http://schemas.microsoft.com/office/drawing/2014/main" id="{8852F791-DECE-B34B-950E-9F0C8A7D1466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Taught and When?</a:t>
            </a:r>
            <a:endParaRPr sz="40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7A511B-4882-804D-B67F-FCC92EE07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0"/>
          <a:stretch/>
        </p:blipFill>
        <p:spPr>
          <a:xfrm>
            <a:off x="636310" y="1377596"/>
            <a:ext cx="5424131" cy="7754170"/>
          </a:xfrm>
          <a:prstGeom prst="rect">
            <a:avLst/>
          </a:prstGeom>
        </p:spPr>
      </p:pic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ECA7B4B9-C708-504C-9232-4C3D02F92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98905"/>
              </p:ext>
            </p:extLst>
          </p:nvPr>
        </p:nvGraphicFramePr>
        <p:xfrm>
          <a:off x="915757" y="1850799"/>
          <a:ext cx="4865235" cy="44470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5715">
                  <a:extLst>
                    <a:ext uri="{9D8B030D-6E8A-4147-A177-3AD203B41FA5}">
                      <a16:colId xmlns:a16="http://schemas.microsoft.com/office/drawing/2014/main" val="1682929283"/>
                    </a:ext>
                  </a:extLst>
                </a:gridCol>
                <a:gridCol w="1229360">
                  <a:extLst>
                    <a:ext uri="{9D8B030D-6E8A-4147-A177-3AD203B41FA5}">
                      <a16:colId xmlns:a16="http://schemas.microsoft.com/office/drawing/2014/main" val="370126394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335328544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val="992766723"/>
                    </a:ext>
                  </a:extLst>
                </a:gridCol>
              </a:tblGrid>
              <a:tr h="87516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Twinkl Phonics Level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Number of Teaching Weeks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Recommended Year Group (UK schools)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Age of Children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3E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302827"/>
                  </a:ext>
                </a:extLst>
              </a:tr>
              <a:tr h="62916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1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Nursery/Preschool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3-4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3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75632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82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8539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3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47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950687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4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Reception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4-5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9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08310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5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1 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5-6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35833"/>
                  </a:ext>
                </a:extLst>
              </a:tr>
              <a:tr h="58854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Level 6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2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6-7 years</a:t>
                      </a:r>
                    </a:p>
                  </a:txBody>
                  <a:tcPr>
                    <a:lnL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3E2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334149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A38074-D8A1-7A49-95E8-2B5118307BA3}"/>
              </a:ext>
            </a:extLst>
          </p:cNvPr>
          <p:cNvCxnSpPr>
            <a:cxnSpLocks/>
          </p:cNvCxnSpPr>
          <p:nvPr/>
        </p:nvCxnSpPr>
        <p:spPr>
          <a:xfrm flipH="1" flipV="1">
            <a:off x="6283960" y="3429000"/>
            <a:ext cx="1" cy="2707641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riangle 15">
            <a:extLst>
              <a:ext uri="{FF2B5EF4-FFF2-40B4-BE49-F238E27FC236}">
                <a16:creationId xmlns:a16="http://schemas.microsoft.com/office/drawing/2014/main" id="{68043320-E0E3-0241-8FE3-247E6F541A4C}"/>
              </a:ext>
            </a:extLst>
          </p:cNvPr>
          <p:cNvSpPr/>
          <p:nvPr/>
        </p:nvSpPr>
        <p:spPr>
          <a:xfrm rot="10800000">
            <a:off x="6217921" y="6054014"/>
            <a:ext cx="132080" cy="1422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D8EE06-23CC-0641-A7F1-BB586DBB9C73}"/>
              </a:ext>
            </a:extLst>
          </p:cNvPr>
          <p:cNvSpPr/>
          <p:nvPr/>
        </p:nvSpPr>
        <p:spPr>
          <a:xfrm>
            <a:off x="6217920" y="2458388"/>
            <a:ext cx="1849120" cy="853772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Level 1 continues to be taught alongside the other levels.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277ABE8-EAD9-C448-ABB1-EEE6B11DA414}"/>
              </a:ext>
            </a:extLst>
          </p:cNvPr>
          <p:cNvSpPr/>
          <p:nvPr/>
        </p:nvSpPr>
        <p:spPr>
          <a:xfrm>
            <a:off x="6578602" y="3976814"/>
            <a:ext cx="2209798" cy="1067297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just an overview. We understand that every child progresses at their own pace.</a:t>
            </a:r>
          </a:p>
        </p:txBody>
      </p:sp>
    </p:spTree>
    <p:extLst>
      <p:ext uri="{BB962C8B-B14F-4D97-AF65-F5344CB8AC3E}">
        <p14:creationId xmlns:p14="http://schemas.microsoft.com/office/powerpoint/2010/main" val="20630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3611369" y="2187363"/>
            <a:ext cx="0" cy="2887193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653C8F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1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3728727" y="2187363"/>
            <a:ext cx="2085180" cy="375754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 attentively;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3728727" y="2689732"/>
            <a:ext cx="2582000" cy="375755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enlarge their vocabulary;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3728727" y="3195030"/>
            <a:ext cx="4396072" cy="375755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speak confidently to adults and other children;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3728727" y="3696287"/>
            <a:ext cx="4681735" cy="375755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discriminate different sounds including phonemes;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459CE0-B840-D546-9F21-6F1CFAC6C9DB}"/>
              </a:ext>
            </a:extLst>
          </p:cNvPr>
          <p:cNvSpPr/>
          <p:nvPr/>
        </p:nvSpPr>
        <p:spPr>
          <a:xfrm>
            <a:off x="3728727" y="4197544"/>
            <a:ext cx="4876787" cy="375755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reproduce audibly the phonemes they hear in words;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F08D18-5DDC-2243-B8B6-0F3AB3DF913A}"/>
              </a:ext>
            </a:extLst>
          </p:cNvPr>
          <p:cNvSpPr/>
          <p:nvPr/>
        </p:nvSpPr>
        <p:spPr>
          <a:xfrm>
            <a:off x="3728727" y="4698801"/>
            <a:ext cx="4876788" cy="375755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orally segment words into phonemes.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489712" y="2145338"/>
            <a:ext cx="2707096" cy="1789878"/>
          </a:xfrm>
          <a:prstGeom prst="roundRect">
            <a:avLst/>
          </a:prstGeom>
          <a:solidFill>
            <a:srgbClr val="653C8F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1 is taught in Nursery/Preschool.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1"/>
              </a:solidFill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</a:rPr>
              <a:t>By the end of </a:t>
            </a: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</a:t>
            </a:r>
            <a:r>
              <a:rPr lang="en-US" sz="1600" b="1" dirty="0">
                <a:solidFill>
                  <a:schemeClr val="bg1"/>
                </a:solidFill>
              </a:rPr>
              <a:t> 1,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247607" y="3623432"/>
            <a:ext cx="262163" cy="255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7D27EB-0312-E928-F213-F42F282B965E}"/>
              </a:ext>
            </a:extLst>
          </p:cNvPr>
          <p:cNvSpPr/>
          <p:nvPr/>
        </p:nvSpPr>
        <p:spPr>
          <a:xfrm>
            <a:off x="3728727" y="5671834"/>
            <a:ext cx="4876787" cy="644854"/>
          </a:xfrm>
          <a:prstGeom prst="roundRect">
            <a:avLst/>
          </a:prstGeom>
          <a:solidFill>
            <a:srgbClr val="653C8F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 algn="ctr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learning opportunities are presented through 7 Aspects.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F90648-3448-76B5-97C4-D12E1BE6D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585" y="5131259"/>
            <a:ext cx="1102931" cy="12267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91B0B1-620D-1B89-24FE-2E48B3C84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8553" y="5433151"/>
            <a:ext cx="556510" cy="9248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7CDBDD-8719-4D0F-475B-307F889E9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8361" y="1204921"/>
            <a:ext cx="1222461" cy="1964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8BD4E-E7C7-7B3C-F3A5-E9367BB3A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11" y="4072042"/>
            <a:ext cx="1384018" cy="2388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252E9-6FF9-F355-9E18-1164A7B475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710" b="85371"/>
          <a:stretch/>
        </p:blipFill>
        <p:spPr>
          <a:xfrm>
            <a:off x="6885962" y="-391639"/>
            <a:ext cx="2477673" cy="1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A9ABD9C8-ED8A-614F-8B52-70DFC069FFFA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653C8F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3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Are the 7 Aspects of Level 1?</a:t>
            </a:r>
            <a:endParaRPr sz="3000" b="1" dirty="0"/>
          </a:p>
        </p:txBody>
      </p:sp>
      <p:pic>
        <p:nvPicPr>
          <p:cNvPr id="4" name="Google Shape;83;p13">
            <a:extLst>
              <a:ext uri="{FF2B5EF4-FFF2-40B4-BE49-F238E27FC236}">
                <a16:creationId xmlns:a16="http://schemas.microsoft.com/office/drawing/2014/main" id="{482EFC54-E0F3-8E4C-B9E4-A403A50B29C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935" y="1291611"/>
            <a:ext cx="7998130" cy="4680199"/>
          </a:xfrm>
          <a:prstGeom prst="rect">
            <a:avLst/>
          </a:prstGeom>
          <a:noFill/>
          <a:ln w="22225">
            <a:solidFill>
              <a:srgbClr val="653C8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1FFD5A-CFCB-FB41-52C0-05A1217089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71931" y="2971800"/>
            <a:ext cx="2699133" cy="29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0F5D33-7B9D-8C47-BD43-9CF1079CA18B}"/>
              </a:ext>
            </a:extLst>
          </p:cNvPr>
          <p:cNvCxnSpPr>
            <a:cxnSpLocks/>
          </p:cNvCxnSpPr>
          <p:nvPr/>
        </p:nvCxnSpPr>
        <p:spPr>
          <a:xfrm>
            <a:off x="4281929" y="1532506"/>
            <a:ext cx="0" cy="4396317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8B05A1F4-5D17-9A48-8389-A81CC5AF7CE5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F0821B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4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2</a:t>
            </a:r>
            <a:endParaRPr sz="40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5C100-BF15-8F4D-90E1-D02F558181E7}"/>
              </a:ext>
            </a:extLst>
          </p:cNvPr>
          <p:cNvSpPr/>
          <p:nvPr/>
        </p:nvSpPr>
        <p:spPr>
          <a:xfrm>
            <a:off x="4418583" y="1532506"/>
            <a:ext cx="3256775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the phoneme when shown any Level 2 grapheme;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CAA970-B9DD-1B47-8A4F-B1413D3F82EE}"/>
              </a:ext>
            </a:extLst>
          </p:cNvPr>
          <p:cNvSpPr/>
          <p:nvPr/>
        </p:nvSpPr>
        <p:spPr>
          <a:xfrm>
            <a:off x="4434341" y="2273821"/>
            <a:ext cx="3241017" cy="61553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any Level 2 grapheme when they hear the phoneme;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B0CE513-8C19-8C47-B015-FB2B7CAEA9EA}"/>
              </a:ext>
            </a:extLst>
          </p:cNvPr>
          <p:cNvSpPr/>
          <p:nvPr/>
        </p:nvSpPr>
        <p:spPr>
          <a:xfrm>
            <a:off x="4434331" y="3039566"/>
            <a:ext cx="3241027" cy="63111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orally blend and segment CVC words such as, ‘sat’ and ‘pat’;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595D41-B20E-1A49-B3E9-64B3F90F4B0B}"/>
              </a:ext>
            </a:extLst>
          </p:cNvPr>
          <p:cNvSpPr/>
          <p:nvPr/>
        </p:nvSpPr>
        <p:spPr>
          <a:xfrm>
            <a:off x="4438434" y="3816718"/>
            <a:ext cx="3241027" cy="60278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blend sounds to read VC words such as, ‘if’, ‘am’, ‘on’ and ‘up’;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459CE0-B840-D546-9F21-6F1CFAC6C9DB}"/>
              </a:ext>
            </a:extLst>
          </p:cNvPr>
          <p:cNvSpPr/>
          <p:nvPr/>
        </p:nvSpPr>
        <p:spPr>
          <a:xfrm>
            <a:off x="4438434" y="4565540"/>
            <a:ext cx="3881109" cy="614461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segment VC words into their sounds to spell them (using magnetic letters);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EF08D18-5DDC-2243-B8B6-0F3AB3DF913A}"/>
              </a:ext>
            </a:extLst>
          </p:cNvPr>
          <p:cNvSpPr/>
          <p:nvPr/>
        </p:nvSpPr>
        <p:spPr>
          <a:xfrm>
            <a:off x="4438434" y="5326035"/>
            <a:ext cx="4130033" cy="602788"/>
          </a:xfrm>
          <a:prstGeom prst="roundRect">
            <a:avLst/>
          </a:prstGeom>
          <a:solidFill>
            <a:srgbClr val="EFBBD8"/>
          </a:solidFill>
          <a:ln w="22225">
            <a:solidFill>
              <a:srgbClr val="CB4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3700" lvl="0" indent="-285750">
              <a:buSzPts val="1900"/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 the tricky words (words that cannot be sounded out): the, to, I, no, go.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D5CDF6-23CC-8641-AFD4-D99792B52F50}"/>
              </a:ext>
            </a:extLst>
          </p:cNvPr>
          <p:cNvSpPr/>
          <p:nvPr/>
        </p:nvSpPr>
        <p:spPr>
          <a:xfrm>
            <a:off x="578206" y="1320377"/>
            <a:ext cx="2570475" cy="1754487"/>
          </a:xfrm>
          <a:prstGeom prst="roundRect">
            <a:avLst/>
          </a:prstGeom>
          <a:solidFill>
            <a:srgbClr val="F0821B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">
              <a:buSzPts val="1900"/>
            </a:pPr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Level 2 is taught in Reception.</a:t>
            </a:r>
          </a:p>
          <a:p>
            <a:pPr marL="107950">
              <a:buSzPts val="1900"/>
            </a:pPr>
            <a:endParaRPr lang="en-US" sz="16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07950">
              <a:buSzPts val="1900"/>
            </a:pPr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the end of Level 2, children will have had the opportunities to: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E04D34-BDD9-2140-8302-AB3EC565B1DA}"/>
              </a:ext>
            </a:extLst>
          </p:cNvPr>
          <p:cNvCxnSpPr>
            <a:cxnSpLocks/>
          </p:cNvCxnSpPr>
          <p:nvPr/>
        </p:nvCxnSpPr>
        <p:spPr>
          <a:xfrm>
            <a:off x="3162738" y="2476093"/>
            <a:ext cx="1051357" cy="0"/>
          </a:xfrm>
          <a:prstGeom prst="line">
            <a:avLst/>
          </a:prstGeom>
          <a:ln w="222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Google Shape;91;p14">
            <a:extLst>
              <a:ext uri="{FF2B5EF4-FFF2-40B4-BE49-F238E27FC236}">
                <a16:creationId xmlns:a16="http://schemas.microsoft.com/office/drawing/2014/main" id="{D621CAA5-C34C-4643-B2FE-9D77A2F4734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823137" y="3380826"/>
            <a:ext cx="3170412" cy="2916778"/>
          </a:xfrm>
          <a:prstGeom prst="rect">
            <a:avLst/>
          </a:prstGeom>
          <a:noFill/>
          <a:ln w="22225">
            <a:solidFill>
              <a:srgbClr val="F0821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0560C-8301-5EFF-CF85-FA69F2AEA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2" y="2183391"/>
            <a:ext cx="1131782" cy="1615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221F2-9765-070A-D00D-2DA62FBDF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72" y="5180001"/>
            <a:ext cx="1092522" cy="132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293D54-0AF7-473D-A113-6074D7F518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5" t="15674" r="69745" b="73084"/>
          <a:stretch/>
        </p:blipFill>
        <p:spPr>
          <a:xfrm>
            <a:off x="6885962" y="0"/>
            <a:ext cx="2477673" cy="129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9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;p3">
            <a:extLst>
              <a:ext uri="{FF2B5EF4-FFF2-40B4-BE49-F238E27FC236}">
                <a16:creationId xmlns:a16="http://schemas.microsoft.com/office/drawing/2014/main" id="{561E0D02-D24B-DC46-AA2C-51F5B839752D}"/>
              </a:ext>
            </a:extLst>
          </p:cNvPr>
          <p:cNvSpPr/>
          <p:nvPr/>
        </p:nvSpPr>
        <p:spPr>
          <a:xfrm>
            <a:off x="355600" y="263829"/>
            <a:ext cx="8432800" cy="853772"/>
          </a:xfrm>
          <a:prstGeom prst="roundRect">
            <a:avLst>
              <a:gd name="adj" fmla="val 50000"/>
            </a:avLst>
          </a:prstGeom>
          <a:solidFill>
            <a:srgbClr val="F0821B"/>
          </a:solidFill>
          <a:ln w="22225"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9388" lvl="3" algn="ctr">
              <a:buClr>
                <a:schemeClr val="lt1"/>
              </a:buClr>
              <a:buSzPts val="1800"/>
            </a:pPr>
            <a:r>
              <a:rPr lang="en-GB" sz="30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Level 2 Actions and Mnemonics</a:t>
            </a:r>
            <a:endParaRPr sz="3000" b="1" dirty="0"/>
          </a:p>
        </p:txBody>
      </p:sp>
      <p:pic>
        <p:nvPicPr>
          <p:cNvPr id="4" name="Google Shape;97;p15">
            <a:extLst>
              <a:ext uri="{FF2B5EF4-FFF2-40B4-BE49-F238E27FC236}">
                <a16:creationId xmlns:a16="http://schemas.microsoft.com/office/drawing/2014/main" id="{DA2B972C-913D-2649-8D32-F801E6B87A17}"/>
              </a:ext>
            </a:extLst>
          </p:cNvPr>
          <p:cNvPicPr preferRelativeResize="0"/>
          <p:nvPr/>
        </p:nvPicPr>
        <p:blipFill rotWithShape="1">
          <a:blip r:embed="rId2"/>
          <a:srcRect t="13906" b="11581"/>
          <a:stretch/>
        </p:blipFill>
        <p:spPr>
          <a:xfrm>
            <a:off x="744876" y="1520575"/>
            <a:ext cx="7654246" cy="4035099"/>
          </a:xfrm>
          <a:prstGeom prst="rect">
            <a:avLst/>
          </a:prstGeom>
          <a:solidFill>
            <a:schemeClr val="bg1"/>
          </a:solidFill>
          <a:ln w="22225">
            <a:solidFill>
              <a:srgbClr val="F0821B"/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9EADD9-110D-1440-827A-14F7C0742FD9}"/>
              </a:ext>
            </a:extLst>
          </p:cNvPr>
          <p:cNvSpPr/>
          <p:nvPr/>
        </p:nvSpPr>
        <p:spPr>
          <a:xfrm>
            <a:off x="2108120" y="5832714"/>
            <a:ext cx="4927759" cy="761457"/>
          </a:xfrm>
          <a:prstGeom prst="roundRect">
            <a:avLst/>
          </a:prstGeom>
          <a:solidFill>
            <a:srgbClr val="F0821B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Every sound has a corresponding action and mnemonic which helps children to remember them. You can support your child by modelling the same sounds and actions at home.</a:t>
            </a:r>
          </a:p>
        </p:txBody>
      </p:sp>
    </p:spTree>
    <p:extLst>
      <p:ext uri="{BB962C8B-B14F-4D97-AF65-F5344CB8AC3E}">
        <p14:creationId xmlns:p14="http://schemas.microsoft.com/office/powerpoint/2010/main" val="35535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19631</TotalTime>
  <Words>1595</Words>
  <Application>Microsoft Office PowerPoint</Application>
  <PresentationFormat>On-screen Show (4:3)</PresentationFormat>
  <Paragraphs>258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Courier New</vt:lpstr>
      <vt:lpstr>Roboto</vt:lpstr>
      <vt:lpstr>Calibri</vt:lpstr>
      <vt:lpstr>Office Theme</vt:lpstr>
      <vt:lpstr>PowerPoint Presentation</vt:lpstr>
      <vt:lpstr>PowerPoint Presentation</vt:lpstr>
      <vt:lpstr>PowerPoint Presentation</vt:lpstr>
      <vt:lpstr>Phonics Terminology Here is some of the terminology you might hear as your children begin to learn phonics.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Walker</dc:creator>
  <cp:lastModifiedBy>J Madden Byley Primary Staff</cp:lastModifiedBy>
  <cp:revision>76</cp:revision>
  <dcterms:created xsi:type="dcterms:W3CDTF">2018-11-28T12:21:41Z</dcterms:created>
  <dcterms:modified xsi:type="dcterms:W3CDTF">2023-03-01T15:59:37Z</dcterms:modified>
</cp:coreProperties>
</file>