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 id="2147483792" r:id="rId2"/>
    <p:sldMasterId id="2147483804" r:id="rId3"/>
  </p:sldMasterIdLst>
  <p:notesMasterIdLst>
    <p:notesMasterId r:id="rId52"/>
  </p:notesMasterIdLst>
  <p:handoutMasterIdLst>
    <p:handoutMasterId r:id="rId53"/>
  </p:handoutMasterIdLst>
  <p:sldIdLst>
    <p:sldId id="256" r:id="rId4"/>
    <p:sldId id="270" r:id="rId5"/>
    <p:sldId id="304" r:id="rId6"/>
    <p:sldId id="273" r:id="rId7"/>
    <p:sldId id="274" r:id="rId8"/>
    <p:sldId id="329" r:id="rId9"/>
    <p:sldId id="275" r:id="rId10"/>
    <p:sldId id="258" r:id="rId11"/>
    <p:sldId id="260" r:id="rId12"/>
    <p:sldId id="266" r:id="rId13"/>
    <p:sldId id="283" r:id="rId14"/>
    <p:sldId id="288" r:id="rId15"/>
    <p:sldId id="289" r:id="rId16"/>
    <p:sldId id="290" r:id="rId17"/>
    <p:sldId id="294" r:id="rId18"/>
    <p:sldId id="306" r:id="rId19"/>
    <p:sldId id="307" r:id="rId20"/>
    <p:sldId id="308" r:id="rId21"/>
    <p:sldId id="309" r:id="rId22"/>
    <p:sldId id="310" r:id="rId23"/>
    <p:sldId id="311" r:id="rId24"/>
    <p:sldId id="312" r:id="rId25"/>
    <p:sldId id="313" r:id="rId26"/>
    <p:sldId id="314" r:id="rId27"/>
    <p:sldId id="315" r:id="rId28"/>
    <p:sldId id="316" r:id="rId29"/>
    <p:sldId id="317" r:id="rId30"/>
    <p:sldId id="318" r:id="rId31"/>
    <p:sldId id="319" r:id="rId32"/>
    <p:sldId id="320" r:id="rId33"/>
    <p:sldId id="321" r:id="rId34"/>
    <p:sldId id="322" r:id="rId35"/>
    <p:sldId id="323" r:id="rId36"/>
    <p:sldId id="324" r:id="rId37"/>
    <p:sldId id="325" r:id="rId38"/>
    <p:sldId id="326" r:id="rId39"/>
    <p:sldId id="327" r:id="rId40"/>
    <p:sldId id="328" r:id="rId41"/>
    <p:sldId id="295" r:id="rId42"/>
    <p:sldId id="296" r:id="rId43"/>
    <p:sldId id="297" r:id="rId44"/>
    <p:sldId id="298" r:id="rId45"/>
    <p:sldId id="299" r:id="rId46"/>
    <p:sldId id="300" r:id="rId47"/>
    <p:sldId id="301" r:id="rId48"/>
    <p:sldId id="302" r:id="rId49"/>
    <p:sldId id="303" r:id="rId50"/>
    <p:sldId id="262" r:id="rId5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9BF44B91-8583-453C-AD73-E6A845BF5412}" type="datetimeFigureOut">
              <a:rPr lang="en-GB" smtClean="0"/>
              <a:t>04/09/2026</a:t>
            </a:fld>
            <a:endParaRPr lang="en-GB"/>
          </a:p>
        </p:txBody>
      </p:sp>
      <p:sp>
        <p:nvSpPr>
          <p:cNvPr id="4" name="Footer Placeholder 3"/>
          <p:cNvSpPr>
            <a:spLocks noGrp="1"/>
          </p:cNvSpPr>
          <p:nvPr>
            <p:ph type="ftr" sz="quarter" idx="2"/>
          </p:nvPr>
        </p:nvSpPr>
        <p:spPr>
          <a:xfrm>
            <a:off x="1" y="9428584"/>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4"/>
            <a:ext cx="2945659" cy="496332"/>
          </a:xfrm>
          <a:prstGeom prst="rect">
            <a:avLst/>
          </a:prstGeom>
        </p:spPr>
        <p:txBody>
          <a:bodyPr vert="horz" lIns="91440" tIns="45720" rIns="91440" bIns="45720" rtlCol="0" anchor="b"/>
          <a:lstStyle>
            <a:lvl1pPr algn="r">
              <a:defRPr sz="1200"/>
            </a:lvl1pPr>
          </a:lstStyle>
          <a:p>
            <a:fld id="{7B708EA6-D93D-400A-A2A9-2C385287BE9C}" type="slidenum">
              <a:rPr lang="en-GB" smtClean="0"/>
              <a:t>‹#›</a:t>
            </a:fld>
            <a:endParaRPr lang="en-GB"/>
          </a:p>
        </p:txBody>
      </p:sp>
    </p:spTree>
    <p:extLst>
      <p:ext uri="{BB962C8B-B14F-4D97-AF65-F5344CB8AC3E}">
        <p14:creationId xmlns:p14="http://schemas.microsoft.com/office/powerpoint/2010/main" val="3018369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0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09"/>
          </a:xfrm>
          <a:prstGeom prst="rect">
            <a:avLst/>
          </a:prstGeom>
        </p:spPr>
        <p:txBody>
          <a:bodyPr vert="horz" lIns="91440" tIns="45720" rIns="91440" bIns="45720" rtlCol="0"/>
          <a:lstStyle>
            <a:lvl1pPr algn="r">
              <a:defRPr sz="1200"/>
            </a:lvl1pPr>
          </a:lstStyle>
          <a:p>
            <a:fld id="{29A693FD-78A3-4DBB-9C43-5325317CC8AC}" type="datetimeFigureOut">
              <a:rPr lang="en-GB" smtClean="0"/>
              <a:t>04/09/2026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5710"/>
            <a:ext cx="5438775" cy="446651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42"/>
            <a:ext cx="2946400" cy="49680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242"/>
            <a:ext cx="2946400" cy="496809"/>
          </a:xfrm>
          <a:prstGeom prst="rect">
            <a:avLst/>
          </a:prstGeom>
        </p:spPr>
        <p:txBody>
          <a:bodyPr vert="horz" lIns="91440" tIns="45720" rIns="91440" bIns="45720" rtlCol="0" anchor="b"/>
          <a:lstStyle>
            <a:lvl1pPr algn="r">
              <a:defRPr sz="1200"/>
            </a:lvl1pPr>
          </a:lstStyle>
          <a:p>
            <a:fld id="{74E1AF88-8F58-43F4-BB04-72AC4743BCB7}" type="slidenum">
              <a:rPr lang="en-GB" smtClean="0"/>
              <a:t>‹#›</a:t>
            </a:fld>
            <a:endParaRPr lang="en-GB"/>
          </a:p>
        </p:txBody>
      </p:sp>
    </p:spTree>
    <p:extLst>
      <p:ext uri="{BB962C8B-B14F-4D97-AF65-F5344CB8AC3E}">
        <p14:creationId xmlns:p14="http://schemas.microsoft.com/office/powerpoint/2010/main" val="1222473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1</a:t>
            </a:fld>
            <a:endParaRPr lang="en-GB"/>
          </a:p>
        </p:txBody>
      </p:sp>
    </p:spTree>
    <p:extLst>
      <p:ext uri="{BB962C8B-B14F-4D97-AF65-F5344CB8AC3E}">
        <p14:creationId xmlns:p14="http://schemas.microsoft.com/office/powerpoint/2010/main" val="3913036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2</a:t>
            </a:fld>
            <a:endParaRPr lang="en-GB"/>
          </a:p>
        </p:txBody>
      </p:sp>
    </p:spTree>
    <p:extLst>
      <p:ext uri="{BB962C8B-B14F-4D97-AF65-F5344CB8AC3E}">
        <p14:creationId xmlns:p14="http://schemas.microsoft.com/office/powerpoint/2010/main" val="287767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3</a:t>
            </a:fld>
            <a:endParaRPr lang="en-GB"/>
          </a:p>
        </p:txBody>
      </p:sp>
    </p:spTree>
    <p:extLst>
      <p:ext uri="{BB962C8B-B14F-4D97-AF65-F5344CB8AC3E}">
        <p14:creationId xmlns:p14="http://schemas.microsoft.com/office/powerpoint/2010/main" val="4037262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4</a:t>
            </a:fld>
            <a:endParaRPr lang="en-GB"/>
          </a:p>
        </p:txBody>
      </p:sp>
    </p:spTree>
    <p:extLst>
      <p:ext uri="{BB962C8B-B14F-4D97-AF65-F5344CB8AC3E}">
        <p14:creationId xmlns:p14="http://schemas.microsoft.com/office/powerpoint/2010/main" val="4057129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5</a:t>
            </a:fld>
            <a:endParaRPr lang="en-GB"/>
          </a:p>
        </p:txBody>
      </p:sp>
    </p:spTree>
    <p:extLst>
      <p:ext uri="{BB962C8B-B14F-4D97-AF65-F5344CB8AC3E}">
        <p14:creationId xmlns:p14="http://schemas.microsoft.com/office/powerpoint/2010/main" val="4214981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7</a:t>
            </a:fld>
            <a:endParaRPr lang="en-GB"/>
          </a:p>
        </p:txBody>
      </p:sp>
    </p:spTree>
    <p:extLst>
      <p:ext uri="{BB962C8B-B14F-4D97-AF65-F5344CB8AC3E}">
        <p14:creationId xmlns:p14="http://schemas.microsoft.com/office/powerpoint/2010/main" val="175908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8</a:t>
            </a:fld>
            <a:endParaRPr lang="en-GB"/>
          </a:p>
        </p:txBody>
      </p:sp>
    </p:spTree>
    <p:extLst>
      <p:ext uri="{BB962C8B-B14F-4D97-AF65-F5344CB8AC3E}">
        <p14:creationId xmlns:p14="http://schemas.microsoft.com/office/powerpoint/2010/main" val="4227995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9</a:t>
            </a:fld>
            <a:endParaRPr lang="en-GB"/>
          </a:p>
        </p:txBody>
      </p:sp>
    </p:spTree>
    <p:extLst>
      <p:ext uri="{BB962C8B-B14F-4D97-AF65-F5344CB8AC3E}">
        <p14:creationId xmlns:p14="http://schemas.microsoft.com/office/powerpoint/2010/main" val="1014754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10</a:t>
            </a:fld>
            <a:endParaRPr lang="en-GB"/>
          </a:p>
        </p:txBody>
      </p:sp>
    </p:spTree>
    <p:extLst>
      <p:ext uri="{BB962C8B-B14F-4D97-AF65-F5344CB8AC3E}">
        <p14:creationId xmlns:p14="http://schemas.microsoft.com/office/powerpoint/2010/main" val="660530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11</a:t>
            </a:fld>
            <a:endParaRPr lang="en-GB"/>
          </a:p>
        </p:txBody>
      </p:sp>
    </p:spTree>
    <p:extLst>
      <p:ext uri="{BB962C8B-B14F-4D97-AF65-F5344CB8AC3E}">
        <p14:creationId xmlns:p14="http://schemas.microsoft.com/office/powerpoint/2010/main" val="1012452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12</a:t>
            </a:fld>
            <a:endParaRPr lang="en-GB"/>
          </a:p>
        </p:txBody>
      </p:sp>
    </p:spTree>
    <p:extLst>
      <p:ext uri="{BB962C8B-B14F-4D97-AF65-F5344CB8AC3E}">
        <p14:creationId xmlns:p14="http://schemas.microsoft.com/office/powerpoint/2010/main" val="1639551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13</a:t>
            </a:fld>
            <a:endParaRPr lang="en-GB"/>
          </a:p>
        </p:txBody>
      </p:sp>
    </p:spTree>
    <p:extLst>
      <p:ext uri="{BB962C8B-B14F-4D97-AF65-F5344CB8AC3E}">
        <p14:creationId xmlns:p14="http://schemas.microsoft.com/office/powerpoint/2010/main" val="1295926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14</a:t>
            </a:fld>
            <a:endParaRPr lang="en-GB"/>
          </a:p>
        </p:txBody>
      </p:sp>
    </p:spTree>
    <p:extLst>
      <p:ext uri="{BB962C8B-B14F-4D97-AF65-F5344CB8AC3E}">
        <p14:creationId xmlns:p14="http://schemas.microsoft.com/office/powerpoint/2010/main" val="1069872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b="1" dirty="0"/>
          </a:p>
        </p:txBody>
      </p:sp>
      <p:sp>
        <p:nvSpPr>
          <p:cNvPr id="75" name="Google Shape;75;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1082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88862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73392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02247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51343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301491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31670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58828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60092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476577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89406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7624880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68072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000770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643013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lang="en-GB"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907993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8332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76c701e871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76c701e87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44262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76c701e871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76c701e87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09166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6c701e871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6c701e871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91992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76c701e871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76c701e871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91483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76c701e871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76c701e871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75448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76c701e871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76c701e871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19692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76c701e871_0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76c701e871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511961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76c701e871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76c701e871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91952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4E1AF88-8F58-43F4-BB04-72AC4743BCB7}" type="slidenum">
              <a:rPr lang="en-GB" smtClean="0"/>
              <a:t>48</a:t>
            </a:fld>
            <a:endParaRPr lang="en-GB"/>
          </a:p>
        </p:txBody>
      </p:sp>
    </p:spTree>
    <p:extLst>
      <p:ext uri="{BB962C8B-B14F-4D97-AF65-F5344CB8AC3E}">
        <p14:creationId xmlns:p14="http://schemas.microsoft.com/office/powerpoint/2010/main" val="1288793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0FDEBA0-F43B-4919-A9BB-3BCFDB709CD3}" type="datetimeFigureOut">
              <a:rPr lang="en-GB" smtClean="0"/>
              <a:t>04/09/2026</a:t>
            </a:fld>
            <a:endParaRPr lang="en-GB"/>
          </a:p>
        </p:txBody>
      </p:sp>
      <p:sp>
        <p:nvSpPr>
          <p:cNvPr id="5" name="Footer Placeholder 4"/>
          <p:cNvSpPr>
            <a:spLocks noGrp="1"/>
          </p:cNvSpPr>
          <p:nvPr>
            <p:ph type="ftr" sz="quarter" idx="11"/>
          </p:nvPr>
        </p:nvSpPr>
        <p:spPr>
          <a:xfrm>
            <a:off x="2396319" y="329308"/>
            <a:ext cx="3086292" cy="309201"/>
          </a:xfrm>
        </p:spPr>
        <p:txBody>
          <a:bodyPr/>
          <a:lstStyle/>
          <a:p>
            <a:endParaRPr lang="en-GB"/>
          </a:p>
        </p:txBody>
      </p:sp>
      <p:sp>
        <p:nvSpPr>
          <p:cNvPr id="6" name="Slide Number Placeholder 5"/>
          <p:cNvSpPr>
            <a:spLocks noGrp="1"/>
          </p:cNvSpPr>
          <p:nvPr>
            <p:ph type="sldNum" sz="quarter" idx="12"/>
          </p:nvPr>
        </p:nvSpPr>
        <p:spPr>
          <a:xfrm>
            <a:off x="1434703" y="798973"/>
            <a:ext cx="802005" cy="503578"/>
          </a:xfrm>
        </p:spPr>
        <p:txBody>
          <a:bodyPr/>
          <a:lstStyle/>
          <a:p>
            <a:fld id="{BFC974B1-8984-4E21-9039-F0FBACCC7863}" type="slidenum">
              <a:rPr lang="en-GB" smtClean="0"/>
              <a:t>‹#›</a:t>
            </a:fld>
            <a:endParaRPr lang="en-GB"/>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846116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FDEBA0-F43B-4919-A9BB-3BCFDB709CD3}"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974B1-8984-4E21-9039-F0FBACCC7863}" type="slidenum">
              <a:rPr lang="en-GB" smtClean="0"/>
              <a:t>‹#›</a:t>
            </a:fld>
            <a:endParaRPr lang="en-GB"/>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1776506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FDEBA0-F43B-4919-A9BB-3BCFDB709CD3}"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974B1-8984-4E21-9039-F0FBACCC7863}" type="slidenum">
              <a:rPr lang="en-GB" smtClean="0"/>
              <a:t>‹#›</a:t>
            </a:fld>
            <a:endParaRPr lang="en-GB"/>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558625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FDEBA0-F43B-4919-A9BB-3BCFDB709CD3}"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C974B1-8984-4E21-9039-F0FBACCC7863}" type="slidenum">
              <a:rPr lang="en-GB" smtClean="0"/>
              <a:t>‹#›</a:t>
            </a:fld>
            <a:endParaRPr lang="en-GB"/>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399999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FDEBA0-F43B-4919-A9BB-3BCFDB709CD3}" type="datetimeFigureOut">
              <a:rPr lang="en-GB" smtClean="0"/>
              <a:t>04/09/2026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C974B1-8984-4E21-9039-F0FBACCC7863}" type="slidenum">
              <a:rPr lang="en-GB" smtClean="0"/>
              <a:t>‹#›</a:t>
            </a:fld>
            <a:endParaRPr lang="en-GB"/>
          </a:p>
        </p:txBody>
      </p:sp>
    </p:spTree>
    <p:extLst>
      <p:ext uri="{BB962C8B-B14F-4D97-AF65-F5344CB8AC3E}">
        <p14:creationId xmlns:p14="http://schemas.microsoft.com/office/powerpoint/2010/main" val="217034785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FDEBA0-F43B-4919-A9BB-3BCFDB709CD3}" type="datetimeFigureOut">
              <a:rPr lang="en-GB" smtClean="0"/>
              <a:t>04/09/2026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C974B1-8984-4E21-9039-F0FBACCC7863}" type="slidenum">
              <a:rPr lang="en-GB" smtClean="0"/>
              <a:t>‹#›</a:t>
            </a:fld>
            <a:endParaRPr lang="en-GB"/>
          </a:p>
        </p:txBody>
      </p:sp>
    </p:spTree>
    <p:extLst>
      <p:ext uri="{BB962C8B-B14F-4D97-AF65-F5344CB8AC3E}">
        <p14:creationId xmlns:p14="http://schemas.microsoft.com/office/powerpoint/2010/main" val="164663881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FDEBA0-F43B-4919-A9BB-3BCFDB709CD3}" type="datetimeFigureOut">
              <a:rPr lang="en-GB" smtClean="0"/>
              <a:t>04/09/2026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C974B1-8984-4E21-9039-F0FBACCC7863}" type="slidenum">
              <a:rPr lang="en-GB" smtClean="0"/>
              <a:t>‹#›</a:t>
            </a:fld>
            <a:endParaRPr lang="en-GB"/>
          </a:p>
        </p:txBody>
      </p:sp>
    </p:spTree>
    <p:extLst>
      <p:ext uri="{BB962C8B-B14F-4D97-AF65-F5344CB8AC3E}">
        <p14:creationId xmlns:p14="http://schemas.microsoft.com/office/powerpoint/2010/main" val="354306992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0FDEBA0-F43B-4919-A9BB-3BCFDB709CD3}" type="datetimeFigureOut">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C974B1-8984-4E21-9039-F0FBACCC7863}" type="slidenum">
              <a:rPr lang="en-GB" smtClean="0"/>
              <a:t>‹#›</a:t>
            </a:fld>
            <a:endParaRPr lang="en-GB"/>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833748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B0FDEBA0-F43B-4919-A9BB-3BCFDB709CD3}" type="datetimeFigureOut">
              <a:rPr lang="en-GB" smtClean="0"/>
              <a:t>04/09/2026</a:t>
            </a:fld>
            <a:endParaRPr lang="en-GB"/>
          </a:p>
        </p:txBody>
      </p:sp>
      <p:sp>
        <p:nvSpPr>
          <p:cNvPr id="6" name="Footer Placeholder 5"/>
          <p:cNvSpPr>
            <a:spLocks noGrp="1"/>
          </p:cNvSpPr>
          <p:nvPr>
            <p:ph type="ftr" sz="quarter" idx="11"/>
          </p:nvPr>
        </p:nvSpPr>
        <p:spPr>
          <a:xfrm>
            <a:off x="1437530" y="318641"/>
            <a:ext cx="3251553" cy="320931"/>
          </a:xfrm>
        </p:spPr>
        <p:txBody>
          <a:bodyPr/>
          <a:lstStyle/>
          <a:p>
            <a:endParaRPr lang="en-GB"/>
          </a:p>
        </p:txBody>
      </p:sp>
      <p:sp>
        <p:nvSpPr>
          <p:cNvPr id="7" name="Slide Number Placeholder 6"/>
          <p:cNvSpPr>
            <a:spLocks noGrp="1"/>
          </p:cNvSpPr>
          <p:nvPr>
            <p:ph type="sldNum" sz="quarter" idx="12"/>
          </p:nvPr>
        </p:nvSpPr>
        <p:spPr/>
        <p:txBody>
          <a:bodyPr/>
          <a:lstStyle/>
          <a:p>
            <a:fld id="{BFC974B1-8984-4E21-9039-F0FBACCC7863}" type="slidenum">
              <a:rPr lang="en-GB" smtClean="0"/>
              <a:t>‹#›</a:t>
            </a:fld>
            <a:endParaRPr lang="en-GB"/>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333712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FDEBA0-F43B-4919-A9BB-3BCFDB709CD3}"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974B1-8984-4E21-9039-F0FBACCC7863}" type="slidenum">
              <a:rPr lang="en-GB" smtClean="0"/>
              <a:t>‹#›</a:t>
            </a:fld>
            <a:endParaRPr lang="en-GB"/>
          </a:p>
        </p:txBody>
      </p:sp>
    </p:spTree>
    <p:extLst>
      <p:ext uri="{BB962C8B-B14F-4D97-AF65-F5344CB8AC3E}">
        <p14:creationId xmlns:p14="http://schemas.microsoft.com/office/powerpoint/2010/main" val="382184736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FDEBA0-F43B-4919-A9BB-3BCFDB709CD3}" type="datetimeFigureOut">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974B1-8984-4E21-9039-F0FBACCC7863}" type="slidenum">
              <a:rPr lang="en-GB" smtClean="0"/>
              <a:t>‹#›</a:t>
            </a:fld>
            <a:endParaRPr lang="en-GB"/>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4217215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93625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112691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963919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95729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053253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5314291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92040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5982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697965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130148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626369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bg>
      <p:bgPr>
        <a:solidFill>
          <a:schemeClr val="accent5"/>
        </a:solidFill>
        <a:effectLst/>
      </p:bgPr>
    </p:bg>
    <p:spTree>
      <p:nvGrpSpPr>
        <p:cNvPr id="1" name="Shape 15"/>
        <p:cNvGrpSpPr/>
        <p:nvPr/>
      </p:nvGrpSpPr>
      <p:grpSpPr>
        <a:xfrm>
          <a:off x="0" y="0"/>
          <a:ext cx="0" cy="0"/>
          <a:chOff x="0" y="0"/>
          <a:chExt cx="0" cy="0"/>
        </a:xfrm>
      </p:grpSpPr>
      <p:sp>
        <p:nvSpPr>
          <p:cNvPr id="16" name="Google Shape;16;p56"/>
          <p:cNvSpPr/>
          <p:nvPr/>
        </p:nvSpPr>
        <p:spPr>
          <a:xfrm>
            <a:off x="0" y="0"/>
            <a:ext cx="9144000" cy="6858000"/>
          </a:xfrm>
          <a:prstGeom prst="rect">
            <a:avLst/>
          </a:prstGeom>
          <a:solidFill>
            <a:schemeClr val="lt1">
              <a:alpha val="4274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 name="Google Shape;17;p56"/>
          <p:cNvSpPr/>
          <p:nvPr/>
        </p:nvSpPr>
        <p:spPr>
          <a:xfrm>
            <a:off x="-4765" y="0"/>
            <a:ext cx="9144000"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 name="Google Shape;18;p56"/>
          <p:cNvSpPr/>
          <p:nvPr/>
        </p:nvSpPr>
        <p:spPr>
          <a:xfrm>
            <a:off x="457198" y="438151"/>
            <a:ext cx="8220075" cy="5957887"/>
          </a:xfrm>
          <a:prstGeom prst="roundRect">
            <a:avLst>
              <a:gd name="adj" fmla="val 0"/>
            </a:avLst>
          </a:prstGeom>
          <a:solidFill>
            <a:schemeClr val="lt1">
              <a:alpha val="89803"/>
            </a:schemeClr>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350" b="0" i="0" u="none" strike="noStrike" cap="none">
                <a:solidFill>
                  <a:schemeClr val="lt1"/>
                </a:solidFill>
                <a:latin typeface="Arial"/>
                <a:ea typeface="Arial"/>
                <a:cs typeface="Arial"/>
                <a:sym typeface="Arial"/>
              </a:rPr>
              <a:t> </a:t>
            </a:r>
            <a:endParaRPr/>
          </a:p>
        </p:txBody>
      </p:sp>
      <p:pic>
        <p:nvPicPr>
          <p:cNvPr id="5" name="Picture 4">
            <a:extLst>
              <a:ext uri="{FF2B5EF4-FFF2-40B4-BE49-F238E27FC236}">
                <a16:creationId xmlns:a16="http://schemas.microsoft.com/office/drawing/2014/main" id="{56E3AE5D-0139-E82F-1E84-FC86FE746865}"/>
              </a:ext>
            </a:extLst>
          </p:cNvPr>
          <p:cNvPicPr>
            <a:picLocks noChangeAspect="1"/>
          </p:cNvPicPr>
          <p:nvPr userDrawn="1"/>
        </p:nvPicPr>
        <p:blipFill>
          <a:blip r:embed="rId2"/>
          <a:srcRect/>
          <a:stretch/>
        </p:blipFill>
        <p:spPr>
          <a:xfrm>
            <a:off x="0" y="0"/>
            <a:ext cx="9144000" cy="6858000"/>
          </a:xfrm>
          <a:prstGeom prst="rect">
            <a:avLst/>
          </a:prstGeom>
        </p:spPr>
      </p:pic>
    </p:spTree>
    <p:extLst>
      <p:ext uri="{BB962C8B-B14F-4D97-AF65-F5344CB8AC3E}">
        <p14:creationId xmlns:p14="http://schemas.microsoft.com/office/powerpoint/2010/main" val="6149996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33895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Tree>
    <p:extLst>
      <p:ext uri="{BB962C8B-B14F-4D97-AF65-F5344CB8AC3E}">
        <p14:creationId xmlns:p14="http://schemas.microsoft.com/office/powerpoint/2010/main" val="36400434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6927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image" Target="../media/image2.png"/><Relationship Id="rId5" Type="http://schemas.openxmlformats.org/officeDocument/2006/relationships/theme" Target="../theme/theme3.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0FDEBA0-F43B-4919-A9BB-3BCFDB709CD3}" type="datetimeFigureOut">
              <a:rPr lang="en-GB" smtClean="0"/>
              <a:t>04/09/2026</a:t>
            </a:fld>
            <a:endParaRPr lang="en-GB"/>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BFC974B1-8984-4E21-9039-F0FBACCC7863}" type="slidenum">
              <a:rPr lang="en-GB" smtClean="0"/>
              <a:t>‹#›</a:t>
            </a:fld>
            <a:endParaRPr lang="en-GB"/>
          </a:p>
        </p:txBody>
      </p:sp>
    </p:spTree>
    <p:extLst>
      <p:ext uri="{BB962C8B-B14F-4D97-AF65-F5344CB8AC3E}">
        <p14:creationId xmlns:p14="http://schemas.microsoft.com/office/powerpoint/2010/main" val="3385102828"/>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09027763"/>
      </p:ext>
    </p:extLst>
  </p:cSld>
  <p:clrMap bg1="lt1" tx1="dk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
        <p:cNvGrpSpPr/>
        <p:nvPr/>
      </p:nvGrpSpPr>
      <p:grpSpPr>
        <a:xfrm>
          <a:off x="0" y="0"/>
          <a:ext cx="0" cy="0"/>
          <a:chOff x="0" y="0"/>
          <a:chExt cx="0" cy="0"/>
        </a:xfrm>
      </p:grpSpPr>
      <p:sp>
        <p:nvSpPr>
          <p:cNvPr id="10" name="Google Shape;10;p53"/>
          <p:cNvSpPr>
            <a:spLocks noGrp="1"/>
          </p:cNvSpPr>
          <p:nvPr>
            <p:ph type="title"/>
          </p:nvPr>
        </p:nvSpPr>
        <p:spPr>
          <a:xfrm>
            <a:off x="489745" y="695325"/>
            <a:ext cx="8164510" cy="1150938"/>
          </a:xfrm>
          <a:prstGeom prst="roundRect">
            <a:avLst>
              <a:gd name="adj" fmla="val 9641"/>
            </a:avLst>
          </a:prstGeom>
          <a:noFill/>
          <a:ln>
            <a:noFill/>
          </a:ln>
        </p:spPr>
        <p:txBody>
          <a:bodyPr spcFirstLastPara="1" wrap="square" lIns="252000" tIns="252000" rIns="252000" bIns="252000" anchor="ctr" anchorCtr="1">
            <a:normAutofit/>
          </a:bodyPr>
          <a:lstStyle>
            <a:lvl1pPr marR="0" lvl="0" algn="l" rtl="0">
              <a:lnSpc>
                <a:spcPct val="90000"/>
              </a:lnSpc>
              <a:spcBef>
                <a:spcPts val="0"/>
              </a:spcBef>
              <a:spcAft>
                <a:spcPts val="0"/>
              </a:spcAft>
              <a:buClr>
                <a:srgbClr val="1C1C1C"/>
              </a:buClr>
              <a:buSzPts val="4000"/>
              <a:buFont typeface="Arial"/>
              <a:buNone/>
              <a:defRPr sz="4000" b="1" i="0" u="none" strike="noStrike" cap="none">
                <a:solidFill>
                  <a:srgbClr val="1C1C1C"/>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3"/>
          <p:cNvSpPr>
            <a:spLocks noGrp="1"/>
          </p:cNvSpPr>
          <p:nvPr>
            <p:ph type="body" idx="1"/>
          </p:nvPr>
        </p:nvSpPr>
        <p:spPr>
          <a:xfrm>
            <a:off x="489745" y="1957386"/>
            <a:ext cx="8164510" cy="4387851"/>
          </a:xfrm>
          <a:prstGeom prst="roundRect">
            <a:avLst>
              <a:gd name="adj" fmla="val 2585"/>
            </a:avLst>
          </a:prstGeom>
          <a:noFill/>
          <a:ln>
            <a:noFill/>
          </a:ln>
        </p:spPr>
        <p:txBody>
          <a:bodyPr spcFirstLastPara="1" wrap="square" lIns="252000" tIns="252000" rIns="252000" bIns="252000" anchor="t" anchorCtr="0">
            <a:normAutofit/>
          </a:bodyPr>
          <a:lstStyle>
            <a:lvl1pPr marL="457200" marR="0" lvl="0" indent="-342900" algn="l" rtl="0">
              <a:lnSpc>
                <a:spcPct val="90000"/>
              </a:lnSpc>
              <a:spcBef>
                <a:spcPts val="1000"/>
              </a:spcBef>
              <a:spcAft>
                <a:spcPts val="0"/>
              </a:spcAft>
              <a:buClr>
                <a:srgbClr val="1C1C1C"/>
              </a:buClr>
              <a:buSzPts val="1800"/>
              <a:buFont typeface="Arial"/>
              <a:buChar char="•"/>
              <a:defRPr sz="1800" b="0" i="0" u="none" strike="noStrike" cap="none">
                <a:solidFill>
                  <a:srgbClr val="1C1C1C"/>
                </a:solidFill>
                <a:latin typeface="Arial"/>
                <a:ea typeface="Arial"/>
                <a:cs typeface="Arial"/>
                <a:sym typeface="Arial"/>
              </a:defRPr>
            </a:lvl1pPr>
            <a:lvl2pPr marL="914400" marR="0" lvl="1" indent="-330200" algn="l" rtl="0">
              <a:lnSpc>
                <a:spcPct val="90000"/>
              </a:lnSpc>
              <a:spcBef>
                <a:spcPts val="500"/>
              </a:spcBef>
              <a:spcAft>
                <a:spcPts val="0"/>
              </a:spcAft>
              <a:buClr>
                <a:srgbClr val="1C1C1C"/>
              </a:buClr>
              <a:buSzPts val="1600"/>
              <a:buFont typeface="Arial"/>
              <a:buChar char="•"/>
              <a:defRPr sz="1600" b="0" i="0" u="none" strike="noStrike" cap="none">
                <a:solidFill>
                  <a:srgbClr val="1C1C1C"/>
                </a:solidFill>
                <a:latin typeface="Arial"/>
                <a:ea typeface="Arial"/>
                <a:cs typeface="Arial"/>
                <a:sym typeface="Arial"/>
              </a:defRPr>
            </a:lvl2pPr>
            <a:lvl3pPr marL="1371600" marR="0" lvl="2"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3pPr>
            <a:lvl4pPr marL="1828800" marR="0" lvl="3"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4pPr>
            <a:lvl5pPr marL="2286000" marR="0" lvl="4"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5" name="Picture 4">
            <a:extLst>
              <a:ext uri="{FF2B5EF4-FFF2-40B4-BE49-F238E27FC236}">
                <a16:creationId xmlns:a16="http://schemas.microsoft.com/office/drawing/2014/main" id="{72482733-2C54-7D22-7349-0BA42B66E103}"/>
              </a:ext>
            </a:extLst>
          </p:cNvPr>
          <p:cNvPicPr>
            <a:picLocks noChangeAspect="1"/>
          </p:cNvPicPr>
          <p:nvPr userDrawn="1"/>
        </p:nvPicPr>
        <p:blipFill>
          <a:blip r:embed="rId6"/>
          <a:srcRect/>
          <a:stretch/>
        </p:blipFill>
        <p:spPr>
          <a:xfrm>
            <a:off x="0" y="0"/>
            <a:ext cx="9144000" cy="6858000"/>
          </a:xfrm>
          <a:prstGeom prst="rect">
            <a:avLst/>
          </a:prstGeom>
        </p:spPr>
      </p:pic>
    </p:spTree>
    <p:extLst>
      <p:ext uri="{BB962C8B-B14F-4D97-AF65-F5344CB8AC3E}">
        <p14:creationId xmlns:p14="http://schemas.microsoft.com/office/powerpoint/2010/main" val="804054418"/>
      </p:ext>
    </p:extLst>
  </p:cSld>
  <p:clrMap bg1="lt1" tx1="dk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eg"/><Relationship Id="rId4" Type="http://schemas.openxmlformats.org/officeDocument/2006/relationships/image" Target="../media/image18.jfif"/></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47.tif"/><Relationship Id="rId7"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50.png"/><Relationship Id="rId5" Type="http://schemas.openxmlformats.org/officeDocument/2006/relationships/image" Target="../media/image49.tif"/><Relationship Id="rId4" Type="http://schemas.openxmlformats.org/officeDocument/2006/relationships/image" Target="../media/image48.tif"/></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23.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51.png"/><Relationship Id="rId5" Type="http://schemas.openxmlformats.org/officeDocument/2006/relationships/image" Target="../media/image56.tif"/><Relationship Id="rId4" Type="http://schemas.openxmlformats.org/officeDocument/2006/relationships/image" Target="../media/image55.tif"/></Relationships>
</file>

<file path=ppt/slides/_rels/slide2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51.png"/><Relationship Id="rId5" Type="http://schemas.openxmlformats.org/officeDocument/2006/relationships/image" Target="../media/image60.tif"/><Relationship Id="rId4" Type="http://schemas.openxmlformats.org/officeDocument/2006/relationships/image" Target="../media/image59.tif"/></Relationships>
</file>

<file path=ppt/slides/_rels/slide2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3.xml"/><Relationship Id="rId5" Type="http://schemas.openxmlformats.org/officeDocument/2006/relationships/image" Target="../media/image51.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image" Target="../media/image64.png"/><Relationship Id="rId5" Type="http://schemas.openxmlformats.org/officeDocument/2006/relationships/hyperlink" Target="https://www.twinkl.co.uk/resource/twinkl-phonics-year-1-screening-check-guide-for-parents-ph-t-3" TargetMode="External"/><Relationship Id="rId4" Type="http://schemas.openxmlformats.org/officeDocument/2006/relationships/image" Target="../media/image70.png"/></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23.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23.xml"/><Relationship Id="rId4" Type="http://schemas.openxmlformats.org/officeDocument/2006/relationships/image" Target="../media/image75.png"/></Relationships>
</file>

<file path=ppt/slides/_rels/slide3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4834167"/>
            <a:ext cx="7128792" cy="1008112"/>
          </a:xfrm>
          <a:prstGeom prst="rect">
            <a:avLst/>
          </a:prstGeom>
        </p:spPr>
        <p:txBody>
          <a:bodyPr vert="horz" lIns="45720" tIns="0" rIns="45720" bIns="0" anchor="ctr">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GB" sz="2400" dirty="0">
                <a:solidFill>
                  <a:schemeClr val="tx1"/>
                </a:solidFill>
                <a:effectLst/>
              </a:rPr>
              <a:t>Nursery &amp; Reception STARTERS Information 2026</a:t>
            </a:r>
          </a:p>
        </p:txBody>
      </p:sp>
      <p:pic>
        <p:nvPicPr>
          <p:cNvPr id="6" name="Picture 5" descr="Byley-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7591" y="5013176"/>
            <a:ext cx="930033" cy="933789"/>
          </a:xfrm>
          <a:prstGeom prst="rect">
            <a:avLst/>
          </a:prstGeom>
          <a:noFill/>
          <a:ln>
            <a:noFill/>
          </a:ln>
        </p:spPr>
      </p:pic>
      <p:sp>
        <p:nvSpPr>
          <p:cNvPr id="7" name="Title 1"/>
          <p:cNvSpPr txBox="1">
            <a:spLocks/>
          </p:cNvSpPr>
          <p:nvPr/>
        </p:nvSpPr>
        <p:spPr>
          <a:xfrm>
            <a:off x="899592" y="620688"/>
            <a:ext cx="7704856" cy="864096"/>
          </a:xfrm>
          <a:prstGeom prst="rect">
            <a:avLst/>
          </a:prstGeom>
        </p:spPr>
        <p:txBody>
          <a:bodyPr vert="horz" lIns="45720" tIns="0" rIns="45720" bIns="0"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r>
              <a:rPr lang="en-GB" sz="2800" dirty="0">
                <a:solidFill>
                  <a:schemeClr val="tx1"/>
                </a:solidFill>
                <a:effectLst/>
                <a:latin typeface="+mn-lt"/>
              </a:rPr>
              <a:t>Welcome To</a:t>
            </a:r>
          </a:p>
          <a:p>
            <a:r>
              <a:rPr lang="en-GB" sz="2800" dirty="0">
                <a:solidFill>
                  <a:schemeClr val="tx1"/>
                </a:solidFill>
                <a:effectLst/>
                <a:latin typeface="+mn-lt"/>
              </a:rPr>
              <a:t>Byley Primary School &amp; Nursery</a:t>
            </a:r>
            <a:endParaRPr lang="en-GB" sz="2800" dirty="0">
              <a:solidFill>
                <a:schemeClr val="tx1"/>
              </a:solidFill>
              <a:effectLst/>
            </a:endParaRP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4327" t="6600" r="3538" b="16400"/>
          <a:stretch/>
        </p:blipFill>
        <p:spPr>
          <a:xfrm>
            <a:off x="1383610" y="1683135"/>
            <a:ext cx="6736820" cy="3114192"/>
          </a:xfrm>
          <a:prstGeom prst="rect">
            <a:avLst/>
          </a:prstGeom>
        </p:spPr>
      </p:pic>
      <p:pic>
        <p:nvPicPr>
          <p:cNvPr id="9" name="Picture 8" descr="Byley-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5041465"/>
            <a:ext cx="930033" cy="933789"/>
          </a:xfrm>
          <a:prstGeom prst="rect">
            <a:avLst/>
          </a:prstGeom>
          <a:noFill/>
          <a:ln>
            <a:noFill/>
          </a:ln>
        </p:spPr>
      </p:pic>
    </p:spTree>
    <p:extLst>
      <p:ext uri="{BB962C8B-B14F-4D97-AF65-F5344CB8AC3E}">
        <p14:creationId xmlns:p14="http://schemas.microsoft.com/office/powerpoint/2010/main" val="296943229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980728"/>
            <a:ext cx="8712968" cy="5328592"/>
          </a:xfrm>
        </p:spPr>
        <p:txBody>
          <a:bodyPr>
            <a:normAutofit/>
          </a:bodyPr>
          <a:lstStyle/>
          <a:p>
            <a:pPr marL="0" indent="0" algn="ctr">
              <a:buNone/>
            </a:pPr>
            <a:r>
              <a:rPr lang="en-GB" sz="2800" dirty="0">
                <a:latin typeface="+mj-lt"/>
              </a:rPr>
              <a:t>Meet the EYFS Team….</a:t>
            </a:r>
          </a:p>
          <a:p>
            <a:pPr marL="0" indent="0" algn="ctr">
              <a:buNone/>
            </a:pPr>
            <a:endParaRPr lang="en-GB" dirty="0">
              <a:latin typeface="+mj-lt"/>
            </a:endParaRPr>
          </a:p>
          <a:p>
            <a:pPr marL="0" indent="0">
              <a:buNone/>
            </a:pPr>
            <a:r>
              <a:rPr lang="en-GB" dirty="0">
                <a:latin typeface="+mj-lt"/>
              </a:rPr>
              <a:t>     Class Teacher                    Teaching Assistant                Teaching Assistant</a:t>
            </a:r>
          </a:p>
          <a:p>
            <a:pPr marL="0" indent="0">
              <a:buNone/>
            </a:pPr>
            <a:r>
              <a:rPr lang="en-GB" dirty="0">
                <a:latin typeface="+mj-lt"/>
              </a:rPr>
              <a:t> Mrs Joanne Madden	     Mrs </a:t>
            </a:r>
            <a:r>
              <a:rPr lang="en-GB" dirty="0" err="1">
                <a:latin typeface="+mj-lt"/>
              </a:rPr>
              <a:t>Myeda</a:t>
            </a:r>
            <a:r>
              <a:rPr lang="en-GB" dirty="0">
                <a:latin typeface="+mj-lt"/>
              </a:rPr>
              <a:t> Smalley	     Mrs Heather Bradbury</a:t>
            </a:r>
          </a:p>
          <a:p>
            <a:pPr marL="0" indent="0" algn="ctr">
              <a:buNone/>
            </a:pPr>
            <a:endParaRPr lang="en-GB" dirty="0">
              <a:latin typeface="+mj-lt"/>
            </a:endParaRPr>
          </a:p>
          <a:p>
            <a:pPr marL="0" indent="0" algn="ctr">
              <a:buNone/>
            </a:pPr>
            <a:endParaRPr lang="en-GB" dirty="0">
              <a:latin typeface="+mj-lt"/>
            </a:endParaRPr>
          </a:p>
          <a:p>
            <a:pPr marL="0" indent="0" algn="ctr">
              <a:buNone/>
            </a:pPr>
            <a:endParaRPr lang="en-GB" dirty="0">
              <a:latin typeface="+mj-lt"/>
            </a:endParaRPr>
          </a:p>
          <a:p>
            <a:pPr marL="0" indent="0" algn="ctr">
              <a:buNone/>
            </a:pPr>
            <a:endParaRPr lang="en-GB" dirty="0">
              <a:latin typeface="+mj-lt"/>
            </a:endParaRPr>
          </a:p>
          <a:p>
            <a:pPr marL="0" indent="0" algn="ctr">
              <a:buNone/>
            </a:pPr>
            <a:endParaRPr lang="en-GB" dirty="0">
              <a:latin typeface="+mj-lt"/>
            </a:endParaRPr>
          </a:p>
          <a:p>
            <a:pPr marL="0" indent="0">
              <a:buNone/>
            </a:pPr>
            <a:r>
              <a:rPr lang="en-GB" dirty="0">
                <a:latin typeface="+mj-lt"/>
              </a:rPr>
              <a:t>  </a:t>
            </a:r>
            <a:endParaRPr lang="en-GB" dirty="0"/>
          </a:p>
          <a:p>
            <a:pPr marL="0" indent="0" algn="ctr">
              <a:buNone/>
            </a:pPr>
            <a:endParaRPr lang="en-GB"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3089030"/>
            <a:ext cx="1796430" cy="2519924"/>
          </a:xfrm>
          <a:prstGeom prst="rect">
            <a:avLst/>
          </a:prstGeom>
        </p:spPr>
      </p:pic>
      <p:pic>
        <p:nvPicPr>
          <p:cNvPr id="7" name="Picture 6">
            <a:extLst>
              <a:ext uri="{FF2B5EF4-FFF2-40B4-BE49-F238E27FC236}">
                <a16:creationId xmlns:a16="http://schemas.microsoft.com/office/drawing/2014/main" id="{3DD7C4D4-D6C6-4C52-816A-3B0E59B51C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61159" y="3089030"/>
            <a:ext cx="1884037" cy="2519924"/>
          </a:xfrm>
          <a:prstGeom prst="rect">
            <a:avLst/>
          </a:prstGeom>
        </p:spPr>
      </p:pic>
    </p:spTree>
    <p:extLst>
      <p:ext uri="{BB962C8B-B14F-4D97-AF65-F5344CB8AC3E}">
        <p14:creationId xmlns:p14="http://schemas.microsoft.com/office/powerpoint/2010/main" val="150128941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980728"/>
            <a:ext cx="8712968" cy="5328592"/>
          </a:xfrm>
        </p:spPr>
        <p:txBody>
          <a:bodyPr>
            <a:normAutofit/>
          </a:bodyPr>
          <a:lstStyle/>
          <a:p>
            <a:pPr marL="0" indent="0" algn="ctr">
              <a:buNone/>
            </a:pPr>
            <a:r>
              <a:rPr lang="en-GB" sz="2800" dirty="0">
                <a:latin typeface="+mj-lt"/>
              </a:rPr>
              <a:t>Meet the EYFS Team….</a:t>
            </a:r>
          </a:p>
          <a:p>
            <a:pPr marL="0" indent="0" algn="ctr">
              <a:buNone/>
            </a:pPr>
            <a:endParaRPr lang="en-GB" dirty="0">
              <a:latin typeface="+mj-lt"/>
            </a:endParaRPr>
          </a:p>
          <a:p>
            <a:pPr marL="0" indent="0">
              <a:buNone/>
            </a:pPr>
            <a:r>
              <a:rPr lang="en-GB" dirty="0">
                <a:latin typeface="+mj-lt"/>
              </a:rPr>
              <a:t>				   Mrs Linda Boyd</a:t>
            </a:r>
          </a:p>
          <a:p>
            <a:pPr marL="0" indent="0" algn="ctr">
              <a:buNone/>
            </a:pPr>
            <a:endParaRPr lang="en-GB" dirty="0">
              <a:latin typeface="+mj-lt"/>
            </a:endParaRPr>
          </a:p>
          <a:p>
            <a:pPr marL="0" indent="0" algn="ctr">
              <a:buNone/>
            </a:pPr>
            <a:endParaRPr lang="en-GB" dirty="0">
              <a:latin typeface="+mj-lt"/>
            </a:endParaRPr>
          </a:p>
          <a:p>
            <a:pPr marL="0" indent="0" algn="ctr">
              <a:buNone/>
            </a:pPr>
            <a:endParaRPr lang="en-GB" dirty="0">
              <a:latin typeface="+mj-lt"/>
            </a:endParaRPr>
          </a:p>
          <a:p>
            <a:pPr marL="0" indent="0" algn="ctr">
              <a:buNone/>
            </a:pPr>
            <a:endParaRPr lang="en-GB" dirty="0">
              <a:latin typeface="+mj-lt"/>
            </a:endParaRPr>
          </a:p>
          <a:p>
            <a:pPr marL="0" indent="0" algn="ctr">
              <a:buNone/>
            </a:pPr>
            <a:endParaRPr lang="en-GB" dirty="0">
              <a:latin typeface="+mj-lt"/>
            </a:endParaRPr>
          </a:p>
          <a:p>
            <a:pPr marL="0" indent="0" algn="ctr">
              <a:buNone/>
            </a:pPr>
            <a:endParaRPr lang="en-GB" dirty="0"/>
          </a:p>
          <a:p>
            <a:pPr marL="0" indent="0" algn="ctr">
              <a:buNone/>
            </a:pPr>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2852936"/>
            <a:ext cx="1602382" cy="2208688"/>
          </a:xfrm>
          <a:prstGeom prst="rect">
            <a:avLst/>
          </a:prstGeom>
        </p:spPr>
      </p:pic>
    </p:spTree>
    <p:extLst>
      <p:ext uri="{BB962C8B-B14F-4D97-AF65-F5344CB8AC3E}">
        <p14:creationId xmlns:p14="http://schemas.microsoft.com/office/powerpoint/2010/main" val="397176980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36712"/>
            <a:ext cx="7024744" cy="792088"/>
          </a:xfrm>
        </p:spPr>
        <p:txBody>
          <a:bodyPr/>
          <a:lstStyle/>
          <a:p>
            <a:r>
              <a:rPr lang="en-GB" b="1" dirty="0"/>
              <a:t>School Expectations</a:t>
            </a:r>
          </a:p>
        </p:txBody>
      </p:sp>
      <p:sp>
        <p:nvSpPr>
          <p:cNvPr id="3" name="Content Placeholder 2"/>
          <p:cNvSpPr>
            <a:spLocks noGrp="1"/>
          </p:cNvSpPr>
          <p:nvPr>
            <p:ph idx="1"/>
          </p:nvPr>
        </p:nvSpPr>
        <p:spPr>
          <a:xfrm>
            <a:off x="1423514" y="1924894"/>
            <a:ext cx="6264696" cy="1584176"/>
          </a:xfrm>
        </p:spPr>
        <p:txBody>
          <a:bodyPr>
            <a:noAutofit/>
          </a:bodyPr>
          <a:lstStyle/>
          <a:p>
            <a:pPr marL="411480" indent="-342900"/>
            <a:r>
              <a:rPr lang="en-GB" sz="2400" b="1" dirty="0"/>
              <a:t>	We look after ourselves</a:t>
            </a:r>
          </a:p>
          <a:p>
            <a:pPr marL="411480" indent="-342900"/>
            <a:r>
              <a:rPr lang="en-GB" sz="2400" b="1" dirty="0"/>
              <a:t>	We look after other people</a:t>
            </a:r>
          </a:p>
          <a:p>
            <a:pPr marL="411480" indent="-342900"/>
            <a:r>
              <a:rPr lang="en-GB" sz="2400" b="1" dirty="0"/>
              <a:t>	We look after our environment</a:t>
            </a:r>
          </a:p>
          <a:p>
            <a:endParaRPr lang="en-GB" sz="24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78967" y="3800933"/>
            <a:ext cx="3754017" cy="28155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580975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36712"/>
            <a:ext cx="2376382" cy="864096"/>
          </a:xfrm>
        </p:spPr>
        <p:txBody>
          <a:bodyPr>
            <a:normAutofit/>
          </a:bodyPr>
          <a:lstStyle/>
          <a:p>
            <a:r>
              <a:rPr lang="en-GB" b="1" dirty="0"/>
              <a:t>Rewards</a:t>
            </a:r>
          </a:p>
        </p:txBody>
      </p:sp>
      <p:sp>
        <p:nvSpPr>
          <p:cNvPr id="3" name="Content Placeholder 2"/>
          <p:cNvSpPr>
            <a:spLocks noGrp="1"/>
          </p:cNvSpPr>
          <p:nvPr>
            <p:ph idx="1"/>
          </p:nvPr>
        </p:nvSpPr>
        <p:spPr>
          <a:xfrm>
            <a:off x="827584" y="1988840"/>
            <a:ext cx="7488832" cy="3456384"/>
          </a:xfrm>
        </p:spPr>
        <p:txBody>
          <a:bodyPr>
            <a:normAutofit/>
          </a:bodyPr>
          <a:lstStyle/>
          <a:p>
            <a:r>
              <a:rPr lang="en-GB" dirty="0"/>
              <a:t>House Points - Four School Houses (Siblings are in the same house)</a:t>
            </a:r>
          </a:p>
          <a:p>
            <a:pPr lvl="1"/>
            <a:r>
              <a:rPr lang="en-GB" sz="2400" dirty="0">
                <a:solidFill>
                  <a:srgbClr val="0070C0"/>
                </a:solidFill>
              </a:rPr>
              <a:t>ELM</a:t>
            </a:r>
            <a:r>
              <a:rPr lang="en-GB" sz="2400" dirty="0"/>
              <a:t>  </a:t>
            </a:r>
            <a:r>
              <a:rPr lang="en-GB" sz="2400" dirty="0">
                <a:solidFill>
                  <a:srgbClr val="FFC000"/>
                </a:solidFill>
              </a:rPr>
              <a:t>BEECH</a:t>
            </a:r>
            <a:r>
              <a:rPr lang="en-GB" sz="2400" dirty="0"/>
              <a:t>  </a:t>
            </a:r>
            <a:r>
              <a:rPr lang="en-GB" sz="2400" dirty="0">
                <a:solidFill>
                  <a:srgbClr val="00B050"/>
                </a:solidFill>
              </a:rPr>
              <a:t>ASH</a:t>
            </a:r>
            <a:r>
              <a:rPr lang="en-GB" sz="2400" dirty="0"/>
              <a:t>  </a:t>
            </a:r>
            <a:r>
              <a:rPr lang="en-GB" sz="2400" dirty="0">
                <a:solidFill>
                  <a:srgbClr val="FF0000"/>
                </a:solidFill>
              </a:rPr>
              <a:t>FIR</a:t>
            </a:r>
          </a:p>
          <a:p>
            <a:r>
              <a:rPr lang="en-GB" dirty="0"/>
              <a:t>Stickers</a:t>
            </a:r>
          </a:p>
          <a:p>
            <a:r>
              <a:rPr lang="en-GB" dirty="0"/>
              <a:t>Celebration Assembly - Special Book (Friday)</a:t>
            </a:r>
          </a:p>
          <a:p>
            <a:r>
              <a:rPr lang="en-GB" dirty="0"/>
              <a:t>Star in the jar – Class reward</a:t>
            </a:r>
          </a:p>
          <a:p>
            <a:r>
              <a:rPr lang="en-GB" dirty="0"/>
              <a:t>Ten Stars – lunch with Miss Whittingham</a:t>
            </a:r>
          </a:p>
          <a:p>
            <a:r>
              <a:rPr lang="en-GB" dirty="0"/>
              <a:t>Visits to Miss Whittingham, KS1 Team</a:t>
            </a:r>
          </a:p>
          <a:p>
            <a:endParaRPr lang="en-GB" dirty="0"/>
          </a:p>
          <a:p>
            <a:pPr marL="68580" indent="0">
              <a:buNone/>
            </a:pPr>
            <a:endParaRPr lang="en-GB" dirty="0"/>
          </a:p>
          <a:p>
            <a:endParaRPr lang="en-GB" dirty="0"/>
          </a:p>
        </p:txBody>
      </p:sp>
      <p:pic>
        <p:nvPicPr>
          <p:cNvPr id="4" name="Picture 3"/>
          <p:cNvPicPr>
            <a:picLocks noChangeAspect="1"/>
          </p:cNvPicPr>
          <p:nvPr/>
        </p:nvPicPr>
        <p:blipFill>
          <a:blip r:embed="rId3"/>
          <a:stretch>
            <a:fillRect/>
          </a:stretch>
        </p:blipFill>
        <p:spPr>
          <a:xfrm>
            <a:off x="4283968" y="623290"/>
            <a:ext cx="2736304" cy="952549"/>
          </a:xfrm>
          <a:prstGeom prst="rect">
            <a:avLst/>
          </a:prstGeom>
        </p:spPr>
      </p:pic>
      <p:pic>
        <p:nvPicPr>
          <p:cNvPr id="5" name="Picture 4"/>
          <p:cNvPicPr>
            <a:picLocks noChangeAspect="1"/>
          </p:cNvPicPr>
          <p:nvPr/>
        </p:nvPicPr>
        <p:blipFill>
          <a:blip r:embed="rId4"/>
          <a:stretch>
            <a:fillRect/>
          </a:stretch>
        </p:blipFill>
        <p:spPr>
          <a:xfrm>
            <a:off x="5364088" y="4058025"/>
            <a:ext cx="1800200" cy="1800200"/>
          </a:xfrm>
          <a:prstGeom prst="rect">
            <a:avLst/>
          </a:prstGeom>
        </p:spPr>
      </p:pic>
      <p:pic>
        <p:nvPicPr>
          <p:cNvPr id="6" name="Picture 5"/>
          <p:cNvPicPr>
            <a:picLocks noChangeAspect="1"/>
          </p:cNvPicPr>
          <p:nvPr/>
        </p:nvPicPr>
        <p:blipFill>
          <a:blip r:embed="rId5"/>
          <a:stretch>
            <a:fillRect/>
          </a:stretch>
        </p:blipFill>
        <p:spPr>
          <a:xfrm>
            <a:off x="7308304" y="2636912"/>
            <a:ext cx="1583407" cy="2952328"/>
          </a:xfrm>
          <a:prstGeom prst="rect">
            <a:avLst/>
          </a:prstGeom>
        </p:spPr>
      </p:pic>
    </p:spTree>
    <p:extLst>
      <p:ext uri="{BB962C8B-B14F-4D97-AF65-F5344CB8AC3E}">
        <p14:creationId xmlns:p14="http://schemas.microsoft.com/office/powerpoint/2010/main" val="84772501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School Houses</a:t>
            </a:r>
          </a:p>
        </p:txBody>
      </p:sp>
      <p:graphicFrame>
        <p:nvGraphicFramePr>
          <p:cNvPr id="5" name="Table 4">
            <a:extLst>
              <a:ext uri="{FF2B5EF4-FFF2-40B4-BE49-F238E27FC236}">
                <a16:creationId xmlns:a16="http://schemas.microsoft.com/office/drawing/2014/main" id="{7A119768-00D1-4FFA-9193-15944E8F2B49}"/>
              </a:ext>
            </a:extLst>
          </p:cNvPr>
          <p:cNvGraphicFramePr>
            <a:graphicFrameLocks noGrp="1"/>
          </p:cNvGraphicFramePr>
          <p:nvPr/>
        </p:nvGraphicFramePr>
        <p:xfrm>
          <a:off x="1624087" y="2016124"/>
          <a:ext cx="6210152" cy="3449641"/>
        </p:xfrm>
        <a:graphic>
          <a:graphicData uri="http://schemas.openxmlformats.org/drawingml/2006/table">
            <a:tbl>
              <a:tblPr firstRow="1" firstCol="1" lastRow="1" lastCol="1" bandRow="1" bandCol="1"/>
              <a:tblGrid>
                <a:gridCol w="340007">
                  <a:extLst>
                    <a:ext uri="{9D8B030D-6E8A-4147-A177-3AD203B41FA5}">
                      <a16:colId xmlns:a16="http://schemas.microsoft.com/office/drawing/2014/main" val="1429192979"/>
                    </a:ext>
                  </a:extLst>
                </a:gridCol>
                <a:gridCol w="2784762">
                  <a:extLst>
                    <a:ext uri="{9D8B030D-6E8A-4147-A177-3AD203B41FA5}">
                      <a16:colId xmlns:a16="http://schemas.microsoft.com/office/drawing/2014/main" val="2087081561"/>
                    </a:ext>
                  </a:extLst>
                </a:gridCol>
                <a:gridCol w="348447">
                  <a:extLst>
                    <a:ext uri="{9D8B030D-6E8A-4147-A177-3AD203B41FA5}">
                      <a16:colId xmlns:a16="http://schemas.microsoft.com/office/drawing/2014/main" val="1599957327"/>
                    </a:ext>
                  </a:extLst>
                </a:gridCol>
                <a:gridCol w="2736936">
                  <a:extLst>
                    <a:ext uri="{9D8B030D-6E8A-4147-A177-3AD203B41FA5}">
                      <a16:colId xmlns:a16="http://schemas.microsoft.com/office/drawing/2014/main" val="4010633851"/>
                    </a:ext>
                  </a:extLst>
                </a:gridCol>
              </a:tblGrid>
              <a:tr h="265357">
                <a:tc gridSpan="2">
                  <a:txBody>
                    <a:bodyPr/>
                    <a:lstStyle/>
                    <a:p>
                      <a:pPr algn="ctr">
                        <a:lnSpc>
                          <a:spcPct val="107000"/>
                        </a:lnSpc>
                      </a:pPr>
                      <a:r>
                        <a:rPr lang="en-GB" sz="1500" u="sng">
                          <a:solidFill>
                            <a:srgbClr val="000000"/>
                          </a:solidFill>
                          <a:effectLst/>
                          <a:latin typeface="Twinkl" pitchFamily="2" charset="0"/>
                          <a:ea typeface="Times New Roman" panose="02020603050405020304" pitchFamily="18" charset="0"/>
                          <a:cs typeface="Times New Roman" panose="02020603050405020304" pitchFamily="18" charset="0"/>
                        </a:rPr>
                        <a:t>Fir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GB"/>
                    </a:p>
                  </a:txBody>
                  <a:tcPr/>
                </a:tc>
                <a:tc gridSpan="2">
                  <a:txBody>
                    <a:bodyPr/>
                    <a:lstStyle/>
                    <a:p>
                      <a:pPr algn="ctr">
                        <a:lnSpc>
                          <a:spcPct val="107000"/>
                        </a:lnSpc>
                      </a:pPr>
                      <a:r>
                        <a:rPr lang="en-GB" sz="1500" u="sng">
                          <a:solidFill>
                            <a:srgbClr val="000000"/>
                          </a:solidFill>
                          <a:effectLst/>
                          <a:latin typeface="Twinkl" pitchFamily="2" charset="0"/>
                          <a:ea typeface="Times New Roman" panose="02020603050405020304" pitchFamily="18" charset="0"/>
                          <a:cs typeface="Times New Roman" panose="02020603050405020304" pitchFamily="18" charset="0"/>
                        </a:rPr>
                        <a:t>Beech</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hMerge="1">
                  <a:txBody>
                    <a:bodyPr/>
                    <a:lstStyle/>
                    <a:p>
                      <a:endParaRPr lang="en-GB"/>
                    </a:p>
                  </a:txBody>
                  <a:tcPr/>
                </a:tc>
                <a:extLst>
                  <a:ext uri="{0D108BD9-81ED-4DB2-BD59-A6C34878D82A}">
                    <a16:rowId xmlns:a16="http://schemas.microsoft.com/office/drawing/2014/main" val="3730589424"/>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Billie</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Leo</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510023190"/>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Archie</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Maeve</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159478528"/>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Roman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Daisy</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963816506"/>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Paisley</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Felicity</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832852868"/>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949552229"/>
                  </a:ext>
                </a:extLst>
              </a:tr>
              <a:tr h="265357">
                <a:tc gridSpan="2">
                  <a:txBody>
                    <a:bodyPr/>
                    <a:lstStyle/>
                    <a:p>
                      <a:pPr algn="ctr">
                        <a:lnSpc>
                          <a:spcPct val="107000"/>
                        </a:lnSpc>
                      </a:pPr>
                      <a:r>
                        <a:rPr lang="en-GB" sz="1500" u="sng">
                          <a:solidFill>
                            <a:srgbClr val="000000"/>
                          </a:solidFill>
                          <a:effectLst/>
                          <a:latin typeface="Twinkl" pitchFamily="2" charset="0"/>
                          <a:ea typeface="Times New Roman" panose="02020603050405020304" pitchFamily="18" charset="0"/>
                          <a:cs typeface="Times New Roman" panose="02020603050405020304" pitchFamily="18" charset="0"/>
                        </a:rPr>
                        <a:t>Ash</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hMerge="1">
                  <a:txBody>
                    <a:bodyPr/>
                    <a:lstStyle/>
                    <a:p>
                      <a:endParaRPr lang="en-GB"/>
                    </a:p>
                  </a:txBody>
                  <a:tcPr/>
                </a:tc>
                <a:tc gridSpan="2">
                  <a:txBody>
                    <a:bodyPr/>
                    <a:lstStyle/>
                    <a:p>
                      <a:pPr algn="ctr">
                        <a:lnSpc>
                          <a:spcPct val="107000"/>
                        </a:lnSpc>
                      </a:pPr>
                      <a:r>
                        <a:rPr lang="en-GB" sz="1500" u="sng">
                          <a:solidFill>
                            <a:srgbClr val="000000"/>
                          </a:solidFill>
                          <a:effectLst/>
                          <a:latin typeface="Twinkl" pitchFamily="2" charset="0"/>
                          <a:ea typeface="Times New Roman" panose="02020603050405020304" pitchFamily="18" charset="0"/>
                          <a:cs typeface="Times New Roman" panose="02020603050405020304" pitchFamily="18" charset="0"/>
                        </a:rPr>
                        <a:t>Elm</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a:txBody>
                    <a:bodyPr/>
                    <a:lstStyle/>
                    <a:p>
                      <a:endParaRPr lang="en-GB"/>
                    </a:p>
                  </a:txBody>
                  <a:tcPr/>
                </a:tc>
                <a:extLst>
                  <a:ext uri="{0D108BD9-81ED-4DB2-BD59-A6C34878D82A}">
                    <a16:rowId xmlns:a16="http://schemas.microsoft.com/office/drawing/2014/main" val="2793524914"/>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Jake</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Emmerson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2706970977"/>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Ettie</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Abigail</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2922430189"/>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Alfie</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Harrison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509633727"/>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R</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Poppy</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Andre</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080888842"/>
                  </a:ext>
                </a:extLst>
              </a:tr>
              <a:tr h="265357">
                <a:tc>
                  <a:txBody>
                    <a:bodyPr/>
                    <a:lstStyle/>
                    <a:p>
                      <a:pPr algn="ctr">
                        <a:lnSpc>
                          <a:spcPct val="107000"/>
                        </a:lnSpc>
                      </a:pPr>
                      <a:r>
                        <a:rPr lang="en-GB" sz="14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N</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Amaia</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184530604"/>
                  </a:ext>
                </a:extLst>
              </a:tr>
              <a:tr h="265357">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pPr>
                      <a:r>
                        <a:rPr lang="en-GB" sz="150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07000"/>
                        </a:lnSpc>
                      </a:pPr>
                      <a:r>
                        <a:rPr lang="en-GB" sz="1500" dirty="0">
                          <a:solidFill>
                            <a:srgbClr val="000000"/>
                          </a:solidFill>
                          <a:effectLst/>
                          <a:latin typeface="Twinkl" pitchFamily="2" charset="0"/>
                          <a:ea typeface="Times New Roman" panose="02020603050405020304" pitchFamily="18" charset="0"/>
                          <a:cs typeface="Times New Roman" panose="02020603050405020304" pitchFamily="18" charset="0"/>
                        </a:rPr>
                        <a:t> </a:t>
                      </a:r>
                      <a:endParaRPr lang="en-GB"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422" marR="434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3948893670"/>
                  </a:ext>
                </a:extLst>
              </a:tr>
            </a:tbl>
          </a:graphicData>
        </a:graphic>
      </p:graphicFrame>
    </p:spTree>
    <p:extLst>
      <p:ext uri="{BB962C8B-B14F-4D97-AF65-F5344CB8AC3E}">
        <p14:creationId xmlns:p14="http://schemas.microsoft.com/office/powerpoint/2010/main" val="38733380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394" y="908720"/>
            <a:ext cx="8424936" cy="5112568"/>
          </a:xfrm>
          <a:solidFill>
            <a:schemeClr val="bg1">
              <a:lumMod val="75000"/>
            </a:schemeClr>
          </a:solidFill>
        </p:spPr>
        <p:txBody>
          <a:bodyPr>
            <a:normAutofit fontScale="47500" lnSpcReduction="20000"/>
          </a:bodyPr>
          <a:lstStyle/>
          <a:p>
            <a:pPr marL="411480" indent="-342900">
              <a:spcBef>
                <a:spcPts val="0"/>
              </a:spcBef>
            </a:pPr>
            <a:r>
              <a:rPr lang="en-GB" sz="7200" dirty="0"/>
              <a:t>Book Bags are available in school, priced £5.</a:t>
            </a:r>
          </a:p>
          <a:p>
            <a:pPr marL="411480" indent="-342900">
              <a:spcBef>
                <a:spcPts val="0"/>
              </a:spcBef>
            </a:pPr>
            <a:r>
              <a:rPr lang="en-GB" sz="7200" dirty="0"/>
              <a:t>Water Bottles – please don’t put these in book bags.</a:t>
            </a:r>
          </a:p>
          <a:p>
            <a:pPr marL="411480" indent="-342900">
              <a:spcBef>
                <a:spcPts val="0"/>
              </a:spcBef>
            </a:pPr>
            <a:r>
              <a:rPr lang="en-GB" sz="7200" dirty="0"/>
              <a:t>PE</a:t>
            </a:r>
            <a:r>
              <a:rPr lang="en-GB" sz="7200" b="1" dirty="0"/>
              <a:t>:  </a:t>
            </a:r>
            <a:r>
              <a:rPr lang="en-GB" sz="7200" dirty="0"/>
              <a:t>Reception</a:t>
            </a:r>
            <a:r>
              <a:rPr lang="en-GB" sz="7200" b="1" dirty="0"/>
              <a:t> </a:t>
            </a:r>
            <a:r>
              <a:rPr lang="en-GB" sz="7200" dirty="0"/>
              <a:t>PE kit on the children’s pegs (Tuesday)</a:t>
            </a:r>
          </a:p>
          <a:p>
            <a:pPr marL="0" indent="0">
              <a:spcBef>
                <a:spcPts val="0"/>
              </a:spcBef>
              <a:buNone/>
            </a:pPr>
            <a:endParaRPr lang="en-GB" sz="4800" dirty="0"/>
          </a:p>
          <a:p>
            <a:pPr marL="0" indent="0" algn="ctr">
              <a:spcBef>
                <a:spcPts val="0"/>
              </a:spcBef>
              <a:buNone/>
            </a:pPr>
            <a:r>
              <a:rPr lang="en-GB" sz="8000" dirty="0"/>
              <a:t>All clothing, water bottles, bags should be </a:t>
            </a:r>
          </a:p>
          <a:p>
            <a:pPr marL="0" indent="0" algn="ctr">
              <a:spcBef>
                <a:spcPts val="0"/>
              </a:spcBef>
              <a:buNone/>
            </a:pPr>
            <a:r>
              <a:rPr lang="en-GB" sz="8000" u="sng" dirty="0"/>
              <a:t>clearly marked with the child’s name.</a:t>
            </a:r>
            <a:r>
              <a:rPr lang="en-GB" sz="8000" dirty="0"/>
              <a:t> </a:t>
            </a:r>
          </a:p>
          <a:p>
            <a:pPr marL="68580" indent="0" algn="ctr">
              <a:buNone/>
            </a:pPr>
            <a:endParaRPr lang="en-GB" sz="4000" b="1" dirty="0">
              <a:solidFill>
                <a:schemeClr val="accent1"/>
              </a:solidFill>
            </a:endParaRPr>
          </a:p>
        </p:txBody>
      </p:sp>
    </p:spTree>
    <p:extLst>
      <p:ext uri="{BB962C8B-B14F-4D97-AF65-F5344CB8AC3E}">
        <p14:creationId xmlns:p14="http://schemas.microsoft.com/office/powerpoint/2010/main" val="38103492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308653"/>
            <a:ext cx="7992888" cy="709865"/>
          </a:xfrm>
        </p:spPr>
        <p:txBody>
          <a:bodyPr>
            <a:normAutofit fontScale="90000"/>
          </a:bodyPr>
          <a:lstStyle/>
          <a:p>
            <a:r>
              <a:rPr lang="en-GB" b="1" dirty="0"/>
              <a:t>Valued partnerships with parents</a:t>
            </a:r>
          </a:p>
        </p:txBody>
      </p:sp>
      <p:sp>
        <p:nvSpPr>
          <p:cNvPr id="3" name="Content Placeholder 2"/>
          <p:cNvSpPr>
            <a:spLocks noGrp="1"/>
          </p:cNvSpPr>
          <p:nvPr>
            <p:ph idx="1"/>
          </p:nvPr>
        </p:nvSpPr>
        <p:spPr>
          <a:xfrm>
            <a:off x="323528" y="1124744"/>
            <a:ext cx="8424936" cy="4824536"/>
          </a:xfrm>
          <a:solidFill>
            <a:schemeClr val="bg1">
              <a:lumMod val="85000"/>
            </a:schemeClr>
          </a:solidFill>
        </p:spPr>
        <p:txBody>
          <a:bodyPr>
            <a:normAutofit fontScale="92500" lnSpcReduction="20000"/>
          </a:bodyPr>
          <a:lstStyle/>
          <a:p>
            <a:pPr>
              <a:buFont typeface="Wingdings" panose="05000000000000000000" pitchFamily="2" charset="2"/>
              <a:buChar char="v"/>
            </a:pPr>
            <a:r>
              <a:rPr lang="en-GB" dirty="0"/>
              <a:t>Tapestry Online app – Photos of learning shared </a:t>
            </a:r>
          </a:p>
          <a:p>
            <a:pPr>
              <a:buFont typeface="Wingdings" panose="05000000000000000000" pitchFamily="2" charset="2"/>
              <a:buChar char="v"/>
            </a:pPr>
            <a:r>
              <a:rPr lang="en-GB" dirty="0"/>
              <a:t>Reading Records</a:t>
            </a:r>
          </a:p>
          <a:p>
            <a:pPr>
              <a:buFont typeface="Wingdings" panose="05000000000000000000" pitchFamily="2" charset="2"/>
              <a:buChar char="v"/>
            </a:pPr>
            <a:r>
              <a:rPr lang="en-GB" dirty="0"/>
              <a:t>Secret Storyteller</a:t>
            </a:r>
          </a:p>
          <a:p>
            <a:pPr>
              <a:buFont typeface="Wingdings" panose="05000000000000000000" pitchFamily="2" charset="2"/>
              <a:buChar char="v"/>
            </a:pPr>
            <a:r>
              <a:rPr lang="en-GB" dirty="0"/>
              <a:t>Bedtime Story Basket</a:t>
            </a:r>
          </a:p>
          <a:p>
            <a:pPr>
              <a:buFont typeface="Wingdings" panose="05000000000000000000" pitchFamily="2" charset="2"/>
              <a:buChar char="v"/>
            </a:pPr>
            <a:r>
              <a:rPr lang="en-GB" dirty="0"/>
              <a:t>Parent Workshops</a:t>
            </a:r>
          </a:p>
          <a:p>
            <a:pPr>
              <a:buFont typeface="Wingdings" panose="05000000000000000000" pitchFamily="2" charset="2"/>
              <a:buChar char="v"/>
            </a:pPr>
            <a:r>
              <a:rPr lang="en-GB" dirty="0"/>
              <a:t>Coffee Mornings</a:t>
            </a:r>
          </a:p>
          <a:p>
            <a:pPr>
              <a:buFont typeface="Wingdings" panose="05000000000000000000" pitchFamily="2" charset="2"/>
              <a:buChar char="v"/>
            </a:pPr>
            <a:r>
              <a:rPr lang="en-GB" dirty="0"/>
              <a:t>PTA Events – Cake Sales, Christmas &amp; Summer fairs </a:t>
            </a:r>
          </a:p>
          <a:p>
            <a:pPr>
              <a:buFont typeface="Wingdings" panose="05000000000000000000" pitchFamily="2" charset="2"/>
              <a:buChar char="v"/>
            </a:pPr>
            <a:r>
              <a:rPr lang="en-GB" dirty="0"/>
              <a:t>Sports Day</a:t>
            </a:r>
          </a:p>
          <a:p>
            <a:pPr>
              <a:buFont typeface="Wingdings" panose="05000000000000000000" pitchFamily="2" charset="2"/>
              <a:buChar char="v"/>
            </a:pPr>
            <a:r>
              <a:rPr lang="en-GB" dirty="0"/>
              <a:t>Website - www.byley.cheshire.sch.uk</a:t>
            </a:r>
          </a:p>
          <a:p>
            <a:pPr>
              <a:buFont typeface="Wingdings" panose="05000000000000000000" pitchFamily="2" charset="2"/>
              <a:buChar char="v"/>
            </a:pPr>
            <a:r>
              <a:rPr lang="en-GB" dirty="0"/>
              <a:t>Facebook – Byley Primary School and Nursery</a:t>
            </a:r>
          </a:p>
          <a:p>
            <a:pPr>
              <a:buFont typeface="Wingdings" panose="05000000000000000000" pitchFamily="2" charset="2"/>
              <a:buChar char="v"/>
            </a:pPr>
            <a:r>
              <a:rPr lang="en-GB" dirty="0"/>
              <a:t>Open Door Policy</a:t>
            </a:r>
          </a:p>
          <a:p>
            <a:pPr>
              <a:buFont typeface="Wingdings" panose="05000000000000000000" pitchFamily="2" charset="2"/>
              <a:buChar char="v"/>
            </a:pPr>
            <a:endParaRPr lang="en-GB" dirty="0"/>
          </a:p>
        </p:txBody>
      </p:sp>
      <p:sp>
        <p:nvSpPr>
          <p:cNvPr id="5" name="AutoShape 4" descr="May be an image of text that says &quot;GROWING TOGETHER BRANCHING OUT Byley Primary School &amp; Nursery www.byley.cheshire.sch.uk 01606 832519&quot;"/>
          <p:cNvSpPr>
            <a:spLocks noChangeAspect="1" noChangeArrowheads="1"/>
          </p:cNvSpPr>
          <p:nvPr/>
        </p:nvSpPr>
        <p:spPr bwMode="auto">
          <a:xfrm>
            <a:off x="2195736" y="61743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9600" y="2186078"/>
            <a:ext cx="2088232" cy="2784309"/>
          </a:xfrm>
          <a:prstGeom prst="rect">
            <a:avLst/>
          </a:prstGeom>
          <a:ln w="28575"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8144" y="862132"/>
            <a:ext cx="1152128" cy="1152128"/>
          </a:xfrm>
          <a:prstGeom prst="rect">
            <a:avLst/>
          </a:prstGeom>
          <a:ln w="9525"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t="14300"/>
          <a:stretch/>
        </p:blipFill>
        <p:spPr>
          <a:xfrm>
            <a:off x="3715356" y="1592796"/>
            <a:ext cx="1701483" cy="1944216"/>
          </a:xfrm>
          <a:prstGeom prst="rect">
            <a:avLst/>
          </a:prstGeom>
          <a:ln w="127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t="7973" r="4642" b="51251"/>
          <a:stretch/>
        </p:blipFill>
        <p:spPr>
          <a:xfrm>
            <a:off x="3193934" y="5349575"/>
            <a:ext cx="4402402" cy="1411862"/>
          </a:xfrm>
          <a:prstGeom prst="rect">
            <a:avLst/>
          </a:prstGeom>
          <a:ln w="127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39396950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0260" y="404664"/>
            <a:ext cx="7024744" cy="817160"/>
          </a:xfrm>
        </p:spPr>
        <p:txBody>
          <a:bodyPr/>
          <a:lstStyle/>
          <a:p>
            <a:pPr algn="ctr"/>
            <a:r>
              <a:rPr lang="en-GB" b="1" dirty="0">
                <a:solidFill>
                  <a:srgbClr val="FF0000"/>
                </a:solidFill>
              </a:rPr>
              <a:t>What to bring to school:</a:t>
            </a:r>
          </a:p>
        </p:txBody>
      </p:sp>
      <p:sp>
        <p:nvSpPr>
          <p:cNvPr id="3" name="Content Placeholder 2"/>
          <p:cNvSpPr>
            <a:spLocks noGrp="1"/>
          </p:cNvSpPr>
          <p:nvPr>
            <p:ph idx="1"/>
          </p:nvPr>
        </p:nvSpPr>
        <p:spPr>
          <a:xfrm>
            <a:off x="395536" y="1192023"/>
            <a:ext cx="8352928" cy="3744416"/>
          </a:xfrm>
          <a:solidFill>
            <a:schemeClr val="bg1">
              <a:lumMod val="85000"/>
            </a:schemeClr>
          </a:solidFill>
        </p:spPr>
        <p:txBody>
          <a:bodyPr>
            <a:noAutofit/>
          </a:bodyPr>
          <a:lstStyle/>
          <a:p>
            <a:pPr>
              <a:buFont typeface="Wingdings" panose="05000000000000000000" pitchFamily="2" charset="2"/>
              <a:buChar char="v"/>
            </a:pPr>
            <a:r>
              <a:rPr lang="en-GB" dirty="0"/>
              <a:t> Suitable coat for the weather.</a:t>
            </a:r>
          </a:p>
          <a:p>
            <a:pPr>
              <a:buFont typeface="Wingdings" panose="05000000000000000000" pitchFamily="2" charset="2"/>
              <a:buChar char="v"/>
            </a:pPr>
            <a:r>
              <a:rPr lang="en-GB" dirty="0"/>
              <a:t> During hot weather, please apply long lasting sun screen before school.</a:t>
            </a:r>
          </a:p>
          <a:p>
            <a:pPr marL="0" indent="0">
              <a:spcBef>
                <a:spcPts val="0"/>
              </a:spcBef>
              <a:buNone/>
            </a:pPr>
            <a:r>
              <a:rPr lang="en-GB" dirty="0"/>
              <a:t>    Unfortunately staff are unable to apply this. </a:t>
            </a:r>
          </a:p>
          <a:p>
            <a:pPr>
              <a:buFont typeface="Wingdings" panose="05000000000000000000" pitchFamily="2" charset="2"/>
              <a:buChar char="v"/>
            </a:pPr>
            <a:r>
              <a:rPr lang="en-GB" dirty="0"/>
              <a:t> A pair of named wellies is helpful on wet days.</a:t>
            </a:r>
          </a:p>
          <a:p>
            <a:pPr>
              <a:buFont typeface="Wingdings" panose="05000000000000000000" pitchFamily="2" charset="2"/>
              <a:buChar char="v"/>
            </a:pPr>
            <a:r>
              <a:rPr lang="en-GB" dirty="0"/>
              <a:t> Book bag</a:t>
            </a:r>
          </a:p>
          <a:p>
            <a:pPr>
              <a:buFont typeface="Wingdings" panose="05000000000000000000" pitchFamily="2" charset="2"/>
              <a:buChar char="v"/>
            </a:pPr>
            <a:r>
              <a:rPr lang="en-GB" dirty="0"/>
              <a:t> Named water bottle with fresh water</a:t>
            </a:r>
          </a:p>
          <a:p>
            <a:pPr lvl="1"/>
            <a:r>
              <a:rPr lang="en-GB" dirty="0"/>
              <a:t>First bottle is free. Replacements are £1 for a bottle or 50p for a lid</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4581128"/>
            <a:ext cx="2736304" cy="205222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p:cNvPicPr>
            <a:picLocks noChangeAspect="1"/>
          </p:cNvPicPr>
          <p:nvPr/>
        </p:nvPicPr>
        <p:blipFill>
          <a:blip r:embed="rId4"/>
          <a:stretch>
            <a:fillRect/>
          </a:stretch>
        </p:blipFill>
        <p:spPr>
          <a:xfrm>
            <a:off x="7020272" y="2204864"/>
            <a:ext cx="1728192" cy="1682951"/>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9903" y="4936439"/>
            <a:ext cx="2363755" cy="1772816"/>
          </a:xfrm>
          <a:prstGeom prst="rect">
            <a:avLst/>
          </a:prstGeom>
          <a:ln w="635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428665692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76672"/>
            <a:ext cx="7024744" cy="648072"/>
          </a:xfrm>
        </p:spPr>
        <p:txBody>
          <a:bodyPr>
            <a:normAutofit/>
          </a:bodyPr>
          <a:lstStyle/>
          <a:p>
            <a:r>
              <a:rPr lang="en-GB" b="1" dirty="0">
                <a:solidFill>
                  <a:srgbClr val="FF0000"/>
                </a:solidFill>
              </a:rPr>
              <a:t>A typical day at Byley:</a:t>
            </a:r>
          </a:p>
        </p:txBody>
      </p:sp>
      <p:sp>
        <p:nvSpPr>
          <p:cNvPr id="3" name="Content Placeholder 2"/>
          <p:cNvSpPr>
            <a:spLocks noGrp="1"/>
          </p:cNvSpPr>
          <p:nvPr>
            <p:ph idx="1"/>
          </p:nvPr>
        </p:nvSpPr>
        <p:spPr>
          <a:xfrm>
            <a:off x="251520" y="980728"/>
            <a:ext cx="8496944" cy="5472608"/>
          </a:xfrm>
          <a:solidFill>
            <a:schemeClr val="bg1">
              <a:lumMod val="85000"/>
            </a:schemeClr>
          </a:solidFill>
        </p:spPr>
        <p:txBody>
          <a:bodyPr>
            <a:normAutofit fontScale="70000" lnSpcReduction="20000"/>
          </a:bodyPr>
          <a:lstStyle/>
          <a:p>
            <a:pPr marL="480060" indent="-342900"/>
            <a:r>
              <a:rPr lang="en-GB" dirty="0"/>
              <a:t>Doors open at 8.40am please wait with your child outside the main school entrance until Miss Whittingham opens the front door and we will greet the children taking them into class.  A quick transition is always best.</a:t>
            </a:r>
          </a:p>
          <a:p>
            <a:pPr marL="480060" indent="-342900"/>
            <a:r>
              <a:rPr lang="en-GB" dirty="0"/>
              <a:t>Teachers register the children from 8.50am (doors are closed at 8.50am – children who are late must be signed in. </a:t>
            </a:r>
          </a:p>
          <a:p>
            <a:pPr marL="480060" indent="-342900"/>
            <a:r>
              <a:rPr lang="en-GB" dirty="0"/>
              <a:t>Learning time begins immediately, using the indoor and outdoor areas.</a:t>
            </a:r>
          </a:p>
          <a:p>
            <a:pPr marL="480060" indent="-342900"/>
            <a:r>
              <a:rPr lang="en-GB" dirty="0"/>
              <a:t>Learning includes a balance of whole class teaching, focus group teaching and independent learning in continuous provision</a:t>
            </a:r>
          </a:p>
          <a:p>
            <a:pPr marL="480060" indent="-342900"/>
            <a:r>
              <a:rPr lang="en-GB" dirty="0"/>
              <a:t>Snack time- children receive a free piece of fruit every day.   If your child has any allergies to fruits, please feel free to send them with a healthy snack.</a:t>
            </a:r>
          </a:p>
          <a:p>
            <a:pPr marL="480060" indent="-342900"/>
            <a:r>
              <a:rPr lang="en-GB" dirty="0"/>
              <a:t>Milk – children under 5 years old receive free milk.</a:t>
            </a:r>
          </a:p>
          <a:p>
            <a:pPr marL="480060" indent="-342900"/>
            <a:r>
              <a:rPr lang="en-GB" dirty="0"/>
              <a:t>Nursery Home Time – 12:00pm – wait by the main school entrance</a:t>
            </a:r>
          </a:p>
          <a:p>
            <a:pPr marL="480060" indent="-342900"/>
            <a:r>
              <a:rPr lang="en-GB" dirty="0"/>
              <a:t>Nursery/Reception Lunch Time – 12.00pm – 1pm</a:t>
            </a:r>
          </a:p>
          <a:p>
            <a:pPr marL="480060" indent="-342900"/>
            <a:r>
              <a:rPr lang="en-GB" dirty="0"/>
              <a:t>Continued learning time in class &amp; story-time</a:t>
            </a:r>
          </a:p>
          <a:p>
            <a:pPr marL="480060" indent="-342900"/>
            <a:r>
              <a:rPr lang="en-GB" dirty="0"/>
              <a:t>Home time – Nursery 3:00pm Main Entrance</a:t>
            </a:r>
          </a:p>
          <a:p>
            <a:pPr marL="480060" indent="-342900"/>
            <a:r>
              <a:rPr lang="en-GB" dirty="0"/>
              <a:t>                     Reception from EYFS gate 3.20pm</a:t>
            </a:r>
          </a:p>
          <a:p>
            <a:pPr marL="480060" indent="-342900"/>
            <a:r>
              <a:rPr lang="en-GB" u="sng" dirty="0"/>
              <a:t>Please</a:t>
            </a:r>
            <a:r>
              <a:rPr lang="en-GB" dirty="0"/>
              <a:t> inform us if someone different is to collect your child. </a:t>
            </a:r>
          </a:p>
        </p:txBody>
      </p:sp>
      <p:pic>
        <p:nvPicPr>
          <p:cNvPr id="4" name="Picture 3"/>
          <p:cNvPicPr>
            <a:picLocks noChangeAspect="1"/>
          </p:cNvPicPr>
          <p:nvPr/>
        </p:nvPicPr>
        <p:blipFill rotWithShape="1">
          <a:blip r:embed="rId3"/>
          <a:srcRect t="13268" b="26420"/>
          <a:stretch/>
        </p:blipFill>
        <p:spPr>
          <a:xfrm>
            <a:off x="6588224" y="3717032"/>
            <a:ext cx="1880454" cy="2016224"/>
          </a:xfrm>
          <a:prstGeom prst="rect">
            <a:avLst/>
          </a:prstGeom>
        </p:spPr>
      </p:pic>
    </p:spTree>
    <p:extLst>
      <p:ext uri="{BB962C8B-B14F-4D97-AF65-F5344CB8AC3E}">
        <p14:creationId xmlns:p14="http://schemas.microsoft.com/office/powerpoint/2010/main" val="13187713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3500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8068236" cy="504056"/>
          </a:xfrm>
        </p:spPr>
        <p:txBody>
          <a:bodyPr>
            <a:normAutofit fontScale="90000"/>
          </a:bodyPr>
          <a:lstStyle/>
          <a:p>
            <a:pPr algn="ctr"/>
            <a:r>
              <a:rPr lang="en-GB" b="1" dirty="0">
                <a:solidFill>
                  <a:srgbClr val="FF0000"/>
                </a:solidFill>
              </a:rPr>
              <a:t>The Early  Years Foundation Stage</a:t>
            </a:r>
          </a:p>
        </p:txBody>
      </p:sp>
      <p:sp>
        <p:nvSpPr>
          <p:cNvPr id="3" name="Content Placeholder 2"/>
          <p:cNvSpPr>
            <a:spLocks noGrp="1"/>
          </p:cNvSpPr>
          <p:nvPr>
            <p:ph idx="1"/>
          </p:nvPr>
        </p:nvSpPr>
        <p:spPr>
          <a:xfrm>
            <a:off x="251520" y="1124744"/>
            <a:ext cx="5112568" cy="1901888"/>
          </a:xfrm>
          <a:solidFill>
            <a:schemeClr val="bg1">
              <a:lumMod val="85000"/>
            </a:schemeClr>
          </a:solidFill>
        </p:spPr>
        <p:txBody>
          <a:bodyPr>
            <a:normAutofit fontScale="25000" lnSpcReduction="20000"/>
          </a:bodyPr>
          <a:lstStyle/>
          <a:p>
            <a:pPr marL="68580" indent="0">
              <a:spcBef>
                <a:spcPts val="0"/>
              </a:spcBef>
              <a:buNone/>
            </a:pPr>
            <a:r>
              <a:rPr lang="en-GB" sz="9600" dirty="0"/>
              <a:t>Our Foundation Stage prepares children for their school life as well as preparing them for future learning and success in Key Stage 1and beyond. </a:t>
            </a:r>
          </a:p>
          <a:p>
            <a:pPr marL="68580" indent="0">
              <a:buNone/>
            </a:pPr>
            <a:endParaRPr lang="en-GB" dirty="0"/>
          </a:p>
          <a:p>
            <a:pPr marL="68580" indent="0">
              <a:buNone/>
            </a:pPr>
            <a:r>
              <a:rPr lang="en-GB" dirty="0"/>
              <a:t>							</a:t>
            </a:r>
          </a:p>
          <a:p>
            <a:pPr marL="68580" indent="0">
              <a:buNone/>
            </a:pPr>
            <a:r>
              <a:rPr lang="en-GB" dirty="0"/>
              <a:t>							</a:t>
            </a:r>
            <a:endParaRPr lang="en-GB"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072" y="980728"/>
            <a:ext cx="3315708" cy="2486781"/>
          </a:xfrm>
          <a:prstGeom prst="rect">
            <a:avLst/>
          </a:prstGeom>
        </p:spPr>
      </p:pic>
      <p:sp>
        <p:nvSpPr>
          <p:cNvPr id="6" name="Content Placeholder 2"/>
          <p:cNvSpPr txBox="1">
            <a:spLocks/>
          </p:cNvSpPr>
          <p:nvPr/>
        </p:nvSpPr>
        <p:spPr>
          <a:xfrm>
            <a:off x="3923928" y="3639482"/>
            <a:ext cx="5112568" cy="1901888"/>
          </a:xfrm>
          <a:prstGeom prst="rect">
            <a:avLst/>
          </a:prstGeom>
          <a:solidFill>
            <a:schemeClr val="bg1">
              <a:lumMod val="85000"/>
            </a:schemeClr>
          </a:solidFill>
        </p:spPr>
        <p:txBody>
          <a:bodyPr vert="horz" lIns="91440" tIns="45720" rIns="91440" bIns="45720" rtlCol="0" anchor="t">
            <a:normAutofit fontScale="25000" lnSpcReduction="20000"/>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68580" indent="0">
              <a:spcBef>
                <a:spcPts val="0"/>
              </a:spcBef>
              <a:buNone/>
            </a:pPr>
            <a:r>
              <a:rPr lang="en-GB" sz="9600" dirty="0"/>
              <a:t>We believe children in Nursery and Reception learn best through purposeful play, by exploring, being active, and through creative and critical thinking which takes place both indoors and outside.</a:t>
            </a:r>
          </a:p>
          <a:p>
            <a:pPr marL="68580" indent="0">
              <a:buFont typeface="Arial" panose="020B0604020202020204" pitchFamily="34" charset="0"/>
              <a:buNone/>
            </a:pPr>
            <a:endParaRPr lang="en-GB" dirty="0"/>
          </a:p>
          <a:p>
            <a:pPr marL="68580" indent="0">
              <a:buFont typeface="Arial" panose="020B0604020202020204" pitchFamily="34" charset="0"/>
              <a:buNone/>
            </a:pPr>
            <a:r>
              <a:rPr lang="en-GB" dirty="0"/>
              <a:t>							</a:t>
            </a:r>
          </a:p>
          <a:p>
            <a:pPr marL="68580" indent="0">
              <a:buFont typeface="Arial" panose="020B0604020202020204" pitchFamily="34" charset="0"/>
              <a:buNone/>
            </a:pPr>
            <a:r>
              <a:rPr lang="en-GB" dirty="0"/>
              <a:t>							</a:t>
            </a:r>
            <a:endParaRPr lang="en-GB" sz="2800" dirty="0"/>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34250" t="1000" r="2751" b="30400"/>
          <a:stretch/>
        </p:blipFill>
        <p:spPr>
          <a:xfrm>
            <a:off x="107504" y="3284984"/>
            <a:ext cx="3816424" cy="2337560"/>
          </a:xfrm>
          <a:prstGeom prst="rect">
            <a:avLst/>
          </a:prstGeom>
        </p:spPr>
      </p:pic>
    </p:spTree>
    <p:extLst>
      <p:ext uri="{BB962C8B-B14F-4D97-AF65-F5344CB8AC3E}">
        <p14:creationId xmlns:p14="http://schemas.microsoft.com/office/powerpoint/2010/main" val="76650455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3500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068236" cy="504056"/>
          </a:xfrm>
        </p:spPr>
        <p:txBody>
          <a:bodyPr>
            <a:normAutofit fontScale="90000"/>
          </a:bodyPr>
          <a:lstStyle/>
          <a:p>
            <a:pPr algn="ctr"/>
            <a:r>
              <a:rPr lang="en-GB" b="1" dirty="0">
                <a:solidFill>
                  <a:srgbClr val="FF0000"/>
                </a:solidFill>
              </a:rPr>
              <a:t>The Early  Years Foundation Stage</a:t>
            </a:r>
          </a:p>
        </p:txBody>
      </p:sp>
      <p:sp>
        <p:nvSpPr>
          <p:cNvPr id="3" name="Content Placeholder 2"/>
          <p:cNvSpPr>
            <a:spLocks noGrp="1"/>
          </p:cNvSpPr>
          <p:nvPr>
            <p:ph idx="1"/>
          </p:nvPr>
        </p:nvSpPr>
        <p:spPr>
          <a:xfrm>
            <a:off x="230986" y="692696"/>
            <a:ext cx="8640960" cy="1224136"/>
          </a:xfrm>
          <a:solidFill>
            <a:schemeClr val="bg1">
              <a:lumMod val="85000"/>
            </a:schemeClr>
          </a:solidFill>
        </p:spPr>
        <p:txBody>
          <a:bodyPr>
            <a:normAutofit fontScale="25000" lnSpcReduction="20000"/>
          </a:bodyPr>
          <a:lstStyle/>
          <a:p>
            <a:pPr marL="68580" indent="0">
              <a:spcBef>
                <a:spcPts val="0"/>
              </a:spcBef>
              <a:buNone/>
            </a:pPr>
            <a:r>
              <a:rPr lang="en-GB" sz="9600" dirty="0"/>
              <a:t>Our children learn skills, acquire new knowledge and demonstrate their understanding through 7 areas of learning and development. </a:t>
            </a:r>
            <a:r>
              <a:rPr lang="en-GB" dirty="0"/>
              <a:t>					</a:t>
            </a:r>
          </a:p>
          <a:p>
            <a:pPr marL="68580" indent="0">
              <a:buNone/>
            </a:pPr>
            <a:r>
              <a:rPr lang="en-GB" dirty="0"/>
              <a:t>							</a:t>
            </a:r>
            <a:endParaRPr lang="en-GB" sz="28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479" y="4437112"/>
            <a:ext cx="5202324" cy="228617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6135" y="1646779"/>
            <a:ext cx="2643762" cy="2864608"/>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7846" b="10692"/>
          <a:stretch/>
        </p:blipFill>
        <p:spPr>
          <a:xfrm>
            <a:off x="467544" y="1646779"/>
            <a:ext cx="4242935" cy="2592288"/>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t="5822" b="12928"/>
          <a:stretch/>
        </p:blipFill>
        <p:spPr>
          <a:xfrm>
            <a:off x="5796135" y="4725143"/>
            <a:ext cx="3279007" cy="1998145"/>
          </a:xfrm>
          <a:prstGeom prst="rect">
            <a:avLst/>
          </a:prstGeom>
        </p:spPr>
      </p:pic>
    </p:spTree>
    <p:extLst>
      <p:ext uri="{BB962C8B-B14F-4D97-AF65-F5344CB8AC3E}">
        <p14:creationId xmlns:p14="http://schemas.microsoft.com/office/powerpoint/2010/main" val="184701466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3500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9552" y="83554"/>
            <a:ext cx="8068236" cy="504056"/>
          </a:xfrm>
        </p:spPr>
        <p:txBody>
          <a:bodyPr>
            <a:normAutofit fontScale="90000"/>
          </a:bodyPr>
          <a:lstStyle/>
          <a:p>
            <a:pPr algn="ctr"/>
            <a:r>
              <a:rPr lang="en-GB" b="1" dirty="0">
                <a:solidFill>
                  <a:srgbClr val="FF0000"/>
                </a:solidFill>
              </a:rPr>
              <a:t>The Early  Years Foundation Stage</a:t>
            </a:r>
          </a:p>
        </p:txBody>
      </p:sp>
      <p:sp>
        <p:nvSpPr>
          <p:cNvPr id="6" name="Content Placeholder 2"/>
          <p:cNvSpPr txBox="1">
            <a:spLocks/>
          </p:cNvSpPr>
          <p:nvPr/>
        </p:nvSpPr>
        <p:spPr>
          <a:xfrm>
            <a:off x="251493" y="587610"/>
            <a:ext cx="7992888" cy="1901888"/>
          </a:xfrm>
          <a:prstGeom prst="rect">
            <a:avLst/>
          </a:prstGeom>
          <a:solidFill>
            <a:schemeClr val="bg1">
              <a:lumMod val="85000"/>
            </a:schemeClr>
          </a:solidFill>
        </p:spPr>
        <p:txBody>
          <a:bodyPr vert="horz" lIns="91440" tIns="45720" rIns="91440" bIns="45720" rtlCol="0" anchor="t">
            <a:normAutofit fontScale="77500" lnSpcReduction="20000"/>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68580" indent="0">
              <a:spcBef>
                <a:spcPts val="0"/>
              </a:spcBef>
              <a:buNone/>
            </a:pPr>
            <a:r>
              <a:rPr lang="en-GB" sz="2800" dirty="0"/>
              <a:t>Most children develop the 3 prime areas first. </a:t>
            </a:r>
          </a:p>
          <a:p>
            <a:pPr marL="68580" indent="0">
              <a:spcBef>
                <a:spcPts val="0"/>
              </a:spcBef>
              <a:buNone/>
            </a:pPr>
            <a:endParaRPr lang="en-GB" sz="1000" dirty="0"/>
          </a:p>
          <a:p>
            <a:pPr marL="68580" indent="0">
              <a:spcBef>
                <a:spcPts val="0"/>
              </a:spcBef>
              <a:buNone/>
            </a:pPr>
            <a:r>
              <a:rPr lang="en-GB" sz="2800" dirty="0"/>
              <a:t>These are:</a:t>
            </a:r>
          </a:p>
          <a:p>
            <a:pPr marL="525780" indent="-457200">
              <a:spcBef>
                <a:spcPts val="0"/>
              </a:spcBef>
            </a:pPr>
            <a:r>
              <a:rPr lang="en-GB" sz="2800" dirty="0"/>
              <a:t>Communication and Language</a:t>
            </a:r>
          </a:p>
          <a:p>
            <a:pPr marL="525780" indent="-457200">
              <a:spcBef>
                <a:spcPts val="0"/>
              </a:spcBef>
            </a:pPr>
            <a:r>
              <a:rPr lang="en-GB" sz="2800" dirty="0"/>
              <a:t>Physical Development</a:t>
            </a:r>
          </a:p>
          <a:p>
            <a:pPr marL="525780" indent="-457200">
              <a:spcBef>
                <a:spcPts val="0"/>
              </a:spcBef>
            </a:pPr>
            <a:r>
              <a:rPr lang="en-GB" sz="2800" dirty="0"/>
              <a:t>Personal, Social and Emotional Development</a:t>
            </a:r>
          </a:p>
        </p:txBody>
      </p:sp>
      <p:sp>
        <p:nvSpPr>
          <p:cNvPr id="4" name="Content Placeholder 3"/>
          <p:cNvSpPr>
            <a:spLocks noGrp="1"/>
          </p:cNvSpPr>
          <p:nvPr>
            <p:ph idx="1"/>
          </p:nvPr>
        </p:nvSpPr>
        <p:spPr>
          <a:xfrm>
            <a:off x="283452" y="5517232"/>
            <a:ext cx="8856984" cy="883578"/>
          </a:xfrm>
        </p:spPr>
        <p:txBody>
          <a:bodyPr/>
          <a:lstStyle/>
          <a:p>
            <a:pPr marL="0" indent="0">
              <a:buNone/>
            </a:pPr>
            <a:r>
              <a:rPr lang="en-GB" sz="1600" b="1" dirty="0"/>
              <a:t>These prime areas are essential for your child’s healthy development and future learning.</a:t>
            </a:r>
          </a:p>
          <a:p>
            <a:endParaRPr lang="en-GB"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200" t="18500" r="6601" b="13251"/>
          <a:stretch/>
        </p:blipFill>
        <p:spPr>
          <a:xfrm>
            <a:off x="363604" y="2581471"/>
            <a:ext cx="2756286" cy="2843788"/>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5201" t="3801" r="2401" b="2750"/>
          <a:stretch/>
        </p:blipFill>
        <p:spPr>
          <a:xfrm>
            <a:off x="6084168" y="1081472"/>
            <a:ext cx="2835896" cy="3824163"/>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9400" t="17451" r="19200" b="10100"/>
          <a:stretch/>
        </p:blipFill>
        <p:spPr>
          <a:xfrm>
            <a:off x="3635896" y="2497132"/>
            <a:ext cx="2232248" cy="3020100"/>
          </a:xfrm>
          <a:prstGeom prst="rect">
            <a:avLst/>
          </a:prstGeom>
        </p:spPr>
      </p:pic>
    </p:spTree>
    <p:extLst>
      <p:ext uri="{BB962C8B-B14F-4D97-AF65-F5344CB8AC3E}">
        <p14:creationId xmlns:p14="http://schemas.microsoft.com/office/powerpoint/2010/main" val="330722206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3500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9552" y="83554"/>
            <a:ext cx="8068236" cy="504056"/>
          </a:xfrm>
        </p:spPr>
        <p:txBody>
          <a:bodyPr>
            <a:normAutofit fontScale="90000"/>
          </a:bodyPr>
          <a:lstStyle/>
          <a:p>
            <a:pPr algn="ctr"/>
            <a:r>
              <a:rPr lang="en-GB" b="1" dirty="0">
                <a:solidFill>
                  <a:srgbClr val="FF0000"/>
                </a:solidFill>
              </a:rPr>
              <a:t>The Early  Years Foundation Stage</a:t>
            </a:r>
          </a:p>
        </p:txBody>
      </p:sp>
      <p:sp>
        <p:nvSpPr>
          <p:cNvPr id="6" name="Content Placeholder 2"/>
          <p:cNvSpPr txBox="1">
            <a:spLocks/>
          </p:cNvSpPr>
          <p:nvPr/>
        </p:nvSpPr>
        <p:spPr>
          <a:xfrm>
            <a:off x="260856" y="621038"/>
            <a:ext cx="8055559" cy="2553358"/>
          </a:xfrm>
          <a:prstGeom prst="rect">
            <a:avLst/>
          </a:prstGeom>
          <a:solidFill>
            <a:schemeClr val="bg1">
              <a:lumMod val="85000"/>
            </a:schemeClr>
          </a:solidFill>
        </p:spPr>
        <p:txBody>
          <a:bodyPr vert="horz" lIns="91440" tIns="45720" rIns="91440" bIns="45720" rtlCol="0" anchor="t">
            <a:noAutofit/>
          </a:bodyPr>
          <a:lst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68580" indent="0">
              <a:spcBef>
                <a:spcPts val="0"/>
              </a:spcBef>
              <a:buNone/>
            </a:pPr>
            <a:r>
              <a:rPr lang="en-GB" sz="2200" dirty="0"/>
              <a:t>As children grow, the prime areas will help them to develop skills in 4 specific areas. </a:t>
            </a:r>
          </a:p>
          <a:p>
            <a:pPr marL="68580" indent="0">
              <a:spcBef>
                <a:spcPts val="0"/>
              </a:spcBef>
              <a:buNone/>
            </a:pPr>
            <a:endParaRPr lang="en-GB" sz="800" dirty="0"/>
          </a:p>
          <a:p>
            <a:pPr marL="68580" indent="0">
              <a:spcBef>
                <a:spcPts val="0"/>
              </a:spcBef>
              <a:buNone/>
            </a:pPr>
            <a:r>
              <a:rPr lang="en-GB" sz="2200" dirty="0"/>
              <a:t>These are:</a:t>
            </a:r>
          </a:p>
          <a:p>
            <a:pPr marL="411480" indent="-342900">
              <a:spcBef>
                <a:spcPts val="0"/>
              </a:spcBef>
            </a:pPr>
            <a:r>
              <a:rPr lang="en-GB" sz="2200" dirty="0"/>
              <a:t>Literacy</a:t>
            </a:r>
          </a:p>
          <a:p>
            <a:pPr marL="411480" indent="-342900">
              <a:spcBef>
                <a:spcPts val="0"/>
              </a:spcBef>
            </a:pPr>
            <a:r>
              <a:rPr lang="en-GB" sz="2200" dirty="0"/>
              <a:t>Mathematics</a:t>
            </a:r>
          </a:p>
          <a:p>
            <a:pPr marL="411480" indent="-342900">
              <a:spcBef>
                <a:spcPts val="0"/>
              </a:spcBef>
            </a:pPr>
            <a:r>
              <a:rPr lang="en-GB" sz="2200" dirty="0"/>
              <a:t>Understanding the World</a:t>
            </a:r>
          </a:p>
          <a:p>
            <a:pPr marL="411480" indent="-342900">
              <a:spcBef>
                <a:spcPts val="0"/>
              </a:spcBef>
            </a:pPr>
            <a:r>
              <a:rPr lang="en-GB" sz="2200" dirty="0"/>
              <a:t>Expressive Arts and Design</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34250"/>
          <a:stretch/>
        </p:blipFill>
        <p:spPr>
          <a:xfrm>
            <a:off x="4067944" y="1261930"/>
            <a:ext cx="2710576" cy="2376264"/>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7940" t="17205" r="39484" b="50000"/>
          <a:stretch/>
        </p:blipFill>
        <p:spPr>
          <a:xfrm>
            <a:off x="5375879" y="4237438"/>
            <a:ext cx="3171693" cy="2476546"/>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6774" t="12732" r="1018" b="7827"/>
          <a:stretch/>
        </p:blipFill>
        <p:spPr>
          <a:xfrm>
            <a:off x="260856" y="3933056"/>
            <a:ext cx="4303817" cy="2780928"/>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15000" t="10101" r="20601" b="24800"/>
          <a:stretch/>
        </p:blipFill>
        <p:spPr>
          <a:xfrm>
            <a:off x="6961726" y="1370630"/>
            <a:ext cx="1952046" cy="2631019"/>
          </a:xfrm>
          <a:prstGeom prst="rect">
            <a:avLst/>
          </a:prstGeom>
        </p:spPr>
      </p:pic>
    </p:spTree>
    <p:extLst>
      <p:ext uri="{BB962C8B-B14F-4D97-AF65-F5344CB8AC3E}">
        <p14:creationId xmlns:p14="http://schemas.microsoft.com/office/powerpoint/2010/main" val="24395432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a:t>
            </a:r>
          </a:p>
        </p:txBody>
      </p:sp>
      <p:pic>
        <p:nvPicPr>
          <p:cNvPr id="4" name="Content Placeholder 3">
            <a:extLst>
              <a:ext uri="{FF2B5EF4-FFF2-40B4-BE49-F238E27FC236}">
                <a16:creationId xmlns:a16="http://schemas.microsoft.com/office/drawing/2014/main" id="{368DA66F-B087-1955-F8C1-B4B86E5C527B}"/>
              </a:ext>
            </a:extLst>
          </p:cNvPr>
          <p:cNvPicPr>
            <a:picLocks noGrp="1" noChangeAspect="1"/>
          </p:cNvPicPr>
          <p:nvPr>
            <p:ph idx="1"/>
          </p:nvPr>
        </p:nvPicPr>
        <p:blipFill>
          <a:blip r:embed="rId2"/>
          <a:srcRect/>
          <a:stretch/>
        </p:blipFill>
        <p:spPr>
          <a:xfrm>
            <a:off x="1691680" y="1853755"/>
            <a:ext cx="5760640" cy="4320481"/>
          </a:xfrm>
          <a:prstGeom prst="rect">
            <a:avLst/>
          </a:prstGeom>
        </p:spPr>
      </p:pic>
    </p:spTree>
    <p:extLst>
      <p:ext uri="{BB962C8B-B14F-4D97-AF65-F5344CB8AC3E}">
        <p14:creationId xmlns:p14="http://schemas.microsoft.com/office/powerpoint/2010/main" val="30804880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9" name="Google Shape;79;p3"/>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marR="0" lvl="3" indent="0" algn="l"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Did You Know…?</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5" name="Picture 4">
            <a:extLst>
              <a:ext uri="{FF2B5EF4-FFF2-40B4-BE49-F238E27FC236}">
                <a16:creationId xmlns:a16="http://schemas.microsoft.com/office/drawing/2014/main" id="{E98BD481-A17E-CE40-8E7D-3E752FFA30F3}"/>
              </a:ext>
            </a:extLst>
          </p:cNvPr>
          <p:cNvPicPr>
            <a:picLocks noChangeAspect="1"/>
          </p:cNvPicPr>
          <p:nvPr/>
        </p:nvPicPr>
        <p:blipFill>
          <a:blip r:embed="rId3"/>
          <a:stretch>
            <a:fillRect/>
          </a:stretch>
        </p:blipFill>
        <p:spPr>
          <a:xfrm>
            <a:off x="173384" y="2885386"/>
            <a:ext cx="5323413" cy="3761794"/>
          </a:xfrm>
          <a:prstGeom prst="rect">
            <a:avLst/>
          </a:prstGeom>
          <a:ln w="22225">
            <a:solidFill>
              <a:srgbClr val="E4007D"/>
            </a:solidFill>
          </a:ln>
        </p:spPr>
      </p:pic>
      <p:pic>
        <p:nvPicPr>
          <p:cNvPr id="8" name="Picture 7">
            <a:extLst>
              <a:ext uri="{FF2B5EF4-FFF2-40B4-BE49-F238E27FC236}">
                <a16:creationId xmlns:a16="http://schemas.microsoft.com/office/drawing/2014/main" id="{A660FE2F-7F90-F545-AB3F-B15EE765A9D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93597" y="2671917"/>
            <a:ext cx="3104071" cy="4532345"/>
          </a:xfrm>
          <a:prstGeom prst="rect">
            <a:avLst/>
          </a:prstGeom>
        </p:spPr>
      </p:pic>
      <p:sp>
        <p:nvSpPr>
          <p:cNvPr id="2" name="Rounded Rectangular Callout 1">
            <a:extLst>
              <a:ext uri="{FF2B5EF4-FFF2-40B4-BE49-F238E27FC236}">
                <a16:creationId xmlns:a16="http://schemas.microsoft.com/office/drawing/2014/main" id="{56AD17B6-D8E4-E17D-273C-C4D79C5CC402}"/>
              </a:ext>
            </a:extLst>
          </p:cNvPr>
          <p:cNvSpPr/>
          <p:nvPr/>
        </p:nvSpPr>
        <p:spPr>
          <a:xfrm>
            <a:off x="4889500" y="825501"/>
            <a:ext cx="3898900" cy="1727532"/>
          </a:xfrm>
          <a:prstGeom prst="wedgeRoundRectCallout">
            <a:avLst>
              <a:gd name="adj1" fmla="val 7181"/>
              <a:gd name="adj2" fmla="val 70069"/>
              <a:gd name="adj3" fmla="val 16667"/>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6" name="Rectangle 5">
            <a:extLst>
              <a:ext uri="{FF2B5EF4-FFF2-40B4-BE49-F238E27FC236}">
                <a16:creationId xmlns:a16="http://schemas.microsoft.com/office/drawing/2014/main" id="{CDB464A1-2850-7442-941A-6DB8D8557856}"/>
              </a:ext>
            </a:extLst>
          </p:cNvPr>
          <p:cNvSpPr/>
          <p:nvPr/>
        </p:nvSpPr>
        <p:spPr>
          <a:xfrm>
            <a:off x="4981368" y="932017"/>
            <a:ext cx="37084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There are </a:t>
            </a:r>
            <a:r>
              <a:rPr kumimoji="0" lang="en-GB" sz="1600" b="1"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26 letters </a:t>
            </a:r>
            <a:r>
              <a:rPr kumimoji="0" lang="en-GB" sz="16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in the alphabet but there are </a:t>
            </a:r>
            <a:r>
              <a:rPr kumimoji="0" lang="en-GB" sz="1600" b="1"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44 sounds</a:t>
            </a:r>
            <a:r>
              <a:rPr kumimoji="0" lang="en-GB" sz="16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 and over </a:t>
            </a:r>
            <a:r>
              <a:rPr kumimoji="0" lang="en-GB" sz="1600" b="1"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100 different ways of spelling them.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600" b="1"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This is why English is one of the most complex languages to learn!</a:t>
            </a:r>
          </a:p>
        </p:txBody>
      </p:sp>
    </p:spTree>
    <p:extLst>
      <p:ext uri="{BB962C8B-B14F-4D97-AF65-F5344CB8AC3E}">
        <p14:creationId xmlns:p14="http://schemas.microsoft.com/office/powerpoint/2010/main" val="199439260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1191" y="-157663"/>
            <a:ext cx="9726382" cy="7173326"/>
          </a:xfrm>
          <a:prstGeom prst="rect">
            <a:avLst/>
          </a:prstGeom>
        </p:spPr>
      </p:pic>
    </p:spTree>
    <p:extLst>
      <p:ext uri="{BB962C8B-B14F-4D97-AF65-F5344CB8AC3E}">
        <p14:creationId xmlns:p14="http://schemas.microsoft.com/office/powerpoint/2010/main" val="3118586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79;p3">
            <a:extLst>
              <a:ext uri="{FF2B5EF4-FFF2-40B4-BE49-F238E27FC236}">
                <a16:creationId xmlns:a16="http://schemas.microsoft.com/office/drawing/2014/main" id="{DF3850C9-4D4D-5C49-AB5F-82D0EBD19D6B}"/>
              </a:ext>
            </a:extLst>
          </p:cNvPr>
          <p:cNvSpPr/>
          <p:nvPr/>
        </p:nvSpPr>
        <p:spPr>
          <a:xfrm>
            <a:off x="355600" y="263828"/>
            <a:ext cx="8432800" cy="914731"/>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marR="0" lvl="3" indent="0" algn="l"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2" name="Title 1">
            <a:extLst>
              <a:ext uri="{FF2B5EF4-FFF2-40B4-BE49-F238E27FC236}">
                <a16:creationId xmlns:a16="http://schemas.microsoft.com/office/drawing/2014/main" id="{1DBB0CFE-40E2-7F47-A13C-C90AA2B62F61}"/>
              </a:ext>
            </a:extLst>
          </p:cNvPr>
          <p:cNvSpPr>
            <a:spLocks noGrp="1"/>
          </p:cNvSpPr>
          <p:nvPr>
            <p:ph type="title" idx="4294967295"/>
          </p:nvPr>
        </p:nvSpPr>
        <p:spPr>
          <a:xfrm>
            <a:off x="426720" y="512763"/>
            <a:ext cx="8260080" cy="994306"/>
          </a:xfrm>
        </p:spPr>
        <p:txBody>
          <a:bodyPr>
            <a:normAutofit fontScale="90000"/>
          </a:bodyPr>
          <a:lstStyle/>
          <a:p>
            <a:pPr lvl="0" algn="ctr"/>
            <a:r>
              <a:rPr lang="en-GB" dirty="0">
                <a:solidFill>
                  <a:schemeClr val="bg1"/>
                </a:solidFill>
                <a:latin typeface="Roboto" panose="02000000000000000000" pitchFamily="2" charset="0"/>
                <a:ea typeface="Roboto" panose="02000000000000000000" pitchFamily="2" charset="0"/>
              </a:rPr>
              <a:t>Phonics Terminology</a:t>
            </a:r>
            <a:br>
              <a:rPr lang="en-GB" sz="5400" dirty="0">
                <a:solidFill>
                  <a:schemeClr val="bg1"/>
                </a:solidFill>
                <a:latin typeface="Roboto" panose="02000000000000000000" pitchFamily="2" charset="0"/>
                <a:ea typeface="Roboto" panose="02000000000000000000" pitchFamily="2" charset="0"/>
              </a:rPr>
            </a:br>
            <a:r>
              <a:rPr lang="en-GB" sz="1400" b="0" dirty="0">
                <a:solidFill>
                  <a:schemeClr val="bg1"/>
                </a:solidFill>
                <a:latin typeface="Roboto" panose="02000000000000000000" pitchFamily="2" charset="0"/>
                <a:ea typeface="Roboto" panose="02000000000000000000" pitchFamily="2" charset="0"/>
              </a:rPr>
              <a:t>Here is some of the terminology you might hear as your children begin to learn phonics. </a:t>
            </a:r>
            <a:br>
              <a:rPr lang="en-GB" dirty="0"/>
            </a:br>
            <a:endParaRPr lang="en-US" dirty="0"/>
          </a:p>
        </p:txBody>
      </p:sp>
      <p:graphicFrame>
        <p:nvGraphicFramePr>
          <p:cNvPr id="5" name="Table 5">
            <a:extLst>
              <a:ext uri="{FF2B5EF4-FFF2-40B4-BE49-F238E27FC236}">
                <a16:creationId xmlns:a16="http://schemas.microsoft.com/office/drawing/2014/main" id="{69D92049-3292-E742-A8F6-21E1792CA900}"/>
              </a:ext>
            </a:extLst>
          </p:cNvPr>
          <p:cNvGraphicFramePr>
            <a:graphicFrameLocks noGrp="1"/>
          </p:cNvGraphicFramePr>
          <p:nvPr/>
        </p:nvGraphicFramePr>
        <p:xfrm>
          <a:off x="773907" y="1427494"/>
          <a:ext cx="7005475" cy="5256773"/>
        </p:xfrm>
        <a:graphic>
          <a:graphicData uri="http://schemas.openxmlformats.org/drawingml/2006/table">
            <a:tbl>
              <a:tblPr firstRow="1" bandRow="1">
                <a:tableStyleId>{69CF1AB2-1976-4502-BF36-3FF5EA218861}</a:tableStyleId>
              </a:tblPr>
              <a:tblGrid>
                <a:gridCol w="2006262">
                  <a:extLst>
                    <a:ext uri="{9D8B030D-6E8A-4147-A177-3AD203B41FA5}">
                      <a16:colId xmlns:a16="http://schemas.microsoft.com/office/drawing/2014/main" val="2047066687"/>
                    </a:ext>
                  </a:extLst>
                </a:gridCol>
                <a:gridCol w="4999213">
                  <a:extLst>
                    <a:ext uri="{9D8B030D-6E8A-4147-A177-3AD203B41FA5}">
                      <a16:colId xmlns:a16="http://schemas.microsoft.com/office/drawing/2014/main" val="3944429541"/>
                    </a:ext>
                  </a:extLst>
                </a:gridCol>
              </a:tblGrid>
              <a:tr h="322303">
                <a:tc>
                  <a:txBody>
                    <a:bodyPr/>
                    <a:lstStyle/>
                    <a:p>
                      <a:r>
                        <a:rPr lang="en-US" sz="1200" b="1" dirty="0">
                          <a:latin typeface="Roboto" panose="02000000000000000000" pitchFamily="2" charset="0"/>
                          <a:ea typeface="Roboto" panose="02000000000000000000" pitchFamily="2" charset="0"/>
                        </a:rPr>
                        <a:t>Phoneme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dirty="0">
                          <a:latin typeface="Roboto" panose="02000000000000000000" pitchFamily="2" charset="0"/>
                          <a:ea typeface="Roboto" panose="02000000000000000000" pitchFamily="2" charset="0"/>
                        </a:rPr>
                        <a:t>the smallest unit of sound in words</a:t>
                      </a:r>
                    </a:p>
                  </a:txBody>
                  <a:tcPr/>
                </a:tc>
                <a:extLst>
                  <a:ext uri="{0D108BD9-81ED-4DB2-BD59-A6C34878D82A}">
                    <a16:rowId xmlns:a16="http://schemas.microsoft.com/office/drawing/2014/main" val="1465656752"/>
                  </a:ext>
                </a:extLst>
              </a:tr>
              <a:tr h="340191">
                <a:tc>
                  <a:txBody>
                    <a:bodyPr/>
                    <a:lstStyle/>
                    <a:p>
                      <a:r>
                        <a:rPr lang="en-US" sz="1200" b="1" dirty="0">
                          <a:latin typeface="Roboto" panose="02000000000000000000" pitchFamily="2" charset="0"/>
                          <a:ea typeface="Roboto" panose="02000000000000000000" pitchFamily="2" charset="0"/>
                        </a:rPr>
                        <a:t>Grapheme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the written representation of a sound</a:t>
                      </a:r>
                    </a:p>
                  </a:txBody>
                  <a:tcPr/>
                </a:tc>
                <a:extLst>
                  <a:ext uri="{0D108BD9-81ED-4DB2-BD59-A6C34878D82A}">
                    <a16:rowId xmlns:a16="http://schemas.microsoft.com/office/drawing/2014/main" val="3987091523"/>
                  </a:ext>
                </a:extLst>
              </a:tr>
              <a:tr h="660628">
                <a:tc>
                  <a:txBody>
                    <a:bodyPr/>
                    <a:lstStyle/>
                    <a:p>
                      <a:r>
                        <a:rPr lang="en-US" sz="1200" b="1" dirty="0">
                          <a:latin typeface="Roboto" panose="02000000000000000000" pitchFamily="2" charset="0"/>
                          <a:ea typeface="Roboto" panose="02000000000000000000" pitchFamily="2" charset="0"/>
                        </a:rPr>
                        <a:t>GPC </a:t>
                      </a:r>
                      <a:r>
                        <a:rPr lang="en-US" sz="1200" b="0" dirty="0">
                          <a:latin typeface="Roboto" panose="02000000000000000000" pitchFamily="2" charset="0"/>
                          <a:ea typeface="Roboto" panose="02000000000000000000" pitchFamily="2" charset="0"/>
                        </a:rPr>
                        <a:t>(Grapheme-Phoneme Correspondence)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being able to match a phoneme with the correct grapheme and vice versa</a:t>
                      </a:r>
                    </a:p>
                    <a:p>
                      <a:endParaRPr lang="en-US" sz="1200" b="1"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3479725979"/>
                  </a:ext>
                </a:extLst>
              </a:tr>
              <a:tr h="382298">
                <a:tc>
                  <a:txBody>
                    <a:bodyPr/>
                    <a:lstStyle/>
                    <a:p>
                      <a:r>
                        <a:rPr lang="en-US" sz="1200" b="1" dirty="0">
                          <a:latin typeface="Roboto" panose="02000000000000000000" pitchFamily="2" charset="0"/>
                          <a:ea typeface="Roboto" panose="02000000000000000000" pitchFamily="2" charset="0"/>
                        </a:rPr>
                        <a:t>Blending</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latin typeface="Roboto" panose="02000000000000000000" pitchFamily="2" charset="0"/>
                          <a:ea typeface="Roboto" panose="02000000000000000000" pitchFamily="2" charset="0"/>
                        </a:rPr>
                        <a:t>joining individual speech sounds together to read a word</a:t>
                      </a:r>
                    </a:p>
                  </a:txBody>
                  <a:tcPr/>
                </a:tc>
                <a:extLst>
                  <a:ext uri="{0D108BD9-81ED-4DB2-BD59-A6C34878D82A}">
                    <a16:rowId xmlns:a16="http://schemas.microsoft.com/office/drawing/2014/main" val="778792510"/>
                  </a:ext>
                </a:extLst>
              </a:tr>
              <a:tr h="393617">
                <a:tc>
                  <a:txBody>
                    <a:bodyPr/>
                    <a:lstStyle/>
                    <a:p>
                      <a:r>
                        <a:rPr lang="en-US" sz="1200" b="1" dirty="0">
                          <a:latin typeface="Roboto" panose="02000000000000000000" pitchFamily="2" charset="0"/>
                          <a:ea typeface="Roboto" panose="02000000000000000000" pitchFamily="2" charset="0"/>
                        </a:rPr>
                        <a:t>Segmenting</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breaking down words into individual speech sounds to spell a word</a:t>
                      </a:r>
                    </a:p>
                  </a:txBody>
                  <a:tcPr/>
                </a:tc>
                <a:extLst>
                  <a:ext uri="{0D108BD9-81ED-4DB2-BD59-A6C34878D82A}">
                    <a16:rowId xmlns:a16="http://schemas.microsoft.com/office/drawing/2014/main" val="1178986660"/>
                  </a:ext>
                </a:extLst>
              </a:tr>
              <a:tr h="382298">
                <a:tc>
                  <a:txBody>
                    <a:bodyPr/>
                    <a:lstStyle/>
                    <a:p>
                      <a:r>
                        <a:rPr lang="en-US" sz="1200" b="1" dirty="0">
                          <a:latin typeface="Roboto" panose="02000000000000000000" pitchFamily="2" charset="0"/>
                          <a:ea typeface="Roboto" panose="02000000000000000000" pitchFamily="2" charset="0"/>
                        </a:rPr>
                        <a:t>Digraph</a:t>
                      </a:r>
                    </a:p>
                  </a:txBody>
                  <a:tcPr/>
                </a:tc>
                <a:tc>
                  <a:txBody>
                    <a:bodyPr/>
                    <a:lstStyle/>
                    <a:p>
                      <a:r>
                        <a:rPr lang="en-GB" sz="1200" dirty="0">
                          <a:solidFill>
                            <a:srgbClr val="3F3F3F"/>
                          </a:solidFill>
                          <a:latin typeface="Roboto" panose="02000000000000000000" pitchFamily="2" charset="0"/>
                          <a:ea typeface="Roboto" panose="02000000000000000000" pitchFamily="2" charset="0"/>
                        </a:rPr>
                        <a:t>two letters making one sound e.g. ‘</a:t>
                      </a:r>
                      <a:r>
                        <a:rPr lang="en-GB" sz="1200" dirty="0" err="1">
                          <a:solidFill>
                            <a:srgbClr val="3F3F3F"/>
                          </a:solidFill>
                          <a:latin typeface="Roboto" panose="02000000000000000000" pitchFamily="2" charset="0"/>
                          <a:ea typeface="Roboto" panose="02000000000000000000" pitchFamily="2" charset="0"/>
                        </a:rPr>
                        <a:t>sh</a:t>
                      </a:r>
                      <a:r>
                        <a:rPr lang="en-GB" sz="1200" dirty="0">
                          <a:solidFill>
                            <a:srgbClr val="3F3F3F"/>
                          </a:solidFill>
                          <a:latin typeface="Roboto" panose="02000000000000000000" pitchFamily="2" charset="0"/>
                          <a:ea typeface="Roboto" panose="02000000000000000000" pitchFamily="2" charset="0"/>
                        </a:rPr>
                        <a:t>’ </a:t>
                      </a:r>
                      <a:endParaRPr lang="en-US" sz="1200" b="1"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2530490262"/>
                  </a:ext>
                </a:extLst>
              </a:tr>
              <a:tr h="369742">
                <a:tc>
                  <a:txBody>
                    <a:bodyPr/>
                    <a:lstStyle/>
                    <a:p>
                      <a:r>
                        <a:rPr lang="en-US" sz="1200" b="1" dirty="0">
                          <a:latin typeface="Roboto" panose="02000000000000000000" pitchFamily="2" charset="0"/>
                          <a:ea typeface="Roboto" panose="02000000000000000000" pitchFamily="2" charset="0"/>
                        </a:rPr>
                        <a:t>Trigraph</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three letters making one sound e.g. ‘</a:t>
                      </a:r>
                      <a:r>
                        <a:rPr lang="en-GB" sz="1200" dirty="0" err="1">
                          <a:solidFill>
                            <a:srgbClr val="3F3F3F"/>
                          </a:solidFill>
                          <a:latin typeface="Roboto" panose="02000000000000000000" pitchFamily="2" charset="0"/>
                          <a:ea typeface="Roboto" panose="02000000000000000000" pitchFamily="2" charset="0"/>
                        </a:rPr>
                        <a:t>igh</a:t>
                      </a:r>
                      <a:r>
                        <a:rPr lang="en-GB" sz="1200" dirty="0">
                          <a:solidFill>
                            <a:srgbClr val="3F3F3F"/>
                          </a:solidFill>
                          <a:latin typeface="Roboto" panose="02000000000000000000" pitchFamily="2" charset="0"/>
                          <a:ea typeface="Roboto" panose="02000000000000000000" pitchFamily="2" charset="0"/>
                        </a:rPr>
                        <a:t>’ </a:t>
                      </a:r>
                    </a:p>
                  </a:txBody>
                  <a:tcPr/>
                </a:tc>
                <a:extLst>
                  <a:ext uri="{0D108BD9-81ED-4DB2-BD59-A6C34878D82A}">
                    <a16:rowId xmlns:a16="http://schemas.microsoft.com/office/drawing/2014/main" val="2507292201"/>
                  </a:ext>
                </a:extLst>
              </a:tr>
              <a:tr h="537172">
                <a:tc>
                  <a:txBody>
                    <a:bodyPr/>
                    <a:lstStyle/>
                    <a:p>
                      <a:r>
                        <a:rPr lang="en-US" sz="1200" b="1" dirty="0">
                          <a:latin typeface="Roboto" panose="02000000000000000000" pitchFamily="2" charset="0"/>
                          <a:ea typeface="Roboto" panose="02000000000000000000" pitchFamily="2" charset="0"/>
                        </a:rPr>
                        <a:t>Split Digraph</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two letters making one sound which are divided by a consonant e.g. the </a:t>
                      </a:r>
                      <a:r>
                        <a:rPr lang="en-GB" sz="1200" dirty="0" err="1">
                          <a:solidFill>
                            <a:srgbClr val="3F3F3F"/>
                          </a:solidFill>
                          <a:latin typeface="Roboto" panose="02000000000000000000" pitchFamily="2" charset="0"/>
                          <a:ea typeface="Roboto" panose="02000000000000000000" pitchFamily="2" charset="0"/>
                        </a:rPr>
                        <a:t>i_e</a:t>
                      </a:r>
                      <a:r>
                        <a:rPr lang="en-GB" sz="1200" dirty="0">
                          <a:solidFill>
                            <a:srgbClr val="3F3F3F"/>
                          </a:solidFill>
                          <a:latin typeface="Roboto" panose="02000000000000000000" pitchFamily="2" charset="0"/>
                          <a:ea typeface="Roboto" panose="02000000000000000000" pitchFamily="2" charset="0"/>
                        </a:rPr>
                        <a:t> sound in the word ‘side’</a:t>
                      </a:r>
                    </a:p>
                  </a:txBody>
                  <a:tcPr/>
                </a:tc>
                <a:extLst>
                  <a:ext uri="{0D108BD9-81ED-4DB2-BD59-A6C34878D82A}">
                    <a16:rowId xmlns:a16="http://schemas.microsoft.com/office/drawing/2014/main" val="2955139929"/>
                  </a:ext>
                </a:extLst>
              </a:tr>
              <a:tr h="537172">
                <a:tc>
                  <a:txBody>
                    <a:bodyPr/>
                    <a:lstStyle/>
                    <a:p>
                      <a:r>
                        <a:rPr lang="en-US" sz="1200" b="1" dirty="0">
                          <a:latin typeface="Roboto" panose="02000000000000000000" pitchFamily="2" charset="0"/>
                          <a:ea typeface="Roboto" panose="02000000000000000000" pitchFamily="2" charset="0"/>
                        </a:rPr>
                        <a:t>Tricky/Common </a:t>
                      </a:r>
                    </a:p>
                    <a:p>
                      <a:r>
                        <a:rPr lang="en-US" sz="1200" b="1" dirty="0">
                          <a:latin typeface="Roboto" panose="02000000000000000000" pitchFamily="2" charset="0"/>
                          <a:ea typeface="Roboto" panose="02000000000000000000" pitchFamily="2" charset="0"/>
                        </a:rPr>
                        <a:t>Exception Words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words that are not fully decodable such as ‘the’ and ‘was’</a:t>
                      </a:r>
                    </a:p>
                  </a:txBody>
                  <a:tcPr/>
                </a:tc>
                <a:extLst>
                  <a:ext uri="{0D108BD9-81ED-4DB2-BD59-A6C34878D82A}">
                    <a16:rowId xmlns:a16="http://schemas.microsoft.com/office/drawing/2014/main" val="214781593"/>
                  </a:ext>
                </a:extLst>
              </a:tr>
              <a:tr h="471877">
                <a:tc>
                  <a:txBody>
                    <a:bodyPr/>
                    <a:lstStyle/>
                    <a:p>
                      <a:r>
                        <a:rPr lang="en-US" sz="1200" b="1" dirty="0">
                          <a:latin typeface="Roboto" panose="02000000000000000000" pitchFamily="2" charset="0"/>
                          <a:ea typeface="Roboto" panose="02000000000000000000" pitchFamily="2" charset="0"/>
                        </a:rPr>
                        <a:t>Sound buttons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33333"/>
                          </a:solidFill>
                          <a:latin typeface="Roboto" panose="02000000000000000000" pitchFamily="2" charset="0"/>
                          <a:ea typeface="Roboto" panose="02000000000000000000" pitchFamily="2" charset="0"/>
                        </a:rPr>
                        <a:t>circles or spots that can be written underneath a sound to support reading  </a:t>
                      </a:r>
                      <a:endParaRPr lang="en-GB" sz="1200" b="1" dirty="0">
                        <a:solidFill>
                          <a:srgbClr val="3F3F3F"/>
                        </a:solidFill>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23175502"/>
                  </a:ext>
                </a:extLst>
              </a:tr>
              <a:tr h="537172">
                <a:tc>
                  <a:txBody>
                    <a:bodyPr/>
                    <a:lstStyle/>
                    <a:p>
                      <a:r>
                        <a:rPr lang="en-US" sz="1200" b="1" dirty="0">
                          <a:latin typeface="Roboto" panose="02000000000000000000" pitchFamily="2" charset="0"/>
                          <a:ea typeface="Roboto" panose="02000000000000000000" pitchFamily="2" charset="0"/>
                        </a:rPr>
                        <a:t>Sound bars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b="0" dirty="0">
                          <a:solidFill>
                            <a:srgbClr val="3F3F3F"/>
                          </a:solidFill>
                          <a:latin typeface="Roboto" panose="02000000000000000000" pitchFamily="2" charset="0"/>
                          <a:ea typeface="Roboto" panose="02000000000000000000" pitchFamily="2" charset="0"/>
                        </a:rPr>
                        <a:t>lines that can be written underneath digraphs or trigraphs to show that the letters make one sound</a:t>
                      </a:r>
                    </a:p>
                  </a:txBody>
                  <a:tcPr/>
                </a:tc>
                <a:extLst>
                  <a:ext uri="{0D108BD9-81ED-4DB2-BD59-A6C34878D82A}">
                    <a16:rowId xmlns:a16="http://schemas.microsoft.com/office/drawing/2014/main" val="2279664411"/>
                  </a:ext>
                </a:extLst>
              </a:tr>
              <a:tr h="322303">
                <a:tc>
                  <a:txBody>
                    <a:bodyPr/>
                    <a:lstStyle/>
                    <a:p>
                      <a:r>
                        <a:rPr lang="en-US" sz="1200" b="1" dirty="0">
                          <a:latin typeface="Roboto" panose="02000000000000000000" pitchFamily="2" charset="0"/>
                          <a:ea typeface="Roboto" panose="02000000000000000000" pitchFamily="2" charset="0"/>
                        </a:rPr>
                        <a:t>Mnemonic</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200" dirty="0">
                          <a:solidFill>
                            <a:srgbClr val="3F3F3F"/>
                          </a:solidFill>
                          <a:latin typeface="Roboto" panose="02000000000000000000" pitchFamily="2" charset="0"/>
                          <a:ea typeface="Roboto" panose="02000000000000000000" pitchFamily="2" charset="0"/>
                        </a:rPr>
                        <a:t>a visual prompt to help children remember a sound </a:t>
                      </a:r>
                    </a:p>
                  </a:txBody>
                  <a:tcPr/>
                </a:tc>
                <a:extLst>
                  <a:ext uri="{0D108BD9-81ED-4DB2-BD59-A6C34878D82A}">
                    <a16:rowId xmlns:a16="http://schemas.microsoft.com/office/drawing/2014/main" val="3575398221"/>
                  </a:ext>
                </a:extLst>
              </a:tr>
            </a:tbl>
          </a:graphicData>
        </a:graphic>
      </p:graphicFrame>
      <p:pic>
        <p:nvPicPr>
          <p:cNvPr id="6" name="Picture 5">
            <a:extLst>
              <a:ext uri="{FF2B5EF4-FFF2-40B4-BE49-F238E27FC236}">
                <a16:creationId xmlns:a16="http://schemas.microsoft.com/office/drawing/2014/main" id="{8E09A751-3661-B099-2223-3A7331D8CAF2}"/>
              </a:ext>
            </a:extLst>
          </p:cNvPr>
          <p:cNvPicPr>
            <a:picLocks noChangeAspect="1"/>
          </p:cNvPicPr>
          <p:nvPr/>
        </p:nvPicPr>
        <p:blipFill>
          <a:blip r:embed="rId3"/>
          <a:stretch>
            <a:fillRect/>
          </a:stretch>
        </p:blipFill>
        <p:spPr>
          <a:xfrm rot="499727">
            <a:off x="7984033" y="2556783"/>
            <a:ext cx="701316" cy="988578"/>
          </a:xfrm>
          <a:prstGeom prst="roundRect">
            <a:avLst/>
          </a:prstGeom>
        </p:spPr>
      </p:pic>
      <p:pic>
        <p:nvPicPr>
          <p:cNvPr id="8" name="Picture 7">
            <a:extLst>
              <a:ext uri="{FF2B5EF4-FFF2-40B4-BE49-F238E27FC236}">
                <a16:creationId xmlns:a16="http://schemas.microsoft.com/office/drawing/2014/main" id="{45EEF7CF-4D75-1F2E-B4C9-66F16F2037D1}"/>
              </a:ext>
            </a:extLst>
          </p:cNvPr>
          <p:cNvPicPr>
            <a:picLocks noChangeAspect="1"/>
          </p:cNvPicPr>
          <p:nvPr/>
        </p:nvPicPr>
        <p:blipFill>
          <a:blip r:embed="rId4"/>
          <a:stretch>
            <a:fillRect/>
          </a:stretch>
        </p:blipFill>
        <p:spPr>
          <a:xfrm rot="20896819">
            <a:off x="7985483" y="3720765"/>
            <a:ext cx="701317" cy="985851"/>
          </a:xfrm>
          <a:prstGeom prst="roundRect">
            <a:avLst/>
          </a:prstGeom>
        </p:spPr>
      </p:pic>
      <p:pic>
        <p:nvPicPr>
          <p:cNvPr id="9" name="Picture 8">
            <a:extLst>
              <a:ext uri="{FF2B5EF4-FFF2-40B4-BE49-F238E27FC236}">
                <a16:creationId xmlns:a16="http://schemas.microsoft.com/office/drawing/2014/main" id="{9DC74F2D-1E5F-9385-1F5A-FC6DD4921CB6}"/>
              </a:ext>
            </a:extLst>
          </p:cNvPr>
          <p:cNvPicPr>
            <a:picLocks noChangeAspect="1"/>
          </p:cNvPicPr>
          <p:nvPr/>
        </p:nvPicPr>
        <p:blipFill>
          <a:blip r:embed="rId5"/>
          <a:stretch>
            <a:fillRect/>
          </a:stretch>
        </p:blipFill>
        <p:spPr>
          <a:xfrm rot="21137022">
            <a:off x="7985484" y="1384667"/>
            <a:ext cx="701316" cy="996712"/>
          </a:xfrm>
          <a:prstGeom prst="roundRect">
            <a:avLst/>
          </a:prstGeom>
        </p:spPr>
      </p:pic>
      <p:pic>
        <p:nvPicPr>
          <p:cNvPr id="10" name="Picture 9">
            <a:extLst>
              <a:ext uri="{FF2B5EF4-FFF2-40B4-BE49-F238E27FC236}">
                <a16:creationId xmlns:a16="http://schemas.microsoft.com/office/drawing/2014/main" id="{31A5623C-FC45-795C-DF6E-8C9B7C8D0731}"/>
              </a:ext>
            </a:extLst>
          </p:cNvPr>
          <p:cNvPicPr>
            <a:picLocks noChangeAspect="1"/>
          </p:cNvPicPr>
          <p:nvPr/>
        </p:nvPicPr>
        <p:blipFill rotWithShape="1">
          <a:blip r:embed="rId6">
            <a:extLst>
              <a:ext uri="{28A0092B-C50C-407E-A947-70E740481C1C}">
                <a14:useLocalDpi xmlns:a14="http://schemas.microsoft.com/office/drawing/2010/main"/>
              </a:ext>
            </a:extLst>
          </a:blip>
          <a:srcRect r="-1088" b="-249"/>
          <a:stretch/>
        </p:blipFill>
        <p:spPr>
          <a:xfrm rot="406033">
            <a:off x="7985484" y="5685321"/>
            <a:ext cx="701316" cy="998946"/>
          </a:xfrm>
          <a:prstGeom prst="roundRect">
            <a:avLst/>
          </a:prstGeom>
        </p:spPr>
      </p:pic>
      <p:pic>
        <p:nvPicPr>
          <p:cNvPr id="12" name="Picture 11">
            <a:extLst>
              <a:ext uri="{FF2B5EF4-FFF2-40B4-BE49-F238E27FC236}">
                <a16:creationId xmlns:a16="http://schemas.microsoft.com/office/drawing/2014/main" id="{F79C81EA-BA41-D4DD-8863-FC81D8A21F8E}"/>
              </a:ext>
            </a:extLst>
          </p:cNvPr>
          <p:cNvPicPr>
            <a:picLocks noChangeAspect="1"/>
          </p:cNvPicPr>
          <p:nvPr/>
        </p:nvPicPr>
        <p:blipFill rotWithShape="1">
          <a:blip r:embed="rId7">
            <a:extLst>
              <a:ext uri="{28A0092B-C50C-407E-A947-70E740481C1C}">
                <a14:useLocalDpi xmlns:a14="http://schemas.microsoft.com/office/drawing/2010/main"/>
              </a:ext>
            </a:extLst>
          </a:blip>
          <a:srcRect t="-276"/>
          <a:stretch/>
        </p:blipFill>
        <p:spPr>
          <a:xfrm>
            <a:off x="8002280" y="4888005"/>
            <a:ext cx="907418" cy="627898"/>
          </a:xfrm>
          <a:prstGeom prst="roundRect">
            <a:avLst/>
          </a:prstGeom>
        </p:spPr>
      </p:pic>
    </p:spTree>
    <p:extLst>
      <p:ext uri="{BB962C8B-B14F-4D97-AF65-F5344CB8AC3E}">
        <p14:creationId xmlns:p14="http://schemas.microsoft.com/office/powerpoint/2010/main" val="379141387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79;p3">
            <a:extLst>
              <a:ext uri="{FF2B5EF4-FFF2-40B4-BE49-F238E27FC236}">
                <a16:creationId xmlns:a16="http://schemas.microsoft.com/office/drawing/2014/main" id="{8852F791-DECE-B34B-950E-9F0C8A7D1466}"/>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What Is Taught and When?</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25" name="Picture 24">
            <a:extLst>
              <a:ext uri="{FF2B5EF4-FFF2-40B4-BE49-F238E27FC236}">
                <a16:creationId xmlns:a16="http://schemas.microsoft.com/office/drawing/2014/main" id="{C87A511B-4882-804D-B67F-FCC92EE07204}"/>
              </a:ext>
            </a:extLst>
          </p:cNvPr>
          <p:cNvPicPr>
            <a:picLocks noChangeAspect="1"/>
          </p:cNvPicPr>
          <p:nvPr/>
        </p:nvPicPr>
        <p:blipFill rotWithShape="1">
          <a:blip r:embed="rId3">
            <a:extLst>
              <a:ext uri="{28A0092B-C50C-407E-A947-70E740481C1C}">
                <a14:useLocalDpi xmlns:a14="http://schemas.microsoft.com/office/drawing/2010/main"/>
              </a:ext>
            </a:extLst>
          </a:blip>
          <a:srcRect t="9870"/>
          <a:stretch/>
        </p:blipFill>
        <p:spPr>
          <a:xfrm>
            <a:off x="636310" y="1377596"/>
            <a:ext cx="5424131" cy="7754170"/>
          </a:xfrm>
          <a:prstGeom prst="rect">
            <a:avLst/>
          </a:prstGeom>
        </p:spPr>
      </p:pic>
      <p:graphicFrame>
        <p:nvGraphicFramePr>
          <p:cNvPr id="6" name="Table 9">
            <a:extLst>
              <a:ext uri="{FF2B5EF4-FFF2-40B4-BE49-F238E27FC236}">
                <a16:creationId xmlns:a16="http://schemas.microsoft.com/office/drawing/2014/main" id="{ECA7B4B9-C708-504C-9232-4C3D02F92DFD}"/>
              </a:ext>
            </a:extLst>
          </p:cNvPr>
          <p:cNvGraphicFramePr>
            <a:graphicFrameLocks noGrp="1"/>
          </p:cNvGraphicFramePr>
          <p:nvPr/>
        </p:nvGraphicFramePr>
        <p:xfrm>
          <a:off x="915757" y="1850799"/>
          <a:ext cx="4865235" cy="4447055"/>
        </p:xfrm>
        <a:graphic>
          <a:graphicData uri="http://schemas.openxmlformats.org/drawingml/2006/table">
            <a:tbl>
              <a:tblPr firstRow="1" bandRow="1">
                <a:tableStyleId>{69CF1AB2-1976-4502-BF36-3FF5EA218861}</a:tableStyleId>
              </a:tblPr>
              <a:tblGrid>
                <a:gridCol w="1085715">
                  <a:extLst>
                    <a:ext uri="{9D8B030D-6E8A-4147-A177-3AD203B41FA5}">
                      <a16:colId xmlns:a16="http://schemas.microsoft.com/office/drawing/2014/main" val="1682929283"/>
                    </a:ext>
                  </a:extLst>
                </a:gridCol>
                <a:gridCol w="1229360">
                  <a:extLst>
                    <a:ext uri="{9D8B030D-6E8A-4147-A177-3AD203B41FA5}">
                      <a16:colId xmlns:a16="http://schemas.microsoft.com/office/drawing/2014/main" val="3701263940"/>
                    </a:ext>
                  </a:extLst>
                </a:gridCol>
                <a:gridCol w="1503680">
                  <a:extLst>
                    <a:ext uri="{9D8B030D-6E8A-4147-A177-3AD203B41FA5}">
                      <a16:colId xmlns:a16="http://schemas.microsoft.com/office/drawing/2014/main" val="335328544"/>
                    </a:ext>
                  </a:extLst>
                </a:gridCol>
                <a:gridCol w="1046480">
                  <a:extLst>
                    <a:ext uri="{9D8B030D-6E8A-4147-A177-3AD203B41FA5}">
                      <a16:colId xmlns:a16="http://schemas.microsoft.com/office/drawing/2014/main" val="992766723"/>
                    </a:ext>
                  </a:extLst>
                </a:gridCol>
              </a:tblGrid>
              <a:tr h="875160">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Twinkl Phonics Level</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Number of Teaching Weeks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Recommended Year Group (UK schools)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Age of Children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extLst>
                  <a:ext uri="{0D108BD9-81ED-4DB2-BD59-A6C34878D82A}">
                    <a16:rowId xmlns:a16="http://schemas.microsoft.com/office/drawing/2014/main" val="3169302827"/>
                  </a:ext>
                </a:extLst>
              </a:tr>
              <a:tr h="629160">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1</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36</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Nursery/Preschool</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3-4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extLst>
                  <a:ext uri="{0D108BD9-81ED-4DB2-BD59-A6C34878D82A}">
                    <a16:rowId xmlns:a16="http://schemas.microsoft.com/office/drawing/2014/main" val="1813175632"/>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7</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extLst>
                  <a:ext uri="{0D108BD9-81ED-4DB2-BD59-A6C34878D82A}">
                    <a16:rowId xmlns:a16="http://schemas.microsoft.com/office/drawing/2014/main" val="106038539"/>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3</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12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extLst>
                  <a:ext uri="{0D108BD9-81ED-4DB2-BD59-A6C34878D82A}">
                    <a16:rowId xmlns:a16="http://schemas.microsoft.com/office/drawing/2014/main" val="1820950687"/>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4</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5</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extLst>
                  <a:ext uri="{0D108BD9-81ED-4DB2-BD59-A6C34878D82A}">
                    <a16:rowId xmlns:a16="http://schemas.microsoft.com/office/drawing/2014/main" val="1714208310"/>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5</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30</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Year 1 </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5-6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extLst>
                  <a:ext uri="{0D108BD9-81ED-4DB2-BD59-A6C34878D82A}">
                    <a16:rowId xmlns:a16="http://schemas.microsoft.com/office/drawing/2014/main" val="1320035833"/>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6</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30</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Year 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6-7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extLst>
                  <a:ext uri="{0D108BD9-81ED-4DB2-BD59-A6C34878D82A}">
                    <a16:rowId xmlns:a16="http://schemas.microsoft.com/office/drawing/2014/main" val="1138334149"/>
                  </a:ext>
                </a:extLst>
              </a:tr>
            </a:tbl>
          </a:graphicData>
        </a:graphic>
      </p:graphicFrame>
      <p:cxnSp>
        <p:nvCxnSpPr>
          <p:cNvPr id="14" name="Straight Connector 13">
            <a:extLst>
              <a:ext uri="{FF2B5EF4-FFF2-40B4-BE49-F238E27FC236}">
                <a16:creationId xmlns:a16="http://schemas.microsoft.com/office/drawing/2014/main" id="{8FA38074-D8A1-7A49-95E8-2B5118307BA3}"/>
              </a:ext>
            </a:extLst>
          </p:cNvPr>
          <p:cNvCxnSpPr>
            <a:cxnSpLocks/>
          </p:cNvCxnSpPr>
          <p:nvPr/>
        </p:nvCxnSpPr>
        <p:spPr>
          <a:xfrm flipH="1" flipV="1">
            <a:off x="6283960" y="3429000"/>
            <a:ext cx="1" cy="2707641"/>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riangle 15">
            <a:extLst>
              <a:ext uri="{FF2B5EF4-FFF2-40B4-BE49-F238E27FC236}">
                <a16:creationId xmlns:a16="http://schemas.microsoft.com/office/drawing/2014/main" id="{68043320-E0E3-0241-8FE3-247E6F541A4C}"/>
              </a:ext>
            </a:extLst>
          </p:cNvPr>
          <p:cNvSpPr/>
          <p:nvPr/>
        </p:nvSpPr>
        <p:spPr>
          <a:xfrm rot="10800000">
            <a:off x="6217921" y="6054014"/>
            <a:ext cx="132080" cy="14224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Rounded Rectangle 18">
            <a:extLst>
              <a:ext uri="{FF2B5EF4-FFF2-40B4-BE49-F238E27FC236}">
                <a16:creationId xmlns:a16="http://schemas.microsoft.com/office/drawing/2014/main" id="{F9D8EE06-23CC-0641-A7F1-BB586DBB9C73}"/>
              </a:ext>
            </a:extLst>
          </p:cNvPr>
          <p:cNvSpPr/>
          <p:nvPr/>
        </p:nvSpPr>
        <p:spPr>
          <a:xfrm>
            <a:off x="6217920" y="2458388"/>
            <a:ext cx="1849120"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C1C1C"/>
                </a:solidFill>
                <a:effectLst/>
                <a:uLnTx/>
                <a:uFillTx/>
                <a:latin typeface="Roboto"/>
                <a:ea typeface="Roboto"/>
                <a:cs typeface="Roboto"/>
                <a:sym typeface="Roboto"/>
              </a:rPr>
              <a:t>Level 1 continues to be taught alongside the other levels.</a:t>
            </a:r>
          </a:p>
        </p:txBody>
      </p:sp>
      <p:sp>
        <p:nvSpPr>
          <p:cNvPr id="22" name="Rounded Rectangle 21">
            <a:extLst>
              <a:ext uri="{FF2B5EF4-FFF2-40B4-BE49-F238E27FC236}">
                <a16:creationId xmlns:a16="http://schemas.microsoft.com/office/drawing/2014/main" id="{1277ABE8-EAD9-C448-ABB1-EEE6B11DA414}"/>
              </a:ext>
            </a:extLst>
          </p:cNvPr>
          <p:cNvSpPr/>
          <p:nvPr/>
        </p:nvSpPr>
        <p:spPr>
          <a:xfrm>
            <a:off x="6578602" y="3976814"/>
            <a:ext cx="2209798" cy="106729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C1C1C"/>
                </a:solidFill>
                <a:effectLst/>
                <a:uLnTx/>
                <a:uFillTx/>
                <a:latin typeface="Roboto"/>
                <a:ea typeface="Roboto"/>
                <a:cs typeface="Roboto"/>
                <a:sym typeface="Roboto"/>
              </a:rPr>
              <a:t>This is just an overview. We understand that every child progresses at their own pace.</a:t>
            </a:r>
          </a:p>
        </p:txBody>
      </p:sp>
    </p:spTree>
    <p:extLst>
      <p:ext uri="{BB962C8B-B14F-4D97-AF65-F5344CB8AC3E}">
        <p14:creationId xmlns:p14="http://schemas.microsoft.com/office/powerpoint/2010/main" val="360602708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611369" y="2187363"/>
            <a:ext cx="0" cy="2887193"/>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653C8F"/>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1</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5" name="Rounded Rectangle 4">
            <a:extLst>
              <a:ext uri="{FF2B5EF4-FFF2-40B4-BE49-F238E27FC236}">
                <a16:creationId xmlns:a16="http://schemas.microsoft.com/office/drawing/2014/main" id="{0525C100-BF15-8F4D-90E1-D02F558181E7}"/>
              </a:ext>
            </a:extLst>
          </p:cNvPr>
          <p:cNvSpPr/>
          <p:nvPr/>
        </p:nvSpPr>
        <p:spPr>
          <a:xfrm>
            <a:off x="3728727" y="2187363"/>
            <a:ext cx="2085180" cy="37575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listen attentively;</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3728727" y="2689732"/>
            <a:ext cx="2582000"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enlarge their vocabulary;</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3728727" y="3195030"/>
            <a:ext cx="4396072"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speak confidently to adults and other children;</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3728727" y="3696287"/>
            <a:ext cx="4681735"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discriminate different sounds including phonemes;</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3728727" y="4197544"/>
            <a:ext cx="4876787"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reproduce audibly the phonemes they hear in words;</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3728727" y="4698801"/>
            <a:ext cx="4876788" cy="375755"/>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orally segment words into phonemes.</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489712" y="2145338"/>
            <a:ext cx="2707096" cy="1789878"/>
          </a:xfrm>
          <a:prstGeom prst="roundRect">
            <a:avLst/>
          </a:prstGeom>
          <a:solidFill>
            <a:srgbClr val="653C8F"/>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Level 1 is taught in Nursery/Preschool.</a:t>
            </a: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lang="en-US" sz="1600" b="1" i="0" u="none" strike="noStrike" kern="0" cap="none" spc="0" normalizeH="0" baseline="0" noProof="0" dirty="0">
              <a:ln>
                <a:noFill/>
              </a:ln>
              <a:solidFill>
                <a:srgbClr val="FFFFFF"/>
              </a:solidFill>
              <a:effectLst/>
              <a:uLnTx/>
              <a:uFillTx/>
              <a:latin typeface="Arial"/>
              <a:ea typeface="+mn-ea"/>
              <a:cs typeface="+mn-cs"/>
              <a:sym typeface="Arial"/>
            </a:endParaRP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1" i="0" u="none" strike="noStrike" kern="0" cap="none" spc="0" normalizeH="0" baseline="0" noProof="0" dirty="0">
                <a:ln>
                  <a:noFill/>
                </a:ln>
                <a:solidFill>
                  <a:srgbClr val="FFFFFF"/>
                </a:solidFill>
                <a:effectLst/>
                <a:uLnTx/>
                <a:uFillTx/>
                <a:latin typeface="Arial"/>
                <a:ea typeface="+mn-ea"/>
                <a:cs typeface="+mn-cs"/>
                <a:sym typeface="Arial"/>
              </a:rPr>
              <a:t>By the end of </a:t>
            </a:r>
            <a:r>
              <a:rPr kumimoji="0" lang="en-US" sz="16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Level</a:t>
            </a:r>
            <a:r>
              <a:rPr kumimoji="0" lang="en-US" sz="1600" b="1" i="0" u="none" strike="noStrike" kern="0" cap="none" spc="0" normalizeH="0" baseline="0" noProof="0" dirty="0">
                <a:ln>
                  <a:noFill/>
                </a:ln>
                <a:solidFill>
                  <a:srgbClr val="FFFFFF"/>
                </a:solidFill>
                <a:effectLst/>
                <a:uLnTx/>
                <a:uFillTx/>
                <a:latin typeface="Arial"/>
                <a:ea typeface="+mn-ea"/>
                <a:cs typeface="+mn-cs"/>
                <a:sym typeface="Arial"/>
              </a:rPr>
              <a:t> 1,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247607" y="3623432"/>
            <a:ext cx="262163" cy="255"/>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Rounded Rectangle 19">
            <a:extLst>
              <a:ext uri="{FF2B5EF4-FFF2-40B4-BE49-F238E27FC236}">
                <a16:creationId xmlns:a16="http://schemas.microsoft.com/office/drawing/2014/main" id="{AE7D27EB-0312-E928-F213-F42F282B965E}"/>
              </a:ext>
            </a:extLst>
          </p:cNvPr>
          <p:cNvSpPr/>
          <p:nvPr/>
        </p:nvSpPr>
        <p:spPr>
          <a:xfrm>
            <a:off x="3728727" y="5671834"/>
            <a:ext cx="4876787" cy="644854"/>
          </a:xfrm>
          <a:prstGeom prst="roundRect">
            <a:avLst/>
          </a:prstGeom>
          <a:solidFill>
            <a:srgbClr val="653C8F"/>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These learning opportunities are presented through 7 Aspects.</a:t>
            </a:r>
            <a:endParaRPr kumimoji="0" lang="en-US" sz="1600" b="1"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17" name="Picture 16">
            <a:extLst>
              <a:ext uri="{FF2B5EF4-FFF2-40B4-BE49-F238E27FC236}">
                <a16:creationId xmlns:a16="http://schemas.microsoft.com/office/drawing/2014/main" id="{B4F90648-3448-76B5-97C4-D12E1BE6DD63}"/>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1694585" y="5131259"/>
            <a:ext cx="1102931" cy="1226759"/>
          </a:xfrm>
          <a:prstGeom prst="rect">
            <a:avLst/>
          </a:prstGeom>
        </p:spPr>
      </p:pic>
      <p:pic>
        <p:nvPicPr>
          <p:cNvPr id="21" name="Picture 20">
            <a:extLst>
              <a:ext uri="{FF2B5EF4-FFF2-40B4-BE49-F238E27FC236}">
                <a16:creationId xmlns:a16="http://schemas.microsoft.com/office/drawing/2014/main" id="{8691B0B1-620D-1B89-24FE-2E48B3C84715}"/>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2918553" y="5433151"/>
            <a:ext cx="556510" cy="924867"/>
          </a:xfrm>
          <a:prstGeom prst="rect">
            <a:avLst/>
          </a:prstGeom>
        </p:spPr>
      </p:pic>
      <p:pic>
        <p:nvPicPr>
          <p:cNvPr id="22" name="Picture 21">
            <a:extLst>
              <a:ext uri="{FF2B5EF4-FFF2-40B4-BE49-F238E27FC236}">
                <a16:creationId xmlns:a16="http://schemas.microsoft.com/office/drawing/2014/main" id="{4C7CDBDD-8719-4D0F-475B-307F889E906B}"/>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778361" y="1204921"/>
            <a:ext cx="1222461" cy="1964884"/>
          </a:xfrm>
          <a:prstGeom prst="rect">
            <a:avLst/>
          </a:prstGeom>
        </p:spPr>
      </p:pic>
      <p:pic>
        <p:nvPicPr>
          <p:cNvPr id="23" name="Picture 22">
            <a:extLst>
              <a:ext uri="{FF2B5EF4-FFF2-40B4-BE49-F238E27FC236}">
                <a16:creationId xmlns:a16="http://schemas.microsoft.com/office/drawing/2014/main" id="{0718BD4E-E7C7-7B3C-F3A5-E9367BB3ACB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18711" y="4072042"/>
            <a:ext cx="1384018" cy="2388042"/>
          </a:xfrm>
          <a:prstGeom prst="rect">
            <a:avLst/>
          </a:prstGeom>
        </p:spPr>
      </p:pic>
      <p:pic>
        <p:nvPicPr>
          <p:cNvPr id="9" name="Picture 8">
            <a:extLst>
              <a:ext uri="{FF2B5EF4-FFF2-40B4-BE49-F238E27FC236}">
                <a16:creationId xmlns:a16="http://schemas.microsoft.com/office/drawing/2014/main" id="{6C4252E9-6FF9-F355-9E18-1164A7B475A4}"/>
              </a:ext>
            </a:extLst>
          </p:cNvPr>
          <p:cNvPicPr>
            <a:picLocks noChangeAspect="1"/>
          </p:cNvPicPr>
          <p:nvPr/>
        </p:nvPicPr>
        <p:blipFill rotWithShape="1">
          <a:blip r:embed="rId7"/>
          <a:srcRect r="69710" b="85371"/>
          <a:stretch/>
        </p:blipFill>
        <p:spPr>
          <a:xfrm>
            <a:off x="6885962" y="-391639"/>
            <a:ext cx="2477673" cy="1691379"/>
          </a:xfrm>
          <a:prstGeom prst="rect">
            <a:avLst/>
          </a:prstGeom>
        </p:spPr>
      </p:pic>
    </p:spTree>
    <p:extLst>
      <p:ext uri="{BB962C8B-B14F-4D97-AF65-F5344CB8AC3E}">
        <p14:creationId xmlns:p14="http://schemas.microsoft.com/office/powerpoint/2010/main" val="301109615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A9ABD9C8-ED8A-614F-8B52-70DFC069FFFA}"/>
              </a:ext>
            </a:extLst>
          </p:cNvPr>
          <p:cNvSpPr/>
          <p:nvPr/>
        </p:nvSpPr>
        <p:spPr>
          <a:xfrm>
            <a:off x="355600" y="263829"/>
            <a:ext cx="8432800" cy="853772"/>
          </a:xfrm>
          <a:prstGeom prst="roundRect">
            <a:avLst>
              <a:gd name="adj" fmla="val 50000"/>
            </a:avLst>
          </a:prstGeom>
          <a:solidFill>
            <a:srgbClr val="653C8F"/>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3000" b="1" i="0" u="none" strike="noStrike" kern="0" cap="none" spc="0" normalizeH="0" baseline="0" noProof="0" dirty="0">
                <a:ln>
                  <a:noFill/>
                </a:ln>
                <a:solidFill>
                  <a:srgbClr val="FFFFFF"/>
                </a:solidFill>
                <a:effectLst/>
                <a:uLnTx/>
                <a:uFillTx/>
                <a:latin typeface="Roboto"/>
                <a:ea typeface="Roboto"/>
                <a:cs typeface="Roboto"/>
                <a:sym typeface="Roboto"/>
              </a:rPr>
              <a:t>What Are the 7 Aspects of Level 1?</a:t>
            </a:r>
            <a:endParaRPr kumimoji="0" sz="3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4" name="Google Shape;83;p13">
            <a:extLst>
              <a:ext uri="{FF2B5EF4-FFF2-40B4-BE49-F238E27FC236}">
                <a16:creationId xmlns:a16="http://schemas.microsoft.com/office/drawing/2014/main" id="{482EFC54-E0F3-8E4C-B9E4-A403A50B29C5}"/>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572935" y="1291611"/>
            <a:ext cx="7998130" cy="4680199"/>
          </a:xfrm>
          <a:prstGeom prst="rect">
            <a:avLst/>
          </a:prstGeom>
          <a:noFill/>
          <a:ln w="22225">
            <a:solidFill>
              <a:srgbClr val="653C8F"/>
            </a:solidFill>
          </a:ln>
        </p:spPr>
      </p:pic>
      <p:pic>
        <p:nvPicPr>
          <p:cNvPr id="6" name="Picture 5">
            <a:extLst>
              <a:ext uri="{FF2B5EF4-FFF2-40B4-BE49-F238E27FC236}">
                <a16:creationId xmlns:a16="http://schemas.microsoft.com/office/drawing/2014/main" id="{721FFD5A-CFCB-FB41-52C0-05A121708981}"/>
              </a:ext>
            </a:extLst>
          </p:cNvPr>
          <p:cNvPicPr>
            <a:picLocks noChangeAspect="1"/>
          </p:cNvPicPr>
          <p:nvPr/>
        </p:nvPicPr>
        <p:blipFill>
          <a:blip r:embed="rId4"/>
          <a:srcRect/>
          <a:stretch/>
        </p:blipFill>
        <p:spPr>
          <a:xfrm>
            <a:off x="5871931" y="2971800"/>
            <a:ext cx="2699133" cy="2977127"/>
          </a:xfrm>
          <a:prstGeom prst="rect">
            <a:avLst/>
          </a:prstGeom>
        </p:spPr>
      </p:pic>
    </p:spTree>
    <p:extLst>
      <p:ext uri="{BB962C8B-B14F-4D97-AF65-F5344CB8AC3E}">
        <p14:creationId xmlns:p14="http://schemas.microsoft.com/office/powerpoint/2010/main" val="85615352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4281929" y="1532506"/>
            <a:ext cx="0" cy="4396317"/>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F0821B"/>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2</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5" name="Rounded Rectangle 4">
            <a:extLst>
              <a:ext uri="{FF2B5EF4-FFF2-40B4-BE49-F238E27FC236}">
                <a16:creationId xmlns:a16="http://schemas.microsoft.com/office/drawing/2014/main" id="{0525C100-BF15-8F4D-90E1-D02F558181E7}"/>
              </a:ext>
            </a:extLst>
          </p:cNvPr>
          <p:cNvSpPr/>
          <p:nvPr/>
        </p:nvSpPr>
        <p:spPr>
          <a:xfrm>
            <a:off x="4418583" y="1532506"/>
            <a:ext cx="3256775"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identify the phoneme when shown any Level 2 grapheme;</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4434341" y="2273821"/>
            <a:ext cx="3241017" cy="61553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identify any Level 2 grapheme when they hear the phoneme;</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4434331" y="3039566"/>
            <a:ext cx="3241027" cy="63111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orally blend and segment CVC words such as, ‘sat’ and ‘pat’;</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4438434" y="3816718"/>
            <a:ext cx="3241027" cy="60278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blend sounds to read VC words such as, ‘if’, ‘am’, ‘on’ and ‘up’;</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4438434" y="4565540"/>
            <a:ext cx="3881109"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segment VC words into their sounds to spell them (using magnetic letters);</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4438434" y="5326035"/>
            <a:ext cx="4130033" cy="60278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93700" marR="0" lvl="0" indent="-285750" algn="l" defTabSz="914400" rtl="0" eaLnBrk="1" fontAlgn="auto" latinLnBrk="0" hangingPunct="1">
              <a:lnSpc>
                <a:spcPct val="100000"/>
              </a:lnSpc>
              <a:spcBef>
                <a:spcPts val="0"/>
              </a:spcBef>
              <a:spcAft>
                <a:spcPts val="0"/>
              </a:spcAft>
              <a:buClr>
                <a:srgbClr val="000000"/>
              </a:buClr>
              <a:buSzPts val="1900"/>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the tricky words (words that cannot be sounded out): the, to, I, no, go.</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78206" y="1320377"/>
            <a:ext cx="2570475" cy="1754487"/>
          </a:xfrm>
          <a:prstGeom prst="roundRect">
            <a:avLst/>
          </a:prstGeom>
          <a:solidFill>
            <a:srgbClr val="F0821B"/>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Level 2 is taught in Reception.</a:t>
            </a: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lang="en-US" sz="1600" b="1"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endParaRP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By the end of Level 2,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476093"/>
            <a:ext cx="1051357"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Google Shape;91;p14">
            <a:extLst>
              <a:ext uri="{FF2B5EF4-FFF2-40B4-BE49-F238E27FC236}">
                <a16:creationId xmlns:a16="http://schemas.microsoft.com/office/drawing/2014/main" id="{D621CAA5-C34C-4643-B2FE-9D77A2F47342}"/>
              </a:ext>
            </a:extLst>
          </p:cNvPr>
          <p:cNvPicPr preferRelativeResize="0"/>
          <p:nvPr/>
        </p:nvPicPr>
        <p:blipFill>
          <a:blip r:embed="rId3"/>
          <a:srcRect/>
          <a:stretch/>
        </p:blipFill>
        <p:spPr>
          <a:xfrm>
            <a:off x="823137" y="3380826"/>
            <a:ext cx="3170412" cy="2916778"/>
          </a:xfrm>
          <a:prstGeom prst="rect">
            <a:avLst/>
          </a:prstGeom>
          <a:noFill/>
          <a:ln w="22225">
            <a:solidFill>
              <a:srgbClr val="F0821B"/>
            </a:solidFill>
          </a:ln>
        </p:spPr>
      </p:pic>
      <p:pic>
        <p:nvPicPr>
          <p:cNvPr id="4" name="Picture 3">
            <a:extLst>
              <a:ext uri="{FF2B5EF4-FFF2-40B4-BE49-F238E27FC236}">
                <a16:creationId xmlns:a16="http://schemas.microsoft.com/office/drawing/2014/main" id="{BFB0560C-8301-5EFF-CF85-FA69F2AEA622}"/>
              </a:ext>
            </a:extLst>
          </p:cNvPr>
          <p:cNvPicPr>
            <a:picLocks noChangeAspect="1"/>
          </p:cNvPicPr>
          <p:nvPr/>
        </p:nvPicPr>
        <p:blipFill>
          <a:blip r:embed="rId4"/>
          <a:stretch>
            <a:fillRect/>
          </a:stretch>
        </p:blipFill>
        <p:spPr>
          <a:xfrm>
            <a:off x="7814622" y="2183391"/>
            <a:ext cx="1131782" cy="1615836"/>
          </a:xfrm>
          <a:prstGeom prst="rect">
            <a:avLst/>
          </a:prstGeom>
        </p:spPr>
      </p:pic>
      <p:pic>
        <p:nvPicPr>
          <p:cNvPr id="8" name="Picture 7">
            <a:extLst>
              <a:ext uri="{FF2B5EF4-FFF2-40B4-BE49-F238E27FC236}">
                <a16:creationId xmlns:a16="http://schemas.microsoft.com/office/drawing/2014/main" id="{D89221F2-9765-070A-D00D-2DA62FBDF9A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20372" y="5180001"/>
            <a:ext cx="1092522" cy="1320903"/>
          </a:xfrm>
          <a:prstGeom prst="rect">
            <a:avLst/>
          </a:prstGeom>
        </p:spPr>
      </p:pic>
      <p:pic>
        <p:nvPicPr>
          <p:cNvPr id="20" name="Picture 19">
            <a:extLst>
              <a:ext uri="{FF2B5EF4-FFF2-40B4-BE49-F238E27FC236}">
                <a16:creationId xmlns:a16="http://schemas.microsoft.com/office/drawing/2014/main" id="{42293D54-0AF7-473D-A113-6074D7F5187A}"/>
              </a:ext>
            </a:extLst>
          </p:cNvPr>
          <p:cNvPicPr>
            <a:picLocks noChangeAspect="1"/>
          </p:cNvPicPr>
          <p:nvPr/>
        </p:nvPicPr>
        <p:blipFill rotWithShape="1">
          <a:blip r:embed="rId6"/>
          <a:srcRect l="-35" t="15674" r="69745" b="73084"/>
          <a:stretch/>
        </p:blipFill>
        <p:spPr>
          <a:xfrm>
            <a:off x="6885962" y="0"/>
            <a:ext cx="2477673" cy="1299740"/>
          </a:xfrm>
          <a:prstGeom prst="rect">
            <a:avLst/>
          </a:prstGeom>
        </p:spPr>
      </p:pic>
    </p:spTree>
    <p:extLst>
      <p:ext uri="{BB962C8B-B14F-4D97-AF65-F5344CB8AC3E}">
        <p14:creationId xmlns:p14="http://schemas.microsoft.com/office/powerpoint/2010/main" val="276767105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561E0D02-D24B-DC46-AA2C-51F5B839752D}"/>
              </a:ext>
            </a:extLst>
          </p:cNvPr>
          <p:cNvSpPr/>
          <p:nvPr/>
        </p:nvSpPr>
        <p:spPr>
          <a:xfrm>
            <a:off x="355600" y="263829"/>
            <a:ext cx="8432800" cy="853772"/>
          </a:xfrm>
          <a:prstGeom prst="roundRect">
            <a:avLst>
              <a:gd name="adj" fmla="val 50000"/>
            </a:avLst>
          </a:prstGeom>
          <a:solidFill>
            <a:srgbClr val="F0821B"/>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3000" b="1" i="0" u="none" strike="noStrike" kern="0" cap="none" spc="0" normalizeH="0" baseline="0" noProof="0" dirty="0">
                <a:ln>
                  <a:noFill/>
                </a:ln>
                <a:solidFill>
                  <a:srgbClr val="FFFFFF"/>
                </a:solidFill>
                <a:effectLst/>
                <a:uLnTx/>
                <a:uFillTx/>
                <a:latin typeface="Roboto"/>
                <a:ea typeface="Roboto"/>
                <a:cs typeface="Roboto"/>
                <a:sym typeface="Roboto"/>
              </a:rPr>
              <a:t>Level 2 Actions and Mnemonics</a:t>
            </a:r>
            <a:endParaRPr kumimoji="0" sz="3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4" name="Google Shape;97;p15">
            <a:extLst>
              <a:ext uri="{FF2B5EF4-FFF2-40B4-BE49-F238E27FC236}">
                <a16:creationId xmlns:a16="http://schemas.microsoft.com/office/drawing/2014/main" id="{DA2B972C-913D-2649-8D32-F801E6B87A17}"/>
              </a:ext>
            </a:extLst>
          </p:cNvPr>
          <p:cNvPicPr preferRelativeResize="0"/>
          <p:nvPr/>
        </p:nvPicPr>
        <p:blipFill rotWithShape="1">
          <a:blip r:embed="rId2"/>
          <a:srcRect t="13906" b="11581"/>
          <a:stretch/>
        </p:blipFill>
        <p:spPr>
          <a:xfrm>
            <a:off x="744876" y="1520575"/>
            <a:ext cx="7654246" cy="4035099"/>
          </a:xfrm>
          <a:prstGeom prst="rect">
            <a:avLst/>
          </a:prstGeom>
          <a:solidFill>
            <a:schemeClr val="bg1"/>
          </a:solidFill>
          <a:ln w="22225">
            <a:solidFill>
              <a:srgbClr val="F0821B"/>
            </a:solidFill>
          </a:ln>
        </p:spPr>
      </p:pic>
      <p:sp>
        <p:nvSpPr>
          <p:cNvPr id="5" name="Rounded Rectangle 4">
            <a:extLst>
              <a:ext uri="{FF2B5EF4-FFF2-40B4-BE49-F238E27FC236}">
                <a16:creationId xmlns:a16="http://schemas.microsoft.com/office/drawing/2014/main" id="{F69EADD9-110D-1440-827A-14F7C0742FD9}"/>
              </a:ext>
            </a:extLst>
          </p:cNvPr>
          <p:cNvSpPr/>
          <p:nvPr/>
        </p:nvSpPr>
        <p:spPr>
          <a:xfrm>
            <a:off x="2108120" y="5832714"/>
            <a:ext cx="4927759" cy="761457"/>
          </a:xfrm>
          <a:prstGeom prst="roundRect">
            <a:avLst/>
          </a:prstGeom>
          <a:solidFill>
            <a:srgbClr val="F0821B"/>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2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Every sound has a corresponding action and mnemonic which helps children to remember them. You can support your child by modelling the same sounds and actions at home.</a:t>
            </a:r>
          </a:p>
        </p:txBody>
      </p:sp>
    </p:spTree>
    <p:extLst>
      <p:ext uri="{BB962C8B-B14F-4D97-AF65-F5344CB8AC3E}">
        <p14:creationId xmlns:p14="http://schemas.microsoft.com/office/powerpoint/2010/main" val="280739231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926329" y="1280571"/>
            <a:ext cx="0" cy="4882078"/>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B23E81"/>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3</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5" name="Rounded Rectangle 4">
            <a:extLst>
              <a:ext uri="{FF2B5EF4-FFF2-40B4-BE49-F238E27FC236}">
                <a16:creationId xmlns:a16="http://schemas.microsoft.com/office/drawing/2014/main" id="{0525C100-BF15-8F4D-90E1-D02F558181E7}"/>
              </a:ext>
            </a:extLst>
          </p:cNvPr>
          <p:cNvSpPr/>
          <p:nvPr/>
        </p:nvSpPr>
        <p:spPr>
          <a:xfrm>
            <a:off x="4104643" y="1242209"/>
            <a:ext cx="3596638"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say the phoneme when shown all or most Level 2 and Level 3 graphemes;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4113839" y="1964515"/>
            <a:ext cx="3596638" cy="729699"/>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find all or most Level 2 and Level 3 graphemes, from a display, when given the phoneme; </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4104638" y="2802059"/>
            <a:ext cx="4447094" cy="75764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blend and read CVC words (single-syllable words consisting of Level 2 and Level 3 graphemes) such as ‘chop’ and ‘night’; </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4104638" y="3667551"/>
            <a:ext cx="4447100" cy="99365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segment and make phonetically plausible attempts at spelling CVC words (single-syllable words consisting of Level 2 and Level 3 graphemes) such as ‘paid’ and ‘seed’; </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06414" y="1352767"/>
            <a:ext cx="2570475" cy="1674233"/>
          </a:xfrm>
          <a:prstGeom prst="roundRect">
            <a:avLst/>
          </a:prstGeom>
          <a:solidFill>
            <a:srgbClr val="B23E81"/>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Level 3 is taught in Reception.</a:t>
            </a: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lang="en-US" sz="16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endParaRP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By the end of Level 3,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669133"/>
            <a:ext cx="677742"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0" name="Google Shape;107;p16">
            <a:extLst>
              <a:ext uri="{FF2B5EF4-FFF2-40B4-BE49-F238E27FC236}">
                <a16:creationId xmlns:a16="http://schemas.microsoft.com/office/drawing/2014/main" id="{15D6C545-3A01-1141-A0C2-F02B0385D64A}"/>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355600" y="3262166"/>
            <a:ext cx="2983195" cy="3480363"/>
          </a:xfrm>
          <a:prstGeom prst="rect">
            <a:avLst/>
          </a:prstGeom>
          <a:noFill/>
          <a:ln w="22225">
            <a:solidFill>
              <a:srgbClr val="B23E81"/>
            </a:solidFill>
          </a:ln>
        </p:spPr>
      </p:pic>
      <p:sp>
        <p:nvSpPr>
          <p:cNvPr id="17" name="Rounded Rectangle 16">
            <a:extLst>
              <a:ext uri="{FF2B5EF4-FFF2-40B4-BE49-F238E27FC236}">
                <a16:creationId xmlns:a16="http://schemas.microsoft.com/office/drawing/2014/main" id="{74F50AA9-5334-11E6-A883-917565C3A58D}"/>
              </a:ext>
            </a:extLst>
          </p:cNvPr>
          <p:cNvSpPr/>
          <p:nvPr/>
        </p:nvSpPr>
        <p:spPr>
          <a:xfrm>
            <a:off x="4131434" y="4769050"/>
            <a:ext cx="4447100" cy="70593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endPar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the tricky words - he, she, we, me, be, was, my, you, her, they, all, are &amp; spell the tricky words - the, to, I, no, go;</a:t>
            </a:r>
          </a:p>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endPar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endParaRPr>
          </a:p>
        </p:txBody>
      </p:sp>
      <p:sp>
        <p:nvSpPr>
          <p:cNvPr id="21" name="Rounded Rectangle 20">
            <a:extLst>
              <a:ext uri="{FF2B5EF4-FFF2-40B4-BE49-F238E27FC236}">
                <a16:creationId xmlns:a16="http://schemas.microsoft.com/office/drawing/2014/main" id="{EA421451-6BBA-BCDA-52C8-B57C0E2DDB52}"/>
              </a:ext>
            </a:extLst>
          </p:cNvPr>
          <p:cNvSpPr/>
          <p:nvPr/>
        </p:nvSpPr>
        <p:spPr>
          <a:xfrm>
            <a:off x="4113839" y="5578449"/>
            <a:ext cx="2651441" cy="58420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endPar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write each letter correctly when following a model.</a:t>
            </a:r>
          </a:p>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endPar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endParaRPr>
          </a:p>
        </p:txBody>
      </p:sp>
      <p:pic>
        <p:nvPicPr>
          <p:cNvPr id="4" name="Picture 3">
            <a:extLst>
              <a:ext uri="{FF2B5EF4-FFF2-40B4-BE49-F238E27FC236}">
                <a16:creationId xmlns:a16="http://schemas.microsoft.com/office/drawing/2014/main" id="{E649E0F9-F51A-CD38-60A9-3DD6D3A5BAD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16251" y="1202151"/>
            <a:ext cx="871708" cy="1466982"/>
          </a:xfrm>
          <a:prstGeom prst="rect">
            <a:avLst/>
          </a:prstGeom>
        </p:spPr>
      </p:pic>
      <p:pic>
        <p:nvPicPr>
          <p:cNvPr id="9" name="Picture 8">
            <a:extLst>
              <a:ext uri="{FF2B5EF4-FFF2-40B4-BE49-F238E27FC236}">
                <a16:creationId xmlns:a16="http://schemas.microsoft.com/office/drawing/2014/main" id="{FD21E4FC-157B-0BE7-CEC7-F2227204E192}"/>
              </a:ext>
            </a:extLst>
          </p:cNvPr>
          <p:cNvPicPr>
            <a:picLocks noChangeAspect="1"/>
          </p:cNvPicPr>
          <p:nvPr/>
        </p:nvPicPr>
        <p:blipFill>
          <a:blip r:embed="rId5"/>
          <a:stretch>
            <a:fillRect/>
          </a:stretch>
        </p:blipFill>
        <p:spPr>
          <a:xfrm>
            <a:off x="6281863" y="5815584"/>
            <a:ext cx="2739249" cy="852541"/>
          </a:xfrm>
          <a:prstGeom prst="rect">
            <a:avLst/>
          </a:prstGeom>
        </p:spPr>
      </p:pic>
      <p:pic>
        <p:nvPicPr>
          <p:cNvPr id="15" name="Picture 14">
            <a:extLst>
              <a:ext uri="{FF2B5EF4-FFF2-40B4-BE49-F238E27FC236}">
                <a16:creationId xmlns:a16="http://schemas.microsoft.com/office/drawing/2014/main" id="{A588BAE0-F9A7-35B3-77DA-43B92E856305}"/>
              </a:ext>
            </a:extLst>
          </p:cNvPr>
          <p:cNvPicPr>
            <a:picLocks noChangeAspect="1"/>
          </p:cNvPicPr>
          <p:nvPr/>
        </p:nvPicPr>
        <p:blipFill rotWithShape="1">
          <a:blip r:embed="rId6"/>
          <a:srcRect l="203" t="26326" r="69507" b="60986"/>
          <a:stretch/>
        </p:blipFill>
        <p:spPr>
          <a:xfrm>
            <a:off x="6896848" y="-156356"/>
            <a:ext cx="2477673" cy="1466982"/>
          </a:xfrm>
          <a:prstGeom prst="rect">
            <a:avLst/>
          </a:prstGeom>
        </p:spPr>
      </p:pic>
    </p:spTree>
    <p:extLst>
      <p:ext uri="{BB962C8B-B14F-4D97-AF65-F5344CB8AC3E}">
        <p14:creationId xmlns:p14="http://schemas.microsoft.com/office/powerpoint/2010/main" val="247196443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561E0D02-D24B-DC46-AA2C-51F5B839752D}"/>
              </a:ext>
            </a:extLst>
          </p:cNvPr>
          <p:cNvSpPr/>
          <p:nvPr/>
        </p:nvSpPr>
        <p:spPr>
          <a:xfrm>
            <a:off x="355600" y="263829"/>
            <a:ext cx="8432800" cy="853772"/>
          </a:xfrm>
          <a:prstGeom prst="roundRect">
            <a:avLst>
              <a:gd name="adj" fmla="val 50000"/>
            </a:avLst>
          </a:prstGeom>
          <a:solidFill>
            <a:srgbClr val="B23E81"/>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3 Actions and Mnemonics</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5" name="Rounded Rectangle 4">
            <a:extLst>
              <a:ext uri="{FF2B5EF4-FFF2-40B4-BE49-F238E27FC236}">
                <a16:creationId xmlns:a16="http://schemas.microsoft.com/office/drawing/2014/main" id="{F69EADD9-110D-1440-827A-14F7C0742FD9}"/>
              </a:ext>
            </a:extLst>
          </p:cNvPr>
          <p:cNvSpPr/>
          <p:nvPr/>
        </p:nvSpPr>
        <p:spPr>
          <a:xfrm>
            <a:off x="1840576" y="5832714"/>
            <a:ext cx="5462843" cy="761457"/>
          </a:xfrm>
          <a:prstGeom prst="roundRect">
            <a:avLst/>
          </a:prstGeom>
          <a:solidFill>
            <a:srgbClr val="B23E81"/>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It is really important that children learn to form the letters using the correct letter formation when writing. As they are introduced to a new sound, children are taught how to write it correctly. It would be great if you could also model this at home. </a:t>
            </a:r>
          </a:p>
        </p:txBody>
      </p:sp>
      <p:pic>
        <p:nvPicPr>
          <p:cNvPr id="6" name="Google Shape;113;p17">
            <a:extLst>
              <a:ext uri="{FF2B5EF4-FFF2-40B4-BE49-F238E27FC236}">
                <a16:creationId xmlns:a16="http://schemas.microsoft.com/office/drawing/2014/main" id="{3018236A-6A3B-F746-93BE-D8707922035B}"/>
              </a:ext>
            </a:extLst>
          </p:cNvPr>
          <p:cNvPicPr preferRelativeResize="0"/>
          <p:nvPr/>
        </p:nvPicPr>
        <p:blipFill>
          <a:blip r:embed="rId2">
            <a:extLst>
              <a:ext uri="{28A0092B-C50C-407E-A947-70E740481C1C}">
                <a14:useLocalDpi xmlns:a14="http://schemas.microsoft.com/office/drawing/2010/main"/>
              </a:ext>
            </a:extLst>
          </a:blip>
          <a:srcRect/>
          <a:stretch/>
        </p:blipFill>
        <p:spPr>
          <a:xfrm>
            <a:off x="1445847" y="1415794"/>
            <a:ext cx="6252302" cy="4026412"/>
          </a:xfrm>
          <a:prstGeom prst="rect">
            <a:avLst/>
          </a:prstGeom>
          <a:noFill/>
          <a:ln w="22225">
            <a:solidFill>
              <a:srgbClr val="B23E81"/>
            </a:solidFill>
          </a:ln>
        </p:spPr>
      </p:pic>
    </p:spTree>
    <p:extLst>
      <p:ext uri="{BB962C8B-B14F-4D97-AF65-F5344CB8AC3E}">
        <p14:creationId xmlns:p14="http://schemas.microsoft.com/office/powerpoint/2010/main" val="47951099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966969" y="1404769"/>
            <a:ext cx="0" cy="4832561"/>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49640"/>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4</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5" name="Rounded Rectangle 4">
            <a:extLst>
              <a:ext uri="{FF2B5EF4-FFF2-40B4-BE49-F238E27FC236}">
                <a16:creationId xmlns:a16="http://schemas.microsoft.com/office/drawing/2014/main" id="{0525C100-BF15-8F4D-90E1-D02F558181E7}"/>
              </a:ext>
            </a:extLst>
          </p:cNvPr>
          <p:cNvSpPr/>
          <p:nvPr/>
        </p:nvSpPr>
        <p:spPr>
          <a:xfrm>
            <a:off x="4104643" y="1404769"/>
            <a:ext cx="3596638"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give the phoneme when shown any Level 2 or Level 3 grapheme;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4113839" y="2141013"/>
            <a:ext cx="3596633"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find any Level 2 or Level 3 grapheme when given the phoneme; </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4104638" y="2877257"/>
            <a:ext cx="4447094" cy="96541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blend and read words containing adjacent consonants as well as segment and spell words containing adjacent consonants, such as ‘sand’, ‘bench’ and ‘flight’;</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4104638" y="3964450"/>
            <a:ext cx="4447100" cy="99365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the tricky words - some, one, said, come, do, so, were, when, have, there, out, like, little, what &amp; spell the tricky words - he, she, we, me, be, was, my, you, here, they, all, are; </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4131434" y="5079887"/>
            <a:ext cx="2757021" cy="5954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write each letter, usually using the correct formation; </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4131434" y="5797102"/>
            <a:ext cx="3569841" cy="39033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orally segment words into phonemes.</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18828" y="1281431"/>
            <a:ext cx="2570475" cy="1646801"/>
          </a:xfrm>
          <a:prstGeom prst="roundRect">
            <a:avLst/>
          </a:prstGeom>
          <a:solidFill>
            <a:srgbClr val="049640"/>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Level 4 is taught in Reception.</a:t>
            </a: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lang="en-US" sz="16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endParaRP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By the end of Level 4,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669133"/>
            <a:ext cx="677742"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Google Shape;122;p18">
            <a:extLst>
              <a:ext uri="{FF2B5EF4-FFF2-40B4-BE49-F238E27FC236}">
                <a16:creationId xmlns:a16="http://schemas.microsoft.com/office/drawing/2014/main" id="{F2331B19-8569-0146-91DD-859AF8E6A164}"/>
              </a:ext>
            </a:extLst>
          </p:cNvPr>
          <p:cNvPicPr preferRelativeResize="0"/>
          <p:nvPr/>
        </p:nvPicPr>
        <p:blipFill>
          <a:blip r:embed="rId3"/>
          <a:srcRect/>
          <a:stretch/>
        </p:blipFill>
        <p:spPr>
          <a:xfrm>
            <a:off x="592262" y="3564402"/>
            <a:ext cx="3087046" cy="2678552"/>
          </a:xfrm>
          <a:prstGeom prst="rect">
            <a:avLst/>
          </a:prstGeom>
          <a:noFill/>
          <a:ln w="22225">
            <a:solidFill>
              <a:srgbClr val="049640"/>
            </a:solidFill>
          </a:ln>
        </p:spPr>
      </p:pic>
      <p:sp>
        <p:nvSpPr>
          <p:cNvPr id="10" name="TextBox 9">
            <a:extLst>
              <a:ext uri="{FF2B5EF4-FFF2-40B4-BE49-F238E27FC236}">
                <a16:creationId xmlns:a16="http://schemas.microsoft.com/office/drawing/2014/main" id="{B8C7E2BE-A448-4143-A885-E16E9399BFB4}"/>
              </a:ext>
            </a:extLst>
          </p:cNvPr>
          <p:cNvSpPr txBox="1"/>
          <p:nvPr/>
        </p:nvSpPr>
        <p:spPr>
          <a:xfrm>
            <a:off x="4078828" y="6514315"/>
            <a:ext cx="312893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No new sounds are taught in Level 4.</a:t>
            </a:r>
          </a:p>
        </p:txBody>
      </p:sp>
      <p:pic>
        <p:nvPicPr>
          <p:cNvPr id="4" name="Picture 3">
            <a:extLst>
              <a:ext uri="{FF2B5EF4-FFF2-40B4-BE49-F238E27FC236}">
                <a16:creationId xmlns:a16="http://schemas.microsoft.com/office/drawing/2014/main" id="{1E152BAE-B28A-3EC1-5D60-D937C6C64FD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86229" y="4738865"/>
            <a:ext cx="1054534" cy="3314250"/>
          </a:xfrm>
          <a:prstGeom prst="rect">
            <a:avLst/>
          </a:prstGeom>
        </p:spPr>
      </p:pic>
      <p:pic>
        <p:nvPicPr>
          <p:cNvPr id="20" name="Picture 19">
            <a:extLst>
              <a:ext uri="{FF2B5EF4-FFF2-40B4-BE49-F238E27FC236}">
                <a16:creationId xmlns:a16="http://schemas.microsoft.com/office/drawing/2014/main" id="{1368A9D2-507B-1D1E-2671-4FC68942C56D}"/>
              </a:ext>
            </a:extLst>
          </p:cNvPr>
          <p:cNvPicPr>
            <a:picLocks noChangeAspect="1"/>
          </p:cNvPicPr>
          <p:nvPr/>
        </p:nvPicPr>
        <p:blipFill rotWithShape="1">
          <a:blip r:embed="rId5"/>
          <a:srcRect l="38304" t="-87" r="31406" b="85458"/>
          <a:stretch/>
        </p:blipFill>
        <p:spPr>
          <a:xfrm>
            <a:off x="6899341" y="-399062"/>
            <a:ext cx="2477673" cy="1691379"/>
          </a:xfrm>
          <a:prstGeom prst="rect">
            <a:avLst/>
          </a:prstGeom>
        </p:spPr>
      </p:pic>
    </p:spTree>
    <p:extLst>
      <p:ext uri="{BB962C8B-B14F-4D97-AF65-F5344CB8AC3E}">
        <p14:creationId xmlns:p14="http://schemas.microsoft.com/office/powerpoint/2010/main" val="393554031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79;p3">
            <a:extLst>
              <a:ext uri="{FF2B5EF4-FFF2-40B4-BE49-F238E27FC236}">
                <a16:creationId xmlns:a16="http://schemas.microsoft.com/office/drawing/2014/main" id="{8852F791-DECE-B34B-950E-9F0C8A7D1466}"/>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What Is Taught and When?</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25" name="Picture 24">
            <a:extLst>
              <a:ext uri="{FF2B5EF4-FFF2-40B4-BE49-F238E27FC236}">
                <a16:creationId xmlns:a16="http://schemas.microsoft.com/office/drawing/2014/main" id="{C87A511B-4882-804D-B67F-FCC92EE07204}"/>
              </a:ext>
            </a:extLst>
          </p:cNvPr>
          <p:cNvPicPr>
            <a:picLocks noChangeAspect="1"/>
          </p:cNvPicPr>
          <p:nvPr/>
        </p:nvPicPr>
        <p:blipFill rotWithShape="1">
          <a:blip r:embed="rId3">
            <a:extLst>
              <a:ext uri="{28A0092B-C50C-407E-A947-70E740481C1C}">
                <a14:useLocalDpi xmlns:a14="http://schemas.microsoft.com/office/drawing/2010/main"/>
              </a:ext>
            </a:extLst>
          </a:blip>
          <a:srcRect t="9870"/>
          <a:stretch/>
        </p:blipFill>
        <p:spPr>
          <a:xfrm>
            <a:off x="636310" y="1377596"/>
            <a:ext cx="5424131" cy="7754170"/>
          </a:xfrm>
          <a:prstGeom prst="rect">
            <a:avLst/>
          </a:prstGeom>
        </p:spPr>
      </p:pic>
      <p:graphicFrame>
        <p:nvGraphicFramePr>
          <p:cNvPr id="6" name="Table 9">
            <a:extLst>
              <a:ext uri="{FF2B5EF4-FFF2-40B4-BE49-F238E27FC236}">
                <a16:creationId xmlns:a16="http://schemas.microsoft.com/office/drawing/2014/main" id="{ECA7B4B9-C708-504C-9232-4C3D02F92DFD}"/>
              </a:ext>
            </a:extLst>
          </p:cNvPr>
          <p:cNvGraphicFramePr>
            <a:graphicFrameLocks noGrp="1"/>
          </p:cNvGraphicFramePr>
          <p:nvPr/>
        </p:nvGraphicFramePr>
        <p:xfrm>
          <a:off x="915757" y="1850799"/>
          <a:ext cx="4865235" cy="4447055"/>
        </p:xfrm>
        <a:graphic>
          <a:graphicData uri="http://schemas.openxmlformats.org/drawingml/2006/table">
            <a:tbl>
              <a:tblPr firstRow="1" bandRow="1">
                <a:tableStyleId>{69CF1AB2-1976-4502-BF36-3FF5EA218861}</a:tableStyleId>
              </a:tblPr>
              <a:tblGrid>
                <a:gridCol w="1085715">
                  <a:extLst>
                    <a:ext uri="{9D8B030D-6E8A-4147-A177-3AD203B41FA5}">
                      <a16:colId xmlns:a16="http://schemas.microsoft.com/office/drawing/2014/main" val="1682929283"/>
                    </a:ext>
                  </a:extLst>
                </a:gridCol>
                <a:gridCol w="1229360">
                  <a:extLst>
                    <a:ext uri="{9D8B030D-6E8A-4147-A177-3AD203B41FA5}">
                      <a16:colId xmlns:a16="http://schemas.microsoft.com/office/drawing/2014/main" val="3701263940"/>
                    </a:ext>
                  </a:extLst>
                </a:gridCol>
                <a:gridCol w="1503680">
                  <a:extLst>
                    <a:ext uri="{9D8B030D-6E8A-4147-A177-3AD203B41FA5}">
                      <a16:colId xmlns:a16="http://schemas.microsoft.com/office/drawing/2014/main" val="335328544"/>
                    </a:ext>
                  </a:extLst>
                </a:gridCol>
                <a:gridCol w="1046480">
                  <a:extLst>
                    <a:ext uri="{9D8B030D-6E8A-4147-A177-3AD203B41FA5}">
                      <a16:colId xmlns:a16="http://schemas.microsoft.com/office/drawing/2014/main" val="992766723"/>
                    </a:ext>
                  </a:extLst>
                </a:gridCol>
              </a:tblGrid>
              <a:tr h="875160">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Twinkl Phonics Level</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Number of Teaching Weeks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Recommended Year Group (UK schools)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Age of Children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1D3E2E"/>
                    </a:solidFill>
                  </a:tcPr>
                </a:tc>
                <a:extLst>
                  <a:ext uri="{0D108BD9-81ED-4DB2-BD59-A6C34878D82A}">
                    <a16:rowId xmlns:a16="http://schemas.microsoft.com/office/drawing/2014/main" val="3169302827"/>
                  </a:ext>
                </a:extLst>
              </a:tr>
              <a:tr h="629160">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1</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36</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Nursery/Preschool</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3-4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653C8F"/>
                    </a:solidFill>
                  </a:tcPr>
                </a:tc>
                <a:extLst>
                  <a:ext uri="{0D108BD9-81ED-4DB2-BD59-A6C34878D82A}">
                    <a16:rowId xmlns:a16="http://schemas.microsoft.com/office/drawing/2014/main" val="1813175632"/>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7</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0821B"/>
                    </a:solidFill>
                  </a:tcPr>
                </a:tc>
                <a:extLst>
                  <a:ext uri="{0D108BD9-81ED-4DB2-BD59-A6C34878D82A}">
                    <a16:rowId xmlns:a16="http://schemas.microsoft.com/office/drawing/2014/main" val="106038539"/>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3</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12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CB4793"/>
                    </a:solidFill>
                  </a:tcPr>
                </a:tc>
                <a:extLst>
                  <a:ext uri="{0D108BD9-81ED-4DB2-BD59-A6C34878D82A}">
                    <a16:rowId xmlns:a16="http://schemas.microsoft.com/office/drawing/2014/main" val="1820950687"/>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4</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5</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Reception</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4-5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49640"/>
                    </a:solidFill>
                  </a:tcPr>
                </a:tc>
                <a:extLst>
                  <a:ext uri="{0D108BD9-81ED-4DB2-BD59-A6C34878D82A}">
                    <a16:rowId xmlns:a16="http://schemas.microsoft.com/office/drawing/2014/main" val="1714208310"/>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5</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30</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Year 1 </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5-6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FAB002"/>
                    </a:solidFill>
                  </a:tcPr>
                </a:tc>
                <a:extLst>
                  <a:ext uri="{0D108BD9-81ED-4DB2-BD59-A6C34878D82A}">
                    <a16:rowId xmlns:a16="http://schemas.microsoft.com/office/drawing/2014/main" val="1320035833"/>
                  </a:ext>
                </a:extLst>
              </a:tr>
              <a:tr h="588547">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Level 6</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30</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Year 2</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tc>
                  <a:txBody>
                    <a:bodyPr/>
                    <a:lstStyle/>
                    <a:p>
                      <a:pPr algn="ctr"/>
                      <a:endParaRPr lang="en-US" sz="1100" dirty="0">
                        <a:solidFill>
                          <a:schemeClr val="bg1"/>
                        </a:solidFill>
                        <a:latin typeface="Roboto" panose="02000000000000000000" pitchFamily="2" charset="0"/>
                        <a:ea typeface="Roboto" panose="02000000000000000000" pitchFamily="2" charset="0"/>
                      </a:endParaRPr>
                    </a:p>
                    <a:p>
                      <a:pPr algn="ctr"/>
                      <a:r>
                        <a:rPr lang="en-US" sz="1100" dirty="0">
                          <a:solidFill>
                            <a:schemeClr val="bg1"/>
                          </a:solidFill>
                          <a:latin typeface="Roboto" panose="02000000000000000000" pitchFamily="2" charset="0"/>
                          <a:ea typeface="Roboto" panose="02000000000000000000" pitchFamily="2" charset="0"/>
                        </a:rPr>
                        <a:t>6-7 years</a:t>
                      </a:r>
                    </a:p>
                  </a:txBody>
                  <a:tcPr>
                    <a:lnL w="19050" cap="flat" cmpd="sng" algn="ctr">
                      <a:solidFill>
                        <a:srgbClr val="1D3E2E"/>
                      </a:solidFill>
                      <a:prstDash val="solid"/>
                      <a:round/>
                      <a:headEnd type="none" w="med" len="med"/>
                      <a:tailEnd type="none" w="med" len="med"/>
                    </a:lnL>
                    <a:lnR w="19050" cap="flat" cmpd="sng" algn="ctr">
                      <a:solidFill>
                        <a:srgbClr val="1D3E2E"/>
                      </a:solidFill>
                      <a:prstDash val="solid"/>
                      <a:round/>
                      <a:headEnd type="none" w="med" len="med"/>
                      <a:tailEnd type="none" w="med" len="med"/>
                    </a:lnR>
                    <a:lnT w="19050" cap="flat" cmpd="sng" algn="ctr">
                      <a:solidFill>
                        <a:srgbClr val="1D3E2E"/>
                      </a:solidFill>
                      <a:prstDash val="solid"/>
                      <a:round/>
                      <a:headEnd type="none" w="med" len="med"/>
                      <a:tailEnd type="none" w="med" len="med"/>
                    </a:lnT>
                    <a:lnB w="19050" cap="flat" cmpd="sng" algn="ctr">
                      <a:solidFill>
                        <a:srgbClr val="1D3E2E"/>
                      </a:solidFill>
                      <a:prstDash val="solid"/>
                      <a:round/>
                      <a:headEnd type="none" w="med" len="med"/>
                      <a:tailEnd type="none" w="med" len="med"/>
                    </a:lnB>
                    <a:solidFill>
                      <a:srgbClr val="00938F"/>
                    </a:solidFill>
                  </a:tcPr>
                </a:tc>
                <a:extLst>
                  <a:ext uri="{0D108BD9-81ED-4DB2-BD59-A6C34878D82A}">
                    <a16:rowId xmlns:a16="http://schemas.microsoft.com/office/drawing/2014/main" val="1138334149"/>
                  </a:ext>
                </a:extLst>
              </a:tr>
            </a:tbl>
          </a:graphicData>
        </a:graphic>
      </p:graphicFrame>
      <p:cxnSp>
        <p:nvCxnSpPr>
          <p:cNvPr id="14" name="Straight Connector 13">
            <a:extLst>
              <a:ext uri="{FF2B5EF4-FFF2-40B4-BE49-F238E27FC236}">
                <a16:creationId xmlns:a16="http://schemas.microsoft.com/office/drawing/2014/main" id="{8FA38074-D8A1-7A49-95E8-2B5118307BA3}"/>
              </a:ext>
            </a:extLst>
          </p:cNvPr>
          <p:cNvCxnSpPr>
            <a:cxnSpLocks/>
          </p:cNvCxnSpPr>
          <p:nvPr/>
        </p:nvCxnSpPr>
        <p:spPr>
          <a:xfrm flipH="1" flipV="1">
            <a:off x="6283960" y="3429000"/>
            <a:ext cx="1" cy="2707641"/>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riangle 15">
            <a:extLst>
              <a:ext uri="{FF2B5EF4-FFF2-40B4-BE49-F238E27FC236}">
                <a16:creationId xmlns:a16="http://schemas.microsoft.com/office/drawing/2014/main" id="{68043320-E0E3-0241-8FE3-247E6F541A4C}"/>
              </a:ext>
            </a:extLst>
          </p:cNvPr>
          <p:cNvSpPr/>
          <p:nvPr/>
        </p:nvSpPr>
        <p:spPr>
          <a:xfrm rot="10800000">
            <a:off x="6217921" y="6054014"/>
            <a:ext cx="132080" cy="14224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Rounded Rectangle 18">
            <a:extLst>
              <a:ext uri="{FF2B5EF4-FFF2-40B4-BE49-F238E27FC236}">
                <a16:creationId xmlns:a16="http://schemas.microsoft.com/office/drawing/2014/main" id="{F9D8EE06-23CC-0641-A7F1-BB586DBB9C73}"/>
              </a:ext>
            </a:extLst>
          </p:cNvPr>
          <p:cNvSpPr/>
          <p:nvPr/>
        </p:nvSpPr>
        <p:spPr>
          <a:xfrm>
            <a:off x="6217920" y="2458388"/>
            <a:ext cx="1849120"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C1C1C"/>
                </a:solidFill>
                <a:effectLst/>
                <a:uLnTx/>
                <a:uFillTx/>
                <a:latin typeface="Roboto"/>
                <a:ea typeface="Roboto"/>
                <a:cs typeface="Roboto"/>
                <a:sym typeface="Roboto"/>
              </a:rPr>
              <a:t>Level 1 continues to be taught alongside the other levels.</a:t>
            </a:r>
          </a:p>
        </p:txBody>
      </p:sp>
      <p:sp>
        <p:nvSpPr>
          <p:cNvPr id="22" name="Rounded Rectangle 21">
            <a:extLst>
              <a:ext uri="{FF2B5EF4-FFF2-40B4-BE49-F238E27FC236}">
                <a16:creationId xmlns:a16="http://schemas.microsoft.com/office/drawing/2014/main" id="{1277ABE8-EAD9-C448-ABB1-EEE6B11DA414}"/>
              </a:ext>
            </a:extLst>
          </p:cNvPr>
          <p:cNvSpPr/>
          <p:nvPr/>
        </p:nvSpPr>
        <p:spPr>
          <a:xfrm>
            <a:off x="6578602" y="3976814"/>
            <a:ext cx="2209798" cy="106729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C1C1C"/>
                </a:solidFill>
                <a:effectLst/>
                <a:uLnTx/>
                <a:uFillTx/>
                <a:latin typeface="Roboto"/>
                <a:ea typeface="Roboto"/>
                <a:cs typeface="Roboto"/>
                <a:sym typeface="Roboto"/>
              </a:rPr>
              <a:t>This is just an overview. We understand that every child progresses at their own pace.</a:t>
            </a:r>
          </a:p>
        </p:txBody>
      </p:sp>
    </p:spTree>
    <p:extLst>
      <p:ext uri="{BB962C8B-B14F-4D97-AF65-F5344CB8AC3E}">
        <p14:creationId xmlns:p14="http://schemas.microsoft.com/office/powerpoint/2010/main" val="324358649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591049" y="1379462"/>
            <a:ext cx="0" cy="4870162"/>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FAB002"/>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5</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5" name="Rounded Rectangle 4">
            <a:extLst>
              <a:ext uri="{FF2B5EF4-FFF2-40B4-BE49-F238E27FC236}">
                <a16:creationId xmlns:a16="http://schemas.microsoft.com/office/drawing/2014/main" id="{0525C100-BF15-8F4D-90E1-D02F558181E7}"/>
              </a:ext>
            </a:extLst>
          </p:cNvPr>
          <p:cNvSpPr/>
          <p:nvPr/>
        </p:nvSpPr>
        <p:spPr>
          <a:xfrm>
            <a:off x="3753916" y="1342138"/>
            <a:ext cx="4840501"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give the phoneme, when shown any grapheme that has been taught;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3753915" y="2032947"/>
            <a:ext cx="4840511" cy="354653"/>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for any given phoneme, write the common graphemes; </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3754901" y="2463948"/>
            <a:ext cx="4839440" cy="762723"/>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apply phonics knowledge and skills as the primary approach to reading and spelling unfamiliar words that are not completely decodable; </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3753915" y="3302946"/>
            <a:ext cx="4839440" cy="61446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and spell phonically decodable two-syllable and three-syllable words such as ‘dolphin’ and ‘parachute’;</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3747590" y="3993682"/>
            <a:ext cx="4839439" cy="5954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automatically all taught tricky and common exception words; </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3754901" y="4665387"/>
            <a:ext cx="4854062" cy="5954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accurately spell all the Level 2, 3 and 4 tricky words and most of the common exception words for reading; </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10337" y="1261877"/>
            <a:ext cx="2570475" cy="1720412"/>
          </a:xfrm>
          <a:prstGeom prst="roundRect">
            <a:avLst/>
          </a:prstGeom>
          <a:solidFill>
            <a:srgbClr val="FAB002"/>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Level 5 is taught in Year 1.</a:t>
            </a: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lang="en-US" sz="16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endParaRP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By the end of Level 5,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669133"/>
            <a:ext cx="383102"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Rounded Rectangle 19">
            <a:extLst>
              <a:ext uri="{FF2B5EF4-FFF2-40B4-BE49-F238E27FC236}">
                <a16:creationId xmlns:a16="http://schemas.microsoft.com/office/drawing/2014/main" id="{486B3737-143B-E041-9133-7DA2F54F7B9A}"/>
              </a:ext>
            </a:extLst>
          </p:cNvPr>
          <p:cNvSpPr/>
          <p:nvPr/>
        </p:nvSpPr>
        <p:spPr>
          <a:xfrm>
            <a:off x="3754900" y="5339255"/>
            <a:ext cx="2728177" cy="33026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form each letter correctly; </a:t>
            </a:r>
          </a:p>
        </p:txBody>
      </p:sp>
      <p:sp>
        <p:nvSpPr>
          <p:cNvPr id="22" name="Rounded Rectangle 21">
            <a:extLst>
              <a:ext uri="{FF2B5EF4-FFF2-40B4-BE49-F238E27FC236}">
                <a16:creationId xmlns:a16="http://schemas.microsoft.com/office/drawing/2014/main" id="{F5DB1D96-87B8-B846-AB45-F31EE2868798}"/>
              </a:ext>
            </a:extLst>
          </p:cNvPr>
          <p:cNvSpPr/>
          <p:nvPr/>
        </p:nvSpPr>
        <p:spPr>
          <a:xfrm>
            <a:off x="3732972" y="5747953"/>
            <a:ext cx="4868674" cy="50167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use alternative ways of pronouncing and representing the long vowel phonemes.</a:t>
            </a:r>
          </a:p>
        </p:txBody>
      </p:sp>
      <p:pic>
        <p:nvPicPr>
          <p:cNvPr id="4" name="Picture 3">
            <a:extLst>
              <a:ext uri="{FF2B5EF4-FFF2-40B4-BE49-F238E27FC236}">
                <a16:creationId xmlns:a16="http://schemas.microsoft.com/office/drawing/2014/main" id="{61C5C3ED-2B3E-6357-9ABA-6C9F552F568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5037" y="3181205"/>
            <a:ext cx="2591744" cy="5032325"/>
          </a:xfrm>
          <a:prstGeom prst="rect">
            <a:avLst/>
          </a:prstGeom>
        </p:spPr>
      </p:pic>
      <p:pic>
        <p:nvPicPr>
          <p:cNvPr id="17" name="Picture 16">
            <a:extLst>
              <a:ext uri="{FF2B5EF4-FFF2-40B4-BE49-F238E27FC236}">
                <a16:creationId xmlns:a16="http://schemas.microsoft.com/office/drawing/2014/main" id="{D7E3790C-F46A-7362-12A0-528A2A39D8C0}"/>
              </a:ext>
            </a:extLst>
          </p:cNvPr>
          <p:cNvPicPr>
            <a:picLocks noChangeAspect="1"/>
          </p:cNvPicPr>
          <p:nvPr/>
        </p:nvPicPr>
        <p:blipFill rotWithShape="1">
          <a:blip r:embed="rId4"/>
          <a:srcRect l="37728" t="14435" r="31982" b="73300"/>
          <a:stretch/>
        </p:blipFill>
        <p:spPr>
          <a:xfrm>
            <a:off x="6918620" y="-96578"/>
            <a:ext cx="2477673" cy="1418090"/>
          </a:xfrm>
          <a:prstGeom prst="rect">
            <a:avLst/>
          </a:prstGeom>
        </p:spPr>
      </p:pic>
    </p:spTree>
    <p:extLst>
      <p:ext uri="{BB962C8B-B14F-4D97-AF65-F5344CB8AC3E}">
        <p14:creationId xmlns:p14="http://schemas.microsoft.com/office/powerpoint/2010/main" val="1795491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10E0B39D-C761-8646-A2AD-0C7913F07E92}"/>
              </a:ext>
            </a:extLst>
          </p:cNvPr>
          <p:cNvSpPr/>
          <p:nvPr/>
        </p:nvSpPr>
        <p:spPr>
          <a:xfrm>
            <a:off x="355600" y="263829"/>
            <a:ext cx="8432800" cy="853772"/>
          </a:xfrm>
          <a:prstGeom prst="roundRect">
            <a:avLst>
              <a:gd name="adj" fmla="val 50000"/>
            </a:avLst>
          </a:prstGeom>
          <a:solidFill>
            <a:srgbClr val="FAB002"/>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5 Mnemonics</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4" name="Google Shape;135;p20">
            <a:extLst>
              <a:ext uri="{FF2B5EF4-FFF2-40B4-BE49-F238E27FC236}">
                <a16:creationId xmlns:a16="http://schemas.microsoft.com/office/drawing/2014/main" id="{6E5CC4D7-455B-8D4B-B0F2-0130A222F546}"/>
              </a:ext>
            </a:extLst>
          </p:cNvPr>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2126560" y="1303615"/>
            <a:ext cx="5114400" cy="3876425"/>
          </a:xfrm>
          <a:prstGeom prst="rect">
            <a:avLst/>
          </a:prstGeom>
          <a:noFill/>
          <a:ln w="22225">
            <a:solidFill>
              <a:srgbClr val="FAB002"/>
            </a:solidFill>
          </a:ln>
        </p:spPr>
      </p:pic>
      <p:sp>
        <p:nvSpPr>
          <p:cNvPr id="5" name="Rounded Rectangle 4">
            <a:extLst>
              <a:ext uri="{FF2B5EF4-FFF2-40B4-BE49-F238E27FC236}">
                <a16:creationId xmlns:a16="http://schemas.microsoft.com/office/drawing/2014/main" id="{2EF38BDE-0BDE-084E-88AA-390E241404B3}"/>
              </a:ext>
            </a:extLst>
          </p:cNvPr>
          <p:cNvSpPr/>
          <p:nvPr/>
        </p:nvSpPr>
        <p:spPr>
          <a:xfrm>
            <a:off x="2042080" y="5476241"/>
            <a:ext cx="5364639" cy="426720"/>
          </a:xfrm>
          <a:prstGeom prst="roundRect">
            <a:avLst/>
          </a:prstGeom>
          <a:solidFill>
            <a:srgbClr val="FAB002"/>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The new sound is displayed within a word linked to the mnemonic for Level 5. </a:t>
            </a:r>
          </a:p>
        </p:txBody>
      </p:sp>
      <p:pic>
        <p:nvPicPr>
          <p:cNvPr id="6" name="Picture 5">
            <a:extLst>
              <a:ext uri="{FF2B5EF4-FFF2-40B4-BE49-F238E27FC236}">
                <a16:creationId xmlns:a16="http://schemas.microsoft.com/office/drawing/2014/main" id="{1B81104C-6B7C-75B9-BA01-5E6A4AD45099}"/>
              </a:ext>
            </a:extLst>
          </p:cNvPr>
          <p:cNvPicPr>
            <a:picLocks noChangeAspect="1"/>
          </p:cNvPicPr>
          <p:nvPr/>
        </p:nvPicPr>
        <p:blipFill>
          <a:blip r:embed="rId3"/>
          <a:stretch>
            <a:fillRect/>
          </a:stretch>
        </p:blipFill>
        <p:spPr>
          <a:xfrm>
            <a:off x="7406719" y="4199956"/>
            <a:ext cx="1659146" cy="2258805"/>
          </a:xfrm>
          <a:prstGeom prst="rect">
            <a:avLst/>
          </a:prstGeom>
        </p:spPr>
      </p:pic>
    </p:spTree>
    <p:extLst>
      <p:ext uri="{BB962C8B-B14F-4D97-AF65-F5344CB8AC3E}">
        <p14:creationId xmlns:p14="http://schemas.microsoft.com/office/powerpoint/2010/main" val="91719666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143;p21">
            <a:extLst>
              <a:ext uri="{FF2B5EF4-FFF2-40B4-BE49-F238E27FC236}">
                <a16:creationId xmlns:a16="http://schemas.microsoft.com/office/drawing/2014/main" id="{BBDCDAD3-9143-0A42-9EC7-216053913885}"/>
              </a:ext>
            </a:extLst>
          </p:cNvPr>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1001177" y="1473201"/>
            <a:ext cx="7358602" cy="4701750"/>
          </a:xfrm>
          <a:prstGeom prst="rect">
            <a:avLst/>
          </a:prstGeom>
          <a:noFill/>
          <a:ln w="22225">
            <a:solidFill>
              <a:srgbClr val="FAB002"/>
            </a:solidFill>
          </a:ln>
        </p:spPr>
      </p:pic>
      <p:sp>
        <p:nvSpPr>
          <p:cNvPr id="4" name="Google Shape;79;p3">
            <a:extLst>
              <a:ext uri="{FF2B5EF4-FFF2-40B4-BE49-F238E27FC236}">
                <a16:creationId xmlns:a16="http://schemas.microsoft.com/office/drawing/2014/main" id="{775088A9-0A12-E248-929B-2DDE8A895E16}"/>
              </a:ext>
            </a:extLst>
          </p:cNvPr>
          <p:cNvSpPr/>
          <p:nvPr/>
        </p:nvSpPr>
        <p:spPr>
          <a:xfrm>
            <a:off x="355600" y="263829"/>
            <a:ext cx="8432800" cy="853772"/>
          </a:xfrm>
          <a:prstGeom prst="roundRect">
            <a:avLst>
              <a:gd name="adj" fmla="val 50000"/>
            </a:avLst>
          </a:prstGeom>
          <a:solidFill>
            <a:srgbClr val="FAB002"/>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5 Overview</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5" name="Picture 4">
            <a:extLst>
              <a:ext uri="{FF2B5EF4-FFF2-40B4-BE49-F238E27FC236}">
                <a16:creationId xmlns:a16="http://schemas.microsoft.com/office/drawing/2014/main" id="{1E3758B0-C907-8807-528B-C86C27A657B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8159" y="3429000"/>
            <a:ext cx="970130" cy="3346704"/>
          </a:xfrm>
          <a:prstGeom prst="rect">
            <a:avLst/>
          </a:prstGeom>
        </p:spPr>
      </p:pic>
    </p:spTree>
    <p:extLst>
      <p:ext uri="{BB962C8B-B14F-4D97-AF65-F5344CB8AC3E}">
        <p14:creationId xmlns:p14="http://schemas.microsoft.com/office/powerpoint/2010/main" val="197888790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a:extLst>
              <a:ext uri="{FF2B5EF4-FFF2-40B4-BE49-F238E27FC236}">
                <a16:creationId xmlns:a16="http://schemas.microsoft.com/office/drawing/2014/main" id="{5E63F4C8-47D3-ABE3-418D-78EB67853051}"/>
              </a:ext>
            </a:extLst>
          </p:cNvPr>
          <p:cNvSpPr/>
          <p:nvPr/>
        </p:nvSpPr>
        <p:spPr>
          <a:xfrm>
            <a:off x="648464" y="2655626"/>
            <a:ext cx="2646170" cy="1087467"/>
          </a:xfrm>
          <a:prstGeom prst="wedgeRoundRectCallout">
            <a:avLst>
              <a:gd name="adj1" fmla="val -19451"/>
              <a:gd name="adj2" fmla="val 7259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13" name="Straight Connector 12">
            <a:extLst>
              <a:ext uri="{FF2B5EF4-FFF2-40B4-BE49-F238E27FC236}">
                <a16:creationId xmlns:a16="http://schemas.microsoft.com/office/drawing/2014/main" id="{953D73F1-9E9D-F24E-8316-208E0D086075}"/>
              </a:ext>
            </a:extLst>
          </p:cNvPr>
          <p:cNvCxnSpPr>
            <a:cxnSpLocks/>
          </p:cNvCxnSpPr>
          <p:nvPr/>
        </p:nvCxnSpPr>
        <p:spPr>
          <a:xfrm flipV="1">
            <a:off x="6156355" y="1801854"/>
            <a:ext cx="0" cy="2963391"/>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294634" y="1801854"/>
            <a:ext cx="707801"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Year 1 Phonics Screening Check</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4" name="Rounded Rectangle 3">
            <a:extLst>
              <a:ext uri="{FF2B5EF4-FFF2-40B4-BE49-F238E27FC236}">
                <a16:creationId xmlns:a16="http://schemas.microsoft.com/office/drawing/2014/main" id="{69381000-3B1E-064D-849C-E15F77F3717B}"/>
              </a:ext>
            </a:extLst>
          </p:cNvPr>
          <p:cNvSpPr/>
          <p:nvPr/>
        </p:nvSpPr>
        <p:spPr>
          <a:xfrm>
            <a:off x="648464" y="1374968"/>
            <a:ext cx="2744976" cy="85377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ysClr val="windowText" lastClr="000000"/>
                </a:solidFill>
                <a:effectLst/>
                <a:uLnTx/>
                <a:uFillTx/>
                <a:latin typeface="Roboto" panose="02000000000000000000" pitchFamily="2" charset="0"/>
                <a:ea typeface="Roboto" panose="02000000000000000000" pitchFamily="2" charset="0"/>
                <a:cs typeface="+mn-cs"/>
                <a:sym typeface="Arial"/>
              </a:rPr>
              <a:t>In June, all year 1 children are expected to complete </a:t>
            </a:r>
            <a:r>
              <a:rPr kumimoji="0" lang="en-GB" sz="1400" b="0" i="0" u="none" strike="noStrike" kern="0" cap="none" spc="0" normalizeH="0" baseline="0" noProof="0">
                <a:ln>
                  <a:noFill/>
                </a:ln>
                <a:solidFill>
                  <a:sysClr val="windowText" lastClr="000000"/>
                </a:solidFill>
                <a:effectLst/>
                <a:uLnTx/>
                <a:uFillTx/>
                <a:latin typeface="Roboto" panose="02000000000000000000" pitchFamily="2" charset="0"/>
                <a:ea typeface="Roboto" panose="02000000000000000000" pitchFamily="2" charset="0"/>
                <a:cs typeface="+mn-cs"/>
                <a:sym typeface="Arial"/>
              </a:rPr>
              <a:t>the Year </a:t>
            </a:r>
            <a:r>
              <a:rPr kumimoji="0" lang="en-GB" sz="1400" b="0" i="0" u="none" strike="noStrike" kern="0" cap="none" spc="0" normalizeH="0" baseline="0" noProof="0" dirty="0">
                <a:ln>
                  <a:noFill/>
                </a:ln>
                <a:solidFill>
                  <a:sysClr val="windowText" lastClr="000000"/>
                </a:solidFill>
                <a:effectLst/>
                <a:uLnTx/>
                <a:uFillTx/>
                <a:latin typeface="Roboto" panose="02000000000000000000" pitchFamily="2" charset="0"/>
                <a:ea typeface="Roboto" panose="02000000000000000000" pitchFamily="2" charset="0"/>
                <a:cs typeface="+mn-cs"/>
                <a:sym typeface="Arial"/>
              </a:rPr>
              <a:t>1 Phonics Screening Check.</a:t>
            </a:r>
          </a:p>
        </p:txBody>
      </p:sp>
      <p:sp>
        <p:nvSpPr>
          <p:cNvPr id="5" name="Rounded Rectangle 4">
            <a:extLst>
              <a:ext uri="{FF2B5EF4-FFF2-40B4-BE49-F238E27FC236}">
                <a16:creationId xmlns:a16="http://schemas.microsoft.com/office/drawing/2014/main" id="{0525C100-BF15-8F4D-90E1-D02F558181E7}"/>
              </a:ext>
            </a:extLst>
          </p:cNvPr>
          <p:cNvSpPr/>
          <p:nvPr/>
        </p:nvSpPr>
        <p:spPr>
          <a:xfrm>
            <a:off x="4012595" y="1374968"/>
            <a:ext cx="4472781" cy="119937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GB" sz="1400" b="0" i="0" u="none" strike="noStrike" kern="0" cap="none" spc="0" normalizeH="0" baseline="0" noProof="0" dirty="0">
                <a:ln>
                  <a:noFill/>
                </a:ln>
                <a:solidFill>
                  <a:srgbClr val="1C1C1C"/>
                </a:solidFill>
                <a:effectLst/>
                <a:uLnTx/>
                <a:uFillTx/>
                <a:latin typeface="Roboto" panose="02000000000000000000" pitchFamily="2" charset="0"/>
                <a:ea typeface="Roboto" panose="02000000000000000000" pitchFamily="2" charset="0"/>
                <a:cs typeface="+mn-cs"/>
                <a:sym typeface="Arial"/>
              </a:rPr>
              <a:t>The aim is to check that a child is making progress in phonics. They are expected to read a mixture of real words and ‘nonsense’ words. (Nonsense words can also be referred to as ‘pseudo’ or ‘alien’ words)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4600683" y="2878196"/>
            <a:ext cx="3111344" cy="98585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GB" sz="1400" b="0" i="0" u="none" strike="noStrike" kern="0" cap="none" spc="0" normalizeH="0" baseline="0" noProof="0" dirty="0">
                <a:ln>
                  <a:noFill/>
                </a:ln>
                <a:solidFill>
                  <a:srgbClr val="1C1C1C"/>
                </a:solidFill>
                <a:effectLst/>
                <a:uLnTx/>
                <a:uFillTx/>
                <a:latin typeface="Roboto" panose="02000000000000000000" pitchFamily="2" charset="0"/>
                <a:ea typeface="Roboto" panose="02000000000000000000" pitchFamily="2" charset="0"/>
                <a:cs typeface="+mn-cs"/>
                <a:sym typeface="Arial"/>
              </a:rPr>
              <a:t>If a child has not reached the expected standard, schools must give additional support to help the child to make progress in year 2.</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4890242" y="4167897"/>
            <a:ext cx="2532226" cy="93422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GB" sz="1400" b="0" i="0" u="none" strike="noStrike" kern="0" cap="none" spc="0" normalizeH="0" baseline="0" noProof="0" dirty="0">
                <a:ln>
                  <a:noFill/>
                </a:ln>
                <a:solidFill>
                  <a:srgbClr val="1C1C1C"/>
                </a:solidFill>
                <a:effectLst/>
                <a:uLnTx/>
                <a:uFillTx/>
                <a:latin typeface="Roboto" panose="02000000000000000000" pitchFamily="2" charset="0"/>
                <a:ea typeface="Roboto" panose="02000000000000000000" pitchFamily="2" charset="0"/>
                <a:cs typeface="+mn-cs"/>
                <a:sym typeface="Arial"/>
              </a:rPr>
              <a:t>Children who have not passed the check in year 1 will have the opportunity to retake it in year 2. </a:t>
            </a:r>
          </a:p>
        </p:txBody>
      </p:sp>
      <p:pic>
        <p:nvPicPr>
          <p:cNvPr id="16" name="Google Shape;170;p25">
            <a:extLst>
              <a:ext uri="{FF2B5EF4-FFF2-40B4-BE49-F238E27FC236}">
                <a16:creationId xmlns:a16="http://schemas.microsoft.com/office/drawing/2014/main" id="{6DD432B4-0E9A-D04B-BAC1-91C9B30D124D}"/>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6248985" y="5295852"/>
            <a:ext cx="2597744" cy="1282739"/>
          </a:xfrm>
          <a:prstGeom prst="rect">
            <a:avLst/>
          </a:prstGeom>
          <a:noFill/>
          <a:ln w="22225">
            <a:solidFill>
              <a:srgbClr val="CB4592"/>
            </a:solidFill>
          </a:ln>
        </p:spPr>
      </p:pic>
      <p:pic>
        <p:nvPicPr>
          <p:cNvPr id="17" name="Google Shape;169;p25">
            <a:extLst>
              <a:ext uri="{FF2B5EF4-FFF2-40B4-BE49-F238E27FC236}">
                <a16:creationId xmlns:a16="http://schemas.microsoft.com/office/drawing/2014/main" id="{BB64045B-9C71-E440-974C-16B938FFB0B9}"/>
              </a:ext>
            </a:extLst>
          </p:cNvPr>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3487814" y="5282621"/>
            <a:ext cx="2633216" cy="1295970"/>
          </a:xfrm>
          <a:prstGeom prst="rect">
            <a:avLst/>
          </a:prstGeom>
          <a:noFill/>
          <a:ln w="22225">
            <a:solidFill>
              <a:srgbClr val="CB4592"/>
            </a:solidFill>
          </a:ln>
        </p:spPr>
      </p:pic>
      <p:sp>
        <p:nvSpPr>
          <p:cNvPr id="11" name="Rectangle 10">
            <a:extLst>
              <a:ext uri="{FF2B5EF4-FFF2-40B4-BE49-F238E27FC236}">
                <a16:creationId xmlns:a16="http://schemas.microsoft.com/office/drawing/2014/main" id="{331F2418-C24E-644F-99BE-AF2F923D3FB8}"/>
              </a:ext>
            </a:extLst>
          </p:cNvPr>
          <p:cNvSpPr/>
          <p:nvPr/>
        </p:nvSpPr>
        <p:spPr>
          <a:xfrm>
            <a:off x="623077" y="2775084"/>
            <a:ext cx="2590664" cy="830997"/>
          </a:xfrm>
          <a:prstGeom prst="rect">
            <a:avLst/>
          </a:prstGeom>
        </p:spPr>
        <p:txBody>
          <a:bodyPr wrap="square">
            <a:spAutoFit/>
          </a:bodyPr>
          <a:lstStyle/>
          <a:p>
            <a:pPr marL="10795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GB" sz="1200" b="0" i="0" u="none" strike="noStrike" kern="0" cap="none" spc="0" normalizeH="0" baseline="0" noProof="0" dirty="0">
                <a:ln>
                  <a:noFill/>
                </a:ln>
                <a:solidFill>
                  <a:srgbClr val="1C1C1C"/>
                </a:solidFill>
                <a:effectLst/>
                <a:uLnTx/>
                <a:uFillTx/>
                <a:latin typeface="Arial"/>
                <a:cs typeface="Arial"/>
                <a:sym typeface="Arial"/>
              </a:rPr>
              <a:t>For more information why not take a look at the </a:t>
            </a:r>
          </a:p>
          <a:p>
            <a:pPr marL="10795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GB" sz="1200" b="0" i="0" u="sng" strike="noStrike" kern="0" cap="none" spc="0" normalizeH="0" baseline="0" noProof="0" dirty="0">
                <a:ln>
                  <a:noFill/>
                </a:ln>
                <a:solidFill>
                  <a:srgbClr val="23A7F9"/>
                </a:solidFill>
                <a:effectLst/>
                <a:uLnTx/>
                <a:uFillTx/>
                <a:latin typeface="Arial"/>
                <a:cs typeface="Arial"/>
                <a:sym typeface="Arial"/>
                <a:hlinkClick r:id="rId5"/>
              </a:rPr>
              <a:t>Twinkl Phonics Year 1 Screening Check Guide for Parents</a:t>
            </a:r>
            <a:endParaRPr kumimoji="0" lang="en-GB" sz="1200" b="0" i="0" u="none" strike="noStrike" kern="0" cap="none" spc="0" normalizeH="0" baseline="0" noProof="0" dirty="0">
              <a:ln>
                <a:noFill/>
              </a:ln>
              <a:solidFill>
                <a:srgbClr val="333333"/>
              </a:solidFill>
              <a:effectLst/>
              <a:uLnTx/>
              <a:uFillTx/>
              <a:latin typeface="Arial"/>
              <a:cs typeface="Arial"/>
              <a:sym typeface="Arial"/>
            </a:endParaRPr>
          </a:p>
        </p:txBody>
      </p:sp>
      <p:pic>
        <p:nvPicPr>
          <p:cNvPr id="8" name="Picture 7">
            <a:extLst>
              <a:ext uri="{FF2B5EF4-FFF2-40B4-BE49-F238E27FC236}">
                <a16:creationId xmlns:a16="http://schemas.microsoft.com/office/drawing/2014/main" id="{CF47EED5-3D03-64A5-657B-0F77FDB3B51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89835" y="3965663"/>
            <a:ext cx="1663394" cy="3229771"/>
          </a:xfrm>
          <a:prstGeom prst="rect">
            <a:avLst/>
          </a:prstGeom>
        </p:spPr>
      </p:pic>
    </p:spTree>
    <p:extLst>
      <p:ext uri="{BB962C8B-B14F-4D97-AF65-F5344CB8AC3E}">
        <p14:creationId xmlns:p14="http://schemas.microsoft.com/office/powerpoint/2010/main" val="53254691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ular Callout 1">
            <a:extLst>
              <a:ext uri="{FF2B5EF4-FFF2-40B4-BE49-F238E27FC236}">
                <a16:creationId xmlns:a16="http://schemas.microsoft.com/office/drawing/2014/main" id="{372E29A6-9B23-5FD5-F7B0-D76B36270D96}"/>
              </a:ext>
            </a:extLst>
          </p:cNvPr>
          <p:cNvSpPr/>
          <p:nvPr/>
        </p:nvSpPr>
        <p:spPr>
          <a:xfrm>
            <a:off x="592263" y="3428999"/>
            <a:ext cx="2685617" cy="1170427"/>
          </a:xfrm>
          <a:prstGeom prst="wedgeRoundRectCallout">
            <a:avLst>
              <a:gd name="adj1" fmla="val -2107"/>
              <a:gd name="adj2" fmla="val 74146"/>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14" name="Straight Connector 13">
            <a:extLst>
              <a:ext uri="{FF2B5EF4-FFF2-40B4-BE49-F238E27FC236}">
                <a16:creationId xmlns:a16="http://schemas.microsoft.com/office/drawing/2014/main" id="{210F5D33-7B9D-8C47-BD43-9CF1079CA18B}"/>
              </a:ext>
            </a:extLst>
          </p:cNvPr>
          <p:cNvCxnSpPr>
            <a:cxnSpLocks/>
          </p:cNvCxnSpPr>
          <p:nvPr/>
        </p:nvCxnSpPr>
        <p:spPr>
          <a:xfrm>
            <a:off x="3591049" y="1342138"/>
            <a:ext cx="0" cy="4533729"/>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938F"/>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6</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sp>
        <p:nvSpPr>
          <p:cNvPr id="5" name="Rounded Rectangle 4">
            <a:extLst>
              <a:ext uri="{FF2B5EF4-FFF2-40B4-BE49-F238E27FC236}">
                <a16:creationId xmlns:a16="http://schemas.microsoft.com/office/drawing/2014/main" id="{0525C100-BF15-8F4D-90E1-D02F558181E7}"/>
              </a:ext>
            </a:extLst>
          </p:cNvPr>
          <p:cNvSpPr/>
          <p:nvPr/>
        </p:nvSpPr>
        <p:spPr>
          <a:xfrm>
            <a:off x="3753916" y="1342138"/>
            <a:ext cx="4833109" cy="37383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 read accurately most words of two or more syllables; </a:t>
            </a:r>
          </a:p>
        </p:txBody>
      </p:sp>
      <p:sp>
        <p:nvSpPr>
          <p:cNvPr id="6" name="Rounded Rectangle 5">
            <a:extLst>
              <a:ext uri="{FF2B5EF4-FFF2-40B4-BE49-F238E27FC236}">
                <a16:creationId xmlns:a16="http://schemas.microsoft.com/office/drawing/2014/main" id="{C5CAA970-B9DD-1B47-8A4F-B1413D3F82EE}"/>
              </a:ext>
            </a:extLst>
          </p:cNvPr>
          <p:cNvSpPr/>
          <p:nvPr/>
        </p:nvSpPr>
        <p:spPr>
          <a:xfrm>
            <a:off x="3753915" y="1785155"/>
            <a:ext cx="4585412" cy="354653"/>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most words containing common suffixes; </a:t>
            </a:r>
          </a:p>
        </p:txBody>
      </p:sp>
      <p:sp>
        <p:nvSpPr>
          <p:cNvPr id="7" name="Rounded Rectangle 6">
            <a:extLst>
              <a:ext uri="{FF2B5EF4-FFF2-40B4-BE49-F238E27FC236}">
                <a16:creationId xmlns:a16="http://schemas.microsoft.com/office/drawing/2014/main" id="{6B0CE513-8C19-8C47-B015-FB2B7CAEA9EA}"/>
              </a:ext>
            </a:extLst>
          </p:cNvPr>
          <p:cNvSpPr/>
          <p:nvPr/>
        </p:nvSpPr>
        <p:spPr>
          <a:xfrm>
            <a:off x="3754901" y="2208994"/>
            <a:ext cx="3468855" cy="354653"/>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most common exception words; </a:t>
            </a:r>
          </a:p>
        </p:txBody>
      </p:sp>
      <p:sp>
        <p:nvSpPr>
          <p:cNvPr id="13" name="Rounded Rectangle 12">
            <a:extLst>
              <a:ext uri="{FF2B5EF4-FFF2-40B4-BE49-F238E27FC236}">
                <a16:creationId xmlns:a16="http://schemas.microsoft.com/office/drawing/2014/main" id="{77595D41-B20E-1A49-B3E9-64B3F90F4B0B}"/>
              </a:ext>
            </a:extLst>
          </p:cNvPr>
          <p:cNvSpPr/>
          <p:nvPr/>
        </p:nvSpPr>
        <p:spPr>
          <a:xfrm>
            <a:off x="3753915" y="2632833"/>
            <a:ext cx="4868674" cy="96918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most words accurately, in age-appropriate books, without overt sounding and blending, fluent enough to allow them to focus on their understanding rather than on decoding individual words; </a:t>
            </a:r>
          </a:p>
        </p:txBody>
      </p:sp>
      <p:sp>
        <p:nvSpPr>
          <p:cNvPr id="15" name="Rounded Rectangle 14">
            <a:extLst>
              <a:ext uri="{FF2B5EF4-FFF2-40B4-BE49-F238E27FC236}">
                <a16:creationId xmlns:a16="http://schemas.microsoft.com/office/drawing/2014/main" id="{4C459CE0-B840-D546-9F21-6F1CFAC6C9DB}"/>
              </a:ext>
            </a:extLst>
          </p:cNvPr>
          <p:cNvSpPr/>
          <p:nvPr/>
        </p:nvSpPr>
        <p:spPr>
          <a:xfrm>
            <a:off x="3747590" y="3671206"/>
            <a:ext cx="4839439" cy="5954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sound out most unfamiliar words accurately, without undue hesitation; </a:t>
            </a:r>
          </a:p>
        </p:txBody>
      </p:sp>
      <p:sp>
        <p:nvSpPr>
          <p:cNvPr id="16" name="Rounded Rectangle 15">
            <a:extLst>
              <a:ext uri="{FF2B5EF4-FFF2-40B4-BE49-F238E27FC236}">
                <a16:creationId xmlns:a16="http://schemas.microsoft.com/office/drawing/2014/main" id="{DEF08D18-5DDC-2243-B8B6-0F3AB3DF913A}"/>
              </a:ext>
            </a:extLst>
          </p:cNvPr>
          <p:cNvSpPr/>
          <p:nvPr/>
        </p:nvSpPr>
        <p:spPr>
          <a:xfrm>
            <a:off x="3754901" y="4335822"/>
            <a:ext cx="4854062" cy="969187"/>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segment spoken words into phonemes and represent these by graphemes, spelling many of these words correctly and making phonetically plausible attempts at others; </a:t>
            </a:r>
          </a:p>
        </p:txBody>
      </p:sp>
      <p:sp>
        <p:nvSpPr>
          <p:cNvPr id="18" name="Rounded Rectangle 17">
            <a:extLst>
              <a:ext uri="{FF2B5EF4-FFF2-40B4-BE49-F238E27FC236}">
                <a16:creationId xmlns:a16="http://schemas.microsoft.com/office/drawing/2014/main" id="{AFD5CDF6-23CC-8641-AFD4-D99792B52F50}"/>
              </a:ext>
            </a:extLst>
          </p:cNvPr>
          <p:cNvSpPr/>
          <p:nvPr/>
        </p:nvSpPr>
        <p:spPr>
          <a:xfrm>
            <a:off x="592263" y="1508760"/>
            <a:ext cx="2570475" cy="1637658"/>
          </a:xfrm>
          <a:prstGeom prst="roundRect">
            <a:avLst/>
          </a:prstGeom>
          <a:solidFill>
            <a:srgbClr val="00938F"/>
          </a:solid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rPr>
              <a:t>Level 6 is taught in Year 2.</a:t>
            </a: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lang="en-US" sz="1600" b="1" i="0" u="none" strike="noStrike" kern="0" cap="none" spc="0" normalizeH="0" baseline="0" noProof="0" dirty="0">
              <a:ln>
                <a:noFill/>
              </a:ln>
              <a:solidFill>
                <a:srgbClr val="FFFFFF"/>
              </a:solidFill>
              <a:effectLst/>
              <a:uLnTx/>
              <a:uFillTx/>
              <a:latin typeface="Arial"/>
              <a:ea typeface="+mn-ea"/>
              <a:cs typeface="+mn-cs"/>
              <a:sym typeface="Arial"/>
            </a:endParaRPr>
          </a:p>
          <a:p>
            <a:pPr marL="10795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600" b="1" i="0" u="none" strike="noStrike" kern="0" cap="none" spc="0" normalizeH="0" baseline="0" noProof="0" dirty="0">
                <a:ln>
                  <a:noFill/>
                </a:ln>
                <a:solidFill>
                  <a:srgbClr val="FFFFFF"/>
                </a:solidFill>
                <a:effectLst/>
                <a:uLnTx/>
                <a:uFillTx/>
                <a:latin typeface="Arial"/>
                <a:ea typeface="+mn-ea"/>
                <a:cs typeface="+mn-cs"/>
                <a:sym typeface="Arial"/>
              </a:rPr>
              <a:t>By the end of Level 6, children will have had the opportunities to:</a:t>
            </a:r>
          </a:p>
        </p:txBody>
      </p:sp>
      <p:cxnSp>
        <p:nvCxnSpPr>
          <p:cNvPr id="19" name="Straight Connector 18">
            <a:extLst>
              <a:ext uri="{FF2B5EF4-FFF2-40B4-BE49-F238E27FC236}">
                <a16:creationId xmlns:a16="http://schemas.microsoft.com/office/drawing/2014/main" id="{03E04D34-BDD9-2140-8302-AB3EC565B1DA}"/>
              </a:ext>
            </a:extLst>
          </p:cNvPr>
          <p:cNvCxnSpPr>
            <a:cxnSpLocks/>
          </p:cNvCxnSpPr>
          <p:nvPr/>
        </p:nvCxnSpPr>
        <p:spPr>
          <a:xfrm>
            <a:off x="3162738" y="2669133"/>
            <a:ext cx="383102" cy="0"/>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Rounded Rectangle 21">
            <a:extLst>
              <a:ext uri="{FF2B5EF4-FFF2-40B4-BE49-F238E27FC236}">
                <a16:creationId xmlns:a16="http://schemas.microsoft.com/office/drawing/2014/main" id="{F5DB1D96-87B8-B846-AB45-F31EE2868798}"/>
              </a:ext>
            </a:extLst>
          </p:cNvPr>
          <p:cNvSpPr/>
          <p:nvPr/>
        </p:nvSpPr>
        <p:spPr>
          <a:xfrm>
            <a:off x="3754901" y="5374196"/>
            <a:ext cx="4868674" cy="501671"/>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
                <a:srgbClr val="000000"/>
              </a:buClr>
              <a:buSzTx/>
              <a:buFont typeface="Courier New" panose="02070309020205020404" pitchFamily="49" charset="0"/>
              <a:buChar char="o"/>
              <a:tabLst/>
              <a:defRPr/>
            </a:pPr>
            <a:r>
              <a:rPr kumimoji="0" lang="en-GB" sz="14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spell most common exception words correctly.</a:t>
            </a:r>
          </a:p>
        </p:txBody>
      </p:sp>
      <p:sp>
        <p:nvSpPr>
          <p:cNvPr id="4" name="Rectangle 3">
            <a:extLst>
              <a:ext uri="{FF2B5EF4-FFF2-40B4-BE49-F238E27FC236}">
                <a16:creationId xmlns:a16="http://schemas.microsoft.com/office/drawing/2014/main" id="{8D2D86BA-E566-1D48-A8BB-25A8CEF91BF1}"/>
              </a:ext>
            </a:extLst>
          </p:cNvPr>
          <p:cNvSpPr/>
          <p:nvPr/>
        </p:nvSpPr>
        <p:spPr>
          <a:xfrm>
            <a:off x="757801" y="3512592"/>
            <a:ext cx="2493397"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200" b="0" i="0" u="none" strike="noStrike" kern="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a:sym typeface="Arial"/>
              </a:rPr>
              <a:t>At this stage, children can read hundreds of words automatically. They are now reading for pleasure and reading to learn rather than learning to read.</a:t>
            </a:r>
          </a:p>
        </p:txBody>
      </p:sp>
      <p:pic>
        <p:nvPicPr>
          <p:cNvPr id="8" name="Picture 7">
            <a:extLst>
              <a:ext uri="{FF2B5EF4-FFF2-40B4-BE49-F238E27FC236}">
                <a16:creationId xmlns:a16="http://schemas.microsoft.com/office/drawing/2014/main" id="{BDF51003-BF62-ACC5-A7C7-F0FE82F5765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34822" y="4379280"/>
            <a:ext cx="2520079" cy="3867278"/>
          </a:xfrm>
          <a:prstGeom prst="rect">
            <a:avLst/>
          </a:prstGeom>
        </p:spPr>
      </p:pic>
      <p:pic>
        <p:nvPicPr>
          <p:cNvPr id="17" name="Picture 16">
            <a:extLst>
              <a:ext uri="{FF2B5EF4-FFF2-40B4-BE49-F238E27FC236}">
                <a16:creationId xmlns:a16="http://schemas.microsoft.com/office/drawing/2014/main" id="{0A609004-ACEB-F1D0-9F76-B4AEA6D4725F}"/>
              </a:ext>
            </a:extLst>
          </p:cNvPr>
          <p:cNvPicPr>
            <a:picLocks noChangeAspect="1"/>
          </p:cNvPicPr>
          <p:nvPr/>
        </p:nvPicPr>
        <p:blipFill rotWithShape="1">
          <a:blip r:embed="rId4"/>
          <a:srcRect l="38165" t="26786" r="31545" b="60573"/>
          <a:stretch/>
        </p:blipFill>
        <p:spPr>
          <a:xfrm>
            <a:off x="6885962" y="-161697"/>
            <a:ext cx="2477673" cy="1461437"/>
          </a:xfrm>
          <a:prstGeom prst="rect">
            <a:avLst/>
          </a:prstGeom>
        </p:spPr>
      </p:pic>
    </p:spTree>
    <p:extLst>
      <p:ext uri="{BB962C8B-B14F-4D97-AF65-F5344CB8AC3E}">
        <p14:creationId xmlns:p14="http://schemas.microsoft.com/office/powerpoint/2010/main" val="142567603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938F"/>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6 Overview</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17" name="Google Shape;156;p23">
            <a:extLst>
              <a:ext uri="{FF2B5EF4-FFF2-40B4-BE49-F238E27FC236}">
                <a16:creationId xmlns:a16="http://schemas.microsoft.com/office/drawing/2014/main" id="{16F80BBE-BD53-444D-BED9-93E7D17864EE}"/>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1097028" y="1252020"/>
            <a:ext cx="7424448" cy="4833999"/>
          </a:xfrm>
          <a:prstGeom prst="rect">
            <a:avLst/>
          </a:prstGeom>
          <a:noFill/>
          <a:ln w="22225">
            <a:solidFill>
              <a:srgbClr val="00938F"/>
            </a:solidFill>
          </a:ln>
        </p:spPr>
      </p:pic>
      <p:pic>
        <p:nvPicPr>
          <p:cNvPr id="4" name="Picture 3">
            <a:extLst>
              <a:ext uri="{FF2B5EF4-FFF2-40B4-BE49-F238E27FC236}">
                <a16:creationId xmlns:a16="http://schemas.microsoft.com/office/drawing/2014/main" id="{99B1BDBD-734A-6035-B209-3CE25ADC620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flipH="1">
            <a:off x="105278" y="3238323"/>
            <a:ext cx="1203511" cy="3355848"/>
          </a:xfrm>
          <a:prstGeom prst="rect">
            <a:avLst/>
          </a:prstGeom>
        </p:spPr>
      </p:pic>
    </p:spTree>
    <p:extLst>
      <p:ext uri="{BB962C8B-B14F-4D97-AF65-F5344CB8AC3E}">
        <p14:creationId xmlns:p14="http://schemas.microsoft.com/office/powerpoint/2010/main" val="18246132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8B05A1F4-5D17-9A48-8389-A81CC5AF7CE5}"/>
              </a:ext>
            </a:extLst>
          </p:cNvPr>
          <p:cNvSpPr/>
          <p:nvPr/>
        </p:nvSpPr>
        <p:spPr>
          <a:xfrm>
            <a:off x="355600" y="263829"/>
            <a:ext cx="8432800" cy="853772"/>
          </a:xfrm>
          <a:prstGeom prst="roundRect">
            <a:avLst>
              <a:gd name="adj" fmla="val 50000"/>
            </a:avLst>
          </a:prstGeom>
          <a:solidFill>
            <a:srgbClr val="00938F"/>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4000" b="1" i="0" u="none" strike="noStrike" kern="0" cap="none" spc="0" normalizeH="0" baseline="0" noProof="0" dirty="0">
                <a:ln>
                  <a:noFill/>
                </a:ln>
                <a:solidFill>
                  <a:srgbClr val="FFFFFF"/>
                </a:solidFill>
                <a:effectLst/>
                <a:uLnTx/>
                <a:uFillTx/>
                <a:latin typeface="Roboto"/>
                <a:ea typeface="Roboto"/>
                <a:cs typeface="Roboto"/>
                <a:sym typeface="Roboto"/>
              </a:rPr>
              <a:t>Level 6 Mnemonics</a:t>
            </a:r>
            <a:endParaRPr kumimoji="0" sz="4000" b="1" i="0" u="none" strike="noStrike" kern="0" cap="none" spc="0" normalizeH="0" baseline="0" noProof="0" dirty="0">
              <a:ln>
                <a:noFill/>
              </a:ln>
              <a:solidFill>
                <a:srgbClr val="000000"/>
              </a:solidFill>
              <a:effectLst/>
              <a:uLnTx/>
              <a:uFillTx/>
              <a:latin typeface="Arial"/>
              <a:cs typeface="Arial"/>
              <a:sym typeface="Arial"/>
            </a:endParaRPr>
          </a:p>
        </p:txBody>
      </p:sp>
      <p:pic>
        <p:nvPicPr>
          <p:cNvPr id="4" name="Google Shape;161;p24">
            <a:extLst>
              <a:ext uri="{FF2B5EF4-FFF2-40B4-BE49-F238E27FC236}">
                <a16:creationId xmlns:a16="http://schemas.microsoft.com/office/drawing/2014/main" id="{A5057542-C4C4-774A-9213-0EE74F84281F}"/>
              </a:ext>
            </a:extLst>
          </p:cNvPr>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1783080" y="1325880"/>
            <a:ext cx="5577840" cy="4617884"/>
          </a:xfrm>
          <a:prstGeom prst="rect">
            <a:avLst/>
          </a:prstGeom>
          <a:noFill/>
          <a:ln w="22225">
            <a:solidFill>
              <a:srgbClr val="00938F"/>
            </a:solidFill>
          </a:ln>
        </p:spPr>
      </p:pic>
      <p:pic>
        <p:nvPicPr>
          <p:cNvPr id="6" name="Picture 5">
            <a:extLst>
              <a:ext uri="{FF2B5EF4-FFF2-40B4-BE49-F238E27FC236}">
                <a16:creationId xmlns:a16="http://schemas.microsoft.com/office/drawing/2014/main" id="{DFCBF171-BAEA-CC9B-C405-11E4A453D3F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158352" y="3814395"/>
            <a:ext cx="2168225" cy="2779776"/>
          </a:xfrm>
          <a:prstGeom prst="rect">
            <a:avLst/>
          </a:prstGeom>
        </p:spPr>
      </p:pic>
    </p:spTree>
    <p:extLst>
      <p:ext uri="{BB962C8B-B14F-4D97-AF65-F5344CB8AC3E}">
        <p14:creationId xmlns:p14="http://schemas.microsoft.com/office/powerpoint/2010/main" val="203758049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712" t="7079" r="24308" b="12054"/>
          <a:stretch/>
        </p:blipFill>
        <p:spPr>
          <a:xfrm>
            <a:off x="205169" y="153206"/>
            <a:ext cx="8764659" cy="6569113"/>
          </a:xfrm>
          <a:prstGeom prst="rect">
            <a:avLst/>
          </a:prstGeom>
        </p:spPr>
      </p:pic>
    </p:spTree>
    <p:extLst>
      <p:ext uri="{BB962C8B-B14F-4D97-AF65-F5344CB8AC3E}">
        <p14:creationId xmlns:p14="http://schemas.microsoft.com/office/powerpoint/2010/main" val="1537938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4529" r="21327" b="12762"/>
          <a:stretch/>
        </p:blipFill>
        <p:spPr>
          <a:xfrm>
            <a:off x="194031" y="217714"/>
            <a:ext cx="8761283" cy="6342744"/>
          </a:xfrm>
          <a:prstGeom prst="rect">
            <a:avLst/>
          </a:prstGeom>
        </p:spPr>
      </p:pic>
    </p:spTree>
    <p:extLst>
      <p:ext uri="{BB962C8B-B14F-4D97-AF65-F5344CB8AC3E}">
        <p14:creationId xmlns:p14="http://schemas.microsoft.com/office/powerpoint/2010/main" val="937323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5770" y="737238"/>
            <a:ext cx="8589245" cy="5082990"/>
          </a:xfrm>
          <a:prstGeom prst="rect">
            <a:avLst/>
          </a:prstGeom>
        </p:spPr>
      </p:pic>
    </p:spTree>
    <p:extLst>
      <p:ext uri="{BB962C8B-B14F-4D97-AF65-F5344CB8AC3E}">
        <p14:creationId xmlns:p14="http://schemas.microsoft.com/office/powerpoint/2010/main" val="138867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9;p3">
            <a:extLst>
              <a:ext uri="{FF2B5EF4-FFF2-40B4-BE49-F238E27FC236}">
                <a16:creationId xmlns:a16="http://schemas.microsoft.com/office/drawing/2014/main" id="{8B05A1F4-5D17-9A48-8389-A81CC5AF7CE5}"/>
              </a:ext>
            </a:extLst>
          </p:cNvPr>
          <p:cNvSpPr/>
          <p:nvPr/>
        </p:nvSpPr>
        <p:spPr>
          <a:xfrm>
            <a:off x="355598" y="269836"/>
            <a:ext cx="8432800" cy="853772"/>
          </a:xfrm>
          <a:prstGeom prst="roundRect">
            <a:avLst>
              <a:gd name="adj" fmla="val 50000"/>
            </a:avLst>
          </a:prstGeom>
          <a:solidFill>
            <a:srgbClr val="0079C1"/>
          </a:solidFill>
          <a:ln w="22225">
            <a:solidFill>
              <a:schemeClr val="bg1"/>
            </a:solidFill>
          </a:ln>
        </p:spPr>
        <p:txBody>
          <a:bodyPr spcFirstLastPara="1" wrap="square" lIns="91425" tIns="45700" rIns="91425" bIns="45700" anchor="ctr" anchorCtr="0">
            <a:noAutofit/>
          </a:bodyPr>
          <a:lstStyle/>
          <a:p>
            <a:pPr marL="179388" marR="0" lvl="3" indent="0" algn="ctr"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GB" sz="3000" b="1" i="0" u="none" strike="noStrike" kern="0" cap="none" spc="0" normalizeH="0" baseline="0" noProof="0" dirty="0">
                <a:ln>
                  <a:noFill/>
                </a:ln>
                <a:solidFill>
                  <a:srgbClr val="FFFFFF"/>
                </a:solidFill>
                <a:effectLst/>
                <a:uLnTx/>
                <a:uFillTx/>
                <a:latin typeface="Roboto"/>
                <a:ea typeface="Roboto"/>
                <a:cs typeface="Roboto"/>
                <a:sym typeface="Roboto"/>
              </a:rPr>
              <a:t>How You Can Help</a:t>
            </a:r>
            <a:endParaRPr kumimoji="0" sz="3000" b="1" i="0" u="none" strike="noStrike" kern="0" cap="none" spc="0" normalizeH="0" baseline="0" noProof="0" dirty="0">
              <a:ln>
                <a:noFill/>
              </a:ln>
              <a:solidFill>
                <a:srgbClr val="000000"/>
              </a:solidFill>
              <a:effectLst/>
              <a:uLnTx/>
              <a:uFillTx/>
              <a:latin typeface="Arial"/>
              <a:cs typeface="Arial"/>
              <a:sym typeface="Arial"/>
            </a:endParaRPr>
          </a:p>
        </p:txBody>
      </p:sp>
      <p:sp>
        <p:nvSpPr>
          <p:cNvPr id="7" name="Rounded Rectangle 6">
            <a:extLst>
              <a:ext uri="{FF2B5EF4-FFF2-40B4-BE49-F238E27FC236}">
                <a16:creationId xmlns:a16="http://schemas.microsoft.com/office/drawing/2014/main" id="{6B0CE513-8C19-8C47-B015-FB2B7CAEA9EA}"/>
              </a:ext>
            </a:extLst>
          </p:cNvPr>
          <p:cNvSpPr/>
          <p:nvPr/>
        </p:nvSpPr>
        <p:spPr>
          <a:xfrm>
            <a:off x="4717004" y="4184881"/>
            <a:ext cx="4071394" cy="2328188"/>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Finally, remember to ask your child’s class teacher if you are unsure about any aspect of your child’s phonics learning.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A consistent approach is important. </a:t>
            </a:r>
          </a:p>
        </p:txBody>
      </p:sp>
      <p:sp>
        <p:nvSpPr>
          <p:cNvPr id="18" name="Rounded Rectangle 17">
            <a:extLst>
              <a:ext uri="{FF2B5EF4-FFF2-40B4-BE49-F238E27FC236}">
                <a16:creationId xmlns:a16="http://schemas.microsoft.com/office/drawing/2014/main" id="{0231655B-042D-B14A-B7D6-AC4AA6F20E27}"/>
              </a:ext>
            </a:extLst>
          </p:cNvPr>
          <p:cNvSpPr/>
          <p:nvPr/>
        </p:nvSpPr>
        <p:spPr>
          <a:xfrm>
            <a:off x="355600" y="3953454"/>
            <a:ext cx="3782345" cy="1068489"/>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Support your child to complete any homework they bring home. </a:t>
            </a:r>
          </a:p>
        </p:txBody>
      </p:sp>
      <p:sp>
        <p:nvSpPr>
          <p:cNvPr id="19" name="Rounded Rectangle 18">
            <a:extLst>
              <a:ext uri="{FF2B5EF4-FFF2-40B4-BE49-F238E27FC236}">
                <a16:creationId xmlns:a16="http://schemas.microsoft.com/office/drawing/2014/main" id="{A9C122A0-57A6-2941-9155-2797C4FD59E9}"/>
              </a:ext>
            </a:extLst>
          </p:cNvPr>
          <p:cNvSpPr/>
          <p:nvPr/>
        </p:nvSpPr>
        <p:spPr>
          <a:xfrm>
            <a:off x="355600" y="5114596"/>
            <a:ext cx="3782345" cy="1491126"/>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 to and with your child </a:t>
            </a:r>
            <a:r>
              <a:rPr kumimoji="0" lang="en-GB" sz="2000" b="1"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every day.  </a:t>
            </a: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Reading for pleasure is just as important as ‘reading scheme’ books.</a:t>
            </a:r>
            <a:endParaRPr kumimoji="0" lang="en-GB" sz="20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endParaRPr>
          </a:p>
        </p:txBody>
      </p:sp>
      <p:sp>
        <p:nvSpPr>
          <p:cNvPr id="21" name="Rounded Rectangle 20">
            <a:extLst>
              <a:ext uri="{FF2B5EF4-FFF2-40B4-BE49-F238E27FC236}">
                <a16:creationId xmlns:a16="http://schemas.microsoft.com/office/drawing/2014/main" id="{CA03213B-DE56-CA43-B54D-358F79A5B11E}"/>
              </a:ext>
            </a:extLst>
          </p:cNvPr>
          <p:cNvSpPr/>
          <p:nvPr/>
        </p:nvSpPr>
        <p:spPr>
          <a:xfrm>
            <a:off x="355600" y="1270794"/>
            <a:ext cx="3782345" cy="170013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Practise the new sounds and graphemes using the Parent Information Sheets and information on the class webpage. </a:t>
            </a:r>
          </a:p>
        </p:txBody>
      </p:sp>
      <p:cxnSp>
        <p:nvCxnSpPr>
          <p:cNvPr id="10" name="Straight Connector 9">
            <a:extLst>
              <a:ext uri="{FF2B5EF4-FFF2-40B4-BE49-F238E27FC236}">
                <a16:creationId xmlns:a16="http://schemas.microsoft.com/office/drawing/2014/main" id="{BEE8C096-46EF-0669-EA70-D43EFD35CA7C}"/>
              </a:ext>
            </a:extLst>
          </p:cNvPr>
          <p:cNvCxnSpPr>
            <a:cxnSpLocks/>
          </p:cNvCxnSpPr>
          <p:nvPr/>
        </p:nvCxnSpPr>
        <p:spPr>
          <a:xfrm>
            <a:off x="4427474" y="1540934"/>
            <a:ext cx="0" cy="4868092"/>
          </a:xfrm>
          <a:prstGeom prst="line">
            <a:avLst/>
          </a:prstGeom>
          <a:ln w="22225" cap="flat" cmpd="sng" algn="ctr">
            <a:solidFill>
              <a:schemeClr val="bg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Rounded Rectangle 10">
            <a:extLst>
              <a:ext uri="{FF2B5EF4-FFF2-40B4-BE49-F238E27FC236}">
                <a16:creationId xmlns:a16="http://schemas.microsoft.com/office/drawing/2014/main" id="{0231655B-042D-B14A-B7D6-AC4AA6F20E27}"/>
              </a:ext>
            </a:extLst>
          </p:cNvPr>
          <p:cNvSpPr/>
          <p:nvPr/>
        </p:nvSpPr>
        <p:spPr>
          <a:xfrm>
            <a:off x="4717004" y="1450295"/>
            <a:ext cx="4071395" cy="1046162"/>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Revisit past books and spellings – interrupt their forgetting.</a:t>
            </a:r>
          </a:p>
        </p:txBody>
      </p:sp>
      <p:sp>
        <p:nvSpPr>
          <p:cNvPr id="13" name="Rounded Rectangle 12">
            <a:extLst>
              <a:ext uri="{FF2B5EF4-FFF2-40B4-BE49-F238E27FC236}">
                <a16:creationId xmlns:a16="http://schemas.microsoft.com/office/drawing/2014/main" id="{A9C122A0-57A6-2941-9155-2797C4FD59E9}"/>
              </a:ext>
            </a:extLst>
          </p:cNvPr>
          <p:cNvSpPr/>
          <p:nvPr/>
        </p:nvSpPr>
        <p:spPr>
          <a:xfrm>
            <a:off x="355600" y="3063577"/>
            <a:ext cx="3782345" cy="797224"/>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Use pure sounds – don’t add ‘uh’.</a:t>
            </a:r>
            <a:endParaRPr kumimoji="0" lang="en-GB" sz="2000" b="1"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sym typeface="Arial"/>
            </a:endParaRPr>
          </a:p>
        </p:txBody>
      </p:sp>
      <p:sp>
        <p:nvSpPr>
          <p:cNvPr id="15" name="Rounded Rectangle 14">
            <a:extLst>
              <a:ext uri="{FF2B5EF4-FFF2-40B4-BE49-F238E27FC236}">
                <a16:creationId xmlns:a16="http://schemas.microsoft.com/office/drawing/2014/main" id="{0231655B-042D-B14A-B7D6-AC4AA6F20E27}"/>
              </a:ext>
            </a:extLst>
          </p:cNvPr>
          <p:cNvSpPr/>
          <p:nvPr/>
        </p:nvSpPr>
        <p:spPr>
          <a:xfrm>
            <a:off x="4717005" y="2719433"/>
            <a:ext cx="4071394" cy="1286510"/>
          </a:xfrm>
          <a:prstGeom prst="roundRect">
            <a:avLst/>
          </a:prstGeom>
          <a:solidFill>
            <a:srgbClr val="EFBBD8"/>
          </a:solidFill>
          <a:ln w="22225">
            <a:solidFill>
              <a:srgbClr val="CB45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4A4A4A"/>
                </a:solidFill>
                <a:effectLst/>
                <a:uLnTx/>
                <a:uFillTx/>
                <a:latin typeface="Roboto" panose="02000000000000000000" pitchFamily="2" charset="0"/>
                <a:ea typeface="Roboto" panose="02000000000000000000" pitchFamily="2" charset="0"/>
                <a:cs typeface="+mn-cs"/>
                <a:sym typeface="Arial"/>
              </a:rPr>
              <a:t>Please state exactly which pages your child has read in the reading record each time they read.</a:t>
            </a:r>
          </a:p>
        </p:txBody>
      </p:sp>
    </p:spTree>
    <p:extLst>
      <p:ext uri="{BB962C8B-B14F-4D97-AF65-F5344CB8AC3E}">
        <p14:creationId xmlns:p14="http://schemas.microsoft.com/office/powerpoint/2010/main" val="225698286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857250"/>
            <a:ext cx="9144000" cy="5143500"/>
          </a:xfrm>
          <a:prstGeom prst="rect">
            <a:avLst/>
          </a:prstGeom>
          <a:noFill/>
          <a:ln>
            <a:noFill/>
          </a:ln>
        </p:spPr>
      </p:pic>
      <p:sp>
        <p:nvSpPr>
          <p:cNvPr id="55" name="Google Shape;55;p13"/>
          <p:cNvSpPr txBox="1"/>
          <p:nvPr/>
        </p:nvSpPr>
        <p:spPr>
          <a:xfrm>
            <a:off x="251520" y="2924944"/>
            <a:ext cx="8784975" cy="1898700"/>
          </a:xfrm>
          <a:prstGeom prst="rect">
            <a:avLst/>
          </a:prstGeom>
          <a:solidFill>
            <a:srgbClr val="00FFFF"/>
          </a:solidFill>
          <a:ln>
            <a:noFill/>
          </a:ln>
        </p:spPr>
        <p:txBody>
          <a:bodyPr spcFirstLastPara="1" wrap="square" lIns="91425" tIns="91425" rIns="91425" bIns="91425" anchor="ctr" anchorCtr="0">
            <a:noAutofit/>
          </a:bodyPr>
          <a:lstStyle/>
          <a:p>
            <a:pPr algn="ctr" defTabSz="914400">
              <a:buClr>
                <a:srgbClr val="000000"/>
              </a:buClr>
            </a:pPr>
            <a:r>
              <a:rPr lang="en-GB" sz="7200" kern="0" dirty="0">
                <a:solidFill>
                  <a:srgbClr val="000000"/>
                </a:solidFill>
                <a:latin typeface="Twinkl" pitchFamily="2" charset="0"/>
                <a:ea typeface="Handlee"/>
                <a:cs typeface="Handlee"/>
                <a:sym typeface="Handlee"/>
              </a:rPr>
              <a:t>Segment and blend!</a:t>
            </a:r>
            <a:endParaRPr sz="7200" kern="0" dirty="0">
              <a:solidFill>
                <a:srgbClr val="000000"/>
              </a:solidFill>
              <a:latin typeface="Twinkl" pitchFamily="2" charset="0"/>
              <a:ea typeface="Handlee"/>
              <a:cs typeface="Handlee"/>
              <a:sym typeface="Handlee"/>
            </a:endParaRPr>
          </a:p>
        </p:txBody>
      </p:sp>
    </p:spTree>
    <p:extLst>
      <p:ext uri="{BB962C8B-B14F-4D97-AF65-F5344CB8AC3E}">
        <p14:creationId xmlns:p14="http://schemas.microsoft.com/office/powerpoint/2010/main" val="4193903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rotWithShape="1">
          <a:blip r:embed="rId3">
            <a:alphaModFix/>
          </a:blip>
          <a:srcRect b="9288"/>
          <a:stretch/>
        </p:blipFill>
        <p:spPr>
          <a:xfrm>
            <a:off x="0" y="857250"/>
            <a:ext cx="9144000" cy="5143500"/>
          </a:xfrm>
          <a:prstGeom prst="rect">
            <a:avLst/>
          </a:prstGeom>
          <a:noFill/>
          <a:ln>
            <a:noFill/>
          </a:ln>
        </p:spPr>
      </p:pic>
      <p:sp>
        <p:nvSpPr>
          <p:cNvPr id="61" name="Google Shape;61;p14"/>
          <p:cNvSpPr txBox="1"/>
          <p:nvPr/>
        </p:nvSpPr>
        <p:spPr>
          <a:xfrm>
            <a:off x="1628500" y="2334000"/>
            <a:ext cx="6047700" cy="1346100"/>
          </a:xfrm>
          <a:prstGeom prst="rect">
            <a:avLst/>
          </a:prstGeom>
          <a:solidFill>
            <a:srgbClr val="CFE2F3"/>
          </a:solidFill>
          <a:ln>
            <a:noFill/>
          </a:ln>
        </p:spPr>
        <p:txBody>
          <a:bodyPr spcFirstLastPara="1" wrap="square" lIns="91425" tIns="91425" rIns="91425" bIns="91425" anchor="ctr" anchorCtr="0">
            <a:noAutofit/>
          </a:bodyPr>
          <a:lstStyle/>
          <a:p>
            <a:pPr algn="ctr" defTabSz="914400">
              <a:buClr>
                <a:srgbClr val="000000"/>
              </a:buClr>
            </a:pPr>
            <a:r>
              <a:rPr lang="en-GB" sz="9600" kern="0" dirty="0">
                <a:solidFill>
                  <a:srgbClr val="000000"/>
                </a:solidFill>
                <a:latin typeface="Twinkl" pitchFamily="2" charset="0"/>
                <a:ea typeface="Comic Sans MS"/>
                <a:cs typeface="Comic Sans MS"/>
                <a:sym typeface="Comic Sans MS"/>
              </a:rPr>
              <a:t>cat</a:t>
            </a:r>
            <a:endParaRPr sz="9600" kern="0" dirty="0">
              <a:solidFill>
                <a:srgbClr val="000000"/>
              </a:solidFill>
              <a:latin typeface="Twinkl" pitchFamily="2" charset="0"/>
              <a:ea typeface="Comic Sans MS"/>
              <a:cs typeface="Comic Sans MS"/>
              <a:sym typeface="Comic Sans MS"/>
            </a:endParaRPr>
          </a:p>
        </p:txBody>
      </p:sp>
      <p:sp>
        <p:nvSpPr>
          <p:cNvPr id="62" name="Google Shape;62;p14"/>
          <p:cNvSpPr/>
          <p:nvPr/>
        </p:nvSpPr>
        <p:spPr>
          <a:xfrm>
            <a:off x="4427984" y="2334000"/>
            <a:ext cx="3248216" cy="1346100"/>
          </a:xfrm>
          <a:prstGeom prst="rect">
            <a:avLst/>
          </a:prstGeom>
          <a:solidFill>
            <a:srgbClr val="98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defTabSz="914400">
              <a:buClr>
                <a:srgbClr val="000000"/>
              </a:buClr>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3853515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67" name="Google Shape;67;p15"/>
          <p:cNvPicPr preferRelativeResize="0"/>
          <p:nvPr/>
        </p:nvPicPr>
        <p:blipFill rotWithShape="1">
          <a:blip r:embed="rId3">
            <a:alphaModFix/>
          </a:blip>
          <a:srcRect b="9288"/>
          <a:stretch/>
        </p:blipFill>
        <p:spPr>
          <a:xfrm>
            <a:off x="0" y="857250"/>
            <a:ext cx="9144000" cy="5143500"/>
          </a:xfrm>
          <a:prstGeom prst="rect">
            <a:avLst/>
          </a:prstGeom>
          <a:noFill/>
          <a:ln>
            <a:noFill/>
          </a:ln>
        </p:spPr>
      </p:pic>
      <p:sp>
        <p:nvSpPr>
          <p:cNvPr id="68" name="Google Shape;68;p15"/>
          <p:cNvSpPr txBox="1"/>
          <p:nvPr/>
        </p:nvSpPr>
        <p:spPr>
          <a:xfrm>
            <a:off x="1043608" y="2204864"/>
            <a:ext cx="6047700" cy="1346100"/>
          </a:xfrm>
          <a:prstGeom prst="rect">
            <a:avLst/>
          </a:prstGeom>
          <a:solidFill>
            <a:srgbClr val="CFE2F3"/>
          </a:solidFill>
          <a:ln>
            <a:noFill/>
          </a:ln>
        </p:spPr>
        <p:txBody>
          <a:bodyPr spcFirstLastPara="1" wrap="square" lIns="91425" tIns="91425" rIns="91425" bIns="91425" anchor="ctr" anchorCtr="0">
            <a:noAutofit/>
          </a:bodyPr>
          <a:lstStyle/>
          <a:p>
            <a:pPr algn="ctr" defTabSz="914400">
              <a:buClr>
                <a:srgbClr val="000000"/>
              </a:buClr>
            </a:pPr>
            <a:r>
              <a:rPr lang="en-GB" sz="9600" kern="0" dirty="0">
                <a:solidFill>
                  <a:srgbClr val="000000"/>
                </a:solidFill>
                <a:latin typeface="Twinkl" pitchFamily="2" charset="0"/>
                <a:ea typeface="Comic Sans MS"/>
                <a:cs typeface="Comic Sans MS"/>
                <a:sym typeface="Comic Sans MS"/>
              </a:rPr>
              <a:t>cat</a:t>
            </a:r>
            <a:endParaRPr sz="9600" kern="0" dirty="0">
              <a:solidFill>
                <a:srgbClr val="000000"/>
              </a:solidFill>
              <a:latin typeface="Twinkl" pitchFamily="2" charset="0"/>
              <a:ea typeface="Comic Sans MS"/>
              <a:cs typeface="Comic Sans MS"/>
              <a:sym typeface="Comic Sans MS"/>
            </a:endParaRPr>
          </a:p>
        </p:txBody>
      </p:sp>
      <p:sp>
        <p:nvSpPr>
          <p:cNvPr id="69" name="Google Shape;69;p15"/>
          <p:cNvSpPr/>
          <p:nvPr/>
        </p:nvSpPr>
        <p:spPr>
          <a:xfrm>
            <a:off x="4427984" y="2204864"/>
            <a:ext cx="3003600" cy="1346100"/>
          </a:xfrm>
          <a:prstGeom prst="rect">
            <a:avLst/>
          </a:prstGeom>
          <a:solidFill>
            <a:srgbClr val="98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defTabSz="914400">
              <a:buClr>
                <a:srgbClr val="000000"/>
              </a:buClr>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558797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6"/>
          <p:cNvPicPr preferRelativeResize="0"/>
          <p:nvPr/>
        </p:nvPicPr>
        <p:blipFill rotWithShape="1">
          <a:blip r:embed="rId3">
            <a:alphaModFix/>
          </a:blip>
          <a:srcRect b="9288"/>
          <a:stretch/>
        </p:blipFill>
        <p:spPr>
          <a:xfrm>
            <a:off x="0" y="857250"/>
            <a:ext cx="9144000" cy="5143500"/>
          </a:xfrm>
          <a:prstGeom prst="rect">
            <a:avLst/>
          </a:prstGeom>
          <a:noFill/>
          <a:ln>
            <a:noFill/>
          </a:ln>
        </p:spPr>
      </p:pic>
      <p:sp>
        <p:nvSpPr>
          <p:cNvPr id="75" name="Google Shape;75;p16"/>
          <p:cNvSpPr txBox="1"/>
          <p:nvPr/>
        </p:nvSpPr>
        <p:spPr>
          <a:xfrm>
            <a:off x="1628500" y="2334000"/>
            <a:ext cx="6047700" cy="1346100"/>
          </a:xfrm>
          <a:prstGeom prst="rect">
            <a:avLst/>
          </a:prstGeom>
          <a:solidFill>
            <a:srgbClr val="CFE2F3"/>
          </a:solidFill>
          <a:ln>
            <a:noFill/>
          </a:ln>
        </p:spPr>
        <p:txBody>
          <a:bodyPr spcFirstLastPara="1" wrap="square" lIns="91425" tIns="91425" rIns="91425" bIns="91425" anchor="ctr" anchorCtr="0">
            <a:noAutofit/>
          </a:bodyPr>
          <a:lstStyle/>
          <a:p>
            <a:pPr algn="ctr" defTabSz="914400">
              <a:buClr>
                <a:srgbClr val="000000"/>
              </a:buClr>
            </a:pPr>
            <a:r>
              <a:rPr lang="en-GB" sz="9600" kern="0" dirty="0">
                <a:solidFill>
                  <a:srgbClr val="000000"/>
                </a:solidFill>
                <a:latin typeface="Twinkl" pitchFamily="2" charset="0"/>
                <a:ea typeface="Comic Sans MS"/>
                <a:cs typeface="Comic Sans MS"/>
                <a:sym typeface="Comic Sans MS"/>
              </a:rPr>
              <a:t>cat</a:t>
            </a:r>
            <a:endParaRPr sz="9600" kern="0" dirty="0">
              <a:solidFill>
                <a:srgbClr val="000000"/>
              </a:solidFill>
              <a:latin typeface="Twinkl" pitchFamily="2" charset="0"/>
              <a:ea typeface="Comic Sans MS"/>
              <a:cs typeface="Comic Sans MS"/>
              <a:sym typeface="Comic Sans MS"/>
            </a:endParaRPr>
          </a:p>
        </p:txBody>
      </p:sp>
      <p:sp>
        <p:nvSpPr>
          <p:cNvPr id="76" name="Google Shape;76;p16"/>
          <p:cNvSpPr/>
          <p:nvPr/>
        </p:nvSpPr>
        <p:spPr>
          <a:xfrm>
            <a:off x="5937150" y="2334000"/>
            <a:ext cx="3003600" cy="1406350"/>
          </a:xfrm>
          <a:prstGeom prst="rect">
            <a:avLst/>
          </a:prstGeom>
          <a:solidFill>
            <a:srgbClr val="98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defTabSz="914400">
              <a:buClr>
                <a:srgbClr val="000000"/>
              </a:buClr>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1729732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80"/>
        <p:cNvGrpSpPr/>
        <p:nvPr/>
      </p:nvGrpSpPr>
      <p:grpSpPr>
        <a:xfrm>
          <a:off x="0" y="0"/>
          <a:ext cx="0" cy="0"/>
          <a:chOff x="0" y="0"/>
          <a:chExt cx="0" cy="0"/>
        </a:xfrm>
      </p:grpSpPr>
      <p:pic>
        <p:nvPicPr>
          <p:cNvPr id="81" name="Google Shape;81;p17"/>
          <p:cNvPicPr preferRelativeResize="0"/>
          <p:nvPr/>
        </p:nvPicPr>
        <p:blipFill>
          <a:blip r:embed="rId3">
            <a:alphaModFix/>
          </a:blip>
          <a:stretch>
            <a:fillRect/>
          </a:stretch>
        </p:blipFill>
        <p:spPr>
          <a:xfrm>
            <a:off x="2256813" y="919251"/>
            <a:ext cx="4630368" cy="4838701"/>
          </a:xfrm>
          <a:prstGeom prst="rect">
            <a:avLst/>
          </a:prstGeom>
          <a:noFill/>
          <a:ln>
            <a:noFill/>
          </a:ln>
        </p:spPr>
      </p:pic>
      <p:sp>
        <p:nvSpPr>
          <p:cNvPr id="82" name="Google Shape;82;p17"/>
          <p:cNvSpPr txBox="1"/>
          <p:nvPr/>
        </p:nvSpPr>
        <p:spPr>
          <a:xfrm>
            <a:off x="1487575" y="4411850"/>
            <a:ext cx="6047700" cy="1346100"/>
          </a:xfrm>
          <a:prstGeom prst="rect">
            <a:avLst/>
          </a:prstGeom>
          <a:solidFill>
            <a:srgbClr val="CFE2F3"/>
          </a:solidFill>
          <a:ln>
            <a:noFill/>
          </a:ln>
        </p:spPr>
        <p:txBody>
          <a:bodyPr spcFirstLastPara="1" wrap="square" lIns="91425" tIns="91425" rIns="91425" bIns="91425" anchor="ctr" anchorCtr="0">
            <a:noAutofit/>
          </a:bodyPr>
          <a:lstStyle/>
          <a:p>
            <a:pPr algn="ctr" defTabSz="914400">
              <a:buClr>
                <a:srgbClr val="000000"/>
              </a:buClr>
            </a:pPr>
            <a:r>
              <a:rPr lang="en-GB" sz="9600" kern="0" dirty="0">
                <a:solidFill>
                  <a:srgbClr val="000000"/>
                </a:solidFill>
                <a:latin typeface="Twinkl" pitchFamily="2" charset="0"/>
                <a:ea typeface="Comic Sans MS"/>
                <a:cs typeface="Comic Sans MS"/>
                <a:sym typeface="Comic Sans MS"/>
              </a:rPr>
              <a:t>cat</a:t>
            </a:r>
            <a:endParaRPr sz="9600" kern="0" dirty="0">
              <a:solidFill>
                <a:srgbClr val="000000"/>
              </a:solidFill>
              <a:latin typeface="Twinkl" pitchFamily="2" charset="0"/>
              <a:ea typeface="Comic Sans MS"/>
              <a:cs typeface="Comic Sans MS"/>
              <a:sym typeface="Comic Sans MS"/>
            </a:endParaRPr>
          </a:p>
        </p:txBody>
      </p:sp>
    </p:spTree>
    <p:extLst>
      <p:ext uri="{BB962C8B-B14F-4D97-AF65-F5344CB8AC3E}">
        <p14:creationId xmlns:p14="http://schemas.microsoft.com/office/powerpoint/2010/main" val="1010267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pic>
        <p:nvPicPr>
          <p:cNvPr id="87" name="Google Shape;87;p18"/>
          <p:cNvPicPr preferRelativeResize="0"/>
          <p:nvPr/>
        </p:nvPicPr>
        <p:blipFill rotWithShape="1">
          <a:blip r:embed="rId3">
            <a:alphaModFix/>
          </a:blip>
          <a:srcRect b="9288"/>
          <a:stretch/>
        </p:blipFill>
        <p:spPr>
          <a:xfrm>
            <a:off x="0" y="857250"/>
            <a:ext cx="9144000" cy="5143500"/>
          </a:xfrm>
          <a:prstGeom prst="rect">
            <a:avLst/>
          </a:prstGeom>
          <a:noFill/>
          <a:ln>
            <a:noFill/>
          </a:ln>
        </p:spPr>
      </p:pic>
      <p:sp>
        <p:nvSpPr>
          <p:cNvPr id="88" name="Google Shape;88;p18"/>
          <p:cNvSpPr txBox="1"/>
          <p:nvPr/>
        </p:nvSpPr>
        <p:spPr>
          <a:xfrm>
            <a:off x="1628500" y="2334000"/>
            <a:ext cx="6047700" cy="1671064"/>
          </a:xfrm>
          <a:prstGeom prst="rect">
            <a:avLst/>
          </a:prstGeom>
          <a:solidFill>
            <a:srgbClr val="CFE2F3"/>
          </a:solidFill>
          <a:ln>
            <a:noFill/>
          </a:ln>
        </p:spPr>
        <p:txBody>
          <a:bodyPr spcFirstLastPara="1" wrap="square" lIns="91425" tIns="91425" rIns="91425" bIns="91425" anchor="ctr" anchorCtr="0">
            <a:noAutofit/>
          </a:bodyPr>
          <a:lstStyle/>
          <a:p>
            <a:pPr algn="ctr" defTabSz="914400">
              <a:buClr>
                <a:srgbClr val="000000"/>
              </a:buClr>
            </a:pPr>
            <a:r>
              <a:rPr lang="en-GB" sz="9600" kern="0" dirty="0">
                <a:solidFill>
                  <a:srgbClr val="000000"/>
                </a:solidFill>
                <a:latin typeface="Twinkl" pitchFamily="2" charset="0"/>
                <a:ea typeface="Comic Sans MS"/>
                <a:cs typeface="Comic Sans MS"/>
                <a:sym typeface="Comic Sans MS"/>
              </a:rPr>
              <a:t>peg</a:t>
            </a:r>
            <a:endParaRPr sz="9600" kern="0" dirty="0">
              <a:solidFill>
                <a:srgbClr val="000000"/>
              </a:solidFill>
              <a:latin typeface="Twinkl" pitchFamily="2" charset="0"/>
              <a:ea typeface="Comic Sans MS"/>
              <a:cs typeface="Comic Sans MS"/>
              <a:sym typeface="Comic Sans MS"/>
            </a:endParaRPr>
          </a:p>
        </p:txBody>
      </p:sp>
      <p:sp>
        <p:nvSpPr>
          <p:cNvPr id="89" name="Google Shape;89;p18"/>
          <p:cNvSpPr/>
          <p:nvPr/>
        </p:nvSpPr>
        <p:spPr>
          <a:xfrm>
            <a:off x="4427984" y="2334000"/>
            <a:ext cx="3248216" cy="1671064"/>
          </a:xfrm>
          <a:prstGeom prst="rect">
            <a:avLst/>
          </a:prstGeom>
          <a:solidFill>
            <a:srgbClr val="98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defTabSz="914400">
              <a:buClr>
                <a:srgbClr val="000000"/>
              </a:buClr>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0970086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9"/>
          <p:cNvPicPr preferRelativeResize="0"/>
          <p:nvPr/>
        </p:nvPicPr>
        <p:blipFill rotWithShape="1">
          <a:blip r:embed="rId3">
            <a:alphaModFix/>
          </a:blip>
          <a:srcRect b="9288"/>
          <a:stretch/>
        </p:blipFill>
        <p:spPr>
          <a:xfrm>
            <a:off x="0" y="857250"/>
            <a:ext cx="9144000" cy="5143500"/>
          </a:xfrm>
          <a:prstGeom prst="rect">
            <a:avLst/>
          </a:prstGeom>
          <a:noFill/>
          <a:ln>
            <a:noFill/>
          </a:ln>
        </p:spPr>
      </p:pic>
      <p:sp>
        <p:nvSpPr>
          <p:cNvPr id="95" name="Google Shape;95;p19"/>
          <p:cNvSpPr txBox="1"/>
          <p:nvPr/>
        </p:nvSpPr>
        <p:spPr>
          <a:xfrm>
            <a:off x="1628500" y="2334000"/>
            <a:ext cx="6047700" cy="1599056"/>
          </a:xfrm>
          <a:prstGeom prst="rect">
            <a:avLst/>
          </a:prstGeom>
          <a:solidFill>
            <a:srgbClr val="CFE2F3"/>
          </a:solidFill>
          <a:ln>
            <a:noFill/>
          </a:ln>
        </p:spPr>
        <p:txBody>
          <a:bodyPr spcFirstLastPara="1" wrap="square" lIns="91425" tIns="91425" rIns="91425" bIns="91425" anchor="ctr" anchorCtr="0">
            <a:noAutofit/>
          </a:bodyPr>
          <a:lstStyle/>
          <a:p>
            <a:pPr algn="ctr" defTabSz="914400">
              <a:buClr>
                <a:srgbClr val="000000"/>
              </a:buClr>
            </a:pPr>
            <a:r>
              <a:rPr lang="en-GB" sz="9600" kern="0" dirty="0">
                <a:solidFill>
                  <a:srgbClr val="000000"/>
                </a:solidFill>
                <a:latin typeface="Twinkl" pitchFamily="2" charset="0"/>
                <a:ea typeface="Comic Sans MS"/>
                <a:cs typeface="Comic Sans MS"/>
                <a:sym typeface="Comic Sans MS"/>
              </a:rPr>
              <a:t>peg</a:t>
            </a:r>
            <a:endParaRPr sz="9600" kern="0" dirty="0">
              <a:solidFill>
                <a:srgbClr val="000000"/>
              </a:solidFill>
              <a:latin typeface="Twinkl" pitchFamily="2" charset="0"/>
              <a:ea typeface="Comic Sans MS"/>
              <a:cs typeface="Comic Sans MS"/>
              <a:sym typeface="Comic Sans MS"/>
            </a:endParaRPr>
          </a:p>
        </p:txBody>
      </p:sp>
      <p:sp>
        <p:nvSpPr>
          <p:cNvPr id="96" name="Google Shape;96;p19"/>
          <p:cNvSpPr/>
          <p:nvPr/>
        </p:nvSpPr>
        <p:spPr>
          <a:xfrm>
            <a:off x="4932040" y="2334000"/>
            <a:ext cx="3003600" cy="1599056"/>
          </a:xfrm>
          <a:prstGeom prst="rect">
            <a:avLst/>
          </a:prstGeom>
          <a:solidFill>
            <a:srgbClr val="98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defTabSz="914400">
              <a:buClr>
                <a:srgbClr val="000000"/>
              </a:buClr>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3274821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0"/>
          <p:cNvPicPr preferRelativeResize="0"/>
          <p:nvPr/>
        </p:nvPicPr>
        <p:blipFill rotWithShape="1">
          <a:blip r:embed="rId3">
            <a:alphaModFix/>
          </a:blip>
          <a:srcRect b="9288"/>
          <a:stretch/>
        </p:blipFill>
        <p:spPr>
          <a:xfrm>
            <a:off x="0" y="857250"/>
            <a:ext cx="9144000" cy="5143500"/>
          </a:xfrm>
          <a:prstGeom prst="rect">
            <a:avLst/>
          </a:prstGeom>
          <a:noFill/>
          <a:ln>
            <a:noFill/>
          </a:ln>
        </p:spPr>
      </p:pic>
      <p:sp>
        <p:nvSpPr>
          <p:cNvPr id="102" name="Google Shape;102;p20"/>
          <p:cNvSpPr txBox="1"/>
          <p:nvPr/>
        </p:nvSpPr>
        <p:spPr>
          <a:xfrm>
            <a:off x="1351075" y="2410200"/>
            <a:ext cx="6047700" cy="1594864"/>
          </a:xfrm>
          <a:prstGeom prst="rect">
            <a:avLst/>
          </a:prstGeom>
          <a:solidFill>
            <a:srgbClr val="CFE2F3"/>
          </a:solidFill>
          <a:ln>
            <a:noFill/>
          </a:ln>
        </p:spPr>
        <p:txBody>
          <a:bodyPr spcFirstLastPara="1" wrap="square" lIns="91425" tIns="91425" rIns="91425" bIns="91425" anchor="ctr" anchorCtr="0">
            <a:noAutofit/>
          </a:bodyPr>
          <a:lstStyle/>
          <a:p>
            <a:pPr algn="ctr" defTabSz="914400">
              <a:buClr>
                <a:srgbClr val="000000"/>
              </a:buClr>
            </a:pPr>
            <a:r>
              <a:rPr lang="en-GB" sz="9600" kern="0" dirty="0">
                <a:solidFill>
                  <a:srgbClr val="000000"/>
                </a:solidFill>
                <a:latin typeface="Twinkl" pitchFamily="2" charset="0"/>
                <a:ea typeface="Comic Sans MS"/>
                <a:cs typeface="Comic Sans MS"/>
                <a:sym typeface="Comic Sans MS"/>
              </a:rPr>
              <a:t>peg</a:t>
            </a:r>
            <a:endParaRPr sz="9600" kern="0" dirty="0">
              <a:solidFill>
                <a:srgbClr val="000000"/>
              </a:solidFill>
              <a:latin typeface="Twinkl" pitchFamily="2" charset="0"/>
              <a:ea typeface="Comic Sans MS"/>
              <a:cs typeface="Comic Sans MS"/>
              <a:sym typeface="Comic Sans MS"/>
            </a:endParaRPr>
          </a:p>
        </p:txBody>
      </p:sp>
      <p:sp>
        <p:nvSpPr>
          <p:cNvPr id="103" name="Google Shape;103;p20"/>
          <p:cNvSpPr/>
          <p:nvPr/>
        </p:nvSpPr>
        <p:spPr>
          <a:xfrm>
            <a:off x="5511213" y="2410200"/>
            <a:ext cx="3003600" cy="1594864"/>
          </a:xfrm>
          <a:prstGeom prst="rect">
            <a:avLst/>
          </a:prstGeom>
          <a:solidFill>
            <a:srgbClr val="98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defTabSz="914400">
              <a:buClr>
                <a:srgbClr val="000000"/>
              </a:buClr>
            </a:pP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25090287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4A86E8"/>
        </a:solidFill>
        <a:effectLst/>
      </p:bgPr>
    </p:bg>
    <p:spTree>
      <p:nvGrpSpPr>
        <p:cNvPr id="1" name="Shape 107"/>
        <p:cNvGrpSpPr/>
        <p:nvPr/>
      </p:nvGrpSpPr>
      <p:grpSpPr>
        <a:xfrm>
          <a:off x="0" y="0"/>
          <a:ext cx="0" cy="0"/>
          <a:chOff x="0" y="0"/>
          <a:chExt cx="0" cy="0"/>
        </a:xfrm>
      </p:grpSpPr>
      <p:sp>
        <p:nvSpPr>
          <p:cNvPr id="108" name="Google Shape;108;p21"/>
          <p:cNvSpPr txBox="1"/>
          <p:nvPr/>
        </p:nvSpPr>
        <p:spPr>
          <a:xfrm>
            <a:off x="1618628" y="4437112"/>
            <a:ext cx="6047700" cy="1656184"/>
          </a:xfrm>
          <a:prstGeom prst="rect">
            <a:avLst/>
          </a:prstGeom>
          <a:solidFill>
            <a:srgbClr val="CFE2F3"/>
          </a:solidFill>
          <a:ln>
            <a:noFill/>
          </a:ln>
        </p:spPr>
        <p:txBody>
          <a:bodyPr spcFirstLastPara="1" wrap="square" lIns="91425" tIns="91425" rIns="91425" bIns="91425" anchor="ctr" anchorCtr="0">
            <a:noAutofit/>
          </a:bodyPr>
          <a:lstStyle/>
          <a:p>
            <a:pPr algn="ctr" defTabSz="914400">
              <a:buClr>
                <a:srgbClr val="000000"/>
              </a:buClr>
            </a:pPr>
            <a:r>
              <a:rPr lang="en-GB" sz="9600" kern="0" dirty="0">
                <a:solidFill>
                  <a:srgbClr val="000000"/>
                </a:solidFill>
                <a:latin typeface="Twinkl" pitchFamily="2" charset="0"/>
                <a:ea typeface="Comic Sans MS"/>
                <a:cs typeface="Comic Sans MS"/>
                <a:sym typeface="Comic Sans MS"/>
              </a:rPr>
              <a:t>peg</a:t>
            </a:r>
            <a:endParaRPr sz="9600" kern="0" dirty="0">
              <a:solidFill>
                <a:srgbClr val="000000"/>
              </a:solidFill>
              <a:latin typeface="Twinkl" pitchFamily="2" charset="0"/>
              <a:ea typeface="Comic Sans MS"/>
              <a:cs typeface="Comic Sans MS"/>
              <a:sym typeface="Comic Sans MS"/>
            </a:endParaRPr>
          </a:p>
        </p:txBody>
      </p:sp>
      <p:pic>
        <p:nvPicPr>
          <p:cNvPr id="109" name="Google Shape;109;p21"/>
          <p:cNvPicPr preferRelativeResize="0"/>
          <p:nvPr/>
        </p:nvPicPr>
        <p:blipFill>
          <a:blip r:embed="rId3">
            <a:alphaModFix/>
          </a:blip>
          <a:stretch>
            <a:fillRect/>
          </a:stretch>
        </p:blipFill>
        <p:spPr>
          <a:xfrm>
            <a:off x="2204176" y="1009650"/>
            <a:ext cx="4876605" cy="3249800"/>
          </a:xfrm>
          <a:prstGeom prst="rect">
            <a:avLst/>
          </a:prstGeom>
          <a:noFill/>
          <a:ln>
            <a:noFill/>
          </a:ln>
        </p:spPr>
      </p:pic>
    </p:spTree>
    <p:extLst>
      <p:ext uri="{BB962C8B-B14F-4D97-AF65-F5344CB8AC3E}">
        <p14:creationId xmlns:p14="http://schemas.microsoft.com/office/powerpoint/2010/main" val="15295861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2" y="260648"/>
            <a:ext cx="8136904" cy="4416594"/>
          </a:xfrm>
          <a:prstGeom prst="rect">
            <a:avLst/>
          </a:prstGeom>
          <a:solidFill>
            <a:schemeClr val="bg1">
              <a:lumMod val="85000"/>
            </a:schemeClr>
          </a:solidFill>
          <a:ln>
            <a:solidFill>
              <a:schemeClr val="accent1"/>
            </a:solidFill>
          </a:ln>
        </p:spPr>
        <p:txBody>
          <a:bodyPr wrap="square">
            <a:spAutoFit/>
          </a:bodyPr>
          <a:lstStyle/>
          <a:p>
            <a:r>
              <a:rPr lang="en-GB" sz="2400" dirty="0">
                <a:cs typeface="Calibri Light" panose="020F0302020204030204" pitchFamily="34" charset="0"/>
              </a:rPr>
              <a:t>Please contact us by ….</a:t>
            </a:r>
          </a:p>
          <a:p>
            <a:pPr marL="342900" indent="-342900">
              <a:buFont typeface="Arial" panose="020B0604020202020204" pitchFamily="34" charset="0"/>
              <a:buChar char="•"/>
            </a:pPr>
            <a:r>
              <a:rPr lang="en-GB" sz="2400" dirty="0">
                <a:cs typeface="Calibri Light" panose="020F0302020204030204" pitchFamily="34" charset="0"/>
              </a:rPr>
              <a:t>Telephone: </a:t>
            </a:r>
            <a:r>
              <a:rPr lang="en-GB" dirty="0"/>
              <a:t>01606 832519</a:t>
            </a:r>
          </a:p>
          <a:p>
            <a:pPr marL="342900" indent="-342900">
              <a:buFont typeface="Arial" panose="020B0604020202020204" pitchFamily="34" charset="0"/>
              <a:buChar char="•"/>
            </a:pPr>
            <a:r>
              <a:rPr lang="en-GB" sz="2400" dirty="0"/>
              <a:t>Email:</a:t>
            </a:r>
          </a:p>
          <a:p>
            <a:pPr lvl="2">
              <a:spcBef>
                <a:spcPts val="600"/>
              </a:spcBef>
            </a:pPr>
            <a:r>
              <a:rPr lang="en-GB" dirty="0"/>
              <a:t>head@byley.cheshire.sch.uk</a:t>
            </a:r>
          </a:p>
          <a:p>
            <a:pPr lvl="2">
              <a:spcBef>
                <a:spcPts val="600"/>
              </a:spcBef>
            </a:pPr>
            <a:r>
              <a:rPr lang="en-GB" dirty="0"/>
              <a:t>admin@byley.cheshire.sch.uk</a:t>
            </a:r>
          </a:p>
          <a:p>
            <a:pPr lvl="2">
              <a:spcBef>
                <a:spcPts val="600"/>
              </a:spcBef>
            </a:pPr>
            <a:r>
              <a:rPr lang="en-GB"/>
              <a:t>busybuddies</a:t>
            </a:r>
            <a:r>
              <a:rPr lang="en-GB" dirty="0"/>
              <a:t>@byley.cheshire.sch.uk</a:t>
            </a:r>
          </a:p>
          <a:p>
            <a:pPr lvl="2">
              <a:spcBef>
                <a:spcPts val="600"/>
              </a:spcBef>
            </a:pPr>
            <a:endParaRPr lang="en-GB" dirty="0"/>
          </a:p>
          <a:p>
            <a:pPr lvl="2">
              <a:spcBef>
                <a:spcPts val="600"/>
              </a:spcBef>
            </a:pPr>
            <a:r>
              <a:rPr lang="en-GB" sz="2800" dirty="0"/>
              <a:t>                     Any Questions?</a:t>
            </a:r>
          </a:p>
          <a:p>
            <a:pPr algn="ctr"/>
            <a:endParaRPr lang="en-GB" sz="2400" dirty="0"/>
          </a:p>
          <a:p>
            <a:pPr algn="ctr"/>
            <a:r>
              <a:rPr lang="en-GB" sz="2400" dirty="0"/>
              <a:t>Thank you coming this morning!</a:t>
            </a:r>
          </a:p>
          <a:p>
            <a:endParaRPr lang="en-GB" sz="3600" dirty="0">
              <a:solidFill>
                <a:srgbClr val="00B050"/>
              </a:solidFill>
            </a:endParaRPr>
          </a:p>
        </p:txBody>
      </p:sp>
    </p:spTree>
    <p:extLst>
      <p:ext uri="{BB962C8B-B14F-4D97-AF65-F5344CB8AC3E}">
        <p14:creationId xmlns:p14="http://schemas.microsoft.com/office/powerpoint/2010/main" val="1191398771"/>
      </p:ext>
    </p:extLst>
  </p:cSld>
  <p:clrMapOvr>
    <a:masterClrMapping/>
  </p:clrMapOvr>
  <p:transition/>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Twinkl Template">
      <a:dk1>
        <a:srgbClr val="1C1C1C"/>
      </a:dk1>
      <a:lt1>
        <a:srgbClr val="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TM10001114[[fn=Gallery]]</Template>
  <TotalTime>2656</TotalTime>
  <Words>2454</Words>
  <Application>Microsoft Office PowerPoint</Application>
  <PresentationFormat>On-screen Show (4:3)</PresentationFormat>
  <Paragraphs>441</Paragraphs>
  <Slides>48</Slides>
  <Notes>39</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48</vt:i4>
      </vt:variant>
    </vt:vector>
  </HeadingPairs>
  <TitlesOfParts>
    <vt:vector size="59" baseType="lpstr">
      <vt:lpstr>Arial</vt:lpstr>
      <vt:lpstr>Calibri</vt:lpstr>
      <vt:lpstr>Courier New</vt:lpstr>
      <vt:lpstr>Gill Sans MT</vt:lpstr>
      <vt:lpstr>Roboto</vt:lpstr>
      <vt:lpstr>Times New Roman</vt:lpstr>
      <vt:lpstr>Twinkl</vt:lpstr>
      <vt:lpstr>Wingdings</vt:lpstr>
      <vt:lpstr>Gallery</vt:lpstr>
      <vt:lpstr>Simple Light</vt:lpstr>
      <vt:lpstr>Office Theme</vt:lpstr>
      <vt:lpstr>PowerPoint Presentation</vt:lpstr>
      <vt:lpstr>PowerPoint Presentation</vt:lpstr>
      <vt:lpstr>PowerPoint Presentation</vt:lpstr>
      <vt:lpstr>School Expectations</vt:lpstr>
      <vt:lpstr>Rewards</vt:lpstr>
      <vt:lpstr>School Houses</vt:lpstr>
      <vt:lpstr>PowerPoint Presentation</vt:lpstr>
      <vt:lpstr>Valued partnerships with parents</vt:lpstr>
      <vt:lpstr>What to bring to school:</vt:lpstr>
      <vt:lpstr>A typical day at Byley:</vt:lpstr>
      <vt:lpstr>The Early  Years Foundation Stage</vt:lpstr>
      <vt:lpstr>The Early  Years Foundation Stage</vt:lpstr>
      <vt:lpstr>The Early  Years Foundation Stage</vt:lpstr>
      <vt:lpstr>The Early  Years Foundation Stage</vt:lpstr>
      <vt:lpstr>Reading</vt:lpstr>
      <vt:lpstr>PowerPoint Presentation</vt:lpstr>
      <vt:lpstr>PowerPoint Presentation</vt:lpstr>
      <vt:lpstr>Phonics Terminology Here is some of the terminology you might hear as your children begin to learn phonics.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wombwell park street primary</dc:title>
  <dc:creator>Joanne Madden</dc:creator>
  <cp:lastModifiedBy>J Madden Byley Primary Staff</cp:lastModifiedBy>
  <cp:revision>170</cp:revision>
  <cp:lastPrinted>2019-06-24T15:17:35Z</cp:lastPrinted>
  <dcterms:created xsi:type="dcterms:W3CDTF">2014-07-08T18:33:26Z</dcterms:created>
  <dcterms:modified xsi:type="dcterms:W3CDTF">2026-09-04T14:50:42Z</dcterms:modified>
</cp:coreProperties>
</file>