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3" r:id="rId8"/>
    <p:sldId id="271" r:id="rId9"/>
    <p:sldId id="272" r:id="rId10"/>
    <p:sldId id="264" r:id="rId11"/>
    <p:sldId id="266" r:id="rId12"/>
    <p:sldId id="267" r:id="rId13"/>
    <p:sldId id="270"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1" d="100"/>
          <a:sy n="71" d="100"/>
        </p:scale>
        <p:origin x="49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King" userId="497ff46a-7250-421d-881e-5c110837ca3c" providerId="ADAL" clId="{BA3ED82A-4208-4476-98D7-41BBBAEBF29E}"/>
    <pc:docChg chg="custSel modSld">
      <pc:chgData name="Amy King" userId="497ff46a-7250-421d-881e-5c110837ca3c" providerId="ADAL" clId="{BA3ED82A-4208-4476-98D7-41BBBAEBF29E}" dt="2025-09-08T15:29:40" v="150" actId="20577"/>
      <pc:docMkLst>
        <pc:docMk/>
      </pc:docMkLst>
      <pc:sldChg chg="addSp delSp modSp mod">
        <pc:chgData name="Amy King" userId="497ff46a-7250-421d-881e-5c110837ca3c" providerId="ADAL" clId="{BA3ED82A-4208-4476-98D7-41BBBAEBF29E}" dt="2025-09-08T15:26:47.228" v="13" actId="14100"/>
        <pc:sldMkLst>
          <pc:docMk/>
          <pc:sldMk cId="2995386009" sldId="257"/>
        </pc:sldMkLst>
        <pc:picChg chg="del">
          <ac:chgData name="Amy King" userId="497ff46a-7250-421d-881e-5c110837ca3c" providerId="ADAL" clId="{BA3ED82A-4208-4476-98D7-41BBBAEBF29E}" dt="2025-09-08T15:23:28.481" v="0" actId="478"/>
          <ac:picMkLst>
            <pc:docMk/>
            <pc:sldMk cId="2995386009" sldId="257"/>
            <ac:picMk id="3" creationId="{00000000-0000-0000-0000-000000000000}"/>
          </ac:picMkLst>
        </pc:picChg>
        <pc:picChg chg="add mod">
          <ac:chgData name="Amy King" userId="497ff46a-7250-421d-881e-5c110837ca3c" providerId="ADAL" clId="{BA3ED82A-4208-4476-98D7-41BBBAEBF29E}" dt="2025-09-08T15:26:47.228" v="13" actId="14100"/>
          <ac:picMkLst>
            <pc:docMk/>
            <pc:sldMk cId="2995386009" sldId="257"/>
            <ac:picMk id="7" creationId="{EA448889-9909-4639-87AC-3D7EBA540A83}"/>
          </ac:picMkLst>
        </pc:picChg>
        <pc:picChg chg="add del mod">
          <ac:chgData name="Amy King" userId="497ff46a-7250-421d-881e-5c110837ca3c" providerId="ADAL" clId="{BA3ED82A-4208-4476-98D7-41BBBAEBF29E}" dt="2025-09-08T15:24:25.220" v="3" actId="478"/>
          <ac:picMkLst>
            <pc:docMk/>
            <pc:sldMk cId="2995386009" sldId="257"/>
            <ac:picMk id="11" creationId="{D662641E-510D-41B1-8227-181AB4906999}"/>
          </ac:picMkLst>
        </pc:picChg>
        <pc:picChg chg="add del mod">
          <ac:chgData name="Amy King" userId="497ff46a-7250-421d-881e-5c110837ca3c" providerId="ADAL" clId="{BA3ED82A-4208-4476-98D7-41BBBAEBF29E}" dt="2025-09-08T15:24:54.978" v="6" actId="478"/>
          <ac:picMkLst>
            <pc:docMk/>
            <pc:sldMk cId="2995386009" sldId="257"/>
            <ac:picMk id="13" creationId="{8E126131-1D38-4363-A0F3-CE27132B1026}"/>
          </ac:picMkLst>
        </pc:picChg>
      </pc:sldChg>
      <pc:sldChg chg="modSp mod">
        <pc:chgData name="Amy King" userId="497ff46a-7250-421d-881e-5c110837ca3c" providerId="ADAL" clId="{BA3ED82A-4208-4476-98D7-41BBBAEBF29E}" dt="2025-09-08T15:27:36.762" v="16" actId="20577"/>
        <pc:sldMkLst>
          <pc:docMk/>
          <pc:sldMk cId="1532423660" sldId="263"/>
        </pc:sldMkLst>
        <pc:spChg chg="mod">
          <ac:chgData name="Amy King" userId="497ff46a-7250-421d-881e-5c110837ca3c" providerId="ADAL" clId="{BA3ED82A-4208-4476-98D7-41BBBAEBF29E}" dt="2025-09-08T15:27:36.762" v="16" actId="20577"/>
          <ac:spMkLst>
            <pc:docMk/>
            <pc:sldMk cId="1532423660" sldId="263"/>
            <ac:spMk id="2" creationId="{50ABCE4E-BFDC-66B1-638A-B72F0F63793C}"/>
          </ac:spMkLst>
        </pc:spChg>
      </pc:sldChg>
      <pc:sldChg chg="modSp mod">
        <pc:chgData name="Amy King" userId="497ff46a-7250-421d-881e-5c110837ca3c" providerId="ADAL" clId="{BA3ED82A-4208-4476-98D7-41BBBAEBF29E}" dt="2025-09-08T15:29:08.271" v="149" actId="20577"/>
        <pc:sldMkLst>
          <pc:docMk/>
          <pc:sldMk cId="4004020260" sldId="271"/>
        </pc:sldMkLst>
        <pc:spChg chg="mod">
          <ac:chgData name="Amy King" userId="497ff46a-7250-421d-881e-5c110837ca3c" providerId="ADAL" clId="{BA3ED82A-4208-4476-98D7-41BBBAEBF29E}" dt="2025-09-08T15:29:08.271" v="149" actId="20577"/>
          <ac:spMkLst>
            <pc:docMk/>
            <pc:sldMk cId="4004020260" sldId="271"/>
            <ac:spMk id="2" creationId="{00000000-0000-0000-0000-000000000000}"/>
          </ac:spMkLst>
        </pc:spChg>
      </pc:sldChg>
      <pc:sldChg chg="modSp mod">
        <pc:chgData name="Amy King" userId="497ff46a-7250-421d-881e-5c110837ca3c" providerId="ADAL" clId="{BA3ED82A-4208-4476-98D7-41BBBAEBF29E}" dt="2025-09-08T15:29:40" v="150" actId="20577"/>
        <pc:sldMkLst>
          <pc:docMk/>
          <pc:sldMk cId="2672625867" sldId="272"/>
        </pc:sldMkLst>
        <pc:spChg chg="mod">
          <ac:chgData name="Amy King" userId="497ff46a-7250-421d-881e-5c110837ca3c" providerId="ADAL" clId="{BA3ED82A-4208-4476-98D7-41BBBAEBF29E}" dt="2025-09-08T15:29:40" v="150" actId="20577"/>
          <ac:spMkLst>
            <pc:docMk/>
            <pc:sldMk cId="2672625867" sldId="272"/>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9/8/2025</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202831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2514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7584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26720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85555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9/8/2025</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30060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5642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4358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7530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5978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9/8/2025</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52635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9/8/2025</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1200325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92EA91-3BEC-413E-9CC0-329F1915E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A6FEE8-BEC6-E891-B66B-773D3987D8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20" y="10"/>
            <a:ext cx="12191977" cy="6857990"/>
          </a:xfrm>
          <a:prstGeom prst="rect">
            <a:avLst/>
          </a:prstGeom>
        </p:spPr>
      </p:pic>
      <p:sp>
        <p:nvSpPr>
          <p:cNvPr id="11" name="Rectangle 10">
            <a:extLst>
              <a:ext uri="{FF2B5EF4-FFF2-40B4-BE49-F238E27FC236}">
                <a16:creationId xmlns:a16="http://schemas.microsoft.com/office/drawing/2014/main" id="{B97C0394-A9D4-466F-A671-B2752CC7F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2919"/>
            <a:ext cx="12191999" cy="4114799"/>
          </a:xfrm>
          <a:prstGeom prst="rect">
            <a:avLst/>
          </a:prstGeom>
          <a:gradFill flip="none" rotWithShape="1">
            <a:gsLst>
              <a:gs pos="0">
                <a:schemeClr val="tx2">
                  <a:alpha val="0"/>
                </a:schemeClr>
              </a:gs>
              <a:gs pos="50000">
                <a:schemeClr val="tx2">
                  <a:alpha val="56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17904" y="1517904"/>
            <a:ext cx="9144000" cy="2798064"/>
          </a:xfrm>
        </p:spPr>
        <p:txBody>
          <a:bodyPr>
            <a:normAutofit/>
          </a:bodyPr>
          <a:lstStyle/>
          <a:p>
            <a:r>
              <a:rPr lang="en-US" dirty="0">
                <a:solidFill>
                  <a:schemeClr val="bg1"/>
                </a:solidFill>
                <a:cs typeface="Calibri Light"/>
              </a:rPr>
              <a:t>Welcome to KS1 at </a:t>
            </a:r>
            <a:r>
              <a:rPr lang="en-US" dirty="0" err="1">
                <a:solidFill>
                  <a:schemeClr val="bg1"/>
                </a:solidFill>
                <a:cs typeface="Calibri Light"/>
              </a:rPr>
              <a:t>Byley</a:t>
            </a:r>
            <a:r>
              <a:rPr lang="en-US" dirty="0">
                <a:solidFill>
                  <a:schemeClr val="bg1"/>
                </a:solidFill>
                <a:cs typeface="Calibri Light"/>
              </a:rPr>
              <a:t> Primary School and Nursery</a:t>
            </a:r>
            <a:endParaRPr lang="en-US" dirty="0">
              <a:solidFill>
                <a:schemeClr val="bg1"/>
              </a:solidFill>
            </a:endParaRPr>
          </a:p>
        </p:txBody>
      </p:sp>
      <p:sp>
        <p:nvSpPr>
          <p:cNvPr id="3" name="Subtitle 2"/>
          <p:cNvSpPr>
            <a:spLocks noGrp="1"/>
          </p:cNvSpPr>
          <p:nvPr>
            <p:ph type="subTitle" idx="1"/>
          </p:nvPr>
        </p:nvSpPr>
        <p:spPr>
          <a:xfrm>
            <a:off x="1517904" y="4572000"/>
            <a:ext cx="9144000" cy="1527048"/>
          </a:xfrm>
        </p:spPr>
        <p:txBody>
          <a:bodyPr vert="horz" lIns="91440" tIns="45720" rIns="91440" bIns="45720" rtlCol="0">
            <a:normAutofit/>
          </a:bodyPr>
          <a:lstStyle/>
          <a:p>
            <a:r>
              <a:rPr lang="en-US">
                <a:solidFill>
                  <a:schemeClr val="bg1"/>
                </a:solidFill>
                <a:cs typeface="Calibri"/>
              </a:rPr>
              <a:t>Years One and Two</a:t>
            </a:r>
            <a:endParaRPr lang="en-US">
              <a:solidFill>
                <a:schemeClr val="bg1"/>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1368-B583-DF24-70A8-24CBBD5FBD3E}"/>
              </a:ext>
            </a:extLst>
          </p:cNvPr>
          <p:cNvSpPr>
            <a:spLocks noGrp="1"/>
          </p:cNvSpPr>
          <p:nvPr>
            <p:ph type="title"/>
          </p:nvPr>
        </p:nvSpPr>
        <p:spPr>
          <a:xfrm>
            <a:off x="727149" y="784659"/>
            <a:ext cx="10682377" cy="1344168"/>
          </a:xfrm>
        </p:spPr>
        <p:txBody>
          <a:bodyPr vert="horz" lIns="91440" tIns="45720" rIns="91440" bIns="45720" rtlCol="0" anchor="t">
            <a:noAutofit/>
          </a:bodyPr>
          <a:lstStyle/>
          <a:p>
            <a:r>
              <a:rPr lang="en-US" sz="3200" dirty="0">
                <a:ea typeface="+mj-lt"/>
                <a:cs typeface="+mj-lt"/>
              </a:rPr>
              <a:t>Each Monday the children will bring home spellings based on their phonic learning that week. Please encourage your child to </a:t>
            </a:r>
            <a:r>
              <a:rPr lang="en-US" sz="3200" dirty="0" err="1">
                <a:ea typeface="+mj-lt"/>
                <a:cs typeface="+mj-lt"/>
              </a:rPr>
              <a:t>practise</a:t>
            </a:r>
            <a:r>
              <a:rPr lang="en-US" sz="3200" dirty="0">
                <a:ea typeface="+mj-lt"/>
                <a:cs typeface="+mj-lt"/>
              </a:rPr>
              <a:t> these. There are lots of fun ways to help the children learn them- using chalk on boards or the floor, using magnetic letters, creating pyramids out of their spellings.</a:t>
            </a:r>
            <a:endParaRPr lang="en-US" sz="3200" dirty="0"/>
          </a:p>
        </p:txBody>
      </p:sp>
      <p:pic>
        <p:nvPicPr>
          <p:cNvPr id="3" name="Picture 3" descr="A picture containing shape&#10;&#10;Description automatically generated">
            <a:extLst>
              <a:ext uri="{FF2B5EF4-FFF2-40B4-BE49-F238E27FC236}">
                <a16:creationId xmlns:a16="http://schemas.microsoft.com/office/drawing/2014/main" id="{EBCE746F-CE0C-7B9B-FC07-0DCB38A82E5E}"/>
              </a:ext>
            </a:extLst>
          </p:cNvPr>
          <p:cNvPicPr>
            <a:picLocks noChangeAspect="1"/>
          </p:cNvPicPr>
          <p:nvPr/>
        </p:nvPicPr>
        <p:blipFill>
          <a:blip r:embed="rId2"/>
          <a:stretch>
            <a:fillRect/>
          </a:stretch>
        </p:blipFill>
        <p:spPr>
          <a:xfrm>
            <a:off x="9716938" y="4213105"/>
            <a:ext cx="2319067" cy="2629978"/>
          </a:xfrm>
          <a:prstGeom prst="rect">
            <a:avLst/>
          </a:prstGeom>
        </p:spPr>
      </p:pic>
      <p:pic>
        <p:nvPicPr>
          <p:cNvPr id="4" name="Picture 4" descr="Table&#10;&#10;Description automatically generated">
            <a:extLst>
              <a:ext uri="{FF2B5EF4-FFF2-40B4-BE49-F238E27FC236}">
                <a16:creationId xmlns:a16="http://schemas.microsoft.com/office/drawing/2014/main" id="{E5B90A69-E5A9-B32B-AEF3-C25791F4004E}"/>
              </a:ext>
            </a:extLst>
          </p:cNvPr>
          <p:cNvPicPr>
            <a:picLocks noChangeAspect="1"/>
          </p:cNvPicPr>
          <p:nvPr/>
        </p:nvPicPr>
        <p:blipFill>
          <a:blip r:embed="rId3"/>
          <a:stretch>
            <a:fillRect/>
          </a:stretch>
        </p:blipFill>
        <p:spPr>
          <a:xfrm>
            <a:off x="2149648" y="3585714"/>
            <a:ext cx="2443684" cy="3108384"/>
          </a:xfrm>
          <a:prstGeom prst="rect">
            <a:avLst/>
          </a:prstGeom>
        </p:spPr>
      </p:pic>
      <p:pic>
        <p:nvPicPr>
          <p:cNvPr id="5" name="Picture 5" descr="Table&#10;&#10;Description automatically generated">
            <a:extLst>
              <a:ext uri="{FF2B5EF4-FFF2-40B4-BE49-F238E27FC236}">
                <a16:creationId xmlns:a16="http://schemas.microsoft.com/office/drawing/2014/main" id="{0BAC975D-51F1-3CD2-51A1-F0C8CEA8A804}"/>
              </a:ext>
            </a:extLst>
          </p:cNvPr>
          <p:cNvPicPr>
            <a:picLocks noChangeAspect="1"/>
          </p:cNvPicPr>
          <p:nvPr/>
        </p:nvPicPr>
        <p:blipFill>
          <a:blip r:embed="rId4"/>
          <a:stretch>
            <a:fillRect/>
          </a:stretch>
        </p:blipFill>
        <p:spPr>
          <a:xfrm>
            <a:off x="6850452" y="3206509"/>
            <a:ext cx="2171700" cy="3564867"/>
          </a:xfrm>
          <a:prstGeom prst="rect">
            <a:avLst/>
          </a:prstGeom>
        </p:spPr>
      </p:pic>
    </p:spTree>
    <p:extLst>
      <p:ext uri="{BB962C8B-B14F-4D97-AF65-F5344CB8AC3E}">
        <p14:creationId xmlns:p14="http://schemas.microsoft.com/office/powerpoint/2010/main" val="39878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D4908-19EC-AD19-A8F8-48F0E41A5594}"/>
              </a:ext>
            </a:extLst>
          </p:cNvPr>
          <p:cNvSpPr>
            <a:spLocks noGrp="1"/>
          </p:cNvSpPr>
          <p:nvPr>
            <p:ph type="title"/>
          </p:nvPr>
        </p:nvSpPr>
        <p:spPr>
          <a:xfrm>
            <a:off x="762000" y="839336"/>
            <a:ext cx="4785257" cy="5272682"/>
          </a:xfrm>
        </p:spPr>
        <p:txBody>
          <a:bodyPr vert="horz" lIns="91440" tIns="45720" rIns="91440" bIns="45720" rtlCol="0" anchor="ctr">
            <a:normAutofit fontScale="90000"/>
          </a:bodyPr>
          <a:lstStyle/>
          <a:p>
            <a:r>
              <a:rPr lang="en-US" sz="3200" dirty="0"/>
              <a:t>P.E is every Monday and Friday.</a:t>
            </a:r>
            <a:br>
              <a:rPr lang="en-US" sz="3200" dirty="0"/>
            </a:br>
            <a:r>
              <a:rPr lang="en-US" sz="3200" dirty="0"/>
              <a:t>Children are to leave  their P.E kits on their pegs for the half term. Kits will be sent home at the end of every half term to be washed and checked.</a:t>
            </a:r>
            <a:br>
              <a:rPr lang="en-US" sz="3200" dirty="0"/>
            </a:br>
            <a:br>
              <a:rPr lang="en-US" sz="3200" dirty="0"/>
            </a:br>
            <a:r>
              <a:rPr lang="en-US" sz="3200" dirty="0"/>
              <a:t>Sessions will be indoor and outdoor activities.</a:t>
            </a:r>
          </a:p>
        </p:txBody>
      </p:sp>
      <p:pic>
        <p:nvPicPr>
          <p:cNvPr id="4" name="Picture 4" descr="A picture containing sport, athletic game, child, young&#10;&#10;Description automatically generated">
            <a:extLst>
              <a:ext uri="{FF2B5EF4-FFF2-40B4-BE49-F238E27FC236}">
                <a16:creationId xmlns:a16="http://schemas.microsoft.com/office/drawing/2014/main" id="{1439C12D-4CB9-5AE4-90ED-F0FB1DAF5F1A}"/>
              </a:ext>
            </a:extLst>
          </p:cNvPr>
          <p:cNvPicPr>
            <a:picLocks noChangeAspect="1"/>
          </p:cNvPicPr>
          <p:nvPr/>
        </p:nvPicPr>
        <p:blipFill rotWithShape="1">
          <a:blip r:embed="rId2"/>
          <a:srcRect r="11722" b="2"/>
          <a:stretch/>
        </p:blipFill>
        <p:spPr>
          <a:xfrm>
            <a:off x="5841554" y="758952"/>
            <a:ext cx="4113436" cy="3161094"/>
          </a:xfrm>
          <a:custGeom>
            <a:avLst/>
            <a:gdLst/>
            <a:ahLst/>
            <a:cxnLst/>
            <a:rect l="l" t="t" r="r" b="b"/>
            <a:pathLst>
              <a:path w="4113436" h="3161094">
                <a:moveTo>
                  <a:pt x="0" y="0"/>
                </a:moveTo>
                <a:lnTo>
                  <a:pt x="4113436" y="0"/>
                </a:lnTo>
                <a:lnTo>
                  <a:pt x="4113436" y="2344272"/>
                </a:lnTo>
                <a:lnTo>
                  <a:pt x="2151485" y="2344272"/>
                </a:lnTo>
                <a:lnTo>
                  <a:pt x="2151485" y="3161094"/>
                </a:lnTo>
                <a:lnTo>
                  <a:pt x="0" y="3161094"/>
                </a:lnTo>
                <a:close/>
              </a:path>
            </a:pathLst>
          </a:custGeom>
        </p:spPr>
      </p:pic>
      <p:sp>
        <p:nvSpPr>
          <p:cNvPr id="13" name="Rectangle 12">
            <a:extLst>
              <a:ext uri="{FF2B5EF4-FFF2-40B4-BE49-F238E27FC236}">
                <a16:creationId xmlns:a16="http://schemas.microsoft.com/office/drawing/2014/main" id="{1ADAB9A6-C612-4BD2-8CB0-B256CAE60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6430" y="758952"/>
            <a:ext cx="21455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838D8D-50A7-440B-8174-94B8E0D3B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floor, indoor, person, sport&#10;&#10;Description automatically generated">
            <a:extLst>
              <a:ext uri="{FF2B5EF4-FFF2-40B4-BE49-F238E27FC236}">
                <a16:creationId xmlns:a16="http://schemas.microsoft.com/office/drawing/2014/main" id="{4DDCE93E-0AE4-8F18-F14B-6C50E96E58E6}"/>
              </a:ext>
            </a:extLst>
          </p:cNvPr>
          <p:cNvPicPr>
            <a:picLocks noChangeAspect="1"/>
          </p:cNvPicPr>
          <p:nvPr/>
        </p:nvPicPr>
        <p:blipFill rotWithShape="1">
          <a:blip r:embed="rId3"/>
          <a:srcRect t="2322"/>
          <a:stretch/>
        </p:blipFill>
        <p:spPr>
          <a:xfrm>
            <a:off x="8077200" y="3188587"/>
            <a:ext cx="4114800" cy="2916936"/>
          </a:xfrm>
          <a:prstGeom prst="rect">
            <a:avLst/>
          </a:prstGeom>
        </p:spPr>
      </p:pic>
    </p:spTree>
    <p:extLst>
      <p:ext uri="{BB962C8B-B14F-4D97-AF65-F5344CB8AC3E}">
        <p14:creationId xmlns:p14="http://schemas.microsoft.com/office/powerpoint/2010/main" val="11863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55FA-2A59-7432-C039-15CC72092BB5}"/>
              </a:ext>
            </a:extLst>
          </p:cNvPr>
          <p:cNvSpPr>
            <a:spLocks noGrp="1"/>
          </p:cNvSpPr>
          <p:nvPr>
            <p:ph type="title"/>
          </p:nvPr>
        </p:nvSpPr>
        <p:spPr>
          <a:xfrm>
            <a:off x="1517904" y="799037"/>
            <a:ext cx="9144000" cy="4751601"/>
          </a:xfrm>
        </p:spPr>
        <p:txBody>
          <a:bodyPr>
            <a:normAutofit/>
          </a:bodyPr>
          <a:lstStyle/>
          <a:p>
            <a:r>
              <a:rPr lang="en-US" dirty="0">
                <a:cs typeface="Aharoni"/>
              </a:rPr>
              <a:t>"Show me how you shine!" aka Y2 SATS is no longer statutory.</a:t>
            </a:r>
            <a:br>
              <a:rPr lang="en-US" dirty="0">
                <a:cs typeface="Aharoni"/>
              </a:rPr>
            </a:br>
            <a:r>
              <a:rPr lang="en-US" dirty="0">
                <a:cs typeface="Aharoni"/>
              </a:rPr>
              <a:t>However, assessments do take place over a week in December, March and June very informally.</a:t>
            </a:r>
            <a:endParaRPr lang="en-US" dirty="0"/>
          </a:p>
        </p:txBody>
      </p:sp>
      <p:pic>
        <p:nvPicPr>
          <p:cNvPr id="3" name="Picture 3">
            <a:extLst>
              <a:ext uri="{FF2B5EF4-FFF2-40B4-BE49-F238E27FC236}">
                <a16:creationId xmlns:a16="http://schemas.microsoft.com/office/drawing/2014/main" id="{7DDC2649-89DA-7137-F56E-A695DE5C89D2}"/>
              </a:ext>
            </a:extLst>
          </p:cNvPr>
          <p:cNvPicPr>
            <a:picLocks noChangeAspect="1"/>
          </p:cNvPicPr>
          <p:nvPr/>
        </p:nvPicPr>
        <p:blipFill>
          <a:blip r:embed="rId2"/>
          <a:stretch>
            <a:fillRect/>
          </a:stretch>
        </p:blipFill>
        <p:spPr>
          <a:xfrm>
            <a:off x="6095999" y="3918478"/>
            <a:ext cx="3488713" cy="2581136"/>
          </a:xfrm>
          <a:prstGeom prst="rect">
            <a:avLst/>
          </a:prstGeom>
        </p:spPr>
      </p:pic>
    </p:spTree>
    <p:extLst>
      <p:ext uri="{BB962C8B-B14F-4D97-AF65-F5344CB8AC3E}">
        <p14:creationId xmlns:p14="http://schemas.microsoft.com/office/powerpoint/2010/main" val="171992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904" y="836023"/>
            <a:ext cx="9144000" cy="5416731"/>
          </a:xfrm>
        </p:spPr>
        <p:txBody>
          <a:bodyPr/>
          <a:lstStyle/>
          <a:p>
            <a:r>
              <a:rPr lang="en-GB" dirty="0"/>
              <a:t>In June the Y1s will complete the “Phonics Screening” check.</a:t>
            </a:r>
          </a:p>
        </p:txBody>
      </p:sp>
      <p:pic>
        <p:nvPicPr>
          <p:cNvPr id="3" name="Picture 2"/>
          <p:cNvPicPr>
            <a:picLocks noChangeAspect="1"/>
          </p:cNvPicPr>
          <p:nvPr/>
        </p:nvPicPr>
        <p:blipFill>
          <a:blip r:embed="rId2"/>
          <a:stretch>
            <a:fillRect/>
          </a:stretch>
        </p:blipFill>
        <p:spPr>
          <a:xfrm>
            <a:off x="612186" y="2133600"/>
            <a:ext cx="2681415" cy="4615542"/>
          </a:xfrm>
          <a:prstGeom prst="rect">
            <a:avLst/>
          </a:prstGeom>
        </p:spPr>
      </p:pic>
      <p:pic>
        <p:nvPicPr>
          <p:cNvPr id="4" name="Picture 3"/>
          <p:cNvPicPr>
            <a:picLocks noChangeAspect="1"/>
          </p:cNvPicPr>
          <p:nvPr/>
        </p:nvPicPr>
        <p:blipFill>
          <a:blip r:embed="rId3"/>
          <a:stretch>
            <a:fillRect/>
          </a:stretch>
        </p:blipFill>
        <p:spPr>
          <a:xfrm>
            <a:off x="4470295" y="2133600"/>
            <a:ext cx="3262916" cy="4768215"/>
          </a:xfrm>
          <a:prstGeom prst="rect">
            <a:avLst/>
          </a:prstGeom>
        </p:spPr>
      </p:pic>
      <p:pic>
        <p:nvPicPr>
          <p:cNvPr id="5" name="Picture 4"/>
          <p:cNvPicPr>
            <a:picLocks noChangeAspect="1"/>
          </p:cNvPicPr>
          <p:nvPr/>
        </p:nvPicPr>
        <p:blipFill>
          <a:blip r:embed="rId4"/>
          <a:stretch>
            <a:fillRect/>
          </a:stretch>
        </p:blipFill>
        <p:spPr>
          <a:xfrm>
            <a:off x="8543110" y="2133601"/>
            <a:ext cx="3131040" cy="4744130"/>
          </a:xfrm>
          <a:prstGeom prst="rect">
            <a:avLst/>
          </a:prstGeom>
        </p:spPr>
      </p:pic>
    </p:spTree>
    <p:extLst>
      <p:ext uri="{BB962C8B-B14F-4D97-AF65-F5344CB8AC3E}">
        <p14:creationId xmlns:p14="http://schemas.microsoft.com/office/powerpoint/2010/main" val="242927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Rectangle 9">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map&#10;&#10;Description automatically generated">
            <a:extLst>
              <a:ext uri="{FF2B5EF4-FFF2-40B4-BE49-F238E27FC236}">
                <a16:creationId xmlns:a16="http://schemas.microsoft.com/office/drawing/2014/main" id="{3AF02A82-C2F4-1E65-8CFD-25F3FE6EFC39}"/>
              </a:ext>
            </a:extLst>
          </p:cNvPr>
          <p:cNvPicPr>
            <a:picLocks noChangeAspect="1"/>
          </p:cNvPicPr>
          <p:nvPr/>
        </p:nvPicPr>
        <p:blipFill rotWithShape="1">
          <a:blip r:embed="rId2"/>
          <a:srcRect l="1933" r="10067" b="-1"/>
          <a:stretch/>
        </p:blipFill>
        <p:spPr>
          <a:xfrm>
            <a:off x="20" y="-1"/>
            <a:ext cx="12191980" cy="6858000"/>
          </a:xfrm>
          <a:prstGeom prst="rect">
            <a:avLst/>
          </a:prstGeom>
        </p:spPr>
      </p:pic>
      <p:sp>
        <p:nvSpPr>
          <p:cNvPr id="12" name="Rectangle 11">
            <a:extLst>
              <a:ext uri="{FF2B5EF4-FFF2-40B4-BE49-F238E27FC236}">
                <a16:creationId xmlns:a16="http://schemas.microsoft.com/office/drawing/2014/main" id="{9C982AD0-6B29-4C72-8F4E-229BAA86C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3917"/>
            <a:ext cx="12192000" cy="106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67C6C8-971C-E03B-3FE8-F36F1C65A248}"/>
              </a:ext>
            </a:extLst>
          </p:cNvPr>
          <p:cNvSpPr>
            <a:spLocks noGrp="1"/>
          </p:cNvSpPr>
          <p:nvPr>
            <p:ph type="title"/>
          </p:nvPr>
        </p:nvSpPr>
        <p:spPr>
          <a:xfrm>
            <a:off x="762001" y="5307069"/>
            <a:ext cx="6765516" cy="914400"/>
          </a:xfrm>
        </p:spPr>
        <p:txBody>
          <a:bodyPr vert="horz" lIns="91440" tIns="45720" rIns="91440" bIns="45720" rtlCol="0" anchor="ctr">
            <a:normAutofit/>
          </a:bodyPr>
          <a:lstStyle/>
          <a:p>
            <a:r>
              <a:rPr lang="en-US" sz="2600" dirty="0"/>
              <a:t>Please refer to the website for any clarification on what is happening in class.</a:t>
            </a:r>
          </a:p>
        </p:txBody>
      </p:sp>
    </p:spTree>
    <p:extLst>
      <p:ext uri="{BB962C8B-B14F-4D97-AF65-F5344CB8AC3E}">
        <p14:creationId xmlns:p14="http://schemas.microsoft.com/office/powerpoint/2010/main" val="17368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Rectangle 9">
            <a:extLst>
              <a:ext uri="{FF2B5EF4-FFF2-40B4-BE49-F238E27FC236}">
                <a16:creationId xmlns:a16="http://schemas.microsoft.com/office/drawing/2014/main" id="{4843B56B-DD63-40AB-85E1-E18901E1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9344E4-CB02-427C-9FF0-E06375167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F8C23-9D72-11B0-B7B2-D0CB040AAE59}"/>
              </a:ext>
            </a:extLst>
          </p:cNvPr>
          <p:cNvSpPr>
            <a:spLocks noGrp="1"/>
          </p:cNvSpPr>
          <p:nvPr>
            <p:ph type="title"/>
          </p:nvPr>
        </p:nvSpPr>
        <p:spPr>
          <a:xfrm>
            <a:off x="762000" y="831597"/>
            <a:ext cx="10668000" cy="964078"/>
          </a:xfrm>
        </p:spPr>
        <p:txBody>
          <a:bodyPr vert="horz" lIns="91440" tIns="45720" rIns="91440" bIns="45720" rtlCol="0" anchor="b">
            <a:normAutofit/>
          </a:bodyPr>
          <a:lstStyle/>
          <a:p>
            <a:r>
              <a:rPr lang="en-US" sz="4800"/>
              <a:t>Meet the KS1 team</a:t>
            </a:r>
          </a:p>
        </p:txBody>
      </p:sp>
      <p:pic>
        <p:nvPicPr>
          <p:cNvPr id="5" name="Picture 4"/>
          <p:cNvPicPr>
            <a:picLocks noChangeAspect="1"/>
          </p:cNvPicPr>
          <p:nvPr/>
        </p:nvPicPr>
        <p:blipFill>
          <a:blip r:embed="rId2"/>
          <a:stretch>
            <a:fillRect/>
          </a:stretch>
        </p:blipFill>
        <p:spPr>
          <a:xfrm>
            <a:off x="660657" y="1875676"/>
            <a:ext cx="2359049" cy="4585023"/>
          </a:xfrm>
          <a:prstGeom prst="rect">
            <a:avLst/>
          </a:prstGeom>
        </p:spPr>
      </p:pic>
      <p:pic>
        <p:nvPicPr>
          <p:cNvPr id="6" name="Picture 5"/>
          <p:cNvPicPr>
            <a:picLocks noChangeAspect="1"/>
          </p:cNvPicPr>
          <p:nvPr/>
        </p:nvPicPr>
        <p:blipFill>
          <a:blip r:embed="rId3"/>
          <a:stretch>
            <a:fillRect/>
          </a:stretch>
        </p:blipFill>
        <p:spPr>
          <a:xfrm>
            <a:off x="4853373" y="1835513"/>
            <a:ext cx="2359049" cy="4646249"/>
          </a:xfrm>
          <a:prstGeom prst="rect">
            <a:avLst/>
          </a:prstGeom>
        </p:spPr>
      </p:pic>
      <p:pic>
        <p:nvPicPr>
          <p:cNvPr id="7" name="Picture 6">
            <a:extLst>
              <a:ext uri="{FF2B5EF4-FFF2-40B4-BE49-F238E27FC236}">
                <a16:creationId xmlns:a16="http://schemas.microsoft.com/office/drawing/2014/main" id="{EA448889-9909-4639-87AC-3D7EBA540A83}"/>
              </a:ext>
            </a:extLst>
          </p:cNvPr>
          <p:cNvPicPr>
            <a:picLocks noChangeAspect="1"/>
          </p:cNvPicPr>
          <p:nvPr/>
        </p:nvPicPr>
        <p:blipFill>
          <a:blip r:embed="rId4"/>
          <a:stretch>
            <a:fillRect/>
          </a:stretch>
        </p:blipFill>
        <p:spPr>
          <a:xfrm>
            <a:off x="8575442" y="1856176"/>
            <a:ext cx="2854557" cy="4686087"/>
          </a:xfrm>
          <a:prstGeom prst="rect">
            <a:avLst/>
          </a:prstGeom>
        </p:spPr>
      </p:pic>
    </p:spTree>
    <p:extLst>
      <p:ext uri="{BB962C8B-B14F-4D97-AF65-F5344CB8AC3E}">
        <p14:creationId xmlns:p14="http://schemas.microsoft.com/office/powerpoint/2010/main" val="299538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619A6F3B-F0D9-4CB0-B8A1-B84B57852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5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85DF08-AC73-7662-83EB-BAC85B0900BE}"/>
              </a:ext>
            </a:extLst>
          </p:cNvPr>
          <p:cNvSpPr txBox="1"/>
          <p:nvPr/>
        </p:nvSpPr>
        <p:spPr>
          <a:xfrm>
            <a:off x="1349375" y="873125"/>
            <a:ext cx="103822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haroni"/>
                <a:cs typeface="Aharoni"/>
              </a:rPr>
              <a:t>A typical day in year one and two</a:t>
            </a:r>
          </a:p>
        </p:txBody>
      </p:sp>
      <p:pic>
        <p:nvPicPr>
          <p:cNvPr id="5" name="Picture 4">
            <a:extLst>
              <a:ext uri="{FF2B5EF4-FFF2-40B4-BE49-F238E27FC236}">
                <a16:creationId xmlns:a16="http://schemas.microsoft.com/office/drawing/2014/main" id="{957141A9-03C7-411D-83C2-596563830271}"/>
              </a:ext>
            </a:extLst>
          </p:cNvPr>
          <p:cNvPicPr>
            <a:picLocks noChangeAspect="1"/>
          </p:cNvPicPr>
          <p:nvPr/>
        </p:nvPicPr>
        <p:blipFill>
          <a:blip r:embed="rId2"/>
          <a:stretch>
            <a:fillRect/>
          </a:stretch>
        </p:blipFill>
        <p:spPr>
          <a:xfrm>
            <a:off x="1246673" y="1519456"/>
            <a:ext cx="10484952" cy="5173954"/>
          </a:xfrm>
          <a:prstGeom prst="rect">
            <a:avLst/>
          </a:prstGeom>
        </p:spPr>
      </p:pic>
    </p:spTree>
    <p:extLst>
      <p:ext uri="{BB962C8B-B14F-4D97-AF65-F5344CB8AC3E}">
        <p14:creationId xmlns:p14="http://schemas.microsoft.com/office/powerpoint/2010/main" val="34351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4A59-E3F5-4118-15FD-C4EC2858104C}"/>
              </a:ext>
            </a:extLst>
          </p:cNvPr>
          <p:cNvSpPr>
            <a:spLocks noGrp="1"/>
          </p:cNvSpPr>
          <p:nvPr>
            <p:ph type="title"/>
          </p:nvPr>
        </p:nvSpPr>
        <p:spPr>
          <a:xfrm>
            <a:off x="180810" y="180811"/>
            <a:ext cx="11861320" cy="2566243"/>
          </a:xfrm>
        </p:spPr>
        <p:txBody>
          <a:bodyPr>
            <a:normAutofit fontScale="90000"/>
          </a:bodyPr>
          <a:lstStyle/>
          <a:p>
            <a:r>
              <a:rPr lang="en-US" sz="4400" dirty="0">
                <a:ea typeface="+mj-lt"/>
                <a:cs typeface="+mj-lt"/>
              </a:rPr>
              <a:t>Phonics</a:t>
            </a:r>
            <a:br>
              <a:rPr lang="en-US" sz="4400" dirty="0">
                <a:ea typeface="+mj-lt"/>
                <a:cs typeface="+mj-lt"/>
              </a:rPr>
            </a:br>
            <a:r>
              <a:rPr lang="en-US" sz="2200" dirty="0">
                <a:ea typeface="+mj-lt"/>
                <a:cs typeface="+mj-lt"/>
              </a:rPr>
              <a:t>During their nursery years children will complete level 1 phonics. This phase focuses on developing children’s speaking, listening and awareness of sound. Developing these skills creates foundations for when children begin to learn their letters and sounds in later phases </a:t>
            </a:r>
            <a:br>
              <a:rPr lang="en-US" sz="2200" dirty="0">
                <a:ea typeface="+mj-lt"/>
                <a:cs typeface="+mj-lt"/>
              </a:rPr>
            </a:br>
            <a:br>
              <a:rPr lang="en-US" sz="2200" dirty="0">
                <a:ea typeface="+mj-lt"/>
                <a:cs typeface="+mj-lt"/>
              </a:rPr>
            </a:br>
            <a:r>
              <a:rPr lang="en-US" sz="2200" dirty="0">
                <a:ea typeface="+mj-lt"/>
                <a:cs typeface="+mj-lt"/>
              </a:rPr>
              <a:t>During their reception year they complete level 2, level 3 and level 4 phonics.</a:t>
            </a:r>
            <a:br>
              <a:rPr lang="en-US" sz="2200" dirty="0">
                <a:ea typeface="+mj-lt"/>
                <a:cs typeface="+mj-lt"/>
              </a:rPr>
            </a:br>
            <a:r>
              <a:rPr lang="en-US" sz="2200" dirty="0">
                <a:cs typeface="Aharoni"/>
              </a:rPr>
              <a:t>By the end of the reception year the children will have knowledge of these phonemes.</a:t>
            </a:r>
            <a:br>
              <a:rPr lang="en-US" sz="3200" dirty="0">
                <a:cs typeface="Aharoni"/>
              </a:rPr>
            </a:br>
            <a:endParaRPr lang="en-US" sz="3200" dirty="0">
              <a:cs typeface="Aharoni"/>
            </a:endParaRPr>
          </a:p>
        </p:txBody>
      </p:sp>
      <p:pic>
        <p:nvPicPr>
          <p:cNvPr id="3" name="Picture 3" descr="Graphical user interface, application&#10;&#10;Description automatically generated">
            <a:extLst>
              <a:ext uri="{FF2B5EF4-FFF2-40B4-BE49-F238E27FC236}">
                <a16:creationId xmlns:a16="http://schemas.microsoft.com/office/drawing/2014/main" id="{217124BD-DBCB-AF5C-1A73-5D941593C3BC}"/>
              </a:ext>
            </a:extLst>
          </p:cNvPr>
          <p:cNvPicPr>
            <a:picLocks noChangeAspect="1"/>
          </p:cNvPicPr>
          <p:nvPr/>
        </p:nvPicPr>
        <p:blipFill>
          <a:blip r:embed="rId2"/>
          <a:stretch>
            <a:fillRect/>
          </a:stretch>
        </p:blipFill>
        <p:spPr>
          <a:xfrm>
            <a:off x="181155" y="2582996"/>
            <a:ext cx="5920593" cy="4279932"/>
          </a:xfrm>
          <a:prstGeom prst="rect">
            <a:avLst/>
          </a:prstGeom>
        </p:spPr>
      </p:pic>
      <p:pic>
        <p:nvPicPr>
          <p:cNvPr id="4" name="Picture 4" descr="Graphical user interface, website&#10;&#10;Description automatically generated">
            <a:extLst>
              <a:ext uri="{FF2B5EF4-FFF2-40B4-BE49-F238E27FC236}">
                <a16:creationId xmlns:a16="http://schemas.microsoft.com/office/drawing/2014/main" id="{195E43C0-05F5-C8FE-3146-7287BFD81BB3}"/>
              </a:ext>
            </a:extLst>
          </p:cNvPr>
          <p:cNvPicPr>
            <a:picLocks noChangeAspect="1"/>
          </p:cNvPicPr>
          <p:nvPr/>
        </p:nvPicPr>
        <p:blipFill>
          <a:blip r:embed="rId3"/>
          <a:stretch>
            <a:fillRect/>
          </a:stretch>
        </p:blipFill>
        <p:spPr>
          <a:xfrm>
            <a:off x="6262779" y="2581270"/>
            <a:ext cx="5791198" cy="4283387"/>
          </a:xfrm>
          <a:prstGeom prst="rect">
            <a:avLst/>
          </a:prstGeom>
        </p:spPr>
      </p:pic>
    </p:spTree>
    <p:extLst>
      <p:ext uri="{BB962C8B-B14F-4D97-AF65-F5344CB8AC3E}">
        <p14:creationId xmlns:p14="http://schemas.microsoft.com/office/powerpoint/2010/main" val="37782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D90B-612D-6507-AD12-6FC90E9815DB}"/>
              </a:ext>
            </a:extLst>
          </p:cNvPr>
          <p:cNvSpPr>
            <a:spLocks noGrp="1"/>
          </p:cNvSpPr>
          <p:nvPr>
            <p:ph type="title"/>
          </p:nvPr>
        </p:nvSpPr>
        <p:spPr>
          <a:xfrm>
            <a:off x="813414" y="885301"/>
            <a:ext cx="10552980" cy="1142884"/>
          </a:xfrm>
        </p:spPr>
        <p:txBody>
          <a:bodyPr>
            <a:noAutofit/>
          </a:bodyPr>
          <a:lstStyle/>
          <a:p>
            <a:r>
              <a:rPr lang="en-US" sz="1800" dirty="0"/>
              <a:t>Throughout Y1 the children will complete level 5. Here they will learn a set of new digraphs as well as </a:t>
            </a:r>
            <a:br>
              <a:rPr lang="en-US" sz="1800" dirty="0"/>
            </a:br>
            <a:r>
              <a:rPr lang="en-US" sz="1800" dirty="0"/>
              <a:t>looking at alternative spellings for different sounds. </a:t>
            </a:r>
            <a:br>
              <a:rPr lang="en-US" sz="1800" dirty="0"/>
            </a:br>
            <a:r>
              <a:rPr lang="en-US" sz="1800" dirty="0"/>
              <a:t>Not all sounds are spelt the same way all of the time. For example, made, pay and grain all contain the ‘ay’ sound but are all spelt differently. </a:t>
            </a:r>
            <a:r>
              <a:rPr lang="en-US" sz="1800" dirty="0">
                <a:ea typeface="+mj-lt"/>
                <a:cs typeface="+mj-lt"/>
              </a:rPr>
              <a:t>They are introduced to split-digraph words too.</a:t>
            </a:r>
            <a:br>
              <a:rPr lang="en-US" sz="1800" dirty="0">
                <a:cs typeface="Aharoni"/>
              </a:rPr>
            </a:br>
            <a:br>
              <a:rPr lang="en-US" sz="1800" dirty="0">
                <a:cs typeface="Aharoni"/>
              </a:rPr>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Your child will continue to learn more tricky words in phase 5. They have already explored a variety of tricky words in the other phases, but these will become increasingly complex. Tricky words are words that don’t follow the phonics rules, containing sounds that are not spelt with the usual phonetic letters. For example, words like ‘could’ or ‘called’.</a:t>
            </a:r>
            <a:endParaRPr lang="en-US" sz="1800" dirty="0">
              <a:cs typeface="Aharoni"/>
            </a:endParaRPr>
          </a:p>
        </p:txBody>
      </p:sp>
      <p:pic>
        <p:nvPicPr>
          <p:cNvPr id="4" name="Picture 4" descr="A picture containing company name&#10;&#10;Description automatically generated">
            <a:extLst>
              <a:ext uri="{FF2B5EF4-FFF2-40B4-BE49-F238E27FC236}">
                <a16:creationId xmlns:a16="http://schemas.microsoft.com/office/drawing/2014/main" id="{0FDFB225-5E80-93D8-D894-54D3DD15E807}"/>
              </a:ext>
            </a:extLst>
          </p:cNvPr>
          <p:cNvPicPr>
            <a:picLocks noChangeAspect="1"/>
          </p:cNvPicPr>
          <p:nvPr/>
        </p:nvPicPr>
        <p:blipFill>
          <a:blip r:embed="rId2"/>
          <a:stretch>
            <a:fillRect/>
          </a:stretch>
        </p:blipFill>
        <p:spPr>
          <a:xfrm>
            <a:off x="1920817" y="1975178"/>
            <a:ext cx="8220971" cy="3554624"/>
          </a:xfrm>
          <a:prstGeom prst="rect">
            <a:avLst/>
          </a:prstGeom>
        </p:spPr>
      </p:pic>
    </p:spTree>
    <p:extLst>
      <p:ext uri="{BB962C8B-B14F-4D97-AF65-F5344CB8AC3E}">
        <p14:creationId xmlns:p14="http://schemas.microsoft.com/office/powerpoint/2010/main" val="141404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E2E4-DF5C-F3AF-8235-03C928AC28DD}"/>
              </a:ext>
            </a:extLst>
          </p:cNvPr>
          <p:cNvSpPr>
            <a:spLocks noGrp="1"/>
          </p:cNvSpPr>
          <p:nvPr>
            <p:ph type="title"/>
          </p:nvPr>
        </p:nvSpPr>
        <p:spPr>
          <a:xfrm>
            <a:off x="784659" y="813413"/>
            <a:ext cx="10639245" cy="1344168"/>
          </a:xfrm>
        </p:spPr>
        <p:txBody>
          <a:bodyPr vert="horz" lIns="91440" tIns="45720" rIns="91440" bIns="45720" rtlCol="0" anchor="t">
            <a:noAutofit/>
          </a:bodyPr>
          <a:lstStyle/>
          <a:p>
            <a:r>
              <a:rPr lang="en-US" sz="2800" dirty="0">
                <a:cs typeface="Aharoni"/>
              </a:rPr>
              <a:t>Level 6 is completed during Year 2. T</a:t>
            </a:r>
            <a:r>
              <a:rPr lang="en-US" sz="2800" b="1" dirty="0">
                <a:ea typeface="+mj-lt"/>
                <a:cs typeface="+mj-lt"/>
              </a:rPr>
              <a:t>he main aim for children is to develop their fluency as a reader and increase their accuracy when spelling</a:t>
            </a:r>
            <a:r>
              <a:rPr lang="en-US" sz="2800" dirty="0">
                <a:ea typeface="+mj-lt"/>
                <a:cs typeface="+mj-lt"/>
              </a:rPr>
              <a:t>. They will have already learnt the most often used grapheme-phoneme correspondences (GPCs).</a:t>
            </a:r>
            <a:br>
              <a:rPr lang="en-US" sz="2800" dirty="0">
                <a:ea typeface="+mj-lt"/>
                <a:cs typeface="+mj-lt"/>
              </a:rPr>
            </a:br>
            <a:endParaRPr lang="en-US" sz="2800" dirty="0"/>
          </a:p>
        </p:txBody>
      </p:sp>
      <p:pic>
        <p:nvPicPr>
          <p:cNvPr id="3" name="Picture 3" descr="A picture containing text, parking, meter&#10;&#10;Description automatically generated">
            <a:extLst>
              <a:ext uri="{FF2B5EF4-FFF2-40B4-BE49-F238E27FC236}">
                <a16:creationId xmlns:a16="http://schemas.microsoft.com/office/drawing/2014/main" id="{0B59F145-7B58-DF07-E3B4-FCA9F1398990}"/>
              </a:ext>
            </a:extLst>
          </p:cNvPr>
          <p:cNvPicPr>
            <a:picLocks noChangeAspect="1"/>
          </p:cNvPicPr>
          <p:nvPr/>
        </p:nvPicPr>
        <p:blipFill>
          <a:blip r:embed="rId2"/>
          <a:stretch>
            <a:fillRect/>
          </a:stretch>
        </p:blipFill>
        <p:spPr>
          <a:xfrm>
            <a:off x="1949570" y="2462873"/>
            <a:ext cx="8264104" cy="4333272"/>
          </a:xfrm>
          <a:prstGeom prst="rect">
            <a:avLst/>
          </a:prstGeom>
        </p:spPr>
      </p:pic>
    </p:spTree>
    <p:extLst>
      <p:ext uri="{BB962C8B-B14F-4D97-AF65-F5344CB8AC3E}">
        <p14:creationId xmlns:p14="http://schemas.microsoft.com/office/powerpoint/2010/main" val="70919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CE4E-BFDC-66B1-638A-B72F0F63793C}"/>
              </a:ext>
            </a:extLst>
          </p:cNvPr>
          <p:cNvSpPr>
            <a:spLocks noGrp="1"/>
          </p:cNvSpPr>
          <p:nvPr>
            <p:ph type="title"/>
          </p:nvPr>
        </p:nvSpPr>
        <p:spPr>
          <a:xfrm>
            <a:off x="856546" y="856546"/>
            <a:ext cx="10495471" cy="5743639"/>
          </a:xfrm>
        </p:spPr>
        <p:txBody>
          <a:bodyPr>
            <a:normAutofit/>
          </a:bodyPr>
          <a:lstStyle/>
          <a:p>
            <a:r>
              <a:rPr lang="en-US" dirty="0">
                <a:cs typeface="Aharoni"/>
              </a:rPr>
              <a:t>Children are encouraged to read for 15-20 minutes every day if possible. Please discuss what your child has read, getting them to retell the story, give opinions on what they have read and answer questions around the book.</a:t>
            </a:r>
            <a:br>
              <a:rPr lang="en-US" dirty="0">
                <a:cs typeface="Aharoni"/>
              </a:rPr>
            </a:br>
            <a:br>
              <a:rPr lang="en-US" dirty="0">
                <a:cs typeface="Aharoni"/>
              </a:rPr>
            </a:br>
            <a:r>
              <a:rPr lang="en-US" dirty="0">
                <a:cs typeface="Aharoni"/>
              </a:rPr>
              <a:t>   </a:t>
            </a:r>
          </a:p>
        </p:txBody>
      </p:sp>
      <p:pic>
        <p:nvPicPr>
          <p:cNvPr id="3" name="Picture 3" descr="Background pattern&#10;&#10;Description automatically generated">
            <a:extLst>
              <a:ext uri="{FF2B5EF4-FFF2-40B4-BE49-F238E27FC236}">
                <a16:creationId xmlns:a16="http://schemas.microsoft.com/office/drawing/2014/main" id="{3F8CD2F0-271C-C248-0BF8-A211A3DFDA8C}"/>
              </a:ext>
            </a:extLst>
          </p:cNvPr>
          <p:cNvPicPr>
            <a:picLocks noChangeAspect="1"/>
          </p:cNvPicPr>
          <p:nvPr/>
        </p:nvPicPr>
        <p:blipFill>
          <a:blip r:embed="rId2"/>
          <a:stretch>
            <a:fillRect/>
          </a:stretch>
        </p:blipFill>
        <p:spPr>
          <a:xfrm>
            <a:off x="1805797" y="4549161"/>
            <a:ext cx="4367841" cy="2130395"/>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EBBFF137-4A40-E619-12F2-F6BAAA396847}"/>
              </a:ext>
            </a:extLst>
          </p:cNvPr>
          <p:cNvPicPr>
            <a:picLocks noChangeAspect="1"/>
          </p:cNvPicPr>
          <p:nvPr/>
        </p:nvPicPr>
        <p:blipFill>
          <a:blip r:embed="rId3"/>
          <a:stretch>
            <a:fillRect/>
          </a:stretch>
        </p:blipFill>
        <p:spPr>
          <a:xfrm>
            <a:off x="7782554" y="3879820"/>
            <a:ext cx="3096702" cy="2922737"/>
          </a:xfrm>
          <a:prstGeom prst="rect">
            <a:avLst/>
          </a:prstGeom>
        </p:spPr>
      </p:pic>
    </p:spTree>
    <p:extLst>
      <p:ext uri="{BB962C8B-B14F-4D97-AF65-F5344CB8AC3E}">
        <p14:creationId xmlns:p14="http://schemas.microsoft.com/office/powerpoint/2010/main" val="153242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084" y="810050"/>
            <a:ext cx="10085832" cy="1783080"/>
          </a:xfrm>
        </p:spPr>
        <p:txBody>
          <a:bodyPr>
            <a:noAutofit/>
          </a:bodyPr>
          <a:lstStyle/>
          <a:p>
            <a:r>
              <a:rPr lang="en-US" sz="3200" b="1" dirty="0"/>
              <a:t>Changing reading books.</a:t>
            </a:r>
            <a:br>
              <a:rPr lang="en-US" sz="3200" b="1" dirty="0"/>
            </a:br>
            <a:r>
              <a:rPr lang="en-US" sz="3200" b="1" dirty="0"/>
              <a:t>All</a:t>
            </a:r>
            <a:r>
              <a:rPr lang="en-US" sz="3200" dirty="0"/>
              <a:t> children will have their reading books changed on Mondays and Thursdays.</a:t>
            </a:r>
            <a:br>
              <a:rPr lang="en-US" sz="3200" dirty="0"/>
            </a:br>
            <a:r>
              <a:rPr lang="en-US" sz="3200" dirty="0"/>
              <a:t>Reading books and diaries are expected to be brought in every day.</a:t>
            </a:r>
            <a:br>
              <a:rPr lang="en-US" sz="2800" dirty="0"/>
            </a:br>
            <a:br>
              <a:rPr lang="en-US" sz="2800" dirty="0"/>
            </a:br>
            <a:r>
              <a:rPr lang="en-US" sz="2800" dirty="0"/>
              <a:t>Your child needs to have read the whole book/s before they will be changed. Can you please clearly identify in their reading records what page number they are up to or that the whole book/s have been read and add a parent signature. We do not expect the whole book/s to be read in one sitting. </a:t>
            </a:r>
            <a:endParaRPr lang="en-GB" sz="2800" dirty="0"/>
          </a:p>
        </p:txBody>
      </p:sp>
    </p:spTree>
    <p:extLst>
      <p:ext uri="{BB962C8B-B14F-4D97-AF65-F5344CB8AC3E}">
        <p14:creationId xmlns:p14="http://schemas.microsoft.com/office/powerpoint/2010/main" val="400402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96819"/>
            <a:ext cx="9564624" cy="1810512"/>
          </a:xfrm>
        </p:spPr>
        <p:txBody>
          <a:bodyPr>
            <a:normAutofit fontScale="90000"/>
          </a:bodyPr>
          <a:lstStyle/>
          <a:p>
            <a:r>
              <a:rPr lang="en-US" b="1" dirty="0"/>
              <a:t>Reading Awards</a:t>
            </a:r>
            <a:br>
              <a:rPr lang="en-US" b="1" dirty="0"/>
            </a:br>
            <a:br>
              <a:rPr lang="en-US" b="1" dirty="0"/>
            </a:br>
            <a:r>
              <a:rPr lang="en-US" dirty="0"/>
              <a:t>We encourage children to read regularly and will award them a reading stamp for their card if they read 3 times in a week at home. If they read 5 times a week at home, they will earn 2 stamps.</a:t>
            </a:r>
            <a:br>
              <a:rPr lang="en-US" dirty="0"/>
            </a:br>
            <a:br>
              <a:rPr lang="en-US" dirty="0"/>
            </a:br>
            <a:r>
              <a:rPr lang="en-US" dirty="0"/>
              <a:t>Every 20 stamps counts towards a bronze, silver or gold award presented in assembly.</a:t>
            </a:r>
            <a:endParaRPr lang="en-GB" dirty="0"/>
          </a:p>
        </p:txBody>
      </p:sp>
    </p:spTree>
    <p:extLst>
      <p:ext uri="{BB962C8B-B14F-4D97-AF65-F5344CB8AC3E}">
        <p14:creationId xmlns:p14="http://schemas.microsoft.com/office/powerpoint/2010/main" val="2672625867"/>
      </p:ext>
    </p:extLst>
  </p:cSld>
  <p:clrMapOvr>
    <a:masterClrMapping/>
  </p:clrMapOvr>
</p:sld>
</file>

<file path=ppt/theme/theme1.xml><?xml version="1.0" encoding="utf-8"?>
<a:theme xmlns:a="http://schemas.openxmlformats.org/drawingml/2006/main" name="PrismaticVTI">
  <a:themeElements>
    <a:clrScheme name="AnalogousFromLightSeedRightStep">
      <a:dk1>
        <a:srgbClr val="000000"/>
      </a:dk1>
      <a:lt1>
        <a:srgbClr val="FFFFFF"/>
      </a:lt1>
      <a:dk2>
        <a:srgbClr val="412924"/>
      </a:dk2>
      <a:lt2>
        <a:srgbClr val="E8E5E2"/>
      </a:lt2>
      <a:accent1>
        <a:srgbClr val="89A4BF"/>
      </a:accent1>
      <a:accent2>
        <a:srgbClr val="7F84BA"/>
      </a:accent2>
      <a:accent3>
        <a:srgbClr val="A696C6"/>
      </a:accent3>
      <a:accent4>
        <a:srgbClr val="AB7FBA"/>
      </a:accent4>
      <a:accent5>
        <a:srgbClr val="C493BC"/>
      </a:accent5>
      <a:accent6>
        <a:srgbClr val="BA7F98"/>
      </a:accent6>
      <a:hlink>
        <a:srgbClr val="9C7D5E"/>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emplate>office theme</Template>
  <TotalTime>88</TotalTime>
  <Words>689</Words>
  <Application>Microsoft Office PowerPoint</Application>
  <PresentationFormat>Widescreen</PresentationFormat>
  <Paragraphs>15</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Aharoni</vt:lpstr>
      <vt:lpstr>Arial</vt:lpstr>
      <vt:lpstr>Avenir Next LT Pro</vt:lpstr>
      <vt:lpstr>PrismaticVTI</vt:lpstr>
      <vt:lpstr>Welcome to KS1 at Byley Primary School and Nursery</vt:lpstr>
      <vt:lpstr>Meet the KS1 team</vt:lpstr>
      <vt:lpstr>PowerPoint Presentation</vt:lpstr>
      <vt:lpstr>Phonics During their nursery years children will complete level 1 phonics. This phase focuses on developing children’s speaking, listening and awareness of sound. Developing these skills creates foundations for when children begin to learn their letters and sounds in later phases   During their reception year they complete level 2, level 3 and level 4 phonics. By the end of the reception year the children will have knowledge of these phonemes. </vt:lpstr>
      <vt:lpstr>Throughout Y1 the children will complete level 5. Here they will learn a set of new digraphs as well as  looking at alternative spellings for different sounds.  Not all sounds are spelt the same way all of the time. For example, made, pay and grain all contain the ‘ay’ sound but are all spelt differently. They are introduced to split-digraph words too.               Your child will continue to learn more tricky words in phase 5. They have already explored a variety of tricky words in the other phases, but these will become increasingly complex. Tricky words are words that don’t follow the phonics rules, containing sounds that are not spelt with the usual phonetic letters. For example, words like ‘could’ or ‘called’.</vt:lpstr>
      <vt:lpstr>Level 6 is completed during Year 2. The main aim for children is to develop their fluency as a reader and increase their accuracy when spelling. They will have already learnt the most often used grapheme-phoneme correspondences (GPCs). </vt:lpstr>
      <vt:lpstr>Children are encouraged to read for 15-20 minutes every day if possible. Please discuss what your child has read, getting them to retell the story, give opinions on what they have read and answer questions around the book.     </vt:lpstr>
      <vt:lpstr>Changing reading books. All children will have their reading books changed on Mondays and Thursdays. Reading books and diaries are expected to be brought in every day.  Your child needs to have read the whole book/s before they will be changed. Can you please clearly identify in their reading records what page number they are up to or that the whole book/s have been read and add a parent signature. We do not expect the whole book/s to be read in one sitting. </vt:lpstr>
      <vt:lpstr>Reading Awards  We encourage children to read regularly and will award them a reading stamp for their card if they read 3 times in a week at home. If they read 5 times a week at home, they will earn 2 stamps.  Every 20 stamps counts towards a bronze, silver or gold award presented in assembly.</vt:lpstr>
      <vt:lpstr>Each Monday the children will bring home spellings based on their phonic learning that week. Please encourage your child to practise these. There are lots of fun ways to help the children learn them- using chalk on boards or the floor, using magnetic letters, creating pyramids out of their spellings.</vt:lpstr>
      <vt:lpstr>P.E is every Monday and Friday. Children are to leave  their P.E kits on their pegs for the half term. Kits will be sent home at the end of every half term to be washed and checked.  Sessions will be indoor and outdoor activities.</vt:lpstr>
      <vt:lpstr>"Show me how you shine!" aka Y2 SATS is no longer statutory. However, assessments do take place over a week in December, March and June very informally.</vt:lpstr>
      <vt:lpstr>In June the Y1s will complete the “Phonics Screening” check.</vt:lpstr>
      <vt:lpstr>Please refer to the website for any clarification on what is happening in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Kings Pc</dc:creator>
  <cp:lastModifiedBy>Amy King</cp:lastModifiedBy>
  <cp:revision>478</cp:revision>
  <dcterms:created xsi:type="dcterms:W3CDTF">2022-09-10T20:48:27Z</dcterms:created>
  <dcterms:modified xsi:type="dcterms:W3CDTF">2025-09-08T15:31:05Z</dcterms:modified>
</cp:coreProperties>
</file>