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62" r:id="rId5"/>
    <p:sldId id="280" r:id="rId6"/>
    <p:sldId id="281" r:id="rId7"/>
    <p:sldId id="282" r:id="rId8"/>
    <p:sldId id="258" r:id="rId9"/>
    <p:sldId id="283" r:id="rId10"/>
    <p:sldId id="284" r:id="rId11"/>
    <p:sldId id="257" r:id="rId12"/>
    <p:sldId id="285" r:id="rId13"/>
    <p:sldId id="286" r:id="rId14"/>
    <p:sldId id="287" r:id="rId15"/>
    <p:sldId id="288" r:id="rId16"/>
    <p:sldId id="290" r:id="rId17"/>
    <p:sldId id="289"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5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122437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F2D4A552-B8A7-4D42-8FA8-3BD5117FFD62}" type="datetimeFigureOut">
              <a:rPr lang="en-GB" smtClean="0"/>
              <a:t>05/07/2024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273146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2471776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8903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33353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65501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2665591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99249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129575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105318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4A552-B8A7-4D42-8FA8-3BD5117FFD62}"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235937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D4A552-B8A7-4D42-8FA8-3BD5117FFD62}" type="datetimeFigureOut">
              <a:rPr lang="en-GB" smtClean="0"/>
              <a:t>05/07/2024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341241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D4A552-B8A7-4D42-8FA8-3BD5117FFD62}" type="datetimeFigureOut">
              <a:rPr lang="en-GB" smtClean="0"/>
              <a:t>05/07/2024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43718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D4A552-B8A7-4D42-8FA8-3BD5117FFD62}" type="datetimeFigureOut">
              <a:rPr lang="en-GB" smtClean="0"/>
              <a:t>05/07/2024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114428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4A552-B8A7-4D42-8FA8-3BD5117FFD62}" type="datetimeFigureOut">
              <a:rPr lang="en-GB" smtClean="0"/>
              <a:t>05/07/2024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39767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D4A552-B8A7-4D42-8FA8-3BD5117FFD62}" type="datetimeFigureOut">
              <a:rPr lang="en-GB" smtClean="0"/>
              <a:t>05/07/2024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340992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D4A552-B8A7-4D42-8FA8-3BD5117FFD62}" type="datetimeFigureOut">
              <a:rPr lang="en-GB" smtClean="0"/>
              <a:t>05/07/2024</a:t>
            </a:fld>
            <a:endParaRPr lang="en-GB"/>
          </a:p>
        </p:txBody>
      </p:sp>
      <p:sp>
        <p:nvSpPr>
          <p:cNvPr id="6" name="Footer Placeholder 5"/>
          <p:cNvSpPr>
            <a:spLocks noGrp="1"/>
          </p:cNvSpPr>
          <p:nvPr>
            <p:ph type="ftr" sz="quarter" idx="11"/>
          </p:nvPr>
        </p:nvSpPr>
        <p:spPr>
          <a:xfrm>
            <a:off x="533400" y="6172200"/>
            <a:ext cx="5811724" cy="365125"/>
          </a:xfrm>
        </p:spPr>
        <p:txBody>
          <a:bodyPr/>
          <a:lstStyle/>
          <a:p>
            <a:endParaRPr lang="en-GB"/>
          </a:p>
        </p:txBody>
      </p:sp>
      <p:sp>
        <p:nvSpPr>
          <p:cNvPr id="7" name="Slide Number Placeholder 6"/>
          <p:cNvSpPr>
            <a:spLocks noGrp="1"/>
          </p:cNvSpPr>
          <p:nvPr>
            <p:ph type="sldNum" sz="quarter" idx="12"/>
          </p:nvPr>
        </p:nvSpPr>
        <p:spPr/>
        <p:txBody>
          <a:bodyPr/>
          <a:lstStyle/>
          <a:p>
            <a:fld id="{A5DD16EA-3924-4A60-8A72-6AC0AC926CA7}" type="slidenum">
              <a:rPr lang="en-GB" smtClean="0"/>
              <a:t>‹#›</a:t>
            </a:fld>
            <a:endParaRPr lang="en-GB"/>
          </a:p>
        </p:txBody>
      </p:sp>
    </p:spTree>
    <p:extLst>
      <p:ext uri="{BB962C8B-B14F-4D97-AF65-F5344CB8AC3E}">
        <p14:creationId xmlns:p14="http://schemas.microsoft.com/office/powerpoint/2010/main" val="470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2D4A552-B8A7-4D42-8FA8-3BD5117FFD62}" type="datetimeFigureOut">
              <a:rPr lang="en-GB" smtClean="0"/>
              <a:t>05/07/2024</a:t>
            </a:fld>
            <a:endParaRPr lang="en-GB"/>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5DD16EA-3924-4A60-8A72-6AC0AC926CA7}" type="slidenum">
              <a:rPr lang="en-GB" smtClean="0"/>
              <a:t>‹#›</a:t>
            </a:fld>
            <a:endParaRPr lang="en-GB"/>
          </a:p>
        </p:txBody>
      </p:sp>
    </p:spTree>
    <p:extLst>
      <p:ext uri="{BB962C8B-B14F-4D97-AF65-F5344CB8AC3E}">
        <p14:creationId xmlns:p14="http://schemas.microsoft.com/office/powerpoint/2010/main" val="150594514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info@smi.allsaintsma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85057"/>
            <a:ext cx="7806725" cy="1524000"/>
          </a:xfrm>
        </p:spPr>
        <p:txBody>
          <a:bodyPr/>
          <a:lstStyle/>
          <a:p>
            <a:pPr algn="ctr"/>
            <a:r>
              <a:rPr lang="en-GB" b="1" dirty="0">
                <a:solidFill>
                  <a:srgbClr val="002060"/>
                </a:solidFill>
              </a:rPr>
              <a:t>WELCOME TO ST MARY’S CATHOLIC INFANT ACADEMY</a:t>
            </a:r>
          </a:p>
        </p:txBody>
      </p:sp>
      <p:pic>
        <p:nvPicPr>
          <p:cNvPr id="4" name="Picture 3" descr="federation logo"/>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646412" y="1709057"/>
            <a:ext cx="3558928" cy="3744416"/>
          </a:xfrm>
          <a:prstGeom prst="rect">
            <a:avLst/>
          </a:prstGeom>
          <a:noFill/>
          <a:ln>
            <a:noFill/>
          </a:ln>
        </p:spPr>
      </p:pic>
      <p:pic>
        <p:nvPicPr>
          <p:cNvPr id="3" name="Picture 2"/>
          <p:cNvPicPr>
            <a:picLocks noChangeAspect="1"/>
          </p:cNvPicPr>
          <p:nvPr/>
        </p:nvPicPr>
        <p:blipFill>
          <a:blip r:embed="rId3"/>
          <a:stretch>
            <a:fillRect/>
          </a:stretch>
        </p:blipFill>
        <p:spPr>
          <a:xfrm>
            <a:off x="10045337" y="2466493"/>
            <a:ext cx="3475400" cy="1969489"/>
          </a:xfrm>
          <a:prstGeom prst="rect">
            <a:avLst/>
          </a:prstGeom>
        </p:spPr>
      </p:pic>
      <p:sp>
        <p:nvSpPr>
          <p:cNvPr id="5" name="TextBox 4"/>
          <p:cNvSpPr txBox="1"/>
          <p:nvPr/>
        </p:nvSpPr>
        <p:spPr>
          <a:xfrm>
            <a:off x="522514" y="5630091"/>
            <a:ext cx="8373292" cy="646331"/>
          </a:xfrm>
          <a:prstGeom prst="rect">
            <a:avLst/>
          </a:prstGeom>
          <a:noFill/>
        </p:spPr>
        <p:txBody>
          <a:bodyPr wrap="square" rtlCol="0">
            <a:spAutoFit/>
          </a:bodyPr>
          <a:lstStyle/>
          <a:p>
            <a:r>
              <a:rPr lang="en-GB" dirty="0"/>
              <a:t>Nursery Class Teacher- Mrs Tither</a:t>
            </a:r>
          </a:p>
          <a:p>
            <a:r>
              <a:rPr lang="en-GB" dirty="0"/>
              <a:t>Teaching Assistant- Mrs Warburton</a:t>
            </a:r>
          </a:p>
        </p:txBody>
      </p:sp>
    </p:spTree>
    <p:extLst>
      <p:ext uri="{BB962C8B-B14F-4D97-AF65-F5344CB8AC3E}">
        <p14:creationId xmlns:p14="http://schemas.microsoft.com/office/powerpoint/2010/main" val="87995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702" y="1686678"/>
            <a:ext cx="7916091" cy="2862322"/>
          </a:xfrm>
          <a:prstGeom prst="rect">
            <a:avLst/>
          </a:prstGeom>
        </p:spPr>
        <p:txBody>
          <a:bodyPr wrap="square">
            <a:spAutoFit/>
          </a:bodyPr>
          <a:lstStyle/>
          <a:p>
            <a:r>
              <a:rPr lang="en-GB" dirty="0"/>
              <a:t>Nursery is organised so children have time to be involved in adult directed activities and in their own initiated activities. Children are encouraged to make decisions and solve problems, to initiate plan, carry out and review their activities. The children become more independent, acquire a desire to explore and learn, and develop</a:t>
            </a:r>
          </a:p>
          <a:p>
            <a:r>
              <a:rPr lang="en-GB" dirty="0"/>
              <a:t>skills which will enable them to become successful students as they grow older. All children will undertake a wide range of activities and explore learning opportunities in both the indoor and outdoor environments, with the school’s Early Years department having it’s own, dedicated outdoor provision. </a:t>
            </a:r>
          </a:p>
        </p:txBody>
      </p:sp>
      <p:sp>
        <p:nvSpPr>
          <p:cNvPr id="3" name="TextBox 2"/>
          <p:cNvSpPr txBox="1"/>
          <p:nvPr/>
        </p:nvSpPr>
        <p:spPr>
          <a:xfrm>
            <a:off x="1071154" y="391886"/>
            <a:ext cx="7119257" cy="769441"/>
          </a:xfrm>
          <a:prstGeom prst="rect">
            <a:avLst/>
          </a:prstGeom>
          <a:noFill/>
        </p:spPr>
        <p:txBody>
          <a:bodyPr wrap="square" rtlCol="0">
            <a:spAutoFit/>
          </a:bodyPr>
          <a:lstStyle/>
          <a:p>
            <a:r>
              <a:rPr lang="en-GB" sz="4400" dirty="0"/>
              <a:t>Nursery Daily Routine</a:t>
            </a:r>
          </a:p>
        </p:txBody>
      </p:sp>
    </p:spTree>
    <p:extLst>
      <p:ext uri="{BB962C8B-B14F-4D97-AF65-F5344CB8AC3E}">
        <p14:creationId xmlns:p14="http://schemas.microsoft.com/office/powerpoint/2010/main" val="231400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09" y="1252758"/>
            <a:ext cx="8830491" cy="5078313"/>
          </a:xfrm>
          <a:prstGeom prst="rect">
            <a:avLst/>
          </a:prstGeom>
        </p:spPr>
        <p:txBody>
          <a:bodyPr wrap="square">
            <a:spAutoFit/>
          </a:bodyPr>
          <a:lstStyle/>
          <a:p>
            <a:r>
              <a:rPr lang="en-GB" dirty="0"/>
              <a:t>Activities in Foundation Stage are carefully planned and organised in order to provide a range of learning</a:t>
            </a:r>
          </a:p>
          <a:p>
            <a:r>
              <a:rPr lang="en-GB" dirty="0"/>
              <a:t>experiences.</a:t>
            </a:r>
          </a:p>
          <a:p>
            <a:r>
              <a:rPr lang="en-GB" dirty="0"/>
              <a:t>• Planning for each week is carried out using an objective based approach which fluidly follows the children’s</a:t>
            </a:r>
          </a:p>
          <a:p>
            <a:r>
              <a:rPr lang="en-GB" dirty="0"/>
              <a:t>interests and responds to specific events.</a:t>
            </a:r>
          </a:p>
          <a:p>
            <a:r>
              <a:rPr lang="en-GB" dirty="0"/>
              <a:t>• There are 7 Areas of Learning in the Early Years Foundation Stage (EYFS), which activities are planned around:</a:t>
            </a:r>
          </a:p>
          <a:p>
            <a:r>
              <a:rPr lang="en-GB" dirty="0"/>
              <a:t>• Personal, Social and Emotional Development</a:t>
            </a:r>
          </a:p>
          <a:p>
            <a:r>
              <a:rPr lang="en-GB" dirty="0"/>
              <a:t>• Physical Development</a:t>
            </a:r>
          </a:p>
          <a:p>
            <a:r>
              <a:rPr lang="en-GB" dirty="0"/>
              <a:t>• Communication and Language</a:t>
            </a:r>
          </a:p>
          <a:p>
            <a:r>
              <a:rPr lang="en-GB" dirty="0"/>
              <a:t>• Literacy</a:t>
            </a:r>
          </a:p>
          <a:p>
            <a:r>
              <a:rPr lang="en-GB" dirty="0"/>
              <a:t>• Mathematics</a:t>
            </a:r>
          </a:p>
          <a:p>
            <a:r>
              <a:rPr lang="en-GB" dirty="0"/>
              <a:t>• Understanding the World</a:t>
            </a:r>
          </a:p>
          <a:p>
            <a:r>
              <a:rPr lang="en-GB" dirty="0"/>
              <a:t>• Expressive Arts and Design</a:t>
            </a:r>
          </a:p>
          <a:p>
            <a:r>
              <a:rPr lang="en-GB" dirty="0"/>
              <a:t>• Throughout the EYFS, children will be working towards the Early Learning Goals. These describe the level of attainment expected at the end of your child’s Reception year in school.</a:t>
            </a:r>
          </a:p>
        </p:txBody>
      </p:sp>
      <p:sp>
        <p:nvSpPr>
          <p:cNvPr id="3" name="TextBox 2"/>
          <p:cNvSpPr txBox="1"/>
          <p:nvPr/>
        </p:nvSpPr>
        <p:spPr>
          <a:xfrm>
            <a:off x="705394" y="248194"/>
            <a:ext cx="7785463" cy="769441"/>
          </a:xfrm>
          <a:prstGeom prst="rect">
            <a:avLst/>
          </a:prstGeom>
          <a:noFill/>
        </p:spPr>
        <p:txBody>
          <a:bodyPr wrap="square" rtlCol="0">
            <a:spAutoFit/>
          </a:bodyPr>
          <a:lstStyle/>
          <a:p>
            <a:pPr algn="ctr"/>
            <a:r>
              <a:rPr lang="en-GB" sz="4400" dirty="0"/>
              <a:t>Early Years Curriculum</a:t>
            </a:r>
          </a:p>
        </p:txBody>
      </p:sp>
    </p:spTree>
    <p:extLst>
      <p:ext uri="{BB962C8B-B14F-4D97-AF65-F5344CB8AC3E}">
        <p14:creationId xmlns:p14="http://schemas.microsoft.com/office/powerpoint/2010/main" val="100645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193" y="1733407"/>
            <a:ext cx="8725989" cy="3693319"/>
          </a:xfrm>
          <a:prstGeom prst="rect">
            <a:avLst/>
          </a:prstGeom>
        </p:spPr>
        <p:txBody>
          <a:bodyPr wrap="square">
            <a:spAutoFit/>
          </a:bodyPr>
          <a:lstStyle/>
          <a:p>
            <a:r>
              <a:rPr lang="en-GB" dirty="0"/>
              <a:t>Read Write </a:t>
            </a:r>
            <a:r>
              <a:rPr lang="en-GB" dirty="0" err="1"/>
              <a:t>Inc</a:t>
            </a:r>
            <a:r>
              <a:rPr lang="en-GB" dirty="0"/>
              <a:t> is a phonics scheme that we follow here at St Mary’s. It begins in Nursery and children take part in daily 30-minute sessions. The aim is for children to complete the scheme by the end of Year 1, but if necessary, they will continue to access sessions until they no longer need them.</a:t>
            </a:r>
          </a:p>
          <a:p>
            <a:r>
              <a:rPr lang="en-GB" dirty="0"/>
              <a:t>• Children are placed into small groups according to their phonic knowledge and assessments are completed every half term.</a:t>
            </a:r>
          </a:p>
          <a:p>
            <a:r>
              <a:rPr lang="en-GB" dirty="0"/>
              <a:t>• We teach pre reading skills initially and then the sounds first – in a specific order.</a:t>
            </a:r>
          </a:p>
          <a:p>
            <a:r>
              <a:rPr lang="en-GB" dirty="0"/>
              <a:t>• We then teach your children to blend those sounds together in order to read words</a:t>
            </a:r>
          </a:p>
          <a:p>
            <a:r>
              <a:rPr lang="en-GB" dirty="0"/>
              <a:t>• The children read words in the matched Storybooks. Each Storybook is carefully matched to the sounds they can already read - setting them up for success. </a:t>
            </a:r>
          </a:p>
        </p:txBody>
      </p:sp>
      <p:sp>
        <p:nvSpPr>
          <p:cNvPr id="3" name="TextBox 2"/>
          <p:cNvSpPr txBox="1"/>
          <p:nvPr/>
        </p:nvSpPr>
        <p:spPr>
          <a:xfrm>
            <a:off x="1175657" y="522514"/>
            <a:ext cx="7158446" cy="769441"/>
          </a:xfrm>
          <a:prstGeom prst="rect">
            <a:avLst/>
          </a:prstGeom>
          <a:noFill/>
        </p:spPr>
        <p:txBody>
          <a:bodyPr wrap="square" rtlCol="0">
            <a:spAutoFit/>
          </a:bodyPr>
          <a:lstStyle/>
          <a:p>
            <a:pPr algn="ctr"/>
            <a:r>
              <a:rPr lang="en-GB" sz="4400" dirty="0"/>
              <a:t>Read, Write, </a:t>
            </a:r>
            <a:r>
              <a:rPr lang="en-GB" sz="4400" dirty="0" err="1"/>
              <a:t>Inc</a:t>
            </a:r>
            <a:endParaRPr lang="en-GB" sz="4400" dirty="0"/>
          </a:p>
        </p:txBody>
      </p:sp>
    </p:spTree>
    <p:extLst>
      <p:ext uri="{BB962C8B-B14F-4D97-AF65-F5344CB8AC3E}">
        <p14:creationId xmlns:p14="http://schemas.microsoft.com/office/powerpoint/2010/main" val="190627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6784" y="1167188"/>
            <a:ext cx="6090432" cy="4523624"/>
          </a:xfrm>
          <a:prstGeom prst="rect">
            <a:avLst/>
          </a:prstGeom>
        </p:spPr>
      </p:pic>
    </p:spTree>
    <p:extLst>
      <p:ext uri="{BB962C8B-B14F-4D97-AF65-F5344CB8AC3E}">
        <p14:creationId xmlns:p14="http://schemas.microsoft.com/office/powerpoint/2010/main" val="131784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845" y="1867210"/>
            <a:ext cx="6818811" cy="3139321"/>
          </a:xfrm>
          <a:prstGeom prst="rect">
            <a:avLst/>
          </a:prstGeom>
        </p:spPr>
        <p:txBody>
          <a:bodyPr wrap="square">
            <a:spAutoFit/>
          </a:bodyPr>
          <a:lstStyle/>
          <a:p>
            <a:r>
              <a:rPr lang="en-GB" dirty="0"/>
              <a:t>We hope we can work together with you to make Nursery a successful</a:t>
            </a:r>
          </a:p>
          <a:p>
            <a:r>
              <a:rPr lang="en-GB" dirty="0"/>
              <a:t>and enjoyable experience for your child. If you have any questions, please</a:t>
            </a:r>
          </a:p>
          <a:p>
            <a:r>
              <a:rPr lang="en-GB" dirty="0"/>
              <a:t>speak to your child’s class teacher or email school</a:t>
            </a:r>
          </a:p>
          <a:p>
            <a:endParaRPr lang="en-GB" dirty="0"/>
          </a:p>
          <a:p>
            <a:pPr algn="ctr"/>
            <a:r>
              <a:rPr lang="en-GB" b="1" dirty="0">
                <a:hlinkClick r:id="rId2"/>
              </a:rPr>
              <a:t>info@smi.allsaintsmat.org</a:t>
            </a:r>
            <a:endParaRPr lang="en-GB" b="1" dirty="0"/>
          </a:p>
          <a:p>
            <a:endParaRPr lang="en-GB" b="1" dirty="0"/>
          </a:p>
          <a:p>
            <a:r>
              <a:rPr lang="en-GB" dirty="0"/>
              <a:t>Any correspondence sent to our Year Group Inbox will be responded to</a:t>
            </a:r>
          </a:p>
          <a:p>
            <a:r>
              <a:rPr lang="en-GB" dirty="0"/>
              <a:t>during working hours. </a:t>
            </a:r>
          </a:p>
        </p:txBody>
      </p:sp>
    </p:spTree>
    <p:extLst>
      <p:ext uri="{BB962C8B-B14F-4D97-AF65-F5344CB8AC3E}">
        <p14:creationId xmlns:p14="http://schemas.microsoft.com/office/powerpoint/2010/main" val="68024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5326" y="1945587"/>
            <a:ext cx="4088674" cy="3693319"/>
          </a:xfrm>
          <a:prstGeom prst="rect">
            <a:avLst/>
          </a:prstGeom>
        </p:spPr>
        <p:txBody>
          <a:bodyPr wrap="square">
            <a:spAutoFit/>
          </a:bodyPr>
          <a:lstStyle/>
          <a:p>
            <a:r>
              <a:rPr lang="en-GB" dirty="0"/>
              <a:t>The Federation of St Mary’s Catholic Schools are a secure, friendly and faith-centred community where we seek to realise the full potential of all our family through the living love of Christ. All our work with children and their families, staff, governors, parishioners and the wider community is influenced by our core values which are Compassion, Respect and Resilience.</a:t>
            </a:r>
          </a:p>
        </p:txBody>
      </p:sp>
      <p:pic>
        <p:nvPicPr>
          <p:cNvPr id="3" name="Picture 2"/>
          <p:cNvPicPr>
            <a:picLocks noChangeAspect="1"/>
          </p:cNvPicPr>
          <p:nvPr/>
        </p:nvPicPr>
        <p:blipFill>
          <a:blip r:embed="rId2"/>
          <a:stretch>
            <a:fillRect/>
          </a:stretch>
        </p:blipFill>
        <p:spPr>
          <a:xfrm>
            <a:off x="875211" y="1593669"/>
            <a:ext cx="3500847" cy="4045237"/>
          </a:xfrm>
          <a:prstGeom prst="rect">
            <a:avLst/>
          </a:prstGeom>
          <a:solidFill>
            <a:schemeClr val="tx1"/>
          </a:solidFill>
        </p:spPr>
      </p:pic>
      <p:sp>
        <p:nvSpPr>
          <p:cNvPr id="4" name="TextBox 3"/>
          <p:cNvSpPr txBox="1"/>
          <p:nvPr/>
        </p:nvSpPr>
        <p:spPr>
          <a:xfrm>
            <a:off x="770709" y="287383"/>
            <a:ext cx="7759337" cy="769441"/>
          </a:xfrm>
          <a:prstGeom prst="rect">
            <a:avLst/>
          </a:prstGeom>
          <a:noFill/>
        </p:spPr>
        <p:txBody>
          <a:bodyPr wrap="square" rtlCol="0">
            <a:spAutoFit/>
          </a:bodyPr>
          <a:lstStyle/>
          <a:p>
            <a:pPr algn="ctr"/>
            <a:r>
              <a:rPr lang="en-GB" sz="4400" dirty="0"/>
              <a:t>Our School Vision</a:t>
            </a:r>
          </a:p>
        </p:txBody>
      </p:sp>
    </p:spTree>
    <p:extLst>
      <p:ext uri="{BB962C8B-B14F-4D97-AF65-F5344CB8AC3E}">
        <p14:creationId xmlns:p14="http://schemas.microsoft.com/office/powerpoint/2010/main" val="399457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1386232"/>
            <a:ext cx="7824651" cy="2862322"/>
          </a:xfrm>
          <a:prstGeom prst="rect">
            <a:avLst/>
          </a:prstGeom>
        </p:spPr>
        <p:txBody>
          <a:bodyPr wrap="square">
            <a:spAutoFit/>
          </a:bodyPr>
          <a:lstStyle/>
          <a:p>
            <a:r>
              <a:rPr lang="en-GB" dirty="0"/>
              <a:t>It is essential that we have all the relevant data on our</a:t>
            </a:r>
          </a:p>
          <a:p>
            <a:r>
              <a:rPr lang="en-GB" dirty="0"/>
              <a:t>system for your child. </a:t>
            </a:r>
          </a:p>
          <a:p>
            <a:r>
              <a:rPr lang="en-GB" dirty="0"/>
              <a:t>The data collection form was sent out with the letter inviting you to this meeting. If you have not returned this, there are some spare.</a:t>
            </a:r>
          </a:p>
          <a:p>
            <a:r>
              <a:rPr lang="en-GB" dirty="0"/>
              <a:t>If the people who can collect your</a:t>
            </a:r>
          </a:p>
          <a:p>
            <a:r>
              <a:rPr lang="en-GB" dirty="0"/>
              <a:t>child/</a:t>
            </a:r>
            <a:r>
              <a:rPr lang="en-GB" dirty="0" err="1"/>
              <a:t>ren</a:t>
            </a:r>
            <a:r>
              <a:rPr lang="en-GB" dirty="0"/>
              <a:t> have changed or you wish to add more name</a:t>
            </a:r>
          </a:p>
          <a:p>
            <a:r>
              <a:rPr lang="en-GB" dirty="0"/>
              <a:t>persons to this list, please inform the school office.</a:t>
            </a:r>
          </a:p>
          <a:p>
            <a:r>
              <a:rPr lang="en-GB" dirty="0"/>
              <a:t>If your child's medical information changes throughout the</a:t>
            </a:r>
          </a:p>
          <a:p>
            <a:r>
              <a:rPr lang="en-GB" dirty="0"/>
              <a:t>academic year, please inform the office as it is vital for us to</a:t>
            </a:r>
          </a:p>
          <a:p>
            <a:r>
              <a:rPr lang="en-GB" dirty="0"/>
              <a:t>be able to provide the best care for your child.</a:t>
            </a:r>
          </a:p>
        </p:txBody>
      </p:sp>
      <p:sp>
        <p:nvSpPr>
          <p:cNvPr id="3" name="TextBox 2"/>
          <p:cNvSpPr txBox="1"/>
          <p:nvPr/>
        </p:nvSpPr>
        <p:spPr>
          <a:xfrm>
            <a:off x="1894114" y="222069"/>
            <a:ext cx="7537269" cy="769441"/>
          </a:xfrm>
          <a:prstGeom prst="rect">
            <a:avLst/>
          </a:prstGeom>
          <a:noFill/>
        </p:spPr>
        <p:txBody>
          <a:bodyPr wrap="square" rtlCol="0">
            <a:spAutoFit/>
          </a:bodyPr>
          <a:lstStyle/>
          <a:p>
            <a:r>
              <a:rPr lang="en-GB" sz="4400" dirty="0"/>
              <a:t>Data Collection Forms</a:t>
            </a:r>
          </a:p>
        </p:txBody>
      </p:sp>
    </p:spTree>
    <p:extLst>
      <p:ext uri="{BB962C8B-B14F-4D97-AF65-F5344CB8AC3E}">
        <p14:creationId xmlns:p14="http://schemas.microsoft.com/office/powerpoint/2010/main" val="161428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262" y="1823569"/>
            <a:ext cx="8490857" cy="2585323"/>
          </a:xfrm>
          <a:prstGeom prst="rect">
            <a:avLst/>
          </a:prstGeom>
        </p:spPr>
        <p:txBody>
          <a:bodyPr wrap="square">
            <a:spAutoFit/>
          </a:bodyPr>
          <a:lstStyle/>
          <a:p>
            <a:r>
              <a:rPr lang="en-GB" dirty="0"/>
              <a:t>We use the </a:t>
            </a:r>
            <a:r>
              <a:rPr lang="en-GB" dirty="0" err="1"/>
              <a:t>SchoolMoney</a:t>
            </a:r>
            <a:r>
              <a:rPr lang="en-GB" dirty="0"/>
              <a:t> App for payments of  book bags, water bottles, trips and nursery fees. On the day that your child starts nursery, you’ll be sent a login for your </a:t>
            </a:r>
            <a:r>
              <a:rPr lang="en-GB" dirty="0" err="1"/>
              <a:t>SchoolMoney</a:t>
            </a:r>
            <a:r>
              <a:rPr lang="en-GB" dirty="0"/>
              <a:t> account where you can pay for any items we have requested from you.</a:t>
            </a:r>
          </a:p>
          <a:p>
            <a:r>
              <a:rPr lang="en-GB" dirty="0"/>
              <a:t>If for any reason you are struggling to log in, it may be because you have not provided us with the correct contact details. Please</a:t>
            </a:r>
          </a:p>
          <a:p>
            <a:r>
              <a:rPr lang="en-GB" dirty="0"/>
              <a:t>let us know immediately if either your mobile number or email address changes. Please email school to advise us of any changes or for further information. </a:t>
            </a:r>
          </a:p>
        </p:txBody>
      </p:sp>
      <p:sp>
        <p:nvSpPr>
          <p:cNvPr id="3" name="TextBox 2"/>
          <p:cNvSpPr txBox="1"/>
          <p:nvPr/>
        </p:nvSpPr>
        <p:spPr>
          <a:xfrm>
            <a:off x="940526" y="522514"/>
            <a:ext cx="7053943" cy="769441"/>
          </a:xfrm>
          <a:prstGeom prst="rect">
            <a:avLst/>
          </a:prstGeom>
          <a:noFill/>
        </p:spPr>
        <p:txBody>
          <a:bodyPr wrap="square" rtlCol="0">
            <a:spAutoFit/>
          </a:bodyPr>
          <a:lstStyle/>
          <a:p>
            <a:pPr algn="ctr"/>
            <a:r>
              <a:rPr lang="en-GB" sz="4400" dirty="0"/>
              <a:t>School Money</a:t>
            </a:r>
          </a:p>
        </p:txBody>
      </p:sp>
    </p:spTree>
    <p:extLst>
      <p:ext uri="{BB962C8B-B14F-4D97-AF65-F5344CB8AC3E}">
        <p14:creationId xmlns:p14="http://schemas.microsoft.com/office/powerpoint/2010/main" val="298755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dirty="0">
              <a:solidFill>
                <a:srgbClr val="002060"/>
              </a:solidFill>
            </a:endParaRPr>
          </a:p>
        </p:txBody>
      </p:sp>
      <p:sp>
        <p:nvSpPr>
          <p:cNvPr id="3" name="Content Placeholder 2"/>
          <p:cNvSpPr>
            <a:spLocks noGrp="1"/>
          </p:cNvSpPr>
          <p:nvPr>
            <p:ph idx="1"/>
          </p:nvPr>
        </p:nvSpPr>
        <p:spPr>
          <a:xfrm>
            <a:off x="457200" y="1600201"/>
            <a:ext cx="5266928" cy="2895600"/>
          </a:xfrm>
        </p:spPr>
        <p:txBody>
          <a:bodyPr vert="horz" lIns="91440" tIns="45720" rIns="91440" bIns="45720" rtlCol="0" anchor="t">
            <a:normAutofit/>
          </a:bodyPr>
          <a:lstStyle/>
          <a:p>
            <a:r>
              <a:rPr lang="en-GB" dirty="0">
                <a:solidFill>
                  <a:schemeClr val="tx1"/>
                </a:solidFill>
              </a:rPr>
              <a:t>Qualified for 30hours funding</a:t>
            </a:r>
          </a:p>
          <a:p>
            <a:r>
              <a:rPr lang="en-GB" dirty="0">
                <a:solidFill>
                  <a:schemeClr val="tx1"/>
                </a:solidFill>
              </a:rPr>
              <a:t>Must update your account every 3 months </a:t>
            </a:r>
          </a:p>
          <a:p>
            <a:r>
              <a:rPr lang="en-GB" dirty="0">
                <a:solidFill>
                  <a:schemeClr val="tx1"/>
                </a:solidFill>
              </a:rPr>
              <a:t>A fee of £4.00 per day is required to cover lunchtime supervision </a:t>
            </a:r>
          </a:p>
          <a:p>
            <a:r>
              <a:rPr lang="en-GB" dirty="0">
                <a:solidFill>
                  <a:schemeClr val="tx1"/>
                </a:solidFill>
              </a:rPr>
              <a:t>Packed lunch - due to allergies no nuts at school. </a:t>
            </a:r>
          </a:p>
        </p:txBody>
      </p:sp>
      <p:pic>
        <p:nvPicPr>
          <p:cNvPr id="4" name="Picture 3" descr="federation logo"/>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7779" y="161920"/>
            <a:ext cx="851006" cy="895360"/>
          </a:xfrm>
          <a:prstGeom prst="rect">
            <a:avLst/>
          </a:prstGeom>
          <a:noFill/>
          <a:ln>
            <a:noFill/>
          </a:ln>
        </p:spPr>
      </p:pic>
      <p:pic>
        <p:nvPicPr>
          <p:cNvPr id="5" name="Picture 4" descr="federation logo"/>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740352" y="314320"/>
            <a:ext cx="851006" cy="895360"/>
          </a:xfrm>
          <a:prstGeom prst="rect">
            <a:avLst/>
          </a:prstGeom>
          <a:noFill/>
          <a:ln>
            <a:noFill/>
          </a:ln>
        </p:spPr>
      </p:pic>
      <p:pic>
        <p:nvPicPr>
          <p:cNvPr id="3074" name="Picture 2" descr="S:\Nursery\information evening 2019\pictures\IMG_14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28184" y="1916832"/>
            <a:ext cx="2484276" cy="33123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24297" y="457200"/>
            <a:ext cx="4859383" cy="769441"/>
          </a:xfrm>
          <a:prstGeom prst="rect">
            <a:avLst/>
          </a:prstGeom>
          <a:noFill/>
        </p:spPr>
        <p:txBody>
          <a:bodyPr wrap="square" rtlCol="0">
            <a:spAutoFit/>
          </a:bodyPr>
          <a:lstStyle/>
          <a:p>
            <a:pPr algn="ctr"/>
            <a:r>
              <a:rPr lang="en-GB" sz="4400" dirty="0"/>
              <a:t>30 Hours</a:t>
            </a:r>
          </a:p>
        </p:txBody>
      </p:sp>
    </p:spTree>
    <p:extLst>
      <p:ext uri="{BB962C8B-B14F-4D97-AF65-F5344CB8AC3E}">
        <p14:creationId xmlns:p14="http://schemas.microsoft.com/office/powerpoint/2010/main" val="188115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949" y="1638754"/>
            <a:ext cx="3324225" cy="4324350"/>
          </a:xfrm>
          <a:prstGeom prst="rect">
            <a:avLst/>
          </a:prstGeom>
        </p:spPr>
      </p:pic>
      <p:sp>
        <p:nvSpPr>
          <p:cNvPr id="3" name="TextBox 2"/>
          <p:cNvSpPr txBox="1"/>
          <p:nvPr/>
        </p:nvSpPr>
        <p:spPr>
          <a:xfrm>
            <a:off x="404949" y="261257"/>
            <a:ext cx="8164285" cy="769441"/>
          </a:xfrm>
          <a:prstGeom prst="rect">
            <a:avLst/>
          </a:prstGeom>
          <a:noFill/>
        </p:spPr>
        <p:txBody>
          <a:bodyPr wrap="square" rtlCol="0">
            <a:spAutoFit/>
          </a:bodyPr>
          <a:lstStyle/>
          <a:p>
            <a:pPr algn="ctr"/>
            <a:r>
              <a:rPr lang="en-GB" sz="4400" dirty="0"/>
              <a:t>Attendance Matters</a:t>
            </a:r>
          </a:p>
        </p:txBody>
      </p:sp>
      <p:sp>
        <p:nvSpPr>
          <p:cNvPr id="4" name="Rectangle 3"/>
          <p:cNvSpPr/>
          <p:nvPr/>
        </p:nvSpPr>
        <p:spPr>
          <a:xfrm>
            <a:off x="4153989" y="1761879"/>
            <a:ext cx="4872445" cy="3693319"/>
          </a:xfrm>
          <a:prstGeom prst="rect">
            <a:avLst/>
          </a:prstGeom>
        </p:spPr>
        <p:txBody>
          <a:bodyPr wrap="square">
            <a:spAutoFit/>
          </a:bodyPr>
          <a:lstStyle/>
          <a:p>
            <a:r>
              <a:rPr lang="en-GB" dirty="0"/>
              <a:t>We believe that children can only</a:t>
            </a:r>
          </a:p>
          <a:p>
            <a:r>
              <a:rPr lang="en-GB" dirty="0"/>
              <a:t>learn effectively if they attend school regularly and they are punctual. Our</a:t>
            </a:r>
          </a:p>
          <a:p>
            <a:r>
              <a:rPr lang="en-GB" dirty="0"/>
              <a:t>aim is for all pupils to achieve at least 97% attendance.</a:t>
            </a:r>
          </a:p>
          <a:p>
            <a:r>
              <a:rPr lang="en-GB" dirty="0"/>
              <a:t>• All school doors are closed at 8.55am </a:t>
            </a:r>
          </a:p>
          <a:p>
            <a:r>
              <a:rPr lang="en-GB" dirty="0"/>
              <a:t>• Pupils arriving after 8.55am need to access school via the school office</a:t>
            </a:r>
          </a:p>
          <a:p>
            <a:r>
              <a:rPr lang="en-GB" dirty="0"/>
              <a:t>and will be marked late.</a:t>
            </a:r>
          </a:p>
          <a:p>
            <a:r>
              <a:rPr lang="en-GB" dirty="0"/>
              <a:t>• Children arriving after 9.30am will be marked in the register as</a:t>
            </a:r>
          </a:p>
          <a:p>
            <a:r>
              <a:rPr lang="en-GB" dirty="0"/>
              <a:t>unauthorised absence.</a:t>
            </a:r>
          </a:p>
          <a:p>
            <a:endParaRPr lang="en-GB" dirty="0"/>
          </a:p>
        </p:txBody>
      </p:sp>
    </p:spTree>
    <p:extLst>
      <p:ext uri="{BB962C8B-B14F-4D97-AF65-F5344CB8AC3E}">
        <p14:creationId xmlns:p14="http://schemas.microsoft.com/office/powerpoint/2010/main" val="406318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19" y="1331302"/>
            <a:ext cx="7485017" cy="2862322"/>
          </a:xfrm>
          <a:prstGeom prst="rect">
            <a:avLst/>
          </a:prstGeom>
        </p:spPr>
        <p:txBody>
          <a:bodyPr wrap="square">
            <a:spAutoFit/>
          </a:bodyPr>
          <a:lstStyle/>
          <a:p>
            <a:r>
              <a:rPr lang="en-GB" dirty="0"/>
              <a:t>• If your child is unable to attend school due to illness please can you email, telephone or leave a message at the school office on the morning of illness before 9.00am to report the reason for absence. If we receive no reason for an absence a member of staff will contact parents/carers to gain a reason</a:t>
            </a:r>
          </a:p>
          <a:p>
            <a:r>
              <a:rPr lang="en-GB" dirty="0"/>
              <a:t>for absence. This may be via a text message, phone call or email. If we are not able to reach you, we will leave a message for you to call us back with information about the absence. If parents/carers do not return our call this may lead to other safeguarding protocols being implemented</a:t>
            </a:r>
          </a:p>
        </p:txBody>
      </p:sp>
      <p:sp>
        <p:nvSpPr>
          <p:cNvPr id="3" name="TextBox 2"/>
          <p:cNvSpPr txBox="1"/>
          <p:nvPr/>
        </p:nvSpPr>
        <p:spPr>
          <a:xfrm>
            <a:off x="731519" y="287383"/>
            <a:ext cx="7903030" cy="769441"/>
          </a:xfrm>
          <a:prstGeom prst="rect">
            <a:avLst/>
          </a:prstGeom>
          <a:noFill/>
        </p:spPr>
        <p:txBody>
          <a:bodyPr wrap="square" rtlCol="0">
            <a:spAutoFit/>
          </a:bodyPr>
          <a:lstStyle/>
          <a:p>
            <a:r>
              <a:rPr lang="en-GB" sz="4400" dirty="0"/>
              <a:t>Reporting a school absence</a:t>
            </a:r>
          </a:p>
        </p:txBody>
      </p:sp>
    </p:spTree>
    <p:extLst>
      <p:ext uri="{BB962C8B-B14F-4D97-AF65-F5344CB8AC3E}">
        <p14:creationId xmlns:p14="http://schemas.microsoft.com/office/powerpoint/2010/main" val="82699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399"/>
            <a:ext cx="6554867" cy="4548051"/>
          </a:xfrm>
        </p:spPr>
        <p:txBody>
          <a:bodyPr vert="horz" lIns="91440" tIns="45720" rIns="91440" bIns="45720" rtlCol="0" anchor="t">
            <a:normAutofit/>
          </a:bodyPr>
          <a:lstStyle/>
          <a:p>
            <a:pPr marL="0" indent="0" algn="ctr">
              <a:buNone/>
            </a:pPr>
            <a:endParaRPr lang="en-GB" dirty="0">
              <a:solidFill>
                <a:schemeClr val="tx1"/>
              </a:solidFill>
            </a:endParaRPr>
          </a:p>
          <a:p>
            <a:pPr marL="0" indent="0" algn="ctr">
              <a:buNone/>
            </a:pPr>
            <a:endParaRPr lang="en-GB" dirty="0">
              <a:solidFill>
                <a:schemeClr val="tx1"/>
              </a:solidFill>
            </a:endParaRPr>
          </a:p>
          <a:p>
            <a:pPr marL="0" indent="0" algn="ctr">
              <a:buNone/>
            </a:pPr>
            <a:endParaRPr lang="en-GB" dirty="0">
              <a:solidFill>
                <a:schemeClr val="tx1"/>
              </a:solidFill>
            </a:endParaRPr>
          </a:p>
          <a:p>
            <a:pPr marL="0" indent="0" algn="ctr">
              <a:buNone/>
            </a:pPr>
            <a:r>
              <a:rPr lang="en-GB" dirty="0">
                <a:solidFill>
                  <a:schemeClr val="tx1"/>
                </a:solidFill>
              </a:rPr>
              <a:t>Morning Nursery Sessions:  </a:t>
            </a:r>
          </a:p>
          <a:p>
            <a:pPr marL="0" indent="0" algn="ctr">
              <a:buNone/>
            </a:pPr>
            <a:r>
              <a:rPr lang="en-GB" dirty="0">
                <a:solidFill>
                  <a:schemeClr val="tx1"/>
                </a:solidFill>
              </a:rPr>
              <a:t>8:40am-11:40am</a:t>
            </a:r>
            <a:endParaRPr lang="en-GB" dirty="0">
              <a:solidFill>
                <a:schemeClr val="tx1"/>
              </a:solidFill>
              <a:ea typeface="Calibri"/>
              <a:cs typeface="Calibri"/>
            </a:endParaRPr>
          </a:p>
          <a:p>
            <a:pPr marL="0" indent="0" algn="ctr">
              <a:buNone/>
            </a:pPr>
            <a:r>
              <a:rPr lang="en-GB" dirty="0">
                <a:solidFill>
                  <a:schemeClr val="tx1"/>
                </a:solidFill>
              </a:rPr>
              <a:t>Afternoon Nursery Sessions: </a:t>
            </a:r>
          </a:p>
          <a:p>
            <a:pPr marL="0" indent="0" algn="ctr">
              <a:buNone/>
            </a:pPr>
            <a:r>
              <a:rPr lang="en-GB" dirty="0">
                <a:solidFill>
                  <a:schemeClr val="tx1"/>
                </a:solidFill>
              </a:rPr>
              <a:t>12.20pm-3:20pm</a:t>
            </a:r>
            <a:endParaRPr lang="en-GB" dirty="0">
              <a:solidFill>
                <a:schemeClr val="tx1"/>
              </a:solidFill>
              <a:ea typeface="Calibri"/>
              <a:cs typeface="Calibri"/>
            </a:endParaRPr>
          </a:p>
          <a:p>
            <a:pPr marL="0" indent="0" algn="ctr">
              <a:buNone/>
            </a:pPr>
            <a:r>
              <a:rPr lang="en-GB" dirty="0">
                <a:solidFill>
                  <a:schemeClr val="tx1"/>
                </a:solidFill>
              </a:rPr>
              <a:t> All day Sessions (30 hours):</a:t>
            </a:r>
          </a:p>
          <a:p>
            <a:pPr marL="0" indent="0" algn="ctr">
              <a:buNone/>
            </a:pPr>
            <a:r>
              <a:rPr lang="en-GB" dirty="0">
                <a:solidFill>
                  <a:schemeClr val="tx1"/>
                </a:solidFill>
              </a:rPr>
              <a:t> 8:30am-3:20pm</a:t>
            </a:r>
            <a:endParaRPr lang="en-GB" dirty="0">
              <a:solidFill>
                <a:schemeClr val="tx1"/>
              </a:solidFill>
              <a:ea typeface="Calibri"/>
              <a:cs typeface="Calibri"/>
            </a:endParaRPr>
          </a:p>
          <a:p>
            <a:endParaRPr lang="en-GB" dirty="0">
              <a:solidFill>
                <a:schemeClr val="tx1"/>
              </a:solidFill>
              <a:ea typeface="Calibri"/>
              <a:cs typeface="Calibri"/>
            </a:endParaRPr>
          </a:p>
        </p:txBody>
      </p:sp>
      <p:pic>
        <p:nvPicPr>
          <p:cNvPr id="4" name="Picture 3" descr="federation logo"/>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7779" y="161920"/>
            <a:ext cx="851006" cy="895360"/>
          </a:xfrm>
          <a:prstGeom prst="rect">
            <a:avLst/>
          </a:prstGeom>
          <a:noFill/>
          <a:ln>
            <a:noFill/>
          </a:ln>
        </p:spPr>
      </p:pic>
      <p:pic>
        <p:nvPicPr>
          <p:cNvPr id="5" name="Picture 4" descr="federation logo"/>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8100392" y="260394"/>
            <a:ext cx="851006" cy="895360"/>
          </a:xfrm>
          <a:prstGeom prst="rect">
            <a:avLst/>
          </a:prstGeom>
          <a:noFill/>
          <a:ln>
            <a:noFill/>
          </a:ln>
        </p:spPr>
      </p:pic>
      <p:sp>
        <p:nvSpPr>
          <p:cNvPr id="6" name="Title 5"/>
          <p:cNvSpPr>
            <a:spLocks noGrp="1"/>
          </p:cNvSpPr>
          <p:nvPr>
            <p:ph type="title"/>
          </p:nvPr>
        </p:nvSpPr>
        <p:spPr/>
        <p:txBody>
          <a:bodyPr/>
          <a:lstStyle/>
          <a:p>
            <a:endParaRPr lang="en-GB" dirty="0"/>
          </a:p>
        </p:txBody>
      </p:sp>
      <p:sp>
        <p:nvSpPr>
          <p:cNvPr id="7" name="TextBox 6"/>
          <p:cNvSpPr txBox="1"/>
          <p:nvPr/>
        </p:nvSpPr>
        <p:spPr>
          <a:xfrm>
            <a:off x="1998617" y="533399"/>
            <a:ext cx="4741817" cy="769441"/>
          </a:xfrm>
          <a:prstGeom prst="rect">
            <a:avLst/>
          </a:prstGeom>
          <a:noFill/>
        </p:spPr>
        <p:txBody>
          <a:bodyPr wrap="square" rtlCol="0">
            <a:spAutoFit/>
          </a:bodyPr>
          <a:lstStyle/>
          <a:p>
            <a:r>
              <a:rPr lang="en-GB" sz="4400" dirty="0"/>
              <a:t>Session Times</a:t>
            </a:r>
          </a:p>
        </p:txBody>
      </p:sp>
    </p:spTree>
    <p:extLst>
      <p:ext uri="{BB962C8B-B14F-4D97-AF65-F5344CB8AC3E}">
        <p14:creationId xmlns:p14="http://schemas.microsoft.com/office/powerpoint/2010/main" val="337671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56305" y="1494624"/>
            <a:ext cx="2127688" cy="2834886"/>
          </a:xfrm>
          <a:prstGeom prst="rect">
            <a:avLst/>
          </a:prstGeom>
        </p:spPr>
      </p:pic>
      <p:pic>
        <p:nvPicPr>
          <p:cNvPr id="3" name="Picture 2"/>
          <p:cNvPicPr>
            <a:picLocks noChangeAspect="1"/>
          </p:cNvPicPr>
          <p:nvPr/>
        </p:nvPicPr>
        <p:blipFill>
          <a:blip r:embed="rId3"/>
          <a:stretch>
            <a:fillRect/>
          </a:stretch>
        </p:blipFill>
        <p:spPr>
          <a:xfrm>
            <a:off x="918168" y="1436707"/>
            <a:ext cx="2328874" cy="2950720"/>
          </a:xfrm>
          <a:prstGeom prst="rect">
            <a:avLst/>
          </a:prstGeom>
        </p:spPr>
      </p:pic>
      <p:sp>
        <p:nvSpPr>
          <p:cNvPr id="4" name="TextBox 3"/>
          <p:cNvSpPr txBox="1"/>
          <p:nvPr/>
        </p:nvSpPr>
        <p:spPr>
          <a:xfrm>
            <a:off x="1121563" y="300446"/>
            <a:ext cx="6964346" cy="769441"/>
          </a:xfrm>
          <a:prstGeom prst="rect">
            <a:avLst/>
          </a:prstGeom>
          <a:noFill/>
        </p:spPr>
        <p:txBody>
          <a:bodyPr wrap="square" rtlCol="0">
            <a:spAutoFit/>
          </a:bodyPr>
          <a:lstStyle/>
          <a:p>
            <a:pPr algn="ctr"/>
            <a:r>
              <a:rPr lang="en-GB" sz="4400" dirty="0"/>
              <a:t>School Uniform</a:t>
            </a:r>
          </a:p>
        </p:txBody>
      </p:sp>
      <p:sp>
        <p:nvSpPr>
          <p:cNvPr id="5" name="TextBox 4"/>
          <p:cNvSpPr txBox="1"/>
          <p:nvPr/>
        </p:nvSpPr>
        <p:spPr>
          <a:xfrm>
            <a:off x="3936497" y="1240971"/>
            <a:ext cx="2233748" cy="1477328"/>
          </a:xfrm>
          <a:prstGeom prst="rect">
            <a:avLst/>
          </a:prstGeom>
          <a:noFill/>
        </p:spPr>
        <p:txBody>
          <a:bodyPr wrap="square" rtlCol="0">
            <a:spAutoFit/>
          </a:bodyPr>
          <a:lstStyle/>
          <a:p>
            <a:r>
              <a:rPr lang="en-GB"/>
              <a:t>A warm coat</a:t>
            </a:r>
          </a:p>
          <a:p>
            <a:r>
              <a:rPr lang="en-GB"/>
              <a:t>with a hood,</a:t>
            </a:r>
          </a:p>
          <a:p>
            <a:r>
              <a:rPr lang="en-GB"/>
              <a:t>which can be</a:t>
            </a:r>
          </a:p>
          <a:p>
            <a:r>
              <a:rPr lang="en-GB"/>
              <a:t>fastened by</a:t>
            </a:r>
          </a:p>
          <a:p>
            <a:r>
              <a:rPr lang="en-GB"/>
              <a:t>themselves.</a:t>
            </a:r>
            <a:endParaRPr lang="en-GB" dirty="0"/>
          </a:p>
        </p:txBody>
      </p:sp>
      <p:sp>
        <p:nvSpPr>
          <p:cNvPr id="6" name="Rectangle 5"/>
          <p:cNvSpPr/>
          <p:nvPr/>
        </p:nvSpPr>
        <p:spPr>
          <a:xfrm>
            <a:off x="4140926" y="3105835"/>
            <a:ext cx="1280160" cy="923330"/>
          </a:xfrm>
          <a:prstGeom prst="rect">
            <a:avLst/>
          </a:prstGeom>
        </p:spPr>
        <p:txBody>
          <a:bodyPr wrap="square">
            <a:spAutoFit/>
          </a:bodyPr>
          <a:lstStyle/>
          <a:p>
            <a:r>
              <a:rPr lang="en-GB" dirty="0"/>
              <a:t>Grey</a:t>
            </a:r>
          </a:p>
          <a:p>
            <a:r>
              <a:rPr lang="en-GB" dirty="0"/>
              <a:t>Trousers or skirt</a:t>
            </a:r>
          </a:p>
        </p:txBody>
      </p:sp>
      <p:sp>
        <p:nvSpPr>
          <p:cNvPr id="7" name="Rectangle 6"/>
          <p:cNvSpPr/>
          <p:nvPr/>
        </p:nvSpPr>
        <p:spPr>
          <a:xfrm>
            <a:off x="1423851" y="4738059"/>
            <a:ext cx="1580606" cy="1477328"/>
          </a:xfrm>
          <a:prstGeom prst="rect">
            <a:avLst/>
          </a:prstGeom>
        </p:spPr>
        <p:txBody>
          <a:bodyPr wrap="square">
            <a:spAutoFit/>
          </a:bodyPr>
          <a:lstStyle/>
          <a:p>
            <a:r>
              <a:rPr lang="en-GB" dirty="0"/>
              <a:t>White collar t-shirt</a:t>
            </a:r>
          </a:p>
          <a:p>
            <a:r>
              <a:rPr lang="en-GB" dirty="0"/>
              <a:t>(with optional logo)</a:t>
            </a:r>
          </a:p>
        </p:txBody>
      </p:sp>
      <p:sp>
        <p:nvSpPr>
          <p:cNvPr id="8" name="Rectangle 7"/>
          <p:cNvSpPr/>
          <p:nvPr/>
        </p:nvSpPr>
        <p:spPr>
          <a:xfrm>
            <a:off x="3936497" y="5015058"/>
            <a:ext cx="1737360" cy="1200329"/>
          </a:xfrm>
          <a:prstGeom prst="rect">
            <a:avLst/>
          </a:prstGeom>
        </p:spPr>
        <p:txBody>
          <a:bodyPr wrap="square">
            <a:spAutoFit/>
          </a:bodyPr>
          <a:lstStyle/>
          <a:p>
            <a:r>
              <a:rPr lang="en-GB" dirty="0"/>
              <a:t>Black shoes</a:t>
            </a:r>
          </a:p>
          <a:p>
            <a:r>
              <a:rPr lang="en-GB" dirty="0"/>
              <a:t>which can be</a:t>
            </a:r>
          </a:p>
          <a:p>
            <a:r>
              <a:rPr lang="en-GB" dirty="0"/>
              <a:t>fastened by</a:t>
            </a:r>
          </a:p>
          <a:p>
            <a:r>
              <a:rPr lang="en-GB" dirty="0"/>
              <a:t>themselves</a:t>
            </a:r>
          </a:p>
        </p:txBody>
      </p:sp>
      <p:sp>
        <p:nvSpPr>
          <p:cNvPr id="9" name="TextBox 8"/>
          <p:cNvSpPr txBox="1"/>
          <p:nvPr/>
        </p:nvSpPr>
        <p:spPr>
          <a:xfrm>
            <a:off x="6818812" y="4754247"/>
            <a:ext cx="1476103" cy="1754326"/>
          </a:xfrm>
          <a:prstGeom prst="rect">
            <a:avLst/>
          </a:prstGeom>
          <a:noFill/>
        </p:spPr>
        <p:txBody>
          <a:bodyPr wrap="square" rtlCol="0">
            <a:spAutoFit/>
          </a:bodyPr>
          <a:lstStyle/>
          <a:p>
            <a:r>
              <a:rPr lang="en-GB" dirty="0"/>
              <a:t>Royal blue cardigan or jumper with or without school logo</a:t>
            </a:r>
          </a:p>
        </p:txBody>
      </p:sp>
    </p:spTree>
    <p:extLst>
      <p:ext uri="{BB962C8B-B14F-4D97-AF65-F5344CB8AC3E}">
        <p14:creationId xmlns:p14="http://schemas.microsoft.com/office/powerpoint/2010/main" val="322868212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BA4F2A27FAFC46AB99EDD2A4BFF7D8" ma:contentTypeVersion="15" ma:contentTypeDescription="Create a new document." ma:contentTypeScope="" ma:versionID="4db1d2291cf88f6a4ae14250167590fd">
  <xsd:schema xmlns:xsd="http://www.w3.org/2001/XMLSchema" xmlns:xs="http://www.w3.org/2001/XMLSchema" xmlns:p="http://schemas.microsoft.com/office/2006/metadata/properties" xmlns:ns2="28ef3d4e-fc75-462c-aa96-f89528c66b0d" xmlns:ns3="4a79eb90-38fa-4c61-ba51-1ef1e565cb50" targetNamespace="http://schemas.microsoft.com/office/2006/metadata/properties" ma:root="true" ma:fieldsID="5b28ea2c61597764d1f0883dbed40db4" ns2:_="" ns3:_="">
    <xsd:import namespace="28ef3d4e-fc75-462c-aa96-f89528c66b0d"/>
    <xsd:import namespace="4a79eb90-38fa-4c61-ba51-1ef1e565cb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f3d4e-fc75-462c-aa96-f89528c66b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0b5cd50-64a3-4160-8934-4001345244f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79eb90-38fa-4c61-ba51-1ef1e565cb5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c9cb45d-bc1b-416c-81a7-a333f5be40ed}" ma:internalName="TaxCatchAll" ma:showField="CatchAllData" ma:web="4a79eb90-38fa-4c61-ba51-1ef1e565cb5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79eb90-38fa-4c61-ba51-1ef1e565cb50" xsi:nil="true"/>
    <lcf76f155ced4ddcb4097134ff3c332f xmlns="28ef3d4e-fc75-462c-aa96-f89528c66b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C26C7D-6138-4208-BC4C-6D682F575C95}">
  <ds:schemaRefs>
    <ds:schemaRef ds:uri="http://schemas.microsoft.com/sharepoint/v3/contenttype/forms"/>
  </ds:schemaRefs>
</ds:datastoreItem>
</file>

<file path=customXml/itemProps2.xml><?xml version="1.0" encoding="utf-8"?>
<ds:datastoreItem xmlns:ds="http://schemas.openxmlformats.org/officeDocument/2006/customXml" ds:itemID="{69619DA4-81D7-4C1E-9234-4E9E290A185C}">
  <ds:schemaRefs>
    <ds:schemaRef ds:uri="28ef3d4e-fc75-462c-aa96-f89528c66b0d"/>
    <ds:schemaRef ds:uri="4a79eb90-38fa-4c61-ba51-1ef1e565cb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F9251A-B23A-4CDC-8C6F-E0E7E3F88F1C}">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4a79eb90-38fa-4c61-ba51-1ef1e565cb50"/>
    <ds:schemaRef ds:uri="http://purl.org/dc/elements/1.1/"/>
    <ds:schemaRef ds:uri="28ef3d4e-fc75-462c-aa96-f89528c66b0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271</TotalTime>
  <Words>1056</Words>
  <Application>Microsoft Office PowerPoint</Application>
  <PresentationFormat>On-screen Show (4:3)</PresentationFormat>
  <Paragraphs>92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Gothic</vt:lpstr>
      <vt:lpstr>Wingdings 3</vt:lpstr>
      <vt:lpstr>Slice</vt:lpstr>
      <vt:lpstr>WELCOME TO ST MARY’S CATHOLIC INFANT ACADEMY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welcome!</dc:title>
  <dc:creator>Joanne Marcroft</dc:creator>
  <cp:lastModifiedBy>Mrs S Birchall</cp:lastModifiedBy>
  <cp:revision>18</cp:revision>
  <cp:lastPrinted>2020-09-03T13:10:08Z</cp:lastPrinted>
  <dcterms:created xsi:type="dcterms:W3CDTF">2019-05-20T15:22:25Z</dcterms:created>
  <dcterms:modified xsi:type="dcterms:W3CDTF">2024-07-05T16:37:30Z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0x010100D3BA4F2A27FAFC46AB99EDD2A4BFF7D8</vt:lpwstr>
  </property>
  <property fmtid="{D5CDD505-2E9C-101B-9397-08002B2CF9AE}" pid="3" name="Order">
    <vt:r8>6660200</vt:r8>
  </property>
  <property fmtid="{D5CDD505-2E9C-101B-9397-08002B2CF9AE}" pid="4" name="MediaServiceImageTags">
    <vt:lpwstr/>
  </property>
  <property fmtid="{D5CDD505-2E9C-101B-9397-08002B2CF9AE}" pid="5" name="MSIP_Label_d0763fa9-82a6-4115-93ed-9290710752ce_Enabled">
    <vt:lpwstr>true</vt:lpwstr>
  </property>
  <property fmtid="{D5CDD505-2E9C-101B-9397-08002B2CF9AE}" pid="6" name="MSIP_Label_d0763fa9-82a6-4115-93ed-9290710752ce_SetDate">
    <vt:lpwstr>2024-06-21T13:58:01Z</vt:lpwstr>
  </property>
  <property fmtid="{D5CDD505-2E9C-101B-9397-08002B2CF9AE}" pid="7" name="MSIP_Label_d0763fa9-82a6-4115-93ed-9290710752ce_Method">
    <vt:lpwstr>Standard</vt:lpwstr>
  </property>
  <property fmtid="{D5CDD505-2E9C-101B-9397-08002B2CF9AE}" pid="8" name="MSIP_Label_d0763fa9-82a6-4115-93ed-9290710752ce_Name">
    <vt:lpwstr>defa4170-0d19-0005-0004-bc88714345d2</vt:lpwstr>
  </property>
  <property fmtid="{D5CDD505-2E9C-101B-9397-08002B2CF9AE}" pid="9" name="MSIP_Label_d0763fa9-82a6-4115-93ed-9290710752ce_SiteId">
    <vt:lpwstr>83a6179b-0291-48f4-87d7-72bd7038a108</vt:lpwstr>
  </property>
  <property fmtid="{D5CDD505-2E9C-101B-9397-08002B2CF9AE}" pid="10" name="MSIP_Label_d0763fa9-82a6-4115-93ed-9290710752ce_ActionId">
    <vt:lpwstr>35e97ec0-f6dd-4db4-9cfc-efde7f6ade78</vt:lpwstr>
  </property>
  <property fmtid="{D5CDD505-2E9C-101B-9397-08002B2CF9AE}" pid="11" name="MSIP_Label_d0763fa9-82a6-4115-93ed-9290710752ce_ContentBits">
    <vt:lpwstr>0</vt:lpwstr>
  </property>
</Properties>
</file>