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  <p:sldMasterId id="2147483660" r:id="rId2"/>
  </p:sldMasterIdLst>
  <p:notesMasterIdLst>
    <p:notesMasterId r:id="rId20"/>
  </p:notesMasterIdLst>
  <p:sldIdLst>
    <p:sldId id="300" r:id="rId3"/>
    <p:sldId id="271" r:id="rId4"/>
    <p:sldId id="272" r:id="rId5"/>
    <p:sldId id="283" r:id="rId6"/>
    <p:sldId id="286" r:id="rId7"/>
    <p:sldId id="291" r:id="rId8"/>
    <p:sldId id="287" r:id="rId9"/>
    <p:sldId id="292" r:id="rId10"/>
    <p:sldId id="293" r:id="rId11"/>
    <p:sldId id="294" r:id="rId12"/>
    <p:sldId id="269" r:id="rId13"/>
    <p:sldId id="297" r:id="rId14"/>
    <p:sldId id="302" r:id="rId15"/>
    <p:sldId id="299" r:id="rId16"/>
    <p:sldId id="298" r:id="rId17"/>
    <p:sldId id="268" r:id="rId18"/>
    <p:sldId id="301" r:id="rId19"/>
  </p:sldIdLst>
  <p:sldSz cx="12192000" cy="6858000"/>
  <p:notesSz cx="6858000" cy="9144000"/>
  <p:embeddedFontLs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Open Sans Extrabold" panose="020B0604020202020204" charset="0"/>
      <p:bold r:id="rId25"/>
      <p:boldItalic r:id="rId26"/>
    </p:embeddedFont>
    <p:embeddedFont>
      <p:font typeface="League Spartan" panose="020B0604020202020204" charset="0"/>
      <p:bold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Gill Sans MT" panose="020B0502020104020203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ato Light" panose="020B0604020202020204" charset="0"/>
      <p:regular r:id="rId38"/>
      <p:italic r:id="rId39"/>
    </p:embeddedFont>
    <p:embeddedFont>
      <p:font typeface="Open Sans Light" panose="020B0604020202020204" charset="0"/>
      <p:regular r:id="rId40"/>
      <p: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85" clrIdx="0">
    <p:extLst/>
  </p:cmAuthor>
  <p:cmAuthor id="2" name="Karen" initials="KS" lastIdx="7" clrIdx="1"/>
  <p:cmAuthor id="3" name="Jenny Barksfield" initials="JB" lastIdx="18" clrIdx="2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  <p:cmAuthor id="4" name="Jenny Fox" initials="JF" lastIdx="10" clrIdx="3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5" name="Claire Keech" initials="CK" lastIdx="12" clrIdx="4">
    <p:extLst>
      <p:ext uri="{19B8F6BF-5375-455C-9EA6-DF929625EA0E}">
        <p15:presenceInfo xmlns:p15="http://schemas.microsoft.com/office/powerpoint/2012/main" userId="S-1-5-21-1285066173-1815393381-3561576999-2232" providerId="AD"/>
      </p:ext>
    </p:extLst>
  </p:cmAuthor>
  <p:cmAuthor id="6" name="Bethan Miller" initials="BM" lastIdx="28" clrIdx="6">
    <p:extLst>
      <p:ext uri="{19B8F6BF-5375-455C-9EA6-DF929625EA0E}">
        <p15:presenceInfo xmlns:p15="http://schemas.microsoft.com/office/powerpoint/2012/main" userId="S-1-5-21-1285066173-1815393381-3561576999-2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CC99FF"/>
    <a:srgbClr val="CC66FF"/>
    <a:srgbClr val="747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3" autoAdjust="0"/>
    <p:restoredTop sz="79058" autoAdjust="0"/>
  </p:normalViewPr>
  <p:slideViewPr>
    <p:cSldViewPr snapToGrid="0">
      <p:cViewPr varScale="1">
        <p:scale>
          <a:sx n="58" d="100"/>
          <a:sy n="58" d="100"/>
        </p:scale>
        <p:origin x="117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95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850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8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79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408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451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25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838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62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7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47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618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31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125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840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06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BC51A-74D5-4913-84BC-78080CE7AED9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95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4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625DA5-65DF-4104-9FD3-85E6D9945DEC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652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084E-4ACB-4C63-8E1C-6FA6D3C12CE0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45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DEF39-D212-4F11-9B46-E280ACD6D935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60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7D3B1-02F1-4D38-8061-5C9363E92D44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693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5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0BCF9-B630-4346-BE16-1BAC4BBDEC78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9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448199" y="980303"/>
            <a:ext cx="1854200" cy="283368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17813" y="1152525"/>
            <a:ext cx="1828800" cy="182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1526A-B2B8-44E4-BE2F-FB0C3D36D1E5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39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21C6A-7D6D-4577-B7DF-6FC2D04838EF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254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FBDEA-DDC4-4E4A-8DFA-3C9726BA22B7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20/04/2020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20/04/2020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20/04/2020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20/04/2020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20/04/2020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 smtClean="0"/>
              <a:t>© PSHE Association 2018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6155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pshe-association.org.uk/guide-parents-and-carers-educating-children-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2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46140" y="4028941"/>
            <a:ext cx="692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prstClr val="white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 </a:t>
            </a:r>
            <a:r>
              <a:rPr lang="en-GB" sz="2400" dirty="0" smtClean="0">
                <a:solidFill>
                  <a:prstClr val="white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learning lesson: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We all have feelings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325" y="590433"/>
            <a:ext cx="1250731" cy="103454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018" y="2934658"/>
            <a:ext cx="6747641" cy="830997"/>
          </a:xfrm>
          <a:prstGeom prst="rect">
            <a:avLst/>
          </a:prstGeom>
          <a:solidFill>
            <a:srgbClr val="95519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Mental health and emotional wellbeing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KS1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558386"/>
            <a:ext cx="12192000" cy="3079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301516" y="363207"/>
            <a:ext cx="3773892" cy="2062802"/>
          </a:xfrm>
          <a:prstGeom prst="cloudCallout">
            <a:avLst>
              <a:gd name="adj1" fmla="val 67710"/>
              <a:gd name="adj2" fmla="val 50821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Parents: read our helpful guidance before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you start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93" y="363207"/>
            <a:ext cx="1814538" cy="1024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11" y="685315"/>
            <a:ext cx="2020057" cy="1879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760D00-5BB6-47E6-93A5-8C19966AB71C}"/>
              </a:ext>
            </a:extLst>
          </p:cNvPr>
          <p:cNvSpPr txBox="1"/>
          <p:nvPr/>
        </p:nvSpPr>
        <p:spPr>
          <a:xfrm>
            <a:off x="9234057" y="195939"/>
            <a:ext cx="2746662" cy="1077218"/>
          </a:xfrm>
          <a:prstGeom prst="rect">
            <a:avLst/>
          </a:prstGeom>
          <a:solidFill>
            <a:srgbClr val="95519E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Before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you start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9118AF-AF42-410A-8E06-F3E9BD6B8691}"/>
              </a:ext>
            </a:extLst>
          </p:cNvPr>
          <p:cNvSpPr txBox="1"/>
          <p:nvPr/>
        </p:nvSpPr>
        <p:spPr>
          <a:xfrm>
            <a:off x="-98502" y="4851332"/>
            <a:ext cx="692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start, play this slideshow from beginning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BCC5A-C8FE-4BA2-A56D-6111B9314A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t="-1" r="2490" b="822"/>
          <a:stretch/>
        </p:blipFill>
        <p:spPr>
          <a:xfrm>
            <a:off x="5142868" y="544289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EDF2ED-C77A-4E4B-8F6C-EDC78964F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9"/>
          <a:stretch/>
        </p:blipFill>
        <p:spPr>
          <a:xfrm rot="20700138">
            <a:off x="5483527" y="5542122"/>
            <a:ext cx="796930" cy="828395"/>
          </a:xfrm>
          <a:prstGeom prst="rect">
            <a:avLst/>
          </a:prstGeom>
        </p:spPr>
      </p:pic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74" y="2760079"/>
            <a:ext cx="3791962" cy="25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86727" y="2788586"/>
            <a:ext cx="10868071" cy="32778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Amir has heard that his best friend might be moving to a new school.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His tummy aches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keeps crying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wants to be left alone</a:t>
            </a: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10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1385786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5. Read Amir’s story.</a:t>
            </a:r>
          </a:p>
          <a:p>
            <a:endParaRPr lang="en-GB" sz="7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905451" y="5410690"/>
            <a:ext cx="367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sad or worried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9784" y="3232445"/>
            <a:ext cx="1667045" cy="23338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448" y="3571533"/>
            <a:ext cx="842367" cy="84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559917"/>
            <a:ext cx="107141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Sharing feelings</a:t>
            </a:r>
          </a:p>
          <a:p>
            <a:endParaRPr lang="en-GB" sz="4400" b="1" dirty="0" smtClean="0">
              <a:solidFill>
                <a:srgbClr val="95519E"/>
              </a:solidFill>
              <a:latin typeface="League Spartan" panose="00000800000000000000" pitchFamily="50" charset="0"/>
            </a:endParaRPr>
          </a:p>
          <a:p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591" y="1226729"/>
            <a:ext cx="107012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Sharing how we feel can help us with our feelings.</a:t>
            </a:r>
          </a:p>
          <a:p>
            <a:endParaRPr lang="en-US" sz="8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might need help with their feelings? </a:t>
            </a:r>
          </a:p>
          <a:p>
            <a:endParaRPr lang="en-US" sz="28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46879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11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2377" y="434651"/>
            <a:ext cx="2317803" cy="1600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160" y="4980429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</a:t>
            </a:r>
            <a:endParaRPr lang="en-GB" sz="2400" b="1" dirty="0">
              <a:solidFill>
                <a:srgbClr val="FF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426" y="4001572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Carlos</a:t>
            </a:r>
            <a:endParaRPr lang="en-GB" sz="2400" b="1" dirty="0">
              <a:solidFill>
                <a:srgbClr val="95519E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160" y="2484119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Mia</a:t>
            </a:r>
            <a:endParaRPr lang="en-GB" sz="2400" b="1" dirty="0">
              <a:solidFill>
                <a:srgbClr val="00B05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4426" y="5873788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Amir</a:t>
            </a:r>
            <a:endParaRPr lang="en-GB" sz="2400" b="1" dirty="0">
              <a:solidFill>
                <a:schemeClr val="accent5">
                  <a:lumMod val="60000"/>
                  <a:lumOff val="40000"/>
                </a:schemeClr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160" y="3192897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Jade</a:t>
            </a:r>
            <a:endParaRPr lang="en-GB" sz="2400" b="1" dirty="0">
              <a:solidFill>
                <a:srgbClr val="FFC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050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2380" y="2368778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919" y="3974789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10" y="4889924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08" y="3159703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0483" y="2332996"/>
            <a:ext cx="830929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Mia might get over-excited and not be able to calm down. Her mum might need to help her.  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0483" y="3235647"/>
            <a:ext cx="888004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Jade is really happy now, but most people are not happy all the time.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2827" y="3852791"/>
            <a:ext cx="888004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Carlos will probably want to share that he is feeling proud with someone else.  He thinks his Granny will also be proud of him.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1" name="Picture 2" descr="Check Mark, Tick Mark, Check, Correc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209" y="5776834"/>
            <a:ext cx="633647" cy="62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632827" y="4811608"/>
            <a:ext cx="888004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 is really important that Mo tells an adult she trusts what has happened and how she feels so they can help.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2827" y="5733170"/>
            <a:ext cx="888004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It’s ok to be sad sometimes, but Amir should talk about the sad feelings with someone else to help him feel better.</a:t>
            </a:r>
            <a:endParaRPr lang="en-GB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2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216357"/>
            <a:ext cx="1028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How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things make us feel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046" y="1114254"/>
            <a:ext cx="1085790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 all feel differently about different things.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How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might </a:t>
            </a:r>
            <a:r>
              <a:rPr kumimoji="0" lang="en-GB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feel about these things?  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3074" name="Picture 2" descr="Roller Coaster, Rollercoaster, Big Dipper, Switchb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58" y="2886676"/>
            <a:ext cx="2324641" cy="15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4054" y="3288369"/>
            <a:ext cx="1254429" cy="10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8794109" y="2781269"/>
            <a:ext cx="1306381" cy="1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der Web, Black, Arachnid, Silhouet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3697" y="3146608"/>
            <a:ext cx="1413369" cy="13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g, Cat, Pet, Silhouette, Animal, D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618" y="2672631"/>
            <a:ext cx="2977534" cy="18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7176" y="5719079"/>
            <a:ext cx="770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it a </a:t>
            </a:r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good</a:t>
            </a: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or </a:t>
            </a:r>
            <a:r>
              <a:rPr lang="en-GB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not so good </a:t>
            </a:r>
            <a:r>
              <a:rPr lang="en-GB" sz="28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255" y="58152"/>
            <a:ext cx="1085850" cy="1085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692" y="4960627"/>
            <a:ext cx="712885" cy="712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178" y="4953927"/>
            <a:ext cx="736198" cy="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382612"/>
            <a:ext cx="1028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How </a:t>
            </a:r>
            <a:r>
              <a:rPr kumimoji="0" lang="en-GB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Maz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feels about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…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Roller Coaster, Rollercoaster, Big Dipper, Switchb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75" y="4219574"/>
            <a:ext cx="2324641" cy="15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7333" y="1587330"/>
            <a:ext cx="1730886" cy="147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8615211" y="1532542"/>
            <a:ext cx="1306381" cy="1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der Web, Black, Arachnid, Silhouet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1727" y="3834480"/>
            <a:ext cx="1413369" cy="13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g, Cat, Pet, Silhouette, Animal, D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280" y="4476486"/>
            <a:ext cx="2977534" cy="18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256" y="1387637"/>
            <a:ext cx="2079144" cy="30594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852" y="1572566"/>
            <a:ext cx="712885" cy="7128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396" y="3726938"/>
            <a:ext cx="736198" cy="7361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986" y="4339838"/>
            <a:ext cx="712885" cy="712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653" y="1149113"/>
            <a:ext cx="712885" cy="7128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396" y="3603640"/>
            <a:ext cx="736198" cy="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382612"/>
            <a:ext cx="10281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Who or what could help 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Maz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 feel </a:t>
            </a:r>
            <a:r>
              <a:rPr kumimoji="0" lang="en-GB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bette</a:t>
            </a:r>
            <a:r>
              <a:rPr lang="en-GB" sz="36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r?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7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780" y="1311616"/>
            <a:ext cx="963279" cy="8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3698" y="1421884"/>
            <a:ext cx="767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has never seen rain before! He is 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nervous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to go outside in the rain for the first time.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0" name="Picture 4" descr="Dog, Cat, Pet, Silhouette, Animal, Do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012" y="2791360"/>
            <a:ext cx="2079205" cy="127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83698" y="3216998"/>
            <a:ext cx="767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is 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afraid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of dogs and cats. He thinks they all look very scary. 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2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1049382" y="4688521"/>
            <a:ext cx="1185953" cy="143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83698" y="4904305"/>
            <a:ext cx="767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is 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embarrassed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to go to the party — he thinks his dancing is terrible!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" grpId="0"/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659" y="382612"/>
            <a:ext cx="1028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How 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do you feel about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…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Roller Coaster, Rollercoaster, Big Dipper, Switchbac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00" y="4272562"/>
            <a:ext cx="2037902" cy="136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, Weather, Rain, Rainfall, Rainclouds, Rainclou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691" y="1929510"/>
            <a:ext cx="1402736" cy="119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ty, Birthday, Fun, Trumpet, Ha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150">
            <a:off x="4299975" y="4102582"/>
            <a:ext cx="1145242" cy="13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der Web, Black, Arachnid, Silhouet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7013" y="4173457"/>
            <a:ext cx="1239033" cy="118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g, Cat, Pet, Silhouette, Animal, Do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620" y="1764245"/>
            <a:ext cx="2087409" cy="12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reworks, New Year'S Eve, Sparkle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975" y="1726584"/>
            <a:ext cx="1563612" cy="15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7204" y="1219794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rain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9663" y="3579773"/>
            <a:ext cx="220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roller-coasters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99203" y="1231748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fireworks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8988" y="1239607"/>
            <a:ext cx="205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ogs and cats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68335" y="3452863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spiders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3347" y="3535963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parties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7" name="Picture 4" descr="Doll, Baby Girl, Cartoon, Girl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763" y="1798383"/>
            <a:ext cx="1369294" cy="12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541369" y="1153761"/>
            <a:ext cx="167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dark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030" name="Picture 6" descr="Child, Fight, Ethnic, Isolated, Argue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3866" y="3710193"/>
            <a:ext cx="1541071" cy="19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716270" y="3507141"/>
            <a:ext cx="332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alling out with a friend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7875" y="236595"/>
            <a:ext cx="673685" cy="673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7241" y="5806243"/>
            <a:ext cx="692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or what could help you with your feelings?</a:t>
            </a:r>
            <a:endParaRPr lang="en-GB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425" y="269057"/>
            <a:ext cx="769482" cy="7694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734" y="263571"/>
            <a:ext cx="736198" cy="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652138"/>
            <a:ext cx="1071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We all have feelings</a:t>
            </a:r>
          </a:p>
          <a:p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693" y="1497577"/>
            <a:ext cx="10012615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eague Spartan" panose="00000800000000000000" pitchFamily="50" charset="0"/>
              </a:rPr>
              <a:t>Well done on completing the activities!</a:t>
            </a:r>
          </a:p>
          <a:p>
            <a:endParaRPr lang="en-US" sz="1400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back to the ‘What’s your starting point?’ activity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 you remember that Maz wanted to find out about feelings?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there anything else that you would like to tell Maz?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there anything you would like to add?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there anything that you would like to change?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534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185" y="2318140"/>
            <a:ext cx="2228301" cy="35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687185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More activities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0093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911" y="2004688"/>
            <a:ext cx="7317312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Interview a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grown-up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at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home.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>
              <a:lnSpc>
                <a:spcPts val="3500"/>
              </a:lnSpc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Choose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three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things from slide 15, ask if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makes them feel good, or not so good, and what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positive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things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they </a:t>
            </a:r>
            <a:r>
              <a:rPr lang="en-GB" sz="28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might do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help them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with their feelings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122" name="Picture 2" descr="Interviewer, Chat-Show Host, Characters, Cute, Jo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824" y="2004688"/>
            <a:ext cx="2797051" cy="309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52170" y="3596633"/>
            <a:ext cx="10096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 smtClean="0">
                <a:latin typeface="League Spartan" panose="00000800000000000000" pitchFamily="50" charset="0"/>
              </a:rPr>
              <a:t>Y1-2 home learning: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 We all have feelings</a:t>
            </a: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2</a:t>
            </a:fld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412" y="6391510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pic>
        <p:nvPicPr>
          <p:cNvPr id="1026" name="Picture 2" descr="Smiley, Emoticon, Anger, Angry, Anxiety, Emotio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340" y="974988"/>
            <a:ext cx="3759387" cy="21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34443" y="2726309"/>
            <a:ext cx="10328043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 smtClean="0">
                <a:latin typeface="League Spartan" panose="00000800000000000000" pitchFamily="50" charset="0"/>
              </a:rPr>
              <a:t>We will be able to:</a:t>
            </a:r>
          </a:p>
          <a:p>
            <a:pPr lvl="1"/>
            <a:r>
              <a:rPr lang="en-GB" sz="3200" b="1" dirty="0" smtClean="0">
                <a:latin typeface="League Spartan" panose="00000800000000000000" pitchFamily="50" charset="0"/>
              </a:rPr>
              <a:t> </a:t>
            </a:r>
            <a:endParaRPr lang="en-GB" sz="3200" b="1" dirty="0">
              <a:latin typeface="League Spartan" panose="00000800000000000000" pitchFamily="50" charset="0"/>
            </a:endParaRPr>
          </a:p>
          <a:p>
            <a:pPr lvl="3"/>
            <a:endParaRPr lang="en-GB" sz="100" b="1" dirty="0" smtClean="0">
              <a:latin typeface="Gill Sans MT" panose="020B0502020104020203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</a:t>
            </a: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ecognise different feelings in ourselves and others</a:t>
            </a:r>
          </a:p>
          <a:p>
            <a:pPr marL="914400" lvl="1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that people can feel differently about things and situations</a:t>
            </a:r>
          </a:p>
          <a:p>
            <a:pPr marL="914400" lvl="1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who can help us with our feelings</a:t>
            </a: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0257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5383" y="1274688"/>
            <a:ext cx="106024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 smtClean="0">
                <a:latin typeface="League Spartan" panose="00000800000000000000" pitchFamily="50" charset="0"/>
              </a:rPr>
              <a:t>We are learning that we all have feelings</a:t>
            </a:r>
            <a:endParaRPr lang="en-GB" sz="900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89" y="928006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890789" y="2726309"/>
            <a:ext cx="877333" cy="10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900" y="289047"/>
            <a:ext cx="107141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We all have feelings:</a:t>
            </a:r>
          </a:p>
          <a:p>
            <a:r>
              <a:rPr lang="en-GB" sz="105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 </a:t>
            </a:r>
          </a:p>
          <a:p>
            <a:r>
              <a:rPr lang="en-GB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What’s our starting point?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806" y="2027386"/>
            <a:ext cx="7241259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 Maz. </a:t>
            </a:r>
            <a:r>
              <a:rPr lang="en-US" sz="28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an alien.</a:t>
            </a: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 is visiting earth to discover more about humans. Today Maz wants to learn all about </a:t>
            </a:r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feelings</a:t>
            </a:r>
            <a:r>
              <a:rPr lang="en-US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were telling </a:t>
            </a:r>
            <a:r>
              <a:rPr lang="en-US" sz="2800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all about feelings, what would you say and talk about?</a:t>
            </a:r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b="1" dirty="0" smtClean="0"/>
          </a:p>
          <a:p>
            <a:endParaRPr lang="en-US" sz="1100" b="1" dirty="0" smtClean="0">
              <a:latin typeface="League Spartan" panose="00000800000000000000" pitchFamily="5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5306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971" y="1538692"/>
            <a:ext cx="2869111" cy="43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Naming and recognising feelings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060" y="1387995"/>
            <a:ext cx="57107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the words from the </a:t>
            </a:r>
            <a:r>
              <a:rPr lang="en-US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Feelings vocabulary </a:t>
            </a:r>
            <a:r>
              <a:rPr lang="en-US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cards 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US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in your pack). Choose some of words to think about.</a:t>
            </a:r>
          </a:p>
          <a:p>
            <a:endParaRPr lang="en-US" sz="1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 in his body might </a:t>
            </a:r>
            <a:r>
              <a:rPr lang="en-US" sz="24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Maz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experience this feeling?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might happen to his face when he feels it?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might happen to his body when he feels it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152605">
            <a:off x="10314681" y="1363949"/>
            <a:ext cx="615118" cy="82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974868">
            <a:off x="6662926" y="3657149"/>
            <a:ext cx="65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0768" y="1719188"/>
            <a:ext cx="696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545823">
            <a:off x="10135643" y="3292371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65352">
            <a:off x="10915031" y="515065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95519E"/>
                </a:solidFill>
              </a:rPr>
              <a:t>?</a:t>
            </a:r>
            <a:endParaRPr lang="en-GB" sz="4800" b="1" dirty="0">
              <a:solidFill>
                <a:srgbClr val="95519E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5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404" y="1651247"/>
            <a:ext cx="2696508" cy="4113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587" y="5594163"/>
            <a:ext cx="650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Look in a mirror and act out the feeling as if you are showing </a:t>
            </a:r>
            <a:r>
              <a:rPr lang="en-GB" sz="2400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Maz</a:t>
            </a:r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 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6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2024760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Mia’s story.</a:t>
            </a:r>
          </a:p>
          <a:p>
            <a:pPr marL="457200" indent="-457200">
              <a:buAutoNum type="arabicPeriod"/>
            </a:pPr>
            <a:endParaRPr lang="en-GB" sz="9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she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27" y="1363203"/>
            <a:ext cx="11275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Help the characters identify their feelings. There are 5 stories to read.</a:t>
            </a:r>
            <a:endParaRPr lang="en-GB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443" y="3183857"/>
            <a:ext cx="10875114" cy="30469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Mia’s dad works in another country. Tonight she will get to video call her dad for the first time in ages.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tummy is tingling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can’t keep still and jumps around a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voice is very loud</a:t>
            </a: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8566" y="3872758"/>
            <a:ext cx="1569309" cy="19400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7510" y="5508284"/>
            <a:ext cx="1495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excited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044" y="3877991"/>
            <a:ext cx="861680" cy="8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214" y="437934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7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1385786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2. Read Jade’s story.</a:t>
            </a:r>
          </a:p>
          <a:p>
            <a:endParaRPr lang="en-GB" sz="8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she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2109" y="2735896"/>
            <a:ext cx="10868071" cy="30469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Jade’s favourite song is playing on the radio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smiles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body is relaxed and calm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laughs at her little brother’s dancing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0036" y="4873322"/>
            <a:ext cx="3077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happy or  joyful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5550" y="3077736"/>
            <a:ext cx="1854574" cy="2378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881" y="3088445"/>
            <a:ext cx="875050" cy="875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7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8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86727" y="1385786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3. Read Carlo’s story.</a:t>
            </a:r>
          </a:p>
          <a:p>
            <a:endParaRPr lang="en-GB" sz="10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6552" y="3885581"/>
            <a:ext cx="1655805" cy="16310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727" y="2547660"/>
            <a:ext cx="10868071" cy="36471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Carlos has got his best score ever on this week’s spelling test.  He knows he’s getting better and is pleased that he practised.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stands up tall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His body is calm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 smiles and laughs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1661" y="5464995"/>
            <a:ext cx="367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confident or  proud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985" y="3417111"/>
            <a:ext cx="875050" cy="875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8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6331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are they feeling?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355382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9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20756" y="1391353"/>
            <a:ext cx="9540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4</a:t>
            </a:r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Read Mo’s story.</a:t>
            </a:r>
          </a:p>
          <a:p>
            <a:endParaRPr lang="en-GB" sz="8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different feelings might she be experiencing?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16086" y="2759408"/>
            <a:ext cx="10868071" cy="32778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 sees an image on her screen that someone she doesn’t know sent her. 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arms and legs are shaking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 finds it hard to breathe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body goes cold</a:t>
            </a: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Feeling:………………………………………………..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7252" y="5326968"/>
            <a:ext cx="367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scared or worried</a:t>
            </a:r>
            <a:endParaRPr lang="en-GB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6189" y="3376351"/>
            <a:ext cx="1894350" cy="2232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204" y="3440535"/>
            <a:ext cx="842367" cy="842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65" y="352929"/>
            <a:ext cx="673685" cy="6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4794</TotalTime>
  <Words>986</Words>
  <Application>Microsoft Office PowerPoint</Application>
  <PresentationFormat>Widescreen</PresentationFormat>
  <Paragraphs>206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Lato</vt:lpstr>
      <vt:lpstr>Open Sans Extrabold</vt:lpstr>
      <vt:lpstr>League Spartan</vt:lpstr>
      <vt:lpstr>Calibri Light</vt:lpstr>
      <vt:lpstr>Arial</vt:lpstr>
      <vt:lpstr>Gill Sans MT</vt:lpstr>
      <vt:lpstr>Calibri</vt:lpstr>
      <vt:lpstr>Lato Light</vt:lpstr>
      <vt:lpstr>Open Sans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Matthew Farrell</cp:lastModifiedBy>
  <cp:revision>323</cp:revision>
  <dcterms:created xsi:type="dcterms:W3CDTF">2018-11-29T11:01:12Z</dcterms:created>
  <dcterms:modified xsi:type="dcterms:W3CDTF">2020-04-20T20:24:20Z</dcterms:modified>
</cp:coreProperties>
</file>