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86" r:id="rId2"/>
    <p:sldMasterId id="2147483692" r:id="rId3"/>
  </p:sldMasterIdLst>
  <p:notesMasterIdLst>
    <p:notesMasterId r:id="rId41"/>
  </p:notesMasterIdLst>
  <p:handoutMasterIdLst>
    <p:handoutMasterId r:id="rId42"/>
  </p:handoutMasterIdLst>
  <p:sldIdLst>
    <p:sldId id="295" r:id="rId4"/>
    <p:sldId id="273" r:id="rId5"/>
    <p:sldId id="290" r:id="rId6"/>
    <p:sldId id="307" r:id="rId7"/>
    <p:sldId id="277" r:id="rId8"/>
    <p:sldId id="299" r:id="rId9"/>
    <p:sldId id="300" r:id="rId10"/>
    <p:sldId id="301" r:id="rId11"/>
    <p:sldId id="298" r:id="rId12"/>
    <p:sldId id="334" r:id="rId13"/>
    <p:sldId id="326" r:id="rId14"/>
    <p:sldId id="327" r:id="rId15"/>
    <p:sldId id="335" r:id="rId16"/>
    <p:sldId id="328" r:id="rId17"/>
    <p:sldId id="329" r:id="rId18"/>
    <p:sldId id="336" r:id="rId19"/>
    <p:sldId id="330" r:id="rId20"/>
    <p:sldId id="331" r:id="rId21"/>
    <p:sldId id="337" r:id="rId22"/>
    <p:sldId id="332" r:id="rId23"/>
    <p:sldId id="333" r:id="rId24"/>
    <p:sldId id="291" r:id="rId25"/>
    <p:sldId id="297" r:id="rId26"/>
    <p:sldId id="308" r:id="rId27"/>
    <p:sldId id="282" r:id="rId28"/>
    <p:sldId id="309" r:id="rId29"/>
    <p:sldId id="317" r:id="rId30"/>
    <p:sldId id="293" r:id="rId31"/>
    <p:sldId id="320" r:id="rId32"/>
    <p:sldId id="321" r:id="rId33"/>
    <p:sldId id="322" r:id="rId34"/>
    <p:sldId id="274" r:id="rId35"/>
    <p:sldId id="323" r:id="rId36"/>
    <p:sldId id="294" r:id="rId37"/>
    <p:sldId id="324" r:id="rId38"/>
    <p:sldId id="325" r:id="rId39"/>
    <p:sldId id="27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ah Buck" initials="LB" lastIdx="9" clrIdx="0"/>
  <p:cmAuthor id="1" name="Robertson, Jenny" initials="RJ" lastIdx="6" clrIdx="1"/>
  <p:cmAuthor id="2" name="MEDLYCOTT, Adam" initials="AM" lastIdx="7" clrIdx="2"/>
  <p:cmAuthor id="3" name="Sam Marks" initials="Sam M"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3467"/>
    <a:srgbClr val="3E5393"/>
    <a:srgbClr val="1D3661"/>
    <a:srgbClr val="148567"/>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40" autoAdjust="0"/>
    <p:restoredTop sz="81260" autoAdjust="0"/>
  </p:normalViewPr>
  <p:slideViewPr>
    <p:cSldViewPr snapToGrid="0">
      <p:cViewPr varScale="1">
        <p:scale>
          <a:sx n="59" d="100"/>
          <a:sy n="59" d="100"/>
        </p:scale>
        <p:origin x="942" y="78"/>
      </p:cViewPr>
      <p:guideLst>
        <p:guide orient="horz" pos="2160"/>
        <p:guide pos="2880"/>
      </p:guideLst>
    </p:cSldViewPr>
  </p:slideViewPr>
  <p:notesTextViewPr>
    <p:cViewPr>
      <p:scale>
        <a:sx n="3" d="2"/>
        <a:sy n="3" d="2"/>
      </p:scale>
      <p:origin x="0" y="0"/>
    </p:cViewPr>
  </p:notesTextViewPr>
  <p:sorterViewPr>
    <p:cViewPr>
      <p:scale>
        <a:sx n="100" d="100"/>
        <a:sy n="100" d="100"/>
      </p:scale>
      <p:origin x="0" y="5952"/>
    </p:cViewPr>
  </p:sorterViewPr>
  <p:notesViewPr>
    <p:cSldViewPr snapToGrid="0">
      <p:cViewPr>
        <p:scale>
          <a:sx n="69" d="100"/>
          <a:sy n="69" d="100"/>
        </p:scale>
        <p:origin x="-2285" y="3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96A1BB-800C-4BC5-A0EE-235B039DE088}" type="datetimeFigureOut">
              <a:rPr lang="en-GB" smtClean="0"/>
              <a:t>15/09/2020</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14316D-62E7-4971-B98B-4E25267E2B66}" type="slidenum">
              <a:rPr lang="en-GB" smtClean="0"/>
              <a:t>‹#›</a:t>
            </a:fld>
            <a:endParaRPr lang="en-GB" dirty="0"/>
          </a:p>
        </p:txBody>
      </p:sp>
    </p:spTree>
    <p:extLst>
      <p:ext uri="{BB962C8B-B14F-4D97-AF65-F5344CB8AC3E}">
        <p14:creationId xmlns:p14="http://schemas.microsoft.com/office/powerpoint/2010/main" val="3156544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EF06C-E20E-401E-8255-0B98C653F6AB}" type="datetimeFigureOut">
              <a:rPr lang="en-GB" smtClean="0"/>
              <a:t>15/09/2020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95BFC4-4B86-4306-AD32-35B5EFF8204C}" type="slidenum">
              <a:rPr lang="en-GB" smtClean="0"/>
              <a:t>‹#›</a:t>
            </a:fld>
            <a:endParaRPr lang="en-GB"/>
          </a:p>
        </p:txBody>
      </p:sp>
    </p:spTree>
    <p:extLst>
      <p:ext uri="{BB962C8B-B14F-4D97-AF65-F5344CB8AC3E}">
        <p14:creationId xmlns:p14="http://schemas.microsoft.com/office/powerpoint/2010/main" val="287233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thinkuknow.co.uk/parent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hildline.org.uk/"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thinkuknow.co.uk/parent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www.ceop.police.uk/"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b="0" i="1" baseline="0" dirty="0" smtClean="0"/>
              <a:t>Note to presenter:  </a:t>
            </a:r>
            <a:r>
              <a:rPr lang="en-GB" sz="1200" b="0" i="1" kern="1200" dirty="0" smtClean="0">
                <a:solidFill>
                  <a:schemeClr val="tx1"/>
                </a:solidFill>
                <a:effectLst/>
                <a:latin typeface="+mn-lt"/>
                <a:ea typeface="+mn-ea"/>
                <a:cs typeface="+mn-cs"/>
              </a:rPr>
              <a:t>Please read through the presentation thoroughly before delivery and familiarise yourself with the Thinkuknow websites (www.thinkuknow.co.uk) and NCA-CEOP Safety Centre (www.ceop.police.uk) if needed.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kern="1200" dirty="0" smtClean="0">
                <a:solidFill>
                  <a:schemeClr val="tx1"/>
                </a:solidFill>
                <a:effectLst/>
                <a:latin typeface="+mn-lt"/>
                <a:ea typeface="+mn-ea"/>
                <a:cs typeface="+mn-cs"/>
              </a:rPr>
              <a:t>If you haven’t already, register for an account, as you will have access to more information and guidance which will help you, as the presenter,</a:t>
            </a:r>
            <a:r>
              <a:rPr lang="en-GB" sz="1200" b="0" i="1" kern="1200" baseline="0" dirty="0" smtClean="0">
                <a:solidFill>
                  <a:schemeClr val="tx1"/>
                </a:solidFill>
                <a:effectLst/>
                <a:latin typeface="+mn-lt"/>
                <a:ea typeface="+mn-ea"/>
                <a:cs typeface="+mn-cs"/>
              </a:rPr>
              <a:t> to feel confident in delivering this presentation.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kern="1200" dirty="0" smtClean="0">
                <a:solidFill>
                  <a:schemeClr val="tx1"/>
                </a:solidFill>
                <a:effectLst/>
                <a:latin typeface="+mn-lt"/>
                <a:ea typeface="+mn-ea"/>
                <a:cs typeface="+mn-cs"/>
              </a:rPr>
              <a:t>There are delivery notes and instructions </a:t>
            </a:r>
            <a:r>
              <a:rPr lang="en-GB" sz="1200" b="0" i="1" u="sng" kern="1200" dirty="0" smtClean="0">
                <a:solidFill>
                  <a:schemeClr val="tx1"/>
                </a:solidFill>
                <a:effectLst/>
                <a:latin typeface="+mn-lt"/>
                <a:ea typeface="+mn-ea"/>
                <a:cs typeface="+mn-cs"/>
              </a:rPr>
              <a:t>in italics</a:t>
            </a:r>
            <a:r>
              <a:rPr lang="en-GB" sz="1200" b="0" i="1" kern="1200" dirty="0" smtClean="0">
                <a:solidFill>
                  <a:schemeClr val="tx1"/>
                </a:solidFill>
                <a:effectLst/>
                <a:latin typeface="+mn-lt"/>
                <a:ea typeface="+mn-ea"/>
                <a:cs typeface="+mn-cs"/>
              </a:rPr>
              <a:t> on some slides to aid your delivery.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kern="1200" dirty="0" smtClean="0">
                <a:solidFill>
                  <a:schemeClr val="tx1"/>
                </a:solidFill>
                <a:effectLst/>
                <a:latin typeface="+mn-lt"/>
                <a:ea typeface="+mn-ea"/>
                <a:cs typeface="+mn-cs"/>
              </a:rPr>
              <a:t>Do register</a:t>
            </a:r>
            <a:r>
              <a:rPr lang="en-GB" sz="1200" b="0" i="1" kern="1200" baseline="0" dirty="0" smtClean="0">
                <a:solidFill>
                  <a:schemeClr val="tx1"/>
                </a:solidFill>
                <a:effectLst/>
                <a:latin typeface="+mn-lt"/>
                <a:ea typeface="+mn-ea"/>
                <a:cs typeface="+mn-cs"/>
              </a:rPr>
              <a:t> for a Thinkuknow account to gain access to our downloadable learning resources.</a:t>
            </a:r>
            <a:r>
              <a:rPr lang="en-GB" sz="1200" b="0" i="1" kern="1200" dirty="0" smtClean="0">
                <a:solidFill>
                  <a:schemeClr val="tx1"/>
                </a:solidFill>
                <a:effectLst/>
                <a:latin typeface="+mn-lt"/>
                <a:ea typeface="+mn-ea"/>
                <a:cs typeface="+mn-cs"/>
              </a:rPr>
              <a:t> </a:t>
            </a:r>
            <a:endParaRPr lang="en-GB" sz="1200" b="0" i="1"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a:t>
            </a:fld>
            <a:endParaRPr lang="en-GB"/>
          </a:p>
        </p:txBody>
      </p:sp>
    </p:spTree>
    <p:extLst>
      <p:ext uri="{BB962C8B-B14F-4D97-AF65-F5344CB8AC3E}">
        <p14:creationId xmlns:p14="http://schemas.microsoft.com/office/powerpoint/2010/main" val="13520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The</a:t>
            </a:r>
            <a:r>
              <a:rPr lang="en-GB" b="0" baseline="0" dirty="0" smtClean="0"/>
              <a:t> risks mainly focus on viewing inappropriate content. </a:t>
            </a:r>
          </a:p>
          <a:p>
            <a:endParaRPr lang="en-GB" b="1" baseline="0" dirty="0" smtClean="0"/>
          </a:p>
          <a:p>
            <a:r>
              <a:rPr lang="en-GB" b="1" dirty="0" smtClean="0"/>
              <a:t>What</a:t>
            </a:r>
            <a:r>
              <a:rPr lang="en-GB" b="1" baseline="0" dirty="0" smtClean="0"/>
              <a:t> </a:t>
            </a:r>
            <a:r>
              <a:rPr lang="en-GB" b="1" dirty="0" smtClean="0"/>
              <a:t>is </a:t>
            </a:r>
            <a:r>
              <a:rPr lang="en-GB" b="1" dirty="0"/>
              <a:t>inappropriate video content? </a:t>
            </a:r>
            <a:r>
              <a:rPr lang="en-GB" dirty="0" smtClean="0"/>
              <a:t>An </a:t>
            </a:r>
            <a:r>
              <a:rPr lang="en-GB" dirty="0"/>
              <a:t>inappropriate video is anything that worries, scares or upsets your child. </a:t>
            </a:r>
            <a:r>
              <a:rPr lang="en-GB" dirty="0" smtClean="0"/>
              <a:t> It </a:t>
            </a:r>
            <a:r>
              <a:rPr lang="en-GB" dirty="0"/>
              <a:t>could be aimed at adults and include sexual images or show violent behaviour. Or it might encourage crime, terrorism, eating disorders or suicide and self harm. </a:t>
            </a:r>
            <a:endParaRPr lang="en-GB" dirty="0" smtClean="0"/>
          </a:p>
          <a:p>
            <a:endParaRPr lang="en-GB" dirty="0"/>
          </a:p>
          <a:p>
            <a:r>
              <a:rPr lang="en-GB" b="1" dirty="0" smtClean="0"/>
              <a:t>How </a:t>
            </a:r>
            <a:r>
              <a:rPr lang="en-GB" b="1" dirty="0"/>
              <a:t>could your child see inappropriate </a:t>
            </a:r>
            <a:r>
              <a:rPr lang="en-GB" b="1" dirty="0" smtClean="0"/>
              <a:t>content?</a:t>
            </a:r>
          </a:p>
          <a:p>
            <a:r>
              <a:rPr lang="en-GB" dirty="0" smtClean="0"/>
              <a:t>If </a:t>
            </a:r>
            <a:r>
              <a:rPr lang="en-GB" dirty="0"/>
              <a:t>your child is watching videos online, whether it’s on a streaming service, YouTube or through another platform, they may, accidently, see something not intended for them. </a:t>
            </a:r>
            <a:endParaRPr lang="en-GB" dirty="0" smtClean="0"/>
          </a:p>
          <a:p>
            <a:endParaRPr lang="en-GB" dirty="0"/>
          </a:p>
          <a:p>
            <a:r>
              <a:rPr lang="en-GB" dirty="0"/>
              <a:t>Sometimes, children can be exposed to unsuitable videos through a link they’ve found or been sent, or an app they’ve downloaded. </a:t>
            </a:r>
            <a:endParaRPr lang="en-GB" dirty="0" smtClean="0"/>
          </a:p>
          <a:p>
            <a:endParaRPr lang="en-GB" dirty="0"/>
          </a:p>
          <a:p>
            <a:r>
              <a:rPr lang="en-GB" dirty="0"/>
              <a:t>Sometimes children are curious and they may go looking for content. </a:t>
            </a:r>
            <a:endParaRPr kumimoji="0" lang="en-GB" sz="1200" b="1" i="1" u="none" strike="noStrike" kern="1200" cap="none" spc="0" normalizeH="0" baseline="0" noProof="0" dirty="0" smtClean="0">
              <a:ln>
                <a:noFill/>
              </a:ln>
              <a:solidFill>
                <a:prstClr val="black"/>
              </a:solidFill>
              <a:effectLst/>
              <a:uLnTx/>
              <a:uFillTx/>
              <a:latin typeface="+mn-lt"/>
              <a:ea typeface="+mn-ea"/>
              <a:cs typeface="+mn-cs"/>
            </a:endParaRPr>
          </a:p>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11</a:t>
            </a:fld>
            <a:endParaRPr lang="en-GB"/>
          </a:p>
        </p:txBody>
      </p:sp>
    </p:spTree>
    <p:extLst>
      <p:ext uri="{BB962C8B-B14F-4D97-AF65-F5344CB8AC3E}">
        <p14:creationId xmlns:p14="http://schemas.microsoft.com/office/powerpoint/2010/main" val="1901889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1.Talk to your child </a:t>
            </a:r>
          </a:p>
          <a:p>
            <a:r>
              <a:rPr lang="en-GB" sz="1200" b="0" i="0" kern="1200" dirty="0" smtClean="0">
                <a:solidFill>
                  <a:schemeClr val="tx1"/>
                </a:solidFill>
                <a:effectLst/>
                <a:latin typeface="+mn-lt"/>
                <a:ea typeface="+mn-ea"/>
                <a:cs typeface="+mn-cs"/>
              </a:rPr>
              <a:t>Talk about the videos they like to watch and watch some together, as  this will help you to identify if they are suitable for them. Talk about what might make a video inappropriate and make sure they know what to do if they see anything they shouldn’t. Encourage your child to talk to you or another adult they trust if they see anything whilst watching videos that makes them feel worried, scared or sad.</a:t>
            </a:r>
          </a:p>
          <a:p>
            <a:r>
              <a:rPr lang="en-GB" sz="1200" b="0" i="0" kern="1200" dirty="0" smtClean="0">
                <a:solidFill>
                  <a:schemeClr val="tx1"/>
                </a:solidFill>
                <a:effectLst/>
                <a:latin typeface="+mn-lt"/>
                <a:ea typeface="+mn-ea"/>
                <a:cs typeface="+mn-cs"/>
              </a:rPr>
              <a:t> </a:t>
            </a:r>
          </a:p>
          <a:p>
            <a:r>
              <a:rPr lang="en-GB" sz="1200" b="1" i="0" kern="1200" dirty="0" smtClean="0">
                <a:solidFill>
                  <a:schemeClr val="tx1"/>
                </a:solidFill>
                <a:effectLst/>
                <a:latin typeface="+mn-lt"/>
                <a:ea typeface="+mn-ea"/>
                <a:cs typeface="+mn-cs"/>
              </a:rPr>
              <a:t>2. Look up the age ratings</a:t>
            </a:r>
          </a:p>
          <a:p>
            <a:r>
              <a:rPr lang="en-GB" sz="1200" b="0" i="0" kern="1200" dirty="0" smtClean="0">
                <a:solidFill>
                  <a:schemeClr val="tx1"/>
                </a:solidFill>
                <a:effectLst/>
                <a:latin typeface="+mn-lt"/>
                <a:ea typeface="+mn-ea"/>
                <a:cs typeface="+mn-cs"/>
              </a:rPr>
              <a:t>Younger children are more likely to come across inappropriate content if they are using apps, websites or services before reaching the minimum age requirements. Check the age ratings or requirements before your child uses them for a guide as to whether it’s appropriate. </a:t>
            </a:r>
          </a:p>
          <a:p>
            <a:endParaRPr lang="en-GB" sz="1200" b="0"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3. Set up parental controls and filters</a:t>
            </a:r>
          </a:p>
          <a:p>
            <a:r>
              <a:rPr lang="en-GB" sz="1200" b="0" i="0" kern="1200" dirty="0" smtClean="0">
                <a:solidFill>
                  <a:schemeClr val="tx1"/>
                </a:solidFill>
                <a:effectLst/>
                <a:latin typeface="+mn-lt"/>
                <a:ea typeface="+mn-ea"/>
                <a:cs typeface="+mn-cs"/>
              </a:rPr>
              <a:t>Most apps, sites, games and services have parental controls and filters to help you manage the content your child may see. Some services also let you set up child accounts, so content can be automatically filtered, or you can choose what content your child can view and block any obvious adult content.</a:t>
            </a:r>
          </a:p>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12</a:t>
            </a:fld>
            <a:endParaRPr lang="en-GB"/>
          </a:p>
        </p:txBody>
      </p:sp>
    </p:spTree>
    <p:extLst>
      <p:ext uri="{BB962C8B-B14F-4D97-AF65-F5344CB8AC3E}">
        <p14:creationId xmlns:p14="http://schemas.microsoft.com/office/powerpoint/2010/main" val="1901889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Gaming is a popular with children, young people and adults across the world. Many games have an interactive online element- whether it's playing against others, chatting or making purchases.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most children and young people, gaming is a fun way to spend time with friends. Gaming creates opportunities to develop teamwork, concentration skills and problem-solving.</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While playing games online is often great fun, it's important you understand what risks there are and what measures you can take to protect them while they’re playing their favourite games.</a:t>
            </a: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13</a:t>
            </a:fld>
            <a:endParaRPr lang="en-GB"/>
          </a:p>
        </p:txBody>
      </p:sp>
    </p:spTree>
    <p:extLst>
      <p:ext uri="{BB962C8B-B14F-4D97-AF65-F5344CB8AC3E}">
        <p14:creationId xmlns:p14="http://schemas.microsoft.com/office/powerpoint/2010/main" val="3395316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are the risks?</a:t>
            </a:r>
          </a:p>
          <a:p>
            <a:endParaRPr lang="en-GB" b="1" dirty="0"/>
          </a:p>
          <a:p>
            <a:r>
              <a:rPr lang="en-GB" b="1" dirty="0"/>
              <a:t>•Chatting with people they don’t know. </a:t>
            </a:r>
            <a:r>
              <a:rPr lang="en-GB" dirty="0"/>
              <a:t>Gaming is different to social networks, as players often play against people they don’t know. This may include adults</a:t>
            </a:r>
            <a:r>
              <a:rPr lang="en-GB" dirty="0" smtClean="0"/>
              <a:t>.</a:t>
            </a:r>
          </a:p>
          <a:p>
            <a:endParaRPr lang="en-GB" dirty="0"/>
          </a:p>
          <a:p>
            <a:r>
              <a:rPr lang="en-GB" dirty="0"/>
              <a:t>•</a:t>
            </a:r>
            <a:r>
              <a:rPr lang="en-GB" b="1" dirty="0"/>
              <a:t>Inappropriate or unmoderated chat</a:t>
            </a:r>
            <a:r>
              <a:rPr lang="en-GB" dirty="0"/>
              <a:t>. In some games swearing and insults are common, especially when a player hasn’t performed very well. Mean comments or insults can hurt, and competitive criticism might feel like bullying for some children</a:t>
            </a:r>
            <a:r>
              <a:rPr lang="en-GB" dirty="0" smtClean="0"/>
              <a:t>.</a:t>
            </a:r>
          </a:p>
          <a:p>
            <a:endParaRPr lang="en-GB" dirty="0"/>
          </a:p>
          <a:p>
            <a:r>
              <a:rPr lang="en-GB" dirty="0"/>
              <a:t>•</a:t>
            </a:r>
            <a:r>
              <a:rPr lang="en-GB" b="1" dirty="0"/>
              <a:t>Requests to chat in private. </a:t>
            </a:r>
            <a:r>
              <a:rPr lang="en-GB" dirty="0"/>
              <a:t>Once a child moves to private chat, it may not be monitored by the game. They might share personal information or feel pressured to do something that they don’t want to do</a:t>
            </a:r>
            <a:r>
              <a:rPr lang="en-GB" dirty="0" smtClean="0"/>
              <a:t>.</a:t>
            </a:r>
          </a:p>
          <a:p>
            <a:endParaRPr lang="en-GB" b="1" dirty="0"/>
          </a:p>
          <a:p>
            <a:r>
              <a:rPr lang="en-GB" b="1" dirty="0"/>
              <a:t>•Offering gifts or trades. </a:t>
            </a:r>
            <a:r>
              <a:rPr lang="en-GB" dirty="0"/>
              <a:t>Some people may offer to trade – or give – your child in-game items or currencies to earn their trust and persuade them to have a separate conversation outside of the game.</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14</a:t>
            </a:fld>
            <a:endParaRPr lang="en-GB"/>
          </a:p>
        </p:txBody>
      </p:sp>
    </p:spTree>
    <p:extLst>
      <p:ext uri="{BB962C8B-B14F-4D97-AF65-F5344CB8AC3E}">
        <p14:creationId xmlns:p14="http://schemas.microsoft.com/office/powerpoint/2010/main" val="1901889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Play </a:t>
            </a:r>
            <a:r>
              <a:rPr lang="en-GB" b="1" dirty="0"/>
              <a:t>with them . </a:t>
            </a:r>
            <a:r>
              <a:rPr lang="en-GB" dirty="0"/>
              <a:t>Play, or watch your children play, online games to understand how they talk online, who they talk to online and what you’re comfortable with. Look at the privacy settings together</a:t>
            </a:r>
            <a:r>
              <a:rPr lang="en-GB" dirty="0" smtClean="0"/>
              <a:t>.</a:t>
            </a:r>
          </a:p>
          <a:p>
            <a:endParaRPr lang="en-GB" dirty="0"/>
          </a:p>
          <a:p>
            <a:r>
              <a:rPr lang="en-GB" b="1" dirty="0" smtClean="0"/>
              <a:t>Talk </a:t>
            </a:r>
            <a:r>
              <a:rPr lang="en-GB" b="1" dirty="0"/>
              <a:t>to them. </a:t>
            </a:r>
            <a:r>
              <a:rPr lang="en-GB" dirty="0"/>
              <a:t>With older children, who may not want you to play with them, have regular chats about the games they play, who they talk to and how</a:t>
            </a:r>
            <a:r>
              <a:rPr lang="en-GB" dirty="0" smtClean="0"/>
              <a:t>.</a:t>
            </a:r>
          </a:p>
          <a:p>
            <a:endParaRPr lang="en-GB" dirty="0"/>
          </a:p>
          <a:p>
            <a:r>
              <a:rPr lang="en-GB" b="1" dirty="0" smtClean="0"/>
              <a:t>Use </a:t>
            </a:r>
            <a:r>
              <a:rPr lang="en-GB" b="1" dirty="0"/>
              <a:t>family controls. </a:t>
            </a:r>
            <a:r>
              <a:rPr lang="en-GB" dirty="0"/>
              <a:t>Use family controls and in-game settings to manage, limit or turn off in-game chat to make sure that you’re confident interactions are right for your children</a:t>
            </a:r>
            <a:r>
              <a:rPr lang="en-GB" dirty="0" smtClean="0"/>
              <a:t>.</a:t>
            </a:r>
          </a:p>
          <a:p>
            <a:endParaRPr lang="en-GB" dirty="0"/>
          </a:p>
          <a:p>
            <a:r>
              <a:rPr lang="en-GB" b="1" dirty="0" smtClean="0"/>
              <a:t>Encourage </a:t>
            </a:r>
            <a:r>
              <a:rPr lang="en-GB" b="1" dirty="0"/>
              <a:t>reporting. </a:t>
            </a:r>
            <a:r>
              <a:rPr lang="en-GB" dirty="0"/>
              <a:t>To catch potential problems early, encourage your children to report inappropriate chat in game and to tell you if anything in the game makes them feel worried or uncomfortable.</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15</a:t>
            </a:fld>
            <a:endParaRPr lang="en-GB"/>
          </a:p>
        </p:txBody>
      </p:sp>
    </p:spTree>
    <p:extLst>
      <p:ext uri="{BB962C8B-B14F-4D97-AF65-F5344CB8AC3E}">
        <p14:creationId xmlns:p14="http://schemas.microsoft.com/office/powerpoint/2010/main" val="1901889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Live streaming is technology that lets you watch, create and share videos in real time, a bit like live TV.</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All you need to be able to live stream is an internet enabled device, like a smart phone or tablet. And a platform (such as a website or app) to live stream from. </a:t>
            </a:r>
          </a:p>
          <a:p>
            <a:r>
              <a:rPr lang="en-GB" sz="1200" kern="1200" dirty="0" smtClean="0">
                <a:solidFill>
                  <a:schemeClr val="tx1"/>
                </a:solidFill>
                <a:effectLst/>
                <a:latin typeface="+mn-lt"/>
                <a:ea typeface="+mn-ea"/>
                <a:cs typeface="+mn-cs"/>
              </a:rPr>
              <a:t>Unlike pre-recorded videos that can be cut and edited, live streaming is just that – live and uncensored.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live streams can be private. For example, video conferencing, like Skype or Zoom, uses live streaming technology to allow you to talk to people you know, who have been invited. To make sure they stay private, they should be password protected and passwords shouldn’t be shared with people you don’t know.</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live streams are public, like a live TV broadcast, and the audience could be hundreds of people.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16</a:t>
            </a:fld>
            <a:endParaRPr lang="en-GB"/>
          </a:p>
        </p:txBody>
      </p:sp>
    </p:spTree>
    <p:extLst>
      <p:ext uri="{BB962C8B-B14F-4D97-AF65-F5344CB8AC3E}">
        <p14:creationId xmlns:p14="http://schemas.microsoft.com/office/powerpoint/2010/main" val="3395316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a:t>
            </a:r>
            <a:r>
              <a:rPr lang="en-GB" b="1" dirty="0"/>
              <a:t>are the risks? </a:t>
            </a:r>
            <a:endParaRPr lang="en-GB" dirty="0"/>
          </a:p>
          <a:p>
            <a:r>
              <a:rPr lang="en-GB" dirty="0"/>
              <a:t>•</a:t>
            </a:r>
            <a:r>
              <a:rPr lang="en-GB" b="1" dirty="0"/>
              <a:t>Content. </a:t>
            </a:r>
            <a:r>
              <a:rPr lang="en-GB" dirty="0"/>
              <a:t>Children could be exposed to age inappropriate content, including sexual or violent content. </a:t>
            </a:r>
          </a:p>
          <a:p>
            <a:r>
              <a:rPr lang="en-GB" dirty="0"/>
              <a:t>•</a:t>
            </a:r>
            <a:r>
              <a:rPr lang="en-GB" b="1" dirty="0"/>
              <a:t>Offensive comments</a:t>
            </a:r>
            <a:r>
              <a:rPr lang="en-GB" dirty="0"/>
              <a:t>. If the live stream is public, viewers may be able to leave negative or inappropriate comments. </a:t>
            </a:r>
          </a:p>
          <a:p>
            <a:r>
              <a:rPr lang="en-GB" dirty="0"/>
              <a:t>•</a:t>
            </a:r>
            <a:r>
              <a:rPr lang="en-GB" b="1" dirty="0"/>
              <a:t>Live streaming is ‘in the moment’. </a:t>
            </a:r>
            <a:r>
              <a:rPr lang="en-GB" dirty="0"/>
              <a:t>This increases the risk of children and young people acting on impulse, and saying or doing something they’d be less likely to do offline. </a:t>
            </a:r>
          </a:p>
          <a:p>
            <a:r>
              <a:rPr lang="en-GB" dirty="0" smtClean="0"/>
              <a:t>•</a:t>
            </a:r>
            <a:r>
              <a:rPr lang="en-GB" b="1" dirty="0"/>
              <a:t>Inappropriate contact. </a:t>
            </a:r>
            <a:r>
              <a:rPr lang="en-GB" dirty="0"/>
              <a:t>People seeking to harm children may attempt to trick them into engaging in sexual activity, flatter them with positive comments or gifts, or make threats to try to force them to do things they don’t want to do. </a:t>
            </a:r>
          </a:p>
        </p:txBody>
      </p:sp>
      <p:sp>
        <p:nvSpPr>
          <p:cNvPr id="4" name="Slide Number Placeholder 3"/>
          <p:cNvSpPr>
            <a:spLocks noGrp="1"/>
          </p:cNvSpPr>
          <p:nvPr>
            <p:ph type="sldNum" sz="quarter" idx="10"/>
          </p:nvPr>
        </p:nvSpPr>
        <p:spPr/>
        <p:txBody>
          <a:bodyPr/>
          <a:lstStyle/>
          <a:p>
            <a:fld id="{3E95BFC4-4B86-4306-AD32-35B5EFF8204C}" type="slidenum">
              <a:rPr lang="en-GB" smtClean="0"/>
              <a:t>17</a:t>
            </a:fld>
            <a:endParaRPr lang="en-GB"/>
          </a:p>
        </p:txBody>
      </p:sp>
    </p:spTree>
    <p:extLst>
      <p:ext uri="{BB962C8B-B14F-4D97-AF65-F5344CB8AC3E}">
        <p14:creationId xmlns:p14="http://schemas.microsoft.com/office/powerpoint/2010/main" val="1901889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1" dirty="0"/>
              <a:t>Talk to them. </a:t>
            </a:r>
            <a:r>
              <a:rPr lang="en-GB" dirty="0"/>
              <a:t>The best way you can protect your child is to talk with them about online life. And not just once: make this an ongoing conversation as part of your family life. </a:t>
            </a:r>
          </a:p>
          <a:p>
            <a:r>
              <a:rPr lang="en-GB" b="1" dirty="0" smtClean="0"/>
              <a:t>Use </a:t>
            </a:r>
            <a:r>
              <a:rPr lang="en-GB" b="1" dirty="0"/>
              <a:t>devices in public spaces. </a:t>
            </a:r>
            <a:r>
              <a:rPr lang="en-GB" dirty="0"/>
              <a:t>Younger children should be closely supervised by an adult and live streaming should not take place in a private space, like the bedroom or bathroom. </a:t>
            </a:r>
          </a:p>
          <a:p>
            <a:r>
              <a:rPr lang="en-GB" b="1" dirty="0" smtClean="0"/>
              <a:t>Privacy and safety </a:t>
            </a:r>
            <a:r>
              <a:rPr lang="en-GB" b="1" dirty="0"/>
              <a:t>settings</a:t>
            </a:r>
            <a:r>
              <a:rPr lang="en-GB" dirty="0"/>
              <a:t>. Go through the privacy and safety settings together with your child. Make sure only trusted friends and family they know offline can view their online profiles and videos. </a:t>
            </a:r>
          </a:p>
          <a:p>
            <a:r>
              <a:rPr lang="en-GB" b="1" dirty="0" smtClean="0"/>
              <a:t>Be </a:t>
            </a:r>
            <a:r>
              <a:rPr lang="en-GB" b="1" dirty="0"/>
              <a:t>wary of requests to chat in private. </a:t>
            </a:r>
            <a:r>
              <a:rPr lang="en-GB" dirty="0"/>
              <a:t>Remind your child to be wary of people they meet online who want to chat to them in private, away from other people. </a:t>
            </a:r>
          </a:p>
          <a:p>
            <a:r>
              <a:rPr lang="en-GB" b="1" dirty="0" smtClean="0"/>
              <a:t>Support </a:t>
            </a:r>
            <a:r>
              <a:rPr lang="en-GB" b="1" dirty="0"/>
              <a:t>and Reporting. </a:t>
            </a:r>
            <a:r>
              <a:rPr lang="en-GB" dirty="0"/>
              <a:t>It’s really important that your child knows how to get support. Remind them that they can always speak to you or another adult they trust if they have any worries. Talk to them about how to report to social media platforms or CEOP if they're concerned about contact from an adult. </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a:t>
            </a:r>
            <a:r>
              <a:rPr lang="en-GB" sz="1200" b="0" i="1" kern="1200" dirty="0" smtClean="0">
                <a:solidFill>
                  <a:schemeClr val="tx1"/>
                </a:solidFill>
                <a:effectLst/>
                <a:latin typeface="+mn-lt"/>
                <a:ea typeface="+mn-ea"/>
                <a:cs typeface="+mn-cs"/>
              </a:rPr>
              <a:t>Note</a:t>
            </a:r>
            <a:r>
              <a:rPr lang="en-GB" sz="1200" b="0" i="1" kern="1200" baseline="0" dirty="0" smtClean="0">
                <a:solidFill>
                  <a:schemeClr val="tx1"/>
                </a:solidFill>
                <a:effectLst/>
                <a:latin typeface="+mn-lt"/>
                <a:ea typeface="+mn-ea"/>
                <a:cs typeface="+mn-cs"/>
              </a:rPr>
              <a:t> – a specific Live Streaming presentation for parents/carers can be downloaded from www.thinkuknow.co.uk/professionals/resources/live-streaming</a:t>
            </a:r>
            <a:r>
              <a:rPr lang="en-GB" sz="1200" b="0" i="0" kern="1200" baseline="0" dirty="0" smtClean="0">
                <a:solidFill>
                  <a:schemeClr val="tx1"/>
                </a:solidFill>
                <a:effectLst/>
                <a:latin typeface="+mn-lt"/>
                <a:ea typeface="+mn-ea"/>
                <a:cs typeface="+mn-cs"/>
              </a:rPr>
              <a:t>)</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18</a:t>
            </a:fld>
            <a:endParaRPr lang="en-GB"/>
          </a:p>
        </p:txBody>
      </p:sp>
    </p:spTree>
    <p:extLst>
      <p:ext uri="{BB962C8B-B14F-4D97-AF65-F5344CB8AC3E}">
        <p14:creationId xmlns:p14="http://schemas.microsoft.com/office/powerpoint/2010/main" val="1901889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Children love to socialise and as they get older, they will want to stay in touch with family and friends online. There are lots of social media websites and mobile apps that people use to chat, comment, share pictures and game with their friends.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19</a:t>
            </a:fld>
            <a:endParaRPr lang="en-GB"/>
          </a:p>
        </p:txBody>
      </p:sp>
    </p:spTree>
    <p:extLst>
      <p:ext uri="{BB962C8B-B14F-4D97-AF65-F5344CB8AC3E}">
        <p14:creationId xmlns:p14="http://schemas.microsoft.com/office/powerpoint/2010/main" val="3395316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a:t>
            </a:r>
            <a:r>
              <a:rPr lang="en-GB" b="1" dirty="0"/>
              <a:t>are the risks? </a:t>
            </a:r>
            <a:endParaRPr lang="en-GB" dirty="0"/>
          </a:p>
          <a:p>
            <a:r>
              <a:rPr lang="en-GB" dirty="0"/>
              <a:t>•</a:t>
            </a:r>
            <a:r>
              <a:rPr lang="en-GB" b="1" dirty="0"/>
              <a:t>Inappropriate content. </a:t>
            </a:r>
            <a:r>
              <a:rPr lang="en-GB" dirty="0"/>
              <a:t>Anybody can post and share videos, pictures, or ideas on social media. This means children may see things they don’t want to, including sexual or violent content. </a:t>
            </a:r>
            <a:endParaRPr lang="en-GB" dirty="0" smtClean="0"/>
          </a:p>
          <a:p>
            <a:endParaRPr lang="en-GB" dirty="0"/>
          </a:p>
          <a:p>
            <a:r>
              <a:rPr lang="en-GB" dirty="0"/>
              <a:t>•</a:t>
            </a:r>
            <a:r>
              <a:rPr lang="en-GB" b="1" dirty="0"/>
              <a:t>Inappropriate behaviour. </a:t>
            </a:r>
            <a:r>
              <a:rPr lang="en-GB" dirty="0"/>
              <a:t>Children can feel more confident when they are online as they feel protected by the screen. This can result in them, or their friends, saying or doing something they’d be less likely to do offline, including oversharing. </a:t>
            </a:r>
            <a:endParaRPr lang="en-GB" dirty="0" smtClean="0"/>
          </a:p>
          <a:p>
            <a:endParaRPr lang="en-GB" dirty="0"/>
          </a:p>
          <a:p>
            <a:r>
              <a:rPr lang="en-GB" dirty="0"/>
              <a:t>•</a:t>
            </a:r>
            <a:r>
              <a:rPr lang="en-GB" b="1" dirty="0"/>
              <a:t>Over-sharing. </a:t>
            </a:r>
            <a:r>
              <a:rPr lang="en-GB" dirty="0"/>
              <a:t>Social media lets people share information about who they are and what they like doing – with lots of different people. It’s easy to share things online that we wouldn’t face-to-face. Once something has been shared, you can never be sure who has seen it, saved it, or shared it. </a:t>
            </a:r>
            <a:endParaRPr lang="en-GB" dirty="0" smtClean="0"/>
          </a:p>
          <a:p>
            <a:endParaRPr lang="en-GB" dirty="0"/>
          </a:p>
          <a:p>
            <a:r>
              <a:rPr lang="en-GB" dirty="0"/>
              <a:t>•</a:t>
            </a:r>
            <a:r>
              <a:rPr lang="en-GB" b="1" dirty="0"/>
              <a:t>Making friends with people they don’t know. </a:t>
            </a:r>
            <a:r>
              <a:rPr lang="en-GB" dirty="0"/>
              <a:t>It’s also easy to set up fake profiles, and some adults may even pretend to be children when they’re much older. This makes it hard to tell the difference between someone who’s genuine and a fake. Some people online, can also put pressure on children or manipulate them into doing something they don’t want to do. </a:t>
            </a:r>
          </a:p>
        </p:txBody>
      </p:sp>
      <p:sp>
        <p:nvSpPr>
          <p:cNvPr id="4" name="Slide Number Placeholder 3"/>
          <p:cNvSpPr>
            <a:spLocks noGrp="1"/>
          </p:cNvSpPr>
          <p:nvPr>
            <p:ph type="sldNum" sz="quarter" idx="10"/>
          </p:nvPr>
        </p:nvSpPr>
        <p:spPr/>
        <p:txBody>
          <a:bodyPr/>
          <a:lstStyle/>
          <a:p>
            <a:fld id="{3E95BFC4-4B86-4306-AD32-35B5EFF8204C}" type="slidenum">
              <a:rPr lang="en-GB" smtClean="0"/>
              <a:t>20</a:t>
            </a:fld>
            <a:endParaRPr lang="en-GB"/>
          </a:p>
        </p:txBody>
      </p:sp>
    </p:spTree>
    <p:extLst>
      <p:ext uri="{BB962C8B-B14F-4D97-AF65-F5344CB8AC3E}">
        <p14:creationId xmlns:p14="http://schemas.microsoft.com/office/powerpoint/2010/main" val="190188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Arial" panose="020B0604020202020204" pitchFamily="34" charset="0"/>
              </a:rPr>
              <a:t>In this presentation we are going to introduce you to the </a:t>
            </a:r>
            <a:r>
              <a:rPr lang="en-GB" b="1" dirty="0" smtClean="0">
                <a:cs typeface="Arial" panose="020B0604020202020204" pitchFamily="34" charset="0"/>
              </a:rPr>
              <a:t>Thinkuknow </a:t>
            </a:r>
            <a:r>
              <a:rPr lang="en-GB" b="1" dirty="0">
                <a:cs typeface="Arial" panose="020B0604020202020204" pitchFamily="34" charset="0"/>
              </a:rPr>
              <a:t>education programme, highlight some of the resources available for you and your children and remind you of some of the things you can do to keep your child safe online</a:t>
            </a:r>
            <a:r>
              <a:rPr lang="en-GB" b="1" dirty="0" smtClean="0">
                <a:cs typeface="Arial" panose="020B0604020202020204" pitchFamily="34" charset="0"/>
              </a:rPr>
              <a:t>.</a:t>
            </a:r>
          </a:p>
          <a:p>
            <a:endParaRPr lang="en-GB" sz="1200" b="1" dirty="0" smtClean="0">
              <a:cs typeface="Arial" panose="020B0604020202020204" pitchFamily="34" charset="0"/>
            </a:endParaRPr>
          </a:p>
          <a:p>
            <a:r>
              <a:rPr lang="en-GB" b="1" dirty="0" smtClean="0">
                <a:cs typeface="Arial" panose="020B0604020202020204" pitchFamily="34" charset="0"/>
              </a:rPr>
              <a:t>We will cover:</a:t>
            </a:r>
          </a:p>
          <a:p>
            <a:endParaRPr lang="en-GB" sz="1200" b="1" dirty="0" smtClean="0">
              <a:cs typeface="Arial" panose="020B0604020202020204" pitchFamily="34" charset="0"/>
            </a:endParaRPr>
          </a:p>
          <a:p>
            <a:pPr marL="0" indent="0">
              <a:buFont typeface="Arial" panose="020B0604020202020204" pitchFamily="34" charset="0"/>
              <a:buNone/>
            </a:pPr>
            <a:r>
              <a:rPr lang="en-GB" sz="1200" b="1" dirty="0" smtClean="0">
                <a:cs typeface="Arial" panose="020B0604020202020204" pitchFamily="34" charset="0"/>
              </a:rPr>
              <a:t>Children online </a:t>
            </a:r>
            <a:r>
              <a:rPr lang="en-GB" sz="1200" dirty="0" smtClean="0">
                <a:cs typeface="Arial" panose="020B0604020202020204" pitchFamily="34" charset="0"/>
              </a:rPr>
              <a:t>– The impact</a:t>
            </a:r>
            <a:r>
              <a:rPr lang="en-GB" sz="1200" baseline="0" dirty="0" smtClean="0">
                <a:cs typeface="Arial" panose="020B0604020202020204" pitchFamily="34" charset="0"/>
              </a:rPr>
              <a:t> of growing up online and some of the popular activities children like to do. </a:t>
            </a:r>
            <a:r>
              <a:rPr lang="en-GB" sz="1200" dirty="0" smtClean="0">
                <a:cs typeface="Arial" panose="020B0604020202020204" pitchFamily="34" charset="0"/>
              </a:rPr>
              <a:t> </a:t>
            </a:r>
          </a:p>
          <a:p>
            <a:pPr marL="0" indent="0">
              <a:buFont typeface="Arial" panose="020B0604020202020204" pitchFamily="34" charset="0"/>
              <a:buNone/>
            </a:pPr>
            <a:r>
              <a:rPr lang="en-GB" sz="1200" b="1" dirty="0" smtClean="0">
                <a:cs typeface="Arial" panose="020B0604020202020204" pitchFamily="34" charset="0"/>
              </a:rPr>
              <a:t>What can you do? </a:t>
            </a:r>
            <a:r>
              <a:rPr lang="en-GB" sz="1200" dirty="0" smtClean="0">
                <a:cs typeface="Arial" panose="020B0604020202020204" pitchFamily="34" charset="0"/>
              </a:rPr>
              <a:t>Advice for parents and</a:t>
            </a:r>
            <a:r>
              <a:rPr lang="en-GB" sz="1200" baseline="0" dirty="0" smtClean="0">
                <a:cs typeface="Arial" panose="020B0604020202020204" pitchFamily="34" charset="0"/>
              </a:rPr>
              <a:t> carers</a:t>
            </a:r>
            <a:endParaRPr lang="en-GB" sz="1200" dirty="0" smtClean="0">
              <a:cs typeface="Arial" panose="020B0604020202020204" pitchFamily="34" charset="0"/>
            </a:endParaRPr>
          </a:p>
          <a:p>
            <a:pPr marL="0" indent="0">
              <a:buFont typeface="Arial" panose="020B0604020202020204" pitchFamily="34" charset="0"/>
              <a:buNone/>
            </a:pPr>
            <a:r>
              <a:rPr lang="en-GB" sz="1200" b="1" dirty="0" smtClean="0">
                <a:cs typeface="Arial" panose="020B0604020202020204" pitchFamily="34" charset="0"/>
              </a:rPr>
              <a:t>Thinkuknow resources for primary aged children</a:t>
            </a:r>
          </a:p>
          <a:p>
            <a:pPr marL="0" indent="0">
              <a:buFont typeface="Arial" panose="020B0604020202020204" pitchFamily="34" charset="0"/>
              <a:buNone/>
            </a:pPr>
            <a:r>
              <a:rPr lang="en-GB" sz="1200" b="1" baseline="0" dirty="0" smtClean="0">
                <a:cs typeface="Arial" panose="020B0604020202020204" pitchFamily="34" charset="0"/>
              </a:rPr>
              <a:t>T</a:t>
            </a:r>
            <a:r>
              <a:rPr lang="en-GB" sz="1200" b="1" dirty="0" smtClean="0">
                <a:cs typeface="Arial" panose="020B0604020202020204" pitchFamily="34" charset="0"/>
              </a:rPr>
              <a:t>hinkuknow resources for parents and carers</a:t>
            </a:r>
          </a:p>
          <a:p>
            <a:pPr marL="0" indent="0">
              <a:buFont typeface="Arial" panose="020B0604020202020204" pitchFamily="34" charset="0"/>
              <a:buNone/>
            </a:pPr>
            <a:r>
              <a:rPr lang="en-GB" sz="1200" b="1" dirty="0" smtClean="0">
                <a:cs typeface="Arial" panose="020B0604020202020204" pitchFamily="34" charset="0"/>
              </a:rPr>
              <a:t>Reporting</a:t>
            </a:r>
            <a:r>
              <a:rPr lang="en-GB" sz="1200" b="1" baseline="0" dirty="0" smtClean="0">
                <a:cs typeface="Arial" panose="020B0604020202020204" pitchFamily="34" charset="0"/>
              </a:rPr>
              <a:t> to NCA-CEOP – </a:t>
            </a:r>
            <a:r>
              <a:rPr lang="en-GB" sz="1200" b="0" baseline="0" dirty="0" smtClean="0">
                <a:cs typeface="Arial" panose="020B0604020202020204" pitchFamily="34" charset="0"/>
              </a:rPr>
              <a:t>Children and young people, as well as their parents and carers, can </a:t>
            </a:r>
            <a:r>
              <a:rPr lang="en-GB" sz="1200" baseline="0" dirty="0" smtClean="0">
                <a:cs typeface="Arial" panose="020B0604020202020204" pitchFamily="34" charset="0"/>
              </a:rPr>
              <a:t>report directly to CEOP if they are concerned about Child Sexual Abuse or Exploitation </a:t>
            </a:r>
            <a:r>
              <a:rPr lang="en-GB" sz="1200" dirty="0" smtClean="0">
                <a:cs typeface="Arial" panose="020B0604020202020204" pitchFamily="34" charset="0"/>
              </a:rPr>
              <a:t> </a:t>
            </a:r>
          </a:p>
          <a:p>
            <a:pPr marL="0" indent="0">
              <a:buFont typeface="Arial" panose="020B0604020202020204" pitchFamily="34" charset="0"/>
              <a:buNone/>
            </a:pPr>
            <a:endParaRPr lang="en-GB" sz="1200" dirty="0" smtClean="0">
              <a:cs typeface="Arial" panose="020B0604020202020204" pitchFamily="34" charset="0"/>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2</a:t>
            </a:fld>
            <a:endParaRPr lang="en-GB"/>
          </a:p>
        </p:txBody>
      </p:sp>
    </p:spTree>
    <p:extLst>
      <p:ext uri="{BB962C8B-B14F-4D97-AF65-F5344CB8AC3E}">
        <p14:creationId xmlns:p14="http://schemas.microsoft.com/office/powerpoint/2010/main" val="3521529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b="1" dirty="0"/>
              <a:t>Make sure they are ready. </a:t>
            </a:r>
            <a:r>
              <a:rPr lang="en-GB" dirty="0"/>
              <a:t>Remember, most of the popular social media services require users to be at least 13 years of age before they can register. It’s also a good idea to check out the social media site or app they want to use with them, look at the privacy settings, age requirements and talk with them about how they can use it safely. </a:t>
            </a:r>
            <a:endParaRPr lang="en-GB" dirty="0" smtClean="0"/>
          </a:p>
          <a:p>
            <a:endParaRPr lang="en-GB" dirty="0"/>
          </a:p>
          <a:p>
            <a:r>
              <a:rPr lang="en-GB" dirty="0"/>
              <a:t>•</a:t>
            </a:r>
            <a:r>
              <a:rPr lang="en-GB" b="1" dirty="0"/>
              <a:t>Be a great role model. </a:t>
            </a:r>
            <a:r>
              <a:rPr lang="en-GB" dirty="0"/>
              <a:t>What you do on social media will influence their online behaviour. Make sure your social media accounts are a good example to your child, by taking some time to check your friendships, privacy settings and the things you that you have posted. </a:t>
            </a:r>
            <a:endParaRPr lang="en-GB" dirty="0" smtClean="0"/>
          </a:p>
          <a:p>
            <a:endParaRPr lang="en-GB" dirty="0"/>
          </a:p>
          <a:p>
            <a:r>
              <a:rPr lang="en-GB" dirty="0"/>
              <a:t>•</a:t>
            </a:r>
            <a:r>
              <a:rPr lang="en-GB" b="1" dirty="0"/>
              <a:t>Get involved and support them. The </a:t>
            </a:r>
            <a:r>
              <a:rPr lang="en-GB" dirty="0"/>
              <a:t>best way you can protect your child is to establish a positive relationship with them around their life online. Let them know you want to support them as they begin to explore, and that they can come to you if they have any worries or problems. Talk about any worries you might have, and why you have them</a:t>
            </a:r>
            <a:r>
              <a:rPr lang="en-GB" dirty="0" smtClean="0"/>
              <a:t>.</a:t>
            </a:r>
          </a:p>
          <a:p>
            <a:endParaRPr lang="en-GB" dirty="0"/>
          </a:p>
          <a:p>
            <a:r>
              <a:rPr lang="en-GB" dirty="0"/>
              <a:t>•</a:t>
            </a:r>
            <a:r>
              <a:rPr lang="en-GB" b="1" dirty="0"/>
              <a:t>Talking about safe social media use</a:t>
            </a:r>
            <a:r>
              <a:rPr lang="en-GB" dirty="0"/>
              <a:t>. Talk about what it means to be a good friend online, how would they deal with disagreements and how the treat their friends online. Talk about how to share with care by using the privacy settings and reporting systems. </a:t>
            </a:r>
          </a:p>
        </p:txBody>
      </p:sp>
      <p:sp>
        <p:nvSpPr>
          <p:cNvPr id="4" name="Slide Number Placeholder 3"/>
          <p:cNvSpPr>
            <a:spLocks noGrp="1"/>
          </p:cNvSpPr>
          <p:nvPr>
            <p:ph type="sldNum" sz="quarter" idx="10"/>
          </p:nvPr>
        </p:nvSpPr>
        <p:spPr/>
        <p:txBody>
          <a:bodyPr/>
          <a:lstStyle/>
          <a:p>
            <a:fld id="{3E95BFC4-4B86-4306-AD32-35B5EFF8204C}" type="slidenum">
              <a:rPr lang="en-GB" smtClean="0"/>
              <a:t>21</a:t>
            </a:fld>
            <a:endParaRPr lang="en-GB"/>
          </a:p>
        </p:txBody>
      </p:sp>
    </p:spTree>
    <p:extLst>
      <p:ext uri="{BB962C8B-B14F-4D97-AF65-F5344CB8AC3E}">
        <p14:creationId xmlns:p14="http://schemas.microsoft.com/office/powerpoint/2010/main" val="1901889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dirty="0" smtClean="0"/>
              <a:t>Optional video – please watch before delivery. It is at your discretion whether you would like to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dirty="0" smtClean="0"/>
              <a:t>If you do include be mindful of your audience. It should be used as a way to lead into the importance of talking and how the Thinkuknow resources can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dirty="0" smtClean="0"/>
              <a:t>It can be viewed as scaremongering if used to frighten parents and should not be used if you have had any incidents in your organisation which might trigger parents or carers.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i="1" baseline="0" dirty="0" smtClean="0"/>
              <a:t>Insert video file to slide </a:t>
            </a:r>
            <a:r>
              <a:rPr lang="en-GB" baseline="0" dirty="0" smtClean="0"/>
              <a:t>– </a:t>
            </a:r>
            <a:r>
              <a:rPr lang="en-GB" baseline="0" dirty="0" err="1" smtClean="0"/>
              <a:t>WhoIsSam</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smtClean="0">
                <a:ln>
                  <a:noFill/>
                </a:ln>
                <a:solidFill>
                  <a:prstClr val="black"/>
                </a:solidFill>
                <a:effectLst/>
                <a:uLnTx/>
                <a:uFillTx/>
                <a:latin typeface="+mn-lt"/>
                <a:ea typeface="+mn-ea"/>
                <a:cs typeface="+mn-cs"/>
              </a:rPr>
              <a:t>Before watching the video</a:t>
            </a:r>
          </a:p>
          <a:p>
            <a:pPr lvl="0">
              <a:defRPr/>
            </a:pPr>
            <a:r>
              <a:rPr kumimoji="0" lang="en-GB" sz="1200" b="0" u="none" strike="noStrike" kern="1200" cap="none" spc="0" normalizeH="0" baseline="0" noProof="0" dirty="0" smtClean="0">
                <a:ln>
                  <a:noFill/>
                </a:ln>
                <a:solidFill>
                  <a:prstClr val="black"/>
                </a:solidFill>
                <a:effectLst/>
                <a:uLnTx/>
                <a:uFillTx/>
              </a:rPr>
              <a:t>We have looked at some of the things children like doing online, and now I am going to show you a short animation which is narrated by a fictional character called Sam. </a:t>
            </a:r>
            <a:r>
              <a:rPr lang="en-GB" dirty="0" smtClean="0">
                <a:solidFill>
                  <a:prstClr val="black"/>
                </a:solidFill>
              </a:rPr>
              <a:t>Sam is an online offender </a:t>
            </a:r>
            <a:r>
              <a:rPr kumimoji="0" lang="en-GB" sz="1200" b="0" u="none" strike="noStrike" kern="1200" cap="none" spc="0" normalizeH="0" baseline="0" noProof="0" dirty="0" smtClean="0">
                <a:ln>
                  <a:noFill/>
                </a:ln>
                <a:solidFill>
                  <a:prstClr val="black"/>
                </a:solidFill>
                <a:effectLst/>
                <a:uLnTx/>
                <a:uFillTx/>
              </a:rPr>
              <a:t>who targets children online and quickly builds trust with them. </a:t>
            </a:r>
          </a:p>
          <a:p>
            <a:endParaRPr lang="en-GB" dirty="0" smtClean="0"/>
          </a:p>
          <a:p>
            <a:r>
              <a:rPr lang="en-GB" b="1" i="1" dirty="0" smtClean="0"/>
              <a:t>After watching the video. </a:t>
            </a:r>
          </a:p>
          <a:p>
            <a:r>
              <a:rPr lang="en-GB" dirty="0" smtClean="0"/>
              <a:t>This video is not here</a:t>
            </a:r>
            <a:r>
              <a:rPr lang="en-GB" baseline="0" dirty="0" smtClean="0"/>
              <a:t> to scare you, but remind you that you play an important role in helping your child stay safe.</a:t>
            </a:r>
          </a:p>
          <a:p>
            <a:endParaRPr lang="en-GB" baseline="0" dirty="0" smtClean="0"/>
          </a:p>
          <a:p>
            <a:r>
              <a:rPr lang="en-GB" baseline="0" dirty="0" smtClean="0"/>
              <a:t>Online offenders can be anyone.</a:t>
            </a:r>
            <a:r>
              <a:rPr lang="en-GB" dirty="0" smtClean="0"/>
              <a:t> There is </a:t>
            </a:r>
            <a:r>
              <a:rPr lang="en-GB" baseline="0" dirty="0" smtClean="0"/>
              <a:t>not just one ‘type’ of person, as shown in this video. All children can be vulnerable and it is very important we do</a:t>
            </a:r>
            <a:r>
              <a:rPr lang="en-GB" dirty="0" smtClean="0"/>
              <a:t> not </a:t>
            </a:r>
            <a:r>
              <a:rPr lang="en-GB" baseline="0" dirty="0" smtClean="0"/>
              <a:t>approach this from a perspective of ‘it won’t happen to someone I know’. </a:t>
            </a:r>
          </a:p>
          <a:p>
            <a:endParaRPr lang="en-GB" baseline="0" dirty="0" smtClean="0"/>
          </a:p>
          <a:p>
            <a:r>
              <a:rPr lang="en-GB" dirty="0" smtClean="0"/>
              <a:t>What is important, is that you, as parents and carers talk </a:t>
            </a:r>
            <a:r>
              <a:rPr lang="en-GB" dirty="0" smtClean="0">
                <a:solidFill>
                  <a:prstClr val="black"/>
                </a:solidFill>
              </a:rPr>
              <a:t>openly </a:t>
            </a:r>
            <a:r>
              <a:rPr lang="en-GB" dirty="0">
                <a:solidFill>
                  <a:prstClr val="black"/>
                </a:solidFill>
              </a:rPr>
              <a:t>to </a:t>
            </a:r>
            <a:r>
              <a:rPr lang="en-GB" dirty="0" smtClean="0">
                <a:solidFill>
                  <a:prstClr val="black"/>
                </a:solidFill>
              </a:rPr>
              <a:t>your children </a:t>
            </a:r>
            <a:r>
              <a:rPr lang="en-GB" dirty="0">
                <a:solidFill>
                  <a:prstClr val="black"/>
                </a:solidFill>
              </a:rPr>
              <a:t>about being safe online, about healthy relationships and encouraging them to speak out if anything happens online that worries them or doesn’t feel </a:t>
            </a:r>
            <a:r>
              <a:rPr lang="en-GB" dirty="0" smtClean="0">
                <a:solidFill>
                  <a:prstClr val="black"/>
                </a:solidFill>
              </a:rPr>
              <a:t>right.</a:t>
            </a:r>
          </a:p>
          <a:p>
            <a:endParaRPr lang="en-GB" dirty="0" smtClean="0">
              <a:solidFill>
                <a:prstClr val="black"/>
              </a:solidFill>
            </a:endParaRPr>
          </a:p>
          <a:p>
            <a:r>
              <a:rPr lang="en-GB" dirty="0" smtClean="0">
                <a:solidFill>
                  <a:prstClr val="black"/>
                </a:solidFill>
              </a:rPr>
              <a:t>Let’s take a look at how</a:t>
            </a:r>
            <a:r>
              <a:rPr lang="en-GB" baseline="0" dirty="0" smtClean="0">
                <a:solidFill>
                  <a:prstClr val="black"/>
                </a:solidFill>
              </a:rPr>
              <a:t> you can do this. </a:t>
            </a:r>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22</a:t>
            </a:fld>
            <a:endParaRPr lang="en-GB"/>
          </a:p>
        </p:txBody>
      </p:sp>
    </p:spTree>
    <p:extLst>
      <p:ext uri="{BB962C8B-B14F-4D97-AF65-F5344CB8AC3E}">
        <p14:creationId xmlns:p14="http://schemas.microsoft.com/office/powerpoint/2010/main" val="1200819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What can you do to keep your child safe online?</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Chat little and often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best way you can protect your child is to establish a positive relationship with them around their life online. Talk to them – not just once but have ongoing conversations as part of your family life.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Ask them what they are doing online, and what they like and dislike about the apps and services they use. Take the opportunity to talk to them about how to stay safe on these services and in general. For example, you could ask about the types of issues that have arisen for their friends online, and what advice they would offer to help them feel safe. Talking about others, can help you avoid directly questioning what they do online, and possible embarrassment.</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Explain to them any worries you have. </a:t>
            </a:r>
            <a:r>
              <a:rPr lang="en-GB" sz="1200" kern="1200" dirty="0" smtClean="0">
                <a:solidFill>
                  <a:schemeClr val="tx1"/>
                </a:solidFill>
                <a:effectLst/>
                <a:latin typeface="+mn-lt"/>
                <a:ea typeface="+mn-ea"/>
                <a:cs typeface="+mn-cs"/>
              </a:rPr>
              <a:t>Your child might think that you are getting worried for no good reason, but if you explain why something is troubling you they will understand why you want to talk to them. Tell them if it is something you have read about or seen their friends doing.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24</a:t>
            </a:fld>
            <a:endParaRPr lang="en-GB"/>
          </a:p>
        </p:txBody>
      </p:sp>
    </p:spTree>
    <p:extLst>
      <p:ext uri="{BB962C8B-B14F-4D97-AF65-F5344CB8AC3E}">
        <p14:creationId xmlns:p14="http://schemas.microsoft.com/office/powerpoint/2010/main" val="3179961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Remind them to report anything worrying, and how they can do this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It’s important that children and young people always know where to go if they come across something that worries them or makes them feel uncomfortable online. Make sure they know that you would never blame them for anything that might happen online.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To help, you could, encourage them to speak to you or another adult immediately if they have any worries or concerns. Help them to identify a trusted adult that they can approach, if they feel they can’t talk to you, even if this means on the phone.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Make sure they know that they can always report to CEOP</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if they are worried about sexual abuse online. Or if they are worried about something else, they can call a helpline, like Childline. We tell you more about this at the end.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3E95BFC4-4B86-4306-AD32-35B5EFF8204C}" type="slidenum">
              <a:rPr lang="en-GB" smtClean="0"/>
              <a:t>25</a:t>
            </a:fld>
            <a:endParaRPr lang="en-GB"/>
          </a:p>
        </p:txBody>
      </p:sp>
    </p:spTree>
    <p:extLst>
      <p:ext uri="{BB962C8B-B14F-4D97-AF65-F5344CB8AC3E}">
        <p14:creationId xmlns:p14="http://schemas.microsoft.com/office/powerpoint/2010/main" val="195706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smtClean="0"/>
              <a:t>Practical steps</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There are also some simple practical steps you can take.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•Create a family agreement about how much time they spend online doing different things and what games and apps are appropriate to use.</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•Parental controls can be a quick and effective tool to help protect your child online, but they are not a single solution to staying safe; talking to your children and encouraging responsible behaviour is critical.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•Direct your child to age appropriate information, especially information about relationships and friendships</a:t>
            </a:r>
            <a:r>
              <a:rPr lang="en-GB" baseline="0" dirty="0" smtClean="0"/>
              <a:t> online</a:t>
            </a:r>
            <a:r>
              <a:rPr lang="en-GB" dirty="0" smtClean="0"/>
              <a:t>. For example from Thinkuknow, </a:t>
            </a:r>
            <a:r>
              <a:rPr lang="en-GB" dirty="0" err="1" smtClean="0"/>
              <a:t>Childline</a:t>
            </a:r>
            <a:r>
              <a:rPr lang="en-GB" dirty="0" smtClean="0"/>
              <a:t> or BBC’s Own It.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3E95BFC4-4B86-4306-AD32-35B5EFF8204C}" type="slidenum">
              <a:rPr lang="en-GB" smtClean="0"/>
              <a:t>26</a:t>
            </a:fld>
            <a:endParaRPr lang="en-GB"/>
          </a:p>
        </p:txBody>
      </p:sp>
    </p:spTree>
    <p:extLst>
      <p:ext uri="{BB962C8B-B14F-4D97-AF65-F5344CB8AC3E}">
        <p14:creationId xmlns:p14="http://schemas.microsoft.com/office/powerpoint/2010/main" val="1957064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Explore the Thinkuknow resources together</a:t>
            </a:r>
          </a:p>
          <a:p>
            <a:endParaRPr lang="en-GB" dirty="0" smtClean="0"/>
          </a:p>
          <a:p>
            <a:r>
              <a:rPr lang="en-GB" dirty="0" smtClean="0"/>
              <a:t>The ThinkuKnow films and activities are a great way to start and continue chats about online safety.</a:t>
            </a:r>
          </a:p>
          <a:p>
            <a:r>
              <a:rPr lang="en-GB" dirty="0" smtClean="0"/>
              <a:t>We also have our Thinkuknow websites for children and parents and carers. </a:t>
            </a: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27</a:t>
            </a:fld>
            <a:endParaRPr lang="en-GB"/>
          </a:p>
        </p:txBody>
      </p:sp>
    </p:spTree>
    <p:extLst>
      <p:ext uri="{BB962C8B-B14F-4D97-AF65-F5344CB8AC3E}">
        <p14:creationId xmlns:p14="http://schemas.microsoft.com/office/powerpoint/2010/main" val="2629523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primary aged children we have Jessie and Friends, Play Like Share and </a:t>
            </a:r>
            <a:r>
              <a:rPr lang="en-GB" dirty="0" smtClean="0"/>
              <a:t>Band Runner</a:t>
            </a:r>
            <a:r>
              <a:rPr lang="en-GB" dirty="0"/>
              <a:t>. </a:t>
            </a:r>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693007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Insert Jessie and Friends parents video</a:t>
            </a:r>
          </a:p>
          <a:p>
            <a:endParaRPr lang="en-GB" i="1" dirty="0"/>
          </a:p>
          <a:p>
            <a:r>
              <a:rPr lang="en-GB" i="1" dirty="0" smtClean="0"/>
              <a:t>Jessie </a:t>
            </a:r>
            <a:r>
              <a:rPr lang="en-GB" i="1" dirty="0"/>
              <a:t>&amp; Friends</a:t>
            </a:r>
            <a:r>
              <a:rPr lang="en-GB" dirty="0"/>
              <a:t> is a series of three animations for 4 – 7-year olds. The series follows the adventures of Jessie, Tia and Mo as they begin to navigate the online world, watching videos, sharing pictures and playing games. There’s also a storybook for each episode, to help you and your child keep the conversation going, and a catchy song at the end, aimed to reinforce the films safety messages. </a:t>
            </a: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472593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Insert Play Like Share parents teaser video</a:t>
            </a:r>
          </a:p>
          <a:p>
            <a:endParaRPr lang="en-GB" dirty="0" smtClean="0"/>
          </a:p>
          <a:p>
            <a:r>
              <a:rPr lang="en-GB" i="1" dirty="0"/>
              <a:t>Play Like Share</a:t>
            </a:r>
            <a:r>
              <a:rPr lang="en-GB" dirty="0"/>
              <a:t> is for 8 – </a:t>
            </a:r>
            <a:r>
              <a:rPr lang="en-GB" dirty="0" smtClean="0"/>
              <a:t>10-year </a:t>
            </a:r>
            <a:r>
              <a:rPr lang="en-GB" dirty="0"/>
              <a:t>olds. It follows the adventures of Alfie, Ellie and Sam as they form a band and enter their school’s Battle of the Bands contest, taking on the mean but ‘cool’ Popcorn Wizards as they go. The three friends learn that while the internet can help, they need to use it wisely and safely. The films teach children how to spot the early signs of manipulative, pressurising and threatening behaviour by people they might meet online and develops their confidence to respond safely and get help.</a:t>
            </a:r>
          </a:p>
        </p:txBody>
      </p:sp>
      <p:sp>
        <p:nvSpPr>
          <p:cNvPr id="4" name="Slide Number Placeholder 3"/>
          <p:cNvSpPr>
            <a:spLocks noGrp="1"/>
          </p:cNvSpPr>
          <p:nvPr>
            <p:ph type="sldNum" sz="quarter" idx="10"/>
          </p:nvPr>
        </p:nvSpPr>
        <p:spPr/>
        <p:txBody>
          <a:bodyPr/>
          <a:lstStyle/>
          <a:p>
            <a:fld id="{3E95BFC4-4B86-4306-AD32-35B5EFF8204C}" type="slidenum">
              <a:rPr lang="en-GB" smtClean="0"/>
              <a:t>30</a:t>
            </a:fld>
            <a:endParaRPr lang="en-GB"/>
          </a:p>
        </p:txBody>
      </p:sp>
    </p:spTree>
    <p:extLst>
      <p:ext uri="{BB962C8B-B14F-4D97-AF65-F5344CB8AC3E}">
        <p14:creationId xmlns:p14="http://schemas.microsoft.com/office/powerpoint/2010/main" val="4208781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Band Runner </a:t>
            </a:r>
            <a:r>
              <a:rPr lang="en-GB" dirty="0"/>
              <a:t>is a fun interactive game on the 8- 11s website . It features the characters and safety messages from the Play, Like Share films, and puts children’s knowledge about online safety to the test by asking them to help characters make safe choices.</a:t>
            </a:r>
          </a:p>
        </p:txBody>
      </p:sp>
      <p:sp>
        <p:nvSpPr>
          <p:cNvPr id="4" name="Slide Number Placeholder 3"/>
          <p:cNvSpPr>
            <a:spLocks noGrp="1"/>
          </p:cNvSpPr>
          <p:nvPr>
            <p:ph type="sldNum" sz="quarter" idx="10"/>
          </p:nvPr>
        </p:nvSpPr>
        <p:spPr/>
        <p:txBody>
          <a:bodyPr/>
          <a:lstStyle/>
          <a:p>
            <a:fld id="{3E95BFC4-4B86-4306-AD32-35B5EFF8204C}" type="slidenum">
              <a:rPr lang="en-GB" smtClean="0"/>
              <a:t>31</a:t>
            </a:fld>
            <a:endParaRPr lang="en-GB"/>
          </a:p>
        </p:txBody>
      </p:sp>
    </p:spTree>
    <p:extLst>
      <p:ext uri="{BB962C8B-B14F-4D97-AF65-F5344CB8AC3E}">
        <p14:creationId xmlns:p14="http://schemas.microsoft.com/office/powerpoint/2010/main" val="128745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50" b="1" kern="1200" dirty="0" smtClean="0">
                <a:solidFill>
                  <a:schemeClr val="tx1"/>
                </a:solidFill>
                <a:effectLst/>
                <a:latin typeface="+mn-lt"/>
                <a:ea typeface="+mn-ea"/>
                <a:cs typeface="+mn-cs"/>
              </a:rPr>
              <a:t>What is </a:t>
            </a:r>
            <a:r>
              <a:rPr lang="en-GB" sz="1050" b="1" kern="1200" dirty="0" err="1" smtClean="0">
                <a:solidFill>
                  <a:schemeClr val="tx1"/>
                </a:solidFill>
                <a:effectLst/>
                <a:latin typeface="+mn-lt"/>
                <a:ea typeface="+mn-ea"/>
                <a:cs typeface="+mn-cs"/>
              </a:rPr>
              <a:t>Thinkuknow</a:t>
            </a:r>
            <a:r>
              <a:rPr lang="en-GB" sz="1050" b="1" kern="1200" dirty="0" smtClean="0">
                <a:solidFill>
                  <a:schemeClr val="tx1"/>
                </a:solidFill>
                <a:effectLst/>
                <a:latin typeface="+mn-lt"/>
                <a:ea typeface="+mn-ea"/>
                <a:cs typeface="+mn-cs"/>
              </a:rPr>
              <a:t>?</a:t>
            </a:r>
          </a:p>
          <a:p>
            <a:endParaRPr lang="en-GB" sz="1050" kern="1200" dirty="0" smtClean="0">
              <a:solidFill>
                <a:schemeClr val="tx1"/>
              </a:solidFill>
              <a:effectLst/>
              <a:latin typeface="+mn-lt"/>
              <a:ea typeface="+mn-ea"/>
              <a:cs typeface="+mn-cs"/>
            </a:endParaRPr>
          </a:p>
          <a:p>
            <a:r>
              <a:rPr lang="en-GB" sz="1050" kern="1200" dirty="0" smtClean="0">
                <a:solidFill>
                  <a:schemeClr val="tx1"/>
                </a:solidFill>
                <a:effectLst/>
                <a:latin typeface="+mn-lt"/>
                <a:ea typeface="+mn-ea"/>
                <a:cs typeface="+mn-cs"/>
              </a:rPr>
              <a:t>Thinkuknow is the national education programme </a:t>
            </a:r>
            <a:r>
              <a:rPr lang="en-GB" sz="1050" dirty="0" smtClean="0"/>
              <a:t>created </a:t>
            </a:r>
            <a:r>
              <a:rPr lang="en-GB" sz="1050" dirty="0"/>
              <a:t>by the CEOP Education Team at the National Crime Agency . The National Crime Agency is committed to protecting the public from serious and organised crime, and CEOP's role is to tackle the sexual abuse and exploitation of children both online and offline</a:t>
            </a:r>
            <a:r>
              <a:rPr lang="en-GB" sz="1050" dirty="0" smtClean="0"/>
              <a:t>.</a:t>
            </a:r>
          </a:p>
          <a:p>
            <a:endParaRPr lang="en-GB" sz="1050" dirty="0"/>
          </a:p>
          <a:p>
            <a:r>
              <a:rPr lang="en-GB" sz="1050" dirty="0"/>
              <a:t>The Thinkuknow education programme aims to empower and protect children and young people from sexual abuse and exploitation.</a:t>
            </a:r>
          </a:p>
          <a:p>
            <a:endParaRPr lang="en-GB" sz="1050" dirty="0"/>
          </a:p>
          <a:p>
            <a:r>
              <a:rPr lang="en-GB" sz="1050" dirty="0"/>
              <a:t>Thinkuknow provides professionals with the resources to teach children and young people, aged 4 -18, about </a:t>
            </a:r>
            <a:r>
              <a:rPr lang="en-GB" sz="1050" dirty="0" smtClean="0"/>
              <a:t>important online safety and relationships education topics that help keep children safe from sexual </a:t>
            </a:r>
            <a:r>
              <a:rPr lang="en-GB" sz="1050" dirty="0"/>
              <a:t>abuse online</a:t>
            </a:r>
            <a:r>
              <a:rPr lang="en-GB" sz="1050" dirty="0" smtClean="0"/>
              <a:t>. The Thinkuknow programme includes </a:t>
            </a:r>
            <a:r>
              <a:rPr lang="en-GB" sz="1050" dirty="0"/>
              <a:t>films, animations, websites, presentations, and lesson plans which help professionals explore difficult and sensitive issues safely with children and young people</a:t>
            </a:r>
            <a:r>
              <a:rPr lang="en-GB" sz="1050" dirty="0" smtClean="0"/>
              <a:t>.</a:t>
            </a:r>
          </a:p>
          <a:p>
            <a:endParaRPr lang="en-GB" sz="1050" dirty="0"/>
          </a:p>
          <a:p>
            <a:r>
              <a:rPr lang="en-GB" sz="1050" dirty="0"/>
              <a:t>We have also created information and advice for parents and carers to help build their confidence and knowledge in protecting their children online. </a:t>
            </a:r>
          </a:p>
          <a:p>
            <a:endParaRPr lang="en-GB" sz="1050" dirty="0"/>
          </a:p>
          <a:p>
            <a:r>
              <a:rPr lang="en-GB" sz="1050" kern="1200" dirty="0" smtClean="0">
                <a:solidFill>
                  <a:schemeClr val="tx1"/>
                </a:solidFill>
                <a:effectLst/>
                <a:latin typeface="+mn-lt"/>
                <a:ea typeface="+mn-ea"/>
                <a:cs typeface="+mn-cs"/>
              </a:rPr>
              <a:t>In addition to providing professionals with resources there is information and advice for parents and carers to help build their confidence and knowledge in protecting their children online. Thinkuknow also offers expert advice to parents and carers supporting children who are victims of sexual abuse and exploitation. </a:t>
            </a:r>
          </a:p>
          <a:p>
            <a:endParaRPr lang="en-GB" sz="1050" dirty="0"/>
          </a:p>
          <a:p>
            <a:r>
              <a:rPr lang="en-GB" sz="1050" kern="1200" dirty="0" smtClean="0">
                <a:solidFill>
                  <a:schemeClr val="tx1"/>
                </a:solidFill>
                <a:effectLst/>
                <a:latin typeface="+mn-lt"/>
                <a:ea typeface="+mn-ea"/>
                <a:cs typeface="+mn-cs"/>
              </a:rPr>
              <a:t>This presentation is part of the Thinkuknow package for parents and carers. </a:t>
            </a:r>
          </a:p>
          <a:p>
            <a:endParaRPr lang="en-GB" sz="1050"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182920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en-GB" dirty="0">
                <a:solidFill>
                  <a:srgbClr val="000000"/>
                </a:solidFill>
                <a:ea typeface="Times New Roman"/>
                <a:cs typeface="Arial"/>
              </a:rPr>
              <a:t>The Thinkuknow Parents and Carers website contains a wealth of information and advice for parents and carers on keeping their children safe online. </a:t>
            </a:r>
            <a:endParaRPr lang="en-GB" sz="1100" dirty="0">
              <a:ea typeface="Calibri"/>
              <a:cs typeface="Arial"/>
            </a:endParaRPr>
          </a:p>
          <a:p>
            <a:pPr>
              <a:lnSpc>
                <a:spcPct val="107000"/>
              </a:lnSpc>
              <a:spcAft>
                <a:spcPts val="0"/>
              </a:spcAft>
            </a:pPr>
            <a:r>
              <a:rPr lang="en-GB" dirty="0">
                <a:solidFill>
                  <a:srgbClr val="000000"/>
                </a:solidFill>
                <a:ea typeface="Times New Roman"/>
                <a:cs typeface="Arial"/>
              </a:rPr>
              <a:t> </a:t>
            </a:r>
            <a:endParaRPr lang="en-GB" sz="1100" dirty="0">
              <a:ea typeface="Calibri"/>
              <a:cs typeface="Arial"/>
            </a:endParaRPr>
          </a:p>
          <a:p>
            <a:pPr>
              <a:lnSpc>
                <a:spcPct val="107000"/>
              </a:lnSpc>
              <a:spcAft>
                <a:spcPts val="0"/>
              </a:spcAft>
            </a:pPr>
            <a:r>
              <a:rPr lang="en-GB" dirty="0">
                <a:solidFill>
                  <a:srgbClr val="000000"/>
                </a:solidFill>
                <a:ea typeface="Times New Roman"/>
                <a:cs typeface="Arial"/>
              </a:rPr>
              <a:t>Parents and carers can visit </a:t>
            </a:r>
            <a:r>
              <a:rPr lang="en-GB" u="sng" dirty="0">
                <a:solidFill>
                  <a:srgbClr val="0000FF"/>
                </a:solidFill>
                <a:ea typeface="Times New Roman"/>
                <a:cs typeface="Arial"/>
                <a:hlinkClick r:id="rId3"/>
              </a:rPr>
              <a:t>www.thinkuknow.co.uk/parents</a:t>
            </a:r>
            <a:endParaRPr lang="en-GB" sz="1100" dirty="0">
              <a:ea typeface="Calibri"/>
              <a:cs typeface="Arial"/>
            </a:endParaRPr>
          </a:p>
          <a:p>
            <a:pPr>
              <a:lnSpc>
                <a:spcPct val="107000"/>
              </a:lnSpc>
              <a:spcAft>
                <a:spcPts val="0"/>
              </a:spcAft>
            </a:pPr>
            <a:r>
              <a:rPr lang="en-GB" dirty="0">
                <a:solidFill>
                  <a:srgbClr val="000000"/>
                </a:solidFill>
                <a:ea typeface="Times New Roman"/>
                <a:cs typeface="Arial"/>
              </a:rPr>
              <a:t> </a:t>
            </a:r>
            <a:endParaRPr lang="en-GB" sz="1100" dirty="0">
              <a:ea typeface="Calibri"/>
              <a:cs typeface="Arial"/>
            </a:endParaRPr>
          </a:p>
          <a:p>
            <a:pPr>
              <a:lnSpc>
                <a:spcPct val="107000"/>
              </a:lnSpc>
              <a:spcAft>
                <a:spcPts val="0"/>
              </a:spcAft>
            </a:pPr>
            <a:r>
              <a:rPr lang="en-GB" dirty="0">
                <a:solidFill>
                  <a:srgbClr val="000000"/>
                </a:solidFill>
                <a:ea typeface="Times New Roman"/>
                <a:cs typeface="Arial"/>
              </a:rPr>
              <a:t>The website is divided into three sections: </a:t>
            </a:r>
            <a:endParaRPr lang="en-GB" sz="1100" dirty="0">
              <a:ea typeface="Calibri"/>
              <a:cs typeface="Arial"/>
            </a:endParaRPr>
          </a:p>
          <a:p>
            <a:pPr>
              <a:lnSpc>
                <a:spcPct val="107000"/>
              </a:lnSpc>
              <a:spcAft>
                <a:spcPts val="0"/>
              </a:spcAft>
            </a:pPr>
            <a:r>
              <a:rPr lang="en-GB" b="1" dirty="0">
                <a:solidFill>
                  <a:srgbClr val="000000"/>
                </a:solidFill>
                <a:ea typeface="Times New Roman"/>
                <a:cs typeface="Arial"/>
              </a:rPr>
              <a:t>I need to report an incident </a:t>
            </a:r>
            <a:r>
              <a:rPr lang="en-GB" dirty="0">
                <a:solidFill>
                  <a:srgbClr val="000000"/>
                </a:solidFill>
                <a:ea typeface="Times New Roman"/>
                <a:cs typeface="Arial"/>
              </a:rPr>
              <a:t>– for information and support when something has already happened to a child or young person </a:t>
            </a:r>
            <a:endParaRPr lang="en-GB" sz="1100" dirty="0">
              <a:ea typeface="Calibri"/>
              <a:cs typeface="Arial"/>
            </a:endParaRPr>
          </a:p>
          <a:p>
            <a:pPr>
              <a:lnSpc>
                <a:spcPct val="107000"/>
              </a:lnSpc>
              <a:spcAft>
                <a:spcPts val="0"/>
              </a:spcAft>
            </a:pPr>
            <a:r>
              <a:rPr lang="en-GB" b="1" dirty="0">
                <a:solidFill>
                  <a:srgbClr val="000000"/>
                </a:solidFill>
                <a:ea typeface="Times New Roman"/>
                <a:cs typeface="Arial"/>
              </a:rPr>
              <a:t>I’m concerned about my child </a:t>
            </a:r>
            <a:r>
              <a:rPr lang="en-GB" dirty="0">
                <a:solidFill>
                  <a:srgbClr val="000000"/>
                </a:solidFill>
                <a:ea typeface="Times New Roman"/>
                <a:cs typeface="Arial"/>
              </a:rPr>
              <a:t>– for information and support when there are concerns about a child or young person </a:t>
            </a:r>
            <a:endParaRPr lang="en-GB" sz="1100" dirty="0">
              <a:ea typeface="Calibri"/>
              <a:cs typeface="Arial"/>
            </a:endParaRPr>
          </a:p>
          <a:p>
            <a:pPr>
              <a:lnSpc>
                <a:spcPct val="107000"/>
              </a:lnSpc>
              <a:spcAft>
                <a:spcPts val="0"/>
              </a:spcAft>
            </a:pPr>
            <a:r>
              <a:rPr lang="en-GB" b="1" dirty="0">
                <a:solidFill>
                  <a:srgbClr val="000000"/>
                </a:solidFill>
                <a:ea typeface="Times New Roman"/>
                <a:cs typeface="Arial"/>
              </a:rPr>
              <a:t>I’d like to understand more about keeping my child safe </a:t>
            </a:r>
            <a:r>
              <a:rPr lang="en-GB" dirty="0">
                <a:solidFill>
                  <a:srgbClr val="000000"/>
                </a:solidFill>
                <a:ea typeface="Times New Roman"/>
                <a:cs typeface="Arial"/>
              </a:rPr>
              <a:t>– for preventative information and advice on keeping children safe online </a:t>
            </a:r>
            <a:endParaRPr lang="en-GB" sz="1100" dirty="0">
              <a:ea typeface="Calibri"/>
              <a:cs typeface="Arial"/>
            </a:endParaRPr>
          </a:p>
          <a:p>
            <a:pPr>
              <a:lnSpc>
                <a:spcPct val="107000"/>
              </a:lnSpc>
              <a:spcAft>
                <a:spcPts val="0"/>
              </a:spcAft>
            </a:pPr>
            <a:r>
              <a:rPr lang="en-GB" dirty="0">
                <a:solidFill>
                  <a:srgbClr val="000000"/>
                </a:solidFill>
                <a:ea typeface="Times New Roman"/>
                <a:cs typeface="Arial"/>
              </a:rPr>
              <a:t> </a:t>
            </a:r>
            <a:endParaRPr lang="en-GB" sz="1100" dirty="0">
              <a:ea typeface="Calibri"/>
              <a:cs typeface="Arial"/>
            </a:endParaRP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32</a:t>
            </a:fld>
            <a:endParaRPr lang="en-GB"/>
          </a:p>
        </p:txBody>
      </p:sp>
    </p:spTree>
    <p:extLst>
      <p:ext uri="{BB962C8B-B14F-4D97-AF65-F5344CB8AC3E}">
        <p14:creationId xmlns:p14="http://schemas.microsoft.com/office/powerpoint/2010/main" val="2786537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b="1" kern="0" dirty="0">
                <a:solidFill>
                  <a:srgbClr val="9A3467"/>
                </a:solidFill>
                <a:latin typeface="Calibri Light"/>
                <a:ea typeface="Times New Roman"/>
                <a:cs typeface="Times New Roman"/>
              </a:rPr>
              <a:t>Parent info</a:t>
            </a:r>
          </a:p>
          <a:p>
            <a:pPr>
              <a:spcAft>
                <a:spcPts val="0"/>
              </a:spcAft>
            </a:pPr>
            <a:r>
              <a:rPr lang="en-GB" dirty="0" smtClean="0">
                <a:solidFill>
                  <a:srgbClr val="000000"/>
                </a:solidFill>
                <a:ea typeface="Times New Roman"/>
                <a:cs typeface="Arial"/>
              </a:rPr>
              <a:t>Parent </a:t>
            </a:r>
            <a:r>
              <a:rPr lang="en-GB" dirty="0">
                <a:solidFill>
                  <a:srgbClr val="000000"/>
                </a:solidFill>
                <a:ea typeface="Times New Roman"/>
                <a:cs typeface="Arial"/>
              </a:rPr>
              <a:t>Info is a partnership project between NCA-CEOP and the parent organisation Parent Zone.</a:t>
            </a:r>
            <a:endParaRPr lang="en-GB" dirty="0">
              <a:latin typeface="Times New Roman"/>
              <a:ea typeface="Times New Roman"/>
            </a:endParaRPr>
          </a:p>
          <a:p>
            <a:pPr>
              <a:spcAft>
                <a:spcPts val="0"/>
              </a:spcAft>
            </a:pPr>
            <a:r>
              <a:rPr lang="en-GB" dirty="0">
                <a:solidFill>
                  <a:srgbClr val="000000"/>
                </a:solidFill>
                <a:ea typeface="Times New Roman"/>
                <a:cs typeface="Arial"/>
              </a:rPr>
              <a:t> </a:t>
            </a:r>
            <a:endParaRPr lang="en-GB" dirty="0">
              <a:latin typeface="Times New Roman"/>
              <a:ea typeface="Times New Roman"/>
            </a:endParaRPr>
          </a:p>
          <a:p>
            <a:pPr>
              <a:spcAft>
                <a:spcPts val="0"/>
              </a:spcAft>
            </a:pPr>
            <a:r>
              <a:rPr lang="en-GB" dirty="0">
                <a:solidFill>
                  <a:srgbClr val="000000"/>
                </a:solidFill>
                <a:ea typeface="Times New Roman"/>
                <a:cs typeface="Arial"/>
              </a:rPr>
              <a:t>It’s a website and advice service for parents and carers, which aims to build the resilience of their children through articles, tips and advice. Articles are written by expert organisations on a range of different topics, all linked by the internet. The website is divided into the following categories:</a:t>
            </a:r>
            <a:endParaRPr lang="en-GB" dirty="0">
              <a:latin typeface="Times New Roman"/>
              <a:ea typeface="Times New Roman"/>
            </a:endParaRPr>
          </a:p>
          <a:p>
            <a:pPr marL="342900" lvl="0" indent="-342900">
              <a:spcAft>
                <a:spcPts val="0"/>
              </a:spcAft>
              <a:buFont typeface="Symbol"/>
              <a:buChar char=""/>
              <a:tabLst>
                <a:tab pos="1350645" algn="l"/>
              </a:tabLst>
            </a:pPr>
            <a:r>
              <a:rPr lang="en-GB" dirty="0">
                <a:solidFill>
                  <a:srgbClr val="000000"/>
                </a:solidFill>
                <a:ea typeface="Times New Roman"/>
                <a:cs typeface="Arial"/>
              </a:rPr>
              <a:t>Games, apps and tech</a:t>
            </a:r>
            <a:endParaRPr lang="en-GB" dirty="0">
              <a:latin typeface="Times New Roman"/>
              <a:ea typeface="Times New Roman"/>
            </a:endParaRPr>
          </a:p>
          <a:p>
            <a:pPr marL="342900" lvl="0" indent="-342900">
              <a:spcAft>
                <a:spcPts val="0"/>
              </a:spcAft>
              <a:buFont typeface="Symbol"/>
              <a:buChar char=""/>
              <a:tabLst>
                <a:tab pos="1350645" algn="l"/>
              </a:tabLst>
            </a:pPr>
            <a:r>
              <a:rPr lang="en-GB" dirty="0">
                <a:solidFill>
                  <a:srgbClr val="000000"/>
                </a:solidFill>
                <a:ea typeface="Times New Roman"/>
                <a:cs typeface="Arial"/>
              </a:rPr>
              <a:t>Parenting</a:t>
            </a:r>
            <a:endParaRPr lang="en-GB" dirty="0">
              <a:latin typeface="Times New Roman"/>
              <a:ea typeface="Times New Roman"/>
            </a:endParaRPr>
          </a:p>
          <a:p>
            <a:pPr marL="342900" lvl="0" indent="-342900">
              <a:spcAft>
                <a:spcPts val="0"/>
              </a:spcAft>
              <a:buFont typeface="Symbol"/>
              <a:buChar char=""/>
              <a:tabLst>
                <a:tab pos="1350645" algn="l"/>
              </a:tabLst>
            </a:pPr>
            <a:r>
              <a:rPr lang="en-GB" dirty="0">
                <a:solidFill>
                  <a:srgbClr val="000000"/>
                </a:solidFill>
                <a:ea typeface="Times New Roman"/>
                <a:cs typeface="Arial"/>
              </a:rPr>
              <a:t>Safety and settings</a:t>
            </a:r>
            <a:endParaRPr lang="en-GB" dirty="0">
              <a:latin typeface="Times New Roman"/>
              <a:ea typeface="Times New Roman"/>
            </a:endParaRPr>
          </a:p>
          <a:p>
            <a:pPr marL="342900" lvl="0" indent="-342900">
              <a:spcAft>
                <a:spcPts val="0"/>
              </a:spcAft>
              <a:buFont typeface="Symbol"/>
              <a:buChar char=""/>
              <a:tabLst>
                <a:tab pos="1350645" algn="l"/>
              </a:tabLst>
            </a:pPr>
            <a:r>
              <a:rPr lang="en-GB" dirty="0">
                <a:solidFill>
                  <a:srgbClr val="000000"/>
                </a:solidFill>
                <a:ea typeface="Times New Roman"/>
                <a:cs typeface="Arial"/>
              </a:rPr>
              <a:t>Relationships and sex</a:t>
            </a:r>
            <a:endParaRPr lang="en-GB" dirty="0">
              <a:latin typeface="Times New Roman"/>
              <a:ea typeface="Times New Roman"/>
            </a:endParaRPr>
          </a:p>
          <a:p>
            <a:pPr marL="342900" lvl="0" indent="-342900">
              <a:spcAft>
                <a:spcPts val="0"/>
              </a:spcAft>
              <a:buFont typeface="Symbol"/>
              <a:buChar char=""/>
              <a:tabLst>
                <a:tab pos="1350645" algn="l"/>
              </a:tabLst>
            </a:pPr>
            <a:r>
              <a:rPr lang="en-GB" dirty="0">
                <a:solidFill>
                  <a:srgbClr val="000000"/>
                </a:solidFill>
                <a:ea typeface="Times New Roman"/>
                <a:cs typeface="Arial"/>
              </a:rPr>
              <a:t>Education and the future</a:t>
            </a:r>
            <a:endParaRPr lang="en-GB" dirty="0">
              <a:latin typeface="Times New Roman"/>
              <a:ea typeface="Times New Roman"/>
            </a:endParaRPr>
          </a:p>
          <a:p>
            <a:pPr marL="342900" lvl="0" indent="-342900">
              <a:spcAft>
                <a:spcPts val="0"/>
              </a:spcAft>
              <a:buFont typeface="Symbol"/>
              <a:buChar char=""/>
              <a:tabLst>
                <a:tab pos="1350645" algn="l"/>
              </a:tabLst>
            </a:pPr>
            <a:r>
              <a:rPr lang="en-GB" dirty="0">
                <a:solidFill>
                  <a:srgbClr val="000000"/>
                </a:solidFill>
                <a:ea typeface="Times New Roman"/>
                <a:cs typeface="Arial"/>
              </a:rPr>
              <a:t>Health and wellbeing</a:t>
            </a:r>
            <a:endParaRPr lang="en-GB" dirty="0">
              <a:latin typeface="Times New Roman"/>
              <a:ea typeface="Times New Roman"/>
            </a:endParaRP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786537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baseline="0" dirty="0" smtClean="0">
                <a:solidFill>
                  <a:schemeClr val="tx1"/>
                </a:solidFill>
                <a:latin typeface="+mn-lt"/>
                <a:ea typeface="+mn-ea"/>
                <a:cs typeface="+mn-cs"/>
              </a:rPr>
              <a:t>Note to presenter: Before delivering this section, familiarise yourself with NCA-CEOP’s website and advice pages by visiting </a:t>
            </a:r>
            <a:r>
              <a:rPr lang="en-GB" sz="1200" b="0" i="0" u="sng" strike="noStrike" kern="1200" baseline="0" dirty="0" smtClean="0">
                <a:solidFill>
                  <a:schemeClr val="tx1"/>
                </a:solidFill>
                <a:latin typeface="+mn-lt"/>
                <a:ea typeface="+mn-ea"/>
                <a:cs typeface="+mn-cs"/>
              </a:rPr>
              <a:t>www.ceop.police.uk</a:t>
            </a:r>
            <a:r>
              <a:rPr lang="en-GB" sz="1200" b="0" i="1" u="none" strike="noStrike" kern="1200" baseline="0" dirty="0" smtClean="0">
                <a:solidFill>
                  <a:schemeClr val="tx1"/>
                </a:solidFill>
                <a:latin typeface="+mn-lt"/>
                <a:ea typeface="+mn-ea"/>
                <a:cs typeface="+mn-cs"/>
              </a:rPr>
              <a:t>.The website has information on: </a:t>
            </a:r>
            <a:endParaRPr lang="en-GB"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GB" sz="1200" b="0" i="1" u="none" strike="noStrike" kern="1200" baseline="0" dirty="0" smtClean="0">
                <a:solidFill>
                  <a:schemeClr val="tx1"/>
                </a:solidFill>
                <a:latin typeface="+mn-lt"/>
                <a:ea typeface="+mn-ea"/>
                <a:cs typeface="+mn-cs"/>
              </a:rPr>
              <a:t>When to report to NCA-CEOP </a:t>
            </a:r>
          </a:p>
          <a:p>
            <a:pPr marL="171450" indent="-171450">
              <a:buFont typeface="Arial" panose="020B0604020202020204" pitchFamily="34" charset="0"/>
              <a:buChar char="•"/>
            </a:pPr>
            <a:r>
              <a:rPr lang="en-GB" sz="1200" b="0" i="1" u="none" strike="noStrike" kern="1200" baseline="0" dirty="0" smtClean="0">
                <a:solidFill>
                  <a:schemeClr val="tx1"/>
                </a:solidFill>
                <a:latin typeface="+mn-lt"/>
                <a:ea typeface="+mn-ea"/>
                <a:cs typeface="+mn-cs"/>
              </a:rPr>
              <a:t>What happens when a report is made to NCA-CEOP </a:t>
            </a:r>
          </a:p>
          <a:p>
            <a:pPr marL="171450" indent="-171450">
              <a:buFont typeface="Arial" panose="020B0604020202020204" pitchFamily="34" charset="0"/>
              <a:buChar char="•"/>
            </a:pPr>
            <a:r>
              <a:rPr lang="en-GB" sz="1200" b="0" i="1" u="none" strike="noStrike" kern="1200" baseline="0" dirty="0" smtClean="0">
                <a:solidFill>
                  <a:schemeClr val="tx1"/>
                </a:solidFill>
                <a:latin typeface="+mn-lt"/>
                <a:ea typeface="+mn-ea"/>
                <a:cs typeface="+mn-cs"/>
              </a:rPr>
              <a:t>How NCA-CEOP can help </a:t>
            </a:r>
          </a:p>
          <a:p>
            <a:pPr marL="171450" indent="-171450">
              <a:buFont typeface="Arial" panose="020B0604020202020204" pitchFamily="34" charset="0"/>
              <a:buChar char="•"/>
            </a:pPr>
            <a:endParaRPr lang="en-GB" sz="1200" b="0" i="1"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GB" sz="1200" b="0" i="1" u="none" strike="noStrike" kern="1200" baseline="0" dirty="0" smtClean="0">
                <a:solidFill>
                  <a:schemeClr val="tx1"/>
                </a:solidFill>
                <a:latin typeface="+mn-lt"/>
                <a:ea typeface="+mn-ea"/>
                <a:cs typeface="+mn-cs"/>
              </a:rPr>
              <a:t>You can have the ClickCEOP button embedded in your organisation’s website to provide children and young people with easier access to the reporting form. Contact us at ceopeducation@nca.gov.uk to find out more.</a:t>
            </a:r>
          </a:p>
          <a:p>
            <a:endParaRPr lang="en-GB" sz="1200" b="0" i="0" u="none" strike="noStrike" kern="1200" baseline="0" dirty="0" smtClean="0">
              <a:solidFill>
                <a:schemeClr val="tx1"/>
              </a:solidFill>
              <a:latin typeface="+mn-lt"/>
              <a:ea typeface="+mn-ea"/>
              <a:cs typeface="+mn-cs"/>
            </a:endParaRPr>
          </a:p>
          <a:p>
            <a:r>
              <a:rPr lang="en-GB" dirty="0"/>
              <a:t>CEOP is part of the National Crime Agency, a law enforcement agency.  The NCA-CEOP website hosts an online reporting tool, made specifically for children and young people in order for them to report concerns related to online sexual abuse and exploitation. Before accessing the reporting form, information is available on the types of reports CEOP receive and what happens following a report. </a:t>
            </a:r>
            <a:endParaRPr lang="en-GB" dirty="0" smtClean="0"/>
          </a:p>
          <a:p>
            <a:endParaRPr lang="en-GB" dirty="0"/>
          </a:p>
          <a:p>
            <a:r>
              <a:rPr lang="en-GB" dirty="0" smtClean="0"/>
              <a:t>CEOP </a:t>
            </a:r>
            <a:r>
              <a:rPr lang="en-GB" dirty="0"/>
              <a:t>reporting is designed specifically for children, so that they always have somewhere to go if they are worried. The reporting form is designed to be as accessible as possible by children, but it is highly recommended that young children of primary school age seek the support of an adult they trust to help them make a report.</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It is not possible to report to NCA-CEOP anonymously. NCA-CEOP advise any urgent reports where a child is in immediate danger should be reported to the local police force where the child is located. </a:t>
            </a:r>
          </a:p>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34</a:t>
            </a:fld>
            <a:endParaRPr lang="en-GB" dirty="0">
              <a:solidFill>
                <a:prstClr val="black"/>
              </a:solidFill>
            </a:endParaRPr>
          </a:p>
        </p:txBody>
      </p:sp>
    </p:spTree>
    <p:extLst>
      <p:ext uri="{BB962C8B-B14F-4D97-AF65-F5344CB8AC3E}">
        <p14:creationId xmlns:p14="http://schemas.microsoft.com/office/powerpoint/2010/main" val="1232073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CEOP can only respond to concerns related to sexual abuse and exploitation.</a:t>
            </a:r>
          </a:p>
          <a:p>
            <a:r>
              <a:rPr lang="en-GB" sz="1200" kern="1200" dirty="0" smtClean="0">
                <a:solidFill>
                  <a:schemeClr val="tx1"/>
                </a:solidFill>
                <a:effectLst/>
                <a:latin typeface="+mn-lt"/>
                <a:ea typeface="+mn-ea"/>
                <a:cs typeface="+mn-cs"/>
              </a:rPr>
              <a:t>If you, or your child need support with other online issues, for example, online bullying, there are other organisations who can help,</a:t>
            </a:r>
            <a:r>
              <a:rPr lang="en-GB" sz="1200" kern="1200" baseline="0" dirty="0" smtClean="0">
                <a:solidFill>
                  <a:schemeClr val="tx1"/>
                </a:solidFill>
                <a:effectLst/>
                <a:latin typeface="+mn-lt"/>
                <a:ea typeface="+mn-ea"/>
                <a:cs typeface="+mn-cs"/>
              </a:rPr>
              <a:t> and we highlight these through the website.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Remind them that they can always call </a:t>
            </a:r>
            <a:r>
              <a:rPr lang="en-GB" sz="1200" u="sng" kern="1200" dirty="0" smtClean="0">
                <a:solidFill>
                  <a:schemeClr val="tx1"/>
                </a:solidFill>
                <a:effectLst/>
                <a:latin typeface="+mn-lt"/>
                <a:ea typeface="+mn-ea"/>
                <a:cs typeface="+mn-cs"/>
                <a:hlinkClick r:id="rId3"/>
              </a:rPr>
              <a:t>Childline</a:t>
            </a:r>
            <a:r>
              <a:rPr lang="en-GB" sz="1200" u="sng" kern="1200" dirty="0" smtClean="0">
                <a:solidFill>
                  <a:schemeClr val="tx1"/>
                </a:solidFill>
                <a:effectLst/>
                <a:latin typeface="+mn-lt"/>
                <a:ea typeface="+mn-ea"/>
                <a:cs typeface="+mn-cs"/>
              </a:rPr>
              <a:t>. </a:t>
            </a:r>
            <a:r>
              <a:rPr lang="en-GB" sz="1200" u="none" strike="noStrike" kern="1200" dirty="0" smtClean="0">
                <a:solidFill>
                  <a:schemeClr val="tx1"/>
                </a:solidFill>
                <a:effectLst/>
                <a:latin typeface="+mn-lt"/>
                <a:ea typeface="+mn-ea"/>
                <a:cs typeface="+mn-cs"/>
              </a:rPr>
              <a:t> Childline is a confidential 24/7 counselling service run by the NSPCC for all children up to the age of 19. Children can speak to a trained counsellor on the phone or online about any issue they are going through, no matter how big or small. </a:t>
            </a:r>
            <a:endParaRPr lang="en-GB" sz="1200" kern="1200" dirty="0" smtClean="0">
              <a:solidFill>
                <a:schemeClr val="tx1"/>
              </a:solidFill>
              <a:effectLst/>
              <a:latin typeface="+mn-lt"/>
              <a:ea typeface="+mn-ea"/>
              <a:cs typeface="+mn-cs"/>
            </a:endParaRPr>
          </a:p>
          <a:p>
            <a:r>
              <a:rPr lang="en-GB" sz="1200"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u="none" strike="noStrike" kern="1200" dirty="0" smtClean="0">
                <a:solidFill>
                  <a:schemeClr val="tx1"/>
                </a:solidFill>
                <a:effectLst/>
                <a:latin typeface="+mn-lt"/>
                <a:ea typeface="+mn-ea"/>
                <a:cs typeface="+mn-cs"/>
              </a:rPr>
              <a:t>The Mix is another confidential helpline and support service for young people under the age of 25. The Mix specialises in topics such as sex and relationships, homelessness, drugs, mental health and finding a job.</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35</a:t>
            </a:fld>
            <a:endParaRPr lang="en-GB" dirty="0">
              <a:solidFill>
                <a:prstClr val="black"/>
              </a:solidFill>
            </a:endParaRPr>
          </a:p>
        </p:txBody>
      </p:sp>
    </p:spTree>
    <p:extLst>
      <p:ext uri="{BB962C8B-B14F-4D97-AF65-F5344CB8AC3E}">
        <p14:creationId xmlns:p14="http://schemas.microsoft.com/office/powerpoint/2010/main" val="1232073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Before you go, here’s a quick recap</a:t>
            </a:r>
            <a:r>
              <a:rPr lang="en-GB" sz="1200" b="0" i="0" kern="1200" baseline="0" dirty="0" smtClean="0">
                <a:solidFill>
                  <a:schemeClr val="tx1"/>
                </a:solidFill>
                <a:effectLst/>
                <a:latin typeface="+mn-lt"/>
                <a:ea typeface="+mn-ea"/>
                <a:cs typeface="+mn-cs"/>
              </a:rPr>
              <a:t> on what you can do, to help your child stay safe online. </a:t>
            </a:r>
          </a:p>
        </p:txBody>
      </p:sp>
      <p:sp>
        <p:nvSpPr>
          <p:cNvPr id="4" name="Slide Number Placeholder 3"/>
          <p:cNvSpPr>
            <a:spLocks noGrp="1"/>
          </p:cNvSpPr>
          <p:nvPr>
            <p:ph type="sldNum" sz="quarter" idx="10"/>
          </p:nvPr>
        </p:nvSpPr>
        <p:spPr/>
        <p:txBody>
          <a:bodyPr/>
          <a:lstStyle/>
          <a:p>
            <a:fld id="{3E95BFC4-4B86-4306-AD32-35B5EFF8204C}" type="slidenum">
              <a:rPr lang="en-GB" smtClean="0"/>
              <a:t>36</a:t>
            </a:fld>
            <a:endParaRPr lang="en-GB"/>
          </a:p>
        </p:txBody>
      </p:sp>
    </p:spTree>
    <p:extLst>
      <p:ext uri="{BB962C8B-B14F-4D97-AF65-F5344CB8AC3E}">
        <p14:creationId xmlns:p14="http://schemas.microsoft.com/office/powerpoint/2010/main" val="3179961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Thank you for taking the time to join us today.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For more information on any of the resources we have talked about, reporting or further advice and guidance please visit our website – </a:t>
            </a:r>
            <a:r>
              <a:rPr lang="en-GB" sz="1200" u="sng" kern="1200" dirty="0" smtClean="0">
                <a:solidFill>
                  <a:schemeClr val="tx1"/>
                </a:solidFill>
                <a:effectLst/>
                <a:latin typeface="+mn-lt"/>
                <a:ea typeface="+mn-ea"/>
                <a:cs typeface="+mn-cs"/>
                <a:hlinkClick r:id="rId3"/>
              </a:rPr>
              <a:t>www.thinkuknow.co.uk/parents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NCA-CEOP ‘safety centre’ and reporting tool can be found at </a:t>
            </a:r>
            <a:r>
              <a:rPr lang="en-GB" sz="1200" u="sng" kern="1200" dirty="0" smtClean="0">
                <a:solidFill>
                  <a:schemeClr val="tx1"/>
                </a:solidFill>
                <a:effectLst/>
                <a:latin typeface="+mn-lt"/>
                <a:ea typeface="+mn-ea"/>
                <a:cs typeface="+mn-cs"/>
                <a:hlinkClick r:id="rId4"/>
              </a:rPr>
              <a:t>www.ceop.police.uk</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You can also keep up to date by following NCA-CEOP on Twitter or Facebook.</a:t>
            </a: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37</a:t>
            </a:fld>
            <a:endParaRPr lang="en-GB"/>
          </a:p>
        </p:txBody>
      </p:sp>
    </p:spTree>
    <p:extLst>
      <p:ext uri="{BB962C8B-B14F-4D97-AF65-F5344CB8AC3E}">
        <p14:creationId xmlns:p14="http://schemas.microsoft.com/office/powerpoint/2010/main" val="3252228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Parents and carers have told us that they can feel overwhelmed by the internet. The emergence of new apps and games every day can make the internet feel vast and ever-changing. </a:t>
            </a:r>
            <a:endParaRPr lang="en-GB" dirty="0" smtClean="0"/>
          </a:p>
          <a:p>
            <a:endParaRPr lang="en-GB" dirty="0"/>
          </a:p>
          <a:p>
            <a:r>
              <a:rPr lang="en-GB" dirty="0" smtClean="0"/>
              <a:t>But </a:t>
            </a:r>
            <a:r>
              <a:rPr lang="en-GB" dirty="0"/>
              <a:t>the reality is, that there are actually only a limited number of functions that apps and games can have. </a:t>
            </a:r>
          </a:p>
          <a:p>
            <a:endParaRPr lang="en-GB" dirty="0"/>
          </a:p>
          <a:p>
            <a:r>
              <a:rPr lang="en-GB" dirty="0"/>
              <a:t>We recommend using a simple technique of breaking down an app into its key functions of ‘Viewing, Sharing, Chatting, Friending’, and asking some simple questions in order to gain a better understanding of how the app or game works. </a:t>
            </a:r>
            <a:endParaRPr lang="en-GB" dirty="0" smtClean="0"/>
          </a:p>
          <a:p>
            <a:endParaRPr lang="en-GB" dirty="0"/>
          </a:p>
          <a:p>
            <a:r>
              <a:rPr lang="en-GB" dirty="0" smtClean="0"/>
              <a:t>This </a:t>
            </a:r>
            <a:r>
              <a:rPr lang="en-GB" dirty="0"/>
              <a:t>will help you to focus on the safety messages you give your child, based on what they are using</a:t>
            </a:r>
            <a:r>
              <a:rPr lang="en-GB" dirty="0" smtClean="0"/>
              <a:t>.</a:t>
            </a:r>
          </a:p>
          <a:p>
            <a:endParaRPr lang="en-GB" dirty="0"/>
          </a:p>
          <a:p>
            <a:r>
              <a:rPr lang="en-GB" dirty="0" smtClean="0"/>
              <a:t>Let’s take a look at these in more detail. </a:t>
            </a:r>
            <a:endParaRPr lang="en-GB" dirty="0"/>
          </a:p>
          <a:p>
            <a:r>
              <a:rPr lang="en-GB" sz="1200" kern="1200" baseline="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E95BFC4-4B86-4306-AD32-35B5EFF8204C}" type="slidenum">
              <a:rPr lang="en-GB" smtClean="0"/>
              <a:t>5</a:t>
            </a:fld>
            <a:endParaRPr lang="en-GB"/>
          </a:p>
        </p:txBody>
      </p:sp>
    </p:spTree>
    <p:extLst>
      <p:ext uri="{BB962C8B-B14F-4D97-AF65-F5344CB8AC3E}">
        <p14:creationId xmlns:p14="http://schemas.microsoft.com/office/powerpoint/2010/main" val="402782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internet provides lots of opportunities for young people to learn and gain information and support, but it is a public and open place, one where anybody can post and share content.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Unfortunately, it can be easy for children to come across inappropriate, sexual or violent content online. Most apps and games (but not all) include privacy and security settings that allow you to control what content can be seen and shared.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In addition, tools such as parental controls and filters can help to manage a child’s online activities and what they are exposed to. Remember, however,  these are never totally guaranteed. What is vital is open and ongoing conversations with young people about what they see online and making sure they are that they can talk to an adult if they see anything online that upsets them.</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So ask yourself : What content can they see? Is it age appropriate? What filtering/privacy settings can be utilised?</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6</a:t>
            </a:fld>
            <a:endParaRPr lang="en-GB"/>
          </a:p>
        </p:txBody>
      </p:sp>
    </p:spTree>
    <p:extLst>
      <p:ext uri="{BB962C8B-B14F-4D97-AF65-F5344CB8AC3E}">
        <p14:creationId xmlns:p14="http://schemas.microsoft.com/office/powerpoint/2010/main" val="257886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A key part of our education with children is talking to them about what they share online. It’s easy to share things online that we wouldn’t face-to-face and it’s important to talk to children about safe sharing.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Children of primary school age are always encouraged to seek permission whenever they share something online, especially if they are sharing a photo with other children in it.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With older children it’s important we explore the motivations to share online. An image or video should never be shared if they feel pressured, uncomfortable or blackmailed.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We also want to encourage young people to look out for others by not sharing inappropriate content.</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So ask: What are they sharing and who are they sharing it with?</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7</a:t>
            </a:fld>
            <a:endParaRPr lang="en-GB"/>
          </a:p>
        </p:txBody>
      </p:sp>
    </p:spTree>
    <p:extLst>
      <p:ext uri="{BB962C8B-B14F-4D97-AF65-F5344CB8AC3E}">
        <p14:creationId xmlns:p14="http://schemas.microsoft.com/office/powerpoint/2010/main" val="314432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Chatting and meeting new people on the internet can be fun and appealing for children. There are lots of online apps and communities that can be educational and supportive for them, however this also opens up the opportunities for adults to contact children online.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No matter how young your child is, if they are using a device that has the internet - it is important to talk to them about the people who contact them online. Some people online genuinely just want to chat or be friends, but others may put pressure on children or manipulate them into doing something they don’t want to do and it’s important to speak to your child openly and honestly about this.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Children should always be advised not share too much personal information online, and never feel pressured to do something online that they don’t want to do.</a:t>
            </a:r>
          </a:p>
          <a:p>
            <a:r>
              <a:rPr lang="en-GB" sz="1200" b="0" i="0" u="none" strike="noStrike" kern="1200" baseline="0" dirty="0" smtClean="0">
                <a:solidFill>
                  <a:schemeClr val="tx1"/>
                </a:solidFill>
                <a:latin typeface="+mn-lt"/>
                <a:ea typeface="+mn-ea"/>
                <a:cs typeface="+mn-cs"/>
              </a:rPr>
              <a:t> </a:t>
            </a:r>
          </a:p>
          <a:p>
            <a:r>
              <a:rPr lang="en-GB" dirty="0"/>
              <a:t>Sometimes children may find it difficult to tell you if something is worrying them online. They may be embarrassed or think that you won’t understand because you don’t ‘get’ their online lives. Other times they may have initiated the contact so they feel they are responsible, or have been told they are responsible for what has happened. </a:t>
            </a:r>
            <a:endParaRPr lang="en-GB" dirty="0" smtClean="0"/>
          </a:p>
          <a:p>
            <a:endParaRPr lang="en-GB" dirty="0"/>
          </a:p>
          <a:p>
            <a:r>
              <a:rPr lang="en-GB" dirty="0" smtClean="0"/>
              <a:t>Therefore </a:t>
            </a:r>
            <a:r>
              <a:rPr lang="en-GB" dirty="0"/>
              <a:t>it is vital that they know that they can talk to a you, or another trusted adult if anything bothers or worries them. </a:t>
            </a:r>
            <a:endParaRPr lang="en-GB" dirty="0" smtClean="0"/>
          </a:p>
          <a:p>
            <a:endParaRPr lang="en-GB" dirty="0"/>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So ask: Who are they friends with and what are they sharing with them?</a:t>
            </a:r>
          </a:p>
          <a:p>
            <a:endParaRPr lang="en-GB"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8</a:t>
            </a:fld>
            <a:endParaRPr lang="en-GB"/>
          </a:p>
        </p:txBody>
      </p:sp>
    </p:spTree>
    <p:extLst>
      <p:ext uri="{BB962C8B-B14F-4D97-AF65-F5344CB8AC3E}">
        <p14:creationId xmlns:p14="http://schemas.microsoft.com/office/powerpoint/2010/main" val="121097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i="0" u="none" strike="noStrike" kern="1200" baseline="0" dirty="0" smtClean="0">
                <a:solidFill>
                  <a:schemeClr val="tx1"/>
                </a:solidFill>
                <a:latin typeface="+mn-lt"/>
                <a:ea typeface="+mn-ea"/>
                <a:cs typeface="+mn-cs"/>
              </a:rPr>
              <a:t>Let’s recap.</a:t>
            </a:r>
          </a:p>
          <a:p>
            <a:pPr marL="0" indent="0">
              <a:buFont typeface="Arial" panose="020B0604020202020204" pitchFamily="34" charset="0"/>
              <a:buNone/>
            </a:pPr>
            <a:endParaRPr lang="en-GB" b="1" dirty="0"/>
          </a:p>
          <a:p>
            <a:pPr marL="0" indent="0">
              <a:buFont typeface="Arial" panose="020B0604020202020204" pitchFamily="34" charset="0"/>
              <a:buNone/>
            </a:pPr>
            <a:r>
              <a:rPr lang="en-GB" sz="1200" i="0" u="none" strike="noStrike" kern="1200" baseline="0" dirty="0" smtClean="0">
                <a:solidFill>
                  <a:schemeClr val="tx1"/>
                </a:solidFill>
              </a:rPr>
              <a:t>If your child</a:t>
            </a:r>
            <a:r>
              <a:rPr lang="en-GB" sz="1200" i="0" u="none" strike="noStrike" kern="1200" dirty="0" smtClean="0">
                <a:solidFill>
                  <a:schemeClr val="tx1"/>
                </a:solidFill>
              </a:rPr>
              <a:t> is using an app, site or game and you want to know more about it you can explore </a:t>
            </a:r>
            <a:r>
              <a:rPr lang="en-GB" sz="1200" i="0" u="none" strike="noStrike" kern="1200" baseline="0" dirty="0" smtClean="0">
                <a:solidFill>
                  <a:schemeClr val="tx1"/>
                </a:solidFill>
              </a:rPr>
              <a:t>together and </a:t>
            </a:r>
            <a:r>
              <a:rPr lang="en-GB" sz="1200" i="0" u="none" strike="noStrike" kern="1200" dirty="0" smtClean="0">
                <a:solidFill>
                  <a:schemeClr val="tx1"/>
                </a:solidFill>
              </a:rPr>
              <a:t>ask:</a:t>
            </a:r>
          </a:p>
          <a:p>
            <a:pPr marL="228600" indent="-228600">
              <a:buFont typeface="+mj-lt"/>
              <a:buAutoNum type="arabicPeriod"/>
            </a:pPr>
            <a:r>
              <a:rPr lang="en-GB" dirty="0"/>
              <a:t>What content </a:t>
            </a:r>
            <a:r>
              <a:rPr lang="en-GB" dirty="0" smtClean="0"/>
              <a:t>can </a:t>
            </a:r>
            <a:r>
              <a:rPr lang="en-GB" dirty="0"/>
              <a:t>they see? </a:t>
            </a:r>
            <a:endParaRPr lang="en-GB" dirty="0" smtClean="0"/>
          </a:p>
          <a:p>
            <a:pPr marL="228600" indent="-228600">
              <a:buFont typeface="+mj-lt"/>
              <a:buAutoNum type="arabicPeriod"/>
            </a:pPr>
            <a:r>
              <a:rPr lang="en-GB" dirty="0"/>
              <a:t>What </a:t>
            </a:r>
            <a:r>
              <a:rPr lang="en-GB" dirty="0" smtClean="0"/>
              <a:t>can </a:t>
            </a:r>
            <a:r>
              <a:rPr lang="en-GB" dirty="0"/>
              <a:t>they </a:t>
            </a:r>
            <a:r>
              <a:rPr lang="en-GB" dirty="0" smtClean="0"/>
              <a:t>share </a:t>
            </a:r>
            <a:r>
              <a:rPr lang="en-GB" dirty="0"/>
              <a:t>and who </a:t>
            </a:r>
            <a:r>
              <a:rPr lang="en-GB" dirty="0" smtClean="0"/>
              <a:t>can </a:t>
            </a:r>
            <a:r>
              <a:rPr lang="en-GB" dirty="0"/>
              <a:t>they </a:t>
            </a:r>
            <a:r>
              <a:rPr lang="en-GB" dirty="0" smtClean="0"/>
              <a:t>share </a:t>
            </a:r>
            <a:r>
              <a:rPr lang="en-GB" dirty="0"/>
              <a:t>it with</a:t>
            </a:r>
            <a:r>
              <a:rPr lang="en-GB"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Who can they chat with? How and where?</a:t>
            </a:r>
            <a:endParaRPr lang="en-GB" sz="1200" i="0" u="none" strike="noStrike" kern="1200" baseline="0" dirty="0" smtClean="0">
              <a:solidFill>
                <a:schemeClr val="tx1"/>
              </a:solidFill>
            </a:endParaRPr>
          </a:p>
          <a:p>
            <a:pPr marL="228600" indent="-228600">
              <a:buFont typeface="+mj-lt"/>
              <a:buAutoNum type="arabicPeriod"/>
            </a:pPr>
            <a:r>
              <a:rPr lang="en-GB" dirty="0" smtClean="0"/>
              <a:t>Who</a:t>
            </a:r>
            <a:r>
              <a:rPr lang="en-GB" baseline="0" dirty="0" smtClean="0"/>
              <a:t> can</a:t>
            </a:r>
            <a:r>
              <a:rPr lang="en-GB" dirty="0" smtClean="0"/>
              <a:t> </a:t>
            </a:r>
            <a:r>
              <a:rPr lang="en-GB" dirty="0"/>
              <a:t>they </a:t>
            </a:r>
            <a:r>
              <a:rPr lang="en-GB" dirty="0" smtClean="0"/>
              <a:t>be friends with?</a:t>
            </a:r>
          </a:p>
          <a:p>
            <a:pPr marL="0" indent="0">
              <a:buFont typeface="Arial" panose="020B0604020202020204" pitchFamily="34" charset="0"/>
              <a:buNone/>
            </a:pPr>
            <a:endParaRPr lang="en-GB" b="1" dirty="0"/>
          </a:p>
          <a:p>
            <a:pPr marL="0" indent="0">
              <a:buFont typeface="Arial" panose="020B0604020202020204" pitchFamily="34" charset="0"/>
              <a:buNone/>
            </a:pPr>
            <a:r>
              <a:rPr lang="en-GB" sz="1200" b="1" i="0" u="none" strike="noStrike" kern="1200" baseline="0" dirty="0" smtClean="0">
                <a:solidFill>
                  <a:schemeClr val="tx1"/>
                </a:solidFill>
                <a:latin typeface="+mn-lt"/>
                <a:ea typeface="+mn-ea"/>
                <a:cs typeface="+mn-cs"/>
              </a:rPr>
              <a:t>Which apps should I be concerned about? </a:t>
            </a:r>
          </a:p>
          <a:p>
            <a:pPr marL="0" indent="0">
              <a:buFont typeface="Arial" panose="020B0604020202020204" pitchFamily="34" charset="0"/>
              <a:buNone/>
            </a:pPr>
            <a:r>
              <a:rPr lang="en-GB" sz="1200" b="0" i="0" u="none" strike="noStrike" kern="1200" baseline="0" dirty="0" smtClean="0">
                <a:solidFill>
                  <a:schemeClr val="tx1"/>
                </a:solidFill>
                <a:latin typeface="+mn-lt"/>
                <a:ea typeface="+mn-ea"/>
                <a:cs typeface="+mn-cs"/>
              </a:rPr>
              <a:t>There are no apps,</a:t>
            </a:r>
            <a:r>
              <a:rPr lang="en-GB" sz="1200" b="0" i="0" u="none" strike="noStrike" kern="1200" dirty="0" smtClean="0">
                <a:solidFill>
                  <a:schemeClr val="tx1"/>
                </a:solidFill>
                <a:latin typeface="+mn-lt"/>
                <a:ea typeface="+mn-ea"/>
                <a:cs typeface="+mn-cs"/>
              </a:rPr>
              <a:t> sites or </a:t>
            </a:r>
            <a:r>
              <a:rPr lang="en-GB" sz="1200" b="0" i="0" u="none" strike="noStrike" kern="1200" baseline="0" dirty="0" smtClean="0">
                <a:solidFill>
                  <a:schemeClr val="tx1"/>
                </a:solidFill>
                <a:latin typeface="+mn-lt"/>
                <a:ea typeface="+mn-ea"/>
                <a:cs typeface="+mn-cs"/>
              </a:rPr>
              <a:t>games that are more or less dangerous or risky. People who want to </a:t>
            </a:r>
            <a:r>
              <a:rPr lang="en-GB" dirty="0" smtClean="0"/>
              <a:t>harm </a:t>
            </a:r>
            <a:r>
              <a:rPr lang="en-GB" sz="1200" b="0" i="0" u="none" strike="noStrike" kern="1200" baseline="0" dirty="0" smtClean="0">
                <a:solidFill>
                  <a:schemeClr val="tx1"/>
                </a:solidFill>
                <a:latin typeface="+mn-lt"/>
                <a:ea typeface="+mn-ea"/>
                <a:cs typeface="+mn-cs"/>
              </a:rPr>
              <a:t>children will use any sites or services which children use. Children should know to be wary of people they friend and talk to online, especially if they are asking to talk privately with them, and children should always be advised not share personal information online or any photos or videos that make them feel uncomfortable. Most importantly, it is vital that they know that they can talk to a trusted adult if anything bothers or worries them. </a:t>
            </a:r>
            <a:endParaRPr lang="en-GB" dirty="0" smtClean="0"/>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Age restrictions exist to make viewers aware of the type of content in a game or app, and it is important that parents and carers take age restrictions seriously. </a:t>
            </a:r>
            <a:r>
              <a:rPr lang="en-GB" dirty="0"/>
              <a:t>Younger children are more likely to come across inappropriate content if they are using apps, websites or services before reaching the minimum age requirements.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Lets take a look at some of the popular activities children like to do. </a:t>
            </a:r>
          </a:p>
        </p:txBody>
      </p:sp>
      <p:sp>
        <p:nvSpPr>
          <p:cNvPr id="4" name="Slide Number Placeholder 3"/>
          <p:cNvSpPr>
            <a:spLocks noGrp="1"/>
          </p:cNvSpPr>
          <p:nvPr>
            <p:ph type="sldNum" sz="quarter" idx="10"/>
          </p:nvPr>
        </p:nvSpPr>
        <p:spPr/>
        <p:txBody>
          <a:bodyPr/>
          <a:lstStyle/>
          <a:p>
            <a:fld id="{3E95BFC4-4B86-4306-AD32-35B5EFF8204C}" type="slidenum">
              <a:rPr lang="en-GB" smtClean="0"/>
              <a:t>9</a:t>
            </a:fld>
            <a:endParaRPr lang="en-GB"/>
          </a:p>
        </p:txBody>
      </p:sp>
    </p:spTree>
    <p:extLst>
      <p:ext uri="{BB962C8B-B14F-4D97-AF65-F5344CB8AC3E}">
        <p14:creationId xmlns:p14="http://schemas.microsoft.com/office/powerpoint/2010/main" val="4027828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 and young people love watching videos online. Videos can be entertaining, funny, creative or educational. There are many different types of videos available online – which means your child may see something inappropriate. </a:t>
            </a: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10</a:t>
            </a:fld>
            <a:endParaRPr lang="en-GB"/>
          </a:p>
        </p:txBody>
      </p:sp>
    </p:spTree>
    <p:extLst>
      <p:ext uri="{BB962C8B-B14F-4D97-AF65-F5344CB8AC3E}">
        <p14:creationId xmlns:p14="http://schemas.microsoft.com/office/powerpoint/2010/main" val="3395316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ceopeducation@nca.x.gsi.gov.uk" TargetMode="Externa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mailto:ceopeducation@nca.x.gsi.gov.uk"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117" y="9331"/>
            <a:ext cx="9139766" cy="6854825"/>
          </a:xfrm>
          <a:prstGeom prst="rect">
            <a:avLst/>
          </a:prstGeom>
        </p:spPr>
      </p:pic>
    </p:spTree>
    <p:extLst>
      <p:ext uri="{BB962C8B-B14F-4D97-AF65-F5344CB8AC3E}">
        <p14:creationId xmlns:p14="http://schemas.microsoft.com/office/powerpoint/2010/main" val="774797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5376" y="8723"/>
            <a:ext cx="9144811" cy="6858607"/>
          </a:xfrm>
          <a:prstGeom prst="rect">
            <a:avLst/>
          </a:prstGeom>
        </p:spPr>
      </p:pic>
      <p:sp>
        <p:nvSpPr>
          <p:cNvPr id="17" name="TextBox 16"/>
          <p:cNvSpPr txBox="1"/>
          <p:nvPr userDrawn="1"/>
        </p:nvSpPr>
        <p:spPr>
          <a:xfrm>
            <a:off x="1787857" y="5189278"/>
            <a:ext cx="7219665" cy="553998"/>
          </a:xfrm>
          <a:prstGeom prst="rect">
            <a:avLst/>
          </a:prstGeom>
          <a:noFill/>
        </p:spPr>
        <p:txBody>
          <a:bodyPr wrap="square" rtlCol="0">
            <a:spAutoFit/>
          </a:bodyPr>
          <a:lstStyle/>
          <a:p>
            <a:r>
              <a:rPr lang="en-GB" sz="1500" dirty="0">
                <a:solidFill>
                  <a:prstClr val="white"/>
                </a:solidFill>
                <a:latin typeface="Candara" panose="020E0502030303020204" pitchFamily="34" charset="0"/>
                <a:cs typeface="Arial" panose="020B0604020202020204" pitchFamily="34" charset="0"/>
              </a:rPr>
              <a:t>Please contact the CEOP Education team directly at </a:t>
            </a:r>
            <a:r>
              <a:rPr lang="en-GB" sz="1500" dirty="0" smtClean="0">
                <a:solidFill>
                  <a:srgbClr val="148567"/>
                </a:solidFill>
                <a:latin typeface="Candara" panose="020E0502030303020204" pitchFamily="34" charset="0"/>
                <a:cs typeface="Arial" panose="020B0604020202020204" pitchFamily="34" charset="0"/>
                <a:hlinkClick r:id="rId3"/>
              </a:rPr>
              <a:t>ceopeducation@nca.gov.uk</a:t>
            </a:r>
            <a:endParaRPr lang="en-GB" sz="1500" dirty="0">
              <a:solidFill>
                <a:srgbClr val="148567"/>
              </a:solidFill>
              <a:latin typeface="Candara" panose="020E0502030303020204" pitchFamily="34" charset="0"/>
              <a:cs typeface="Arial" panose="020B0604020202020204" pitchFamily="34" charset="0"/>
            </a:endParaRPr>
          </a:p>
          <a:p>
            <a:r>
              <a:rPr lang="en-GB" sz="1500" dirty="0">
                <a:solidFill>
                  <a:prstClr val="white"/>
                </a:solidFill>
                <a:latin typeface="Candara" panose="020E0502030303020204" pitchFamily="34" charset="0"/>
                <a:cs typeface="Arial" panose="020B0604020202020204" pitchFamily="34" charset="0"/>
              </a:rPr>
              <a:t>If you have any queries or feedback on the training you have received.</a:t>
            </a:r>
          </a:p>
        </p:txBody>
      </p:sp>
    </p:spTree>
    <p:extLst>
      <p:ext uri="{BB962C8B-B14F-4D97-AF65-F5344CB8AC3E}">
        <p14:creationId xmlns:p14="http://schemas.microsoft.com/office/powerpoint/2010/main" val="202872711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117" y="9331"/>
            <a:ext cx="9139766" cy="6854825"/>
          </a:xfrm>
          <a:prstGeom prst="rect">
            <a:avLst/>
          </a:prstGeom>
        </p:spPr>
      </p:pic>
    </p:spTree>
    <p:extLst>
      <p:ext uri="{BB962C8B-B14F-4D97-AF65-F5344CB8AC3E}">
        <p14:creationId xmlns:p14="http://schemas.microsoft.com/office/powerpoint/2010/main" val="4274666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4568"/>
            <a:ext cx="9143997" cy="6857998"/>
          </a:xfrm>
          <a:prstGeom prst="rect">
            <a:avLst/>
          </a:prstGeom>
        </p:spPr>
      </p:pic>
      <p:sp>
        <p:nvSpPr>
          <p:cNvPr id="19" name="Title 18">
            <a:extLst>
              <a:ext uri="{FF2B5EF4-FFF2-40B4-BE49-F238E27FC236}">
                <a16:creationId xmlns:a16="http://schemas.microsoft.com/office/drawing/2014/main" id="{1AFFC829-8733-4C98-B55C-7CA18AC848E4}"/>
              </a:ext>
            </a:extLst>
          </p:cNvPr>
          <p:cNvSpPr>
            <a:spLocks noGrp="1"/>
          </p:cNvSpPr>
          <p:nvPr>
            <p:ph type="title" hasCustomPrompt="1"/>
          </p:nvPr>
        </p:nvSpPr>
        <p:spPr>
          <a:xfrm>
            <a:off x="357598" y="2355524"/>
            <a:ext cx="6181928" cy="545407"/>
          </a:xfrm>
        </p:spPr>
        <p:txBody>
          <a:bodyPr>
            <a:noAutofit/>
          </a:bodyPr>
          <a:lstStyle>
            <a:lvl1pPr>
              <a:defRPr sz="3100" b="1">
                <a:solidFill>
                  <a:schemeClr val="bg1"/>
                </a:solidFill>
                <a:latin typeface="Candara" panose="020E0502030303020204" pitchFamily="34" charset="0"/>
              </a:defRPr>
            </a:lvl1pPr>
          </a:lstStyle>
          <a:p>
            <a:r>
              <a:rPr lang="en-US" dirty="0"/>
              <a:t>Divider/intro page title</a:t>
            </a:r>
            <a:endParaRPr lang="en-GB" dirty="0"/>
          </a:p>
        </p:txBody>
      </p:sp>
    </p:spTree>
    <p:extLst>
      <p:ext uri="{BB962C8B-B14F-4D97-AF65-F5344CB8AC3E}">
        <p14:creationId xmlns:p14="http://schemas.microsoft.com/office/powerpoint/2010/main" val="4161123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70B23-5D19-42BD-868A-EF66736674B0}"/>
              </a:ext>
            </a:extLst>
          </p:cNvPr>
          <p:cNvPicPr>
            <a:picLocks noChangeAspect="1"/>
          </p:cNvPicPr>
          <p:nvPr userDrawn="1"/>
        </p:nvPicPr>
        <p:blipFill>
          <a:blip r:embed="rId2"/>
          <a:stretch>
            <a:fillRect/>
          </a:stretch>
        </p:blipFill>
        <p:spPr>
          <a:xfrm>
            <a:off x="1" y="9331"/>
            <a:ext cx="9143998" cy="6857998"/>
          </a:xfrm>
          <a:prstGeom prst="rect">
            <a:avLst/>
          </a:prstGeom>
        </p:spPr>
      </p:pic>
      <p:pic>
        <p:nvPicPr>
          <p:cNvPr id="2" name="Picture 1">
            <a:extLst>
              <a:ext uri="{FF2B5EF4-FFF2-40B4-BE49-F238E27FC236}">
                <a16:creationId xmlns:a16="http://schemas.microsoft.com/office/drawing/2014/main" id="{33B2C04C-1367-4C51-9E24-2EBA96F9C475}"/>
              </a:ext>
            </a:extLst>
          </p:cNvPr>
          <p:cNvPicPr>
            <a:picLocks noChangeAspect="1"/>
          </p:cNvPicPr>
          <p:nvPr userDrawn="1"/>
        </p:nvPicPr>
        <p:blipFill>
          <a:blip r:embed="rId3"/>
          <a:stretch>
            <a:fillRect/>
          </a:stretch>
        </p:blipFill>
        <p:spPr>
          <a:xfrm>
            <a:off x="15551" y="0"/>
            <a:ext cx="9112898" cy="6858000"/>
          </a:xfrm>
          <a:prstGeom prst="rect">
            <a:avLst/>
          </a:prstGeom>
        </p:spPr>
      </p:pic>
      <p:sp>
        <p:nvSpPr>
          <p:cNvPr id="4" name="Title Placeholder 1">
            <a:extLst>
              <a:ext uri="{FF2B5EF4-FFF2-40B4-BE49-F238E27FC236}">
                <a16:creationId xmlns:a16="http://schemas.microsoft.com/office/drawing/2014/main" id="{4B0E070F-CF42-432A-8EE7-352FB9C851D5}"/>
              </a:ext>
            </a:extLst>
          </p:cNvPr>
          <p:cNvSpPr>
            <a:spLocks noGrp="1"/>
          </p:cNvSpPr>
          <p:nvPr>
            <p:ph type="title"/>
          </p:nvPr>
        </p:nvSpPr>
        <p:spPr>
          <a:xfrm>
            <a:off x="441896" y="2991500"/>
            <a:ext cx="8546428" cy="545407"/>
          </a:xfrm>
          <a:prstGeom prst="rect">
            <a:avLst/>
          </a:prstGeom>
        </p:spPr>
        <p:txBody>
          <a:bodyPr vert="horz" lIns="91440" tIns="45720" rIns="91440" bIns="45720" rtlCol="0" anchor="ctr">
            <a:normAutofit/>
          </a:bodyPr>
          <a:lstStyle>
            <a:lvl1pPr algn="ctr">
              <a:defRPr sz="2800"/>
            </a:lvl1pPr>
          </a:lstStyle>
          <a:p>
            <a:r>
              <a:rPr lang="en-US" dirty="0"/>
              <a:t>Click to edit Master title style</a:t>
            </a:r>
          </a:p>
        </p:txBody>
      </p:sp>
    </p:spTree>
    <p:extLst>
      <p:ext uri="{BB962C8B-B14F-4D97-AF65-F5344CB8AC3E}">
        <p14:creationId xmlns:p14="http://schemas.microsoft.com/office/powerpoint/2010/main" val="131180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tandard page">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00C847AB-C3E2-4B0D-84A1-F00322F28DE7}"/>
              </a:ext>
            </a:extLst>
          </p:cNvPr>
          <p:cNvSpPr>
            <a:spLocks noGrp="1"/>
          </p:cNvSpPr>
          <p:nvPr>
            <p:ph type="title" hasCustomPrompt="1"/>
          </p:nvPr>
        </p:nvSpPr>
        <p:spPr>
          <a:xfrm>
            <a:off x="4862944" y="1598569"/>
            <a:ext cx="4062633" cy="157496"/>
          </a:xfrm>
        </p:spPr>
        <p:txBody>
          <a:bodyPr>
            <a:noAutofit/>
          </a:bodyPr>
          <a:lstStyle>
            <a:lvl1pPr>
              <a:defRPr sz="2400" b="1">
                <a:solidFill>
                  <a:srgbClr val="9A3467"/>
                </a:solidFill>
                <a:latin typeface="Candara" panose="020E0502030303020204" pitchFamily="34" charset="0"/>
              </a:defRPr>
            </a:lvl1pPr>
          </a:lstStyle>
          <a:p>
            <a:r>
              <a:rPr lang="en-US" dirty="0"/>
              <a:t>Heading goes here</a:t>
            </a:r>
            <a:endParaRPr lang="en-GB" dirty="0"/>
          </a:p>
        </p:txBody>
      </p:sp>
      <p:sp>
        <p:nvSpPr>
          <p:cNvPr id="5" name="Text Placeholder 2">
            <a:extLst>
              <a:ext uri="{FF2B5EF4-FFF2-40B4-BE49-F238E27FC236}">
                <a16:creationId xmlns:a16="http://schemas.microsoft.com/office/drawing/2014/main" id="{6D606291-84B3-40D2-A1E3-EF47129B75FB}"/>
              </a:ext>
            </a:extLst>
          </p:cNvPr>
          <p:cNvSpPr>
            <a:spLocks noGrp="1"/>
          </p:cNvSpPr>
          <p:nvPr>
            <p:ph idx="1"/>
          </p:nvPr>
        </p:nvSpPr>
        <p:spPr>
          <a:xfrm>
            <a:off x="4862945" y="2047875"/>
            <a:ext cx="3985102" cy="4129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62527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5376" y="8723"/>
            <a:ext cx="9144811" cy="6858607"/>
          </a:xfrm>
          <a:prstGeom prst="rect">
            <a:avLst/>
          </a:prstGeom>
        </p:spPr>
      </p:pic>
    </p:spTree>
    <p:extLst>
      <p:ext uri="{BB962C8B-B14F-4D97-AF65-F5344CB8AC3E}">
        <p14:creationId xmlns:p14="http://schemas.microsoft.com/office/powerpoint/2010/main" val="50661736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70B23-5D19-42BD-868A-EF66736674B0}"/>
              </a:ext>
            </a:extLst>
          </p:cNvPr>
          <p:cNvPicPr>
            <a:picLocks noChangeAspect="1"/>
          </p:cNvPicPr>
          <p:nvPr userDrawn="1"/>
        </p:nvPicPr>
        <p:blipFill>
          <a:blip r:embed="rId2"/>
          <a:stretch>
            <a:fillRect/>
          </a:stretch>
        </p:blipFill>
        <p:spPr>
          <a:xfrm>
            <a:off x="1" y="9331"/>
            <a:ext cx="9143998" cy="6857998"/>
          </a:xfrm>
          <a:prstGeom prst="rect">
            <a:avLst/>
          </a:prstGeom>
        </p:spPr>
      </p:pic>
    </p:spTree>
    <p:extLst>
      <p:ext uri="{BB962C8B-B14F-4D97-AF65-F5344CB8AC3E}">
        <p14:creationId xmlns:p14="http://schemas.microsoft.com/office/powerpoint/2010/main" val="53823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4568"/>
            <a:ext cx="9143997" cy="6857998"/>
          </a:xfrm>
          <a:prstGeom prst="rect">
            <a:avLst/>
          </a:prstGeom>
        </p:spPr>
      </p:pic>
      <p:sp>
        <p:nvSpPr>
          <p:cNvPr id="19" name="Title 18">
            <a:extLst>
              <a:ext uri="{FF2B5EF4-FFF2-40B4-BE49-F238E27FC236}">
                <a16:creationId xmlns:a16="http://schemas.microsoft.com/office/drawing/2014/main" id="{1AFFC829-8733-4C98-B55C-7CA18AC848E4}"/>
              </a:ext>
            </a:extLst>
          </p:cNvPr>
          <p:cNvSpPr>
            <a:spLocks noGrp="1"/>
          </p:cNvSpPr>
          <p:nvPr>
            <p:ph type="title" hasCustomPrompt="1"/>
          </p:nvPr>
        </p:nvSpPr>
        <p:spPr>
          <a:xfrm>
            <a:off x="357598" y="2355524"/>
            <a:ext cx="6181928" cy="545407"/>
          </a:xfrm>
        </p:spPr>
        <p:txBody>
          <a:bodyPr>
            <a:noAutofit/>
          </a:bodyPr>
          <a:lstStyle>
            <a:lvl1pPr>
              <a:defRPr sz="3100" b="1">
                <a:solidFill>
                  <a:schemeClr val="bg1"/>
                </a:solidFill>
                <a:latin typeface="Candara" panose="020E0502030303020204" pitchFamily="34" charset="0"/>
              </a:defRPr>
            </a:lvl1pPr>
          </a:lstStyle>
          <a:p>
            <a:r>
              <a:rPr lang="en-US" dirty="0"/>
              <a:t>Divider/intro page title</a:t>
            </a:r>
            <a:endParaRPr lang="en-GB" dirty="0"/>
          </a:p>
        </p:txBody>
      </p:sp>
    </p:spTree>
    <p:extLst>
      <p:ext uri="{BB962C8B-B14F-4D97-AF65-F5344CB8AC3E}">
        <p14:creationId xmlns:p14="http://schemas.microsoft.com/office/powerpoint/2010/main" val="18552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70B23-5D19-42BD-868A-EF66736674B0}"/>
              </a:ext>
            </a:extLst>
          </p:cNvPr>
          <p:cNvPicPr>
            <a:picLocks noChangeAspect="1"/>
          </p:cNvPicPr>
          <p:nvPr userDrawn="1"/>
        </p:nvPicPr>
        <p:blipFill>
          <a:blip r:embed="rId2"/>
          <a:stretch>
            <a:fillRect/>
          </a:stretch>
        </p:blipFill>
        <p:spPr>
          <a:xfrm>
            <a:off x="1" y="9331"/>
            <a:ext cx="9143998" cy="6857998"/>
          </a:xfrm>
          <a:prstGeom prst="rect">
            <a:avLst/>
          </a:prstGeom>
        </p:spPr>
      </p:pic>
      <p:sp>
        <p:nvSpPr>
          <p:cNvPr id="2" name="Title 7">
            <a:extLst>
              <a:ext uri="{FF2B5EF4-FFF2-40B4-BE49-F238E27FC236}">
                <a16:creationId xmlns:a16="http://schemas.microsoft.com/office/drawing/2014/main" id="{00C847AB-C3E2-4B0D-84A1-F00322F28DE7}"/>
              </a:ext>
            </a:extLst>
          </p:cNvPr>
          <p:cNvSpPr>
            <a:spLocks noGrp="1"/>
          </p:cNvSpPr>
          <p:nvPr>
            <p:ph type="title" hasCustomPrompt="1"/>
          </p:nvPr>
        </p:nvSpPr>
        <p:spPr>
          <a:xfrm>
            <a:off x="434274" y="471155"/>
            <a:ext cx="6517032" cy="209985"/>
          </a:xfrm>
        </p:spPr>
        <p:txBody>
          <a:bodyPr>
            <a:noAutofit/>
          </a:bodyPr>
          <a:lstStyle>
            <a:lvl1pPr>
              <a:defRPr sz="2800" b="1">
                <a:solidFill>
                  <a:srgbClr val="1D3661"/>
                </a:solidFill>
                <a:latin typeface="Candara" panose="020E0502030303020204" pitchFamily="34" charset="0"/>
              </a:defRPr>
            </a:lvl1pPr>
          </a:lstStyle>
          <a:p>
            <a:r>
              <a:rPr lang="en-US" dirty="0"/>
              <a:t>Heading goes here</a:t>
            </a:r>
            <a:endParaRPr lang="en-GB" dirty="0"/>
          </a:p>
        </p:txBody>
      </p:sp>
    </p:spTree>
    <p:extLst>
      <p:ext uri="{BB962C8B-B14F-4D97-AF65-F5344CB8AC3E}">
        <p14:creationId xmlns:p14="http://schemas.microsoft.com/office/powerpoint/2010/main" val="3082286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70B23-5D19-42BD-868A-EF66736674B0}"/>
              </a:ext>
            </a:extLst>
          </p:cNvPr>
          <p:cNvPicPr>
            <a:picLocks noChangeAspect="1"/>
          </p:cNvPicPr>
          <p:nvPr userDrawn="1"/>
        </p:nvPicPr>
        <p:blipFill>
          <a:blip r:embed="rId2"/>
          <a:stretch>
            <a:fillRect/>
          </a:stretch>
        </p:blipFill>
        <p:spPr>
          <a:xfrm>
            <a:off x="1" y="9331"/>
            <a:ext cx="9143998" cy="6857998"/>
          </a:xfrm>
          <a:prstGeom prst="rect">
            <a:avLst/>
          </a:prstGeom>
        </p:spPr>
      </p:pic>
      <p:sp>
        <p:nvSpPr>
          <p:cNvPr id="2" name="Title 7">
            <a:extLst>
              <a:ext uri="{FF2B5EF4-FFF2-40B4-BE49-F238E27FC236}">
                <a16:creationId xmlns:a16="http://schemas.microsoft.com/office/drawing/2014/main" id="{00C847AB-C3E2-4B0D-84A1-F00322F28DE7}"/>
              </a:ext>
            </a:extLst>
          </p:cNvPr>
          <p:cNvSpPr>
            <a:spLocks noGrp="1"/>
          </p:cNvSpPr>
          <p:nvPr>
            <p:ph type="title" hasCustomPrompt="1"/>
          </p:nvPr>
        </p:nvSpPr>
        <p:spPr>
          <a:xfrm>
            <a:off x="434274" y="471155"/>
            <a:ext cx="6517032" cy="209985"/>
          </a:xfrm>
        </p:spPr>
        <p:txBody>
          <a:bodyPr>
            <a:noAutofit/>
          </a:bodyPr>
          <a:lstStyle>
            <a:lvl1pPr>
              <a:defRPr sz="2800" b="1">
                <a:solidFill>
                  <a:srgbClr val="1D3661"/>
                </a:solidFill>
                <a:latin typeface="Candara" panose="020E0502030303020204" pitchFamily="34" charset="0"/>
              </a:defRPr>
            </a:lvl1pPr>
          </a:lstStyle>
          <a:p>
            <a:r>
              <a:rPr lang="en-US" dirty="0"/>
              <a:t>Heading goes here</a:t>
            </a:r>
            <a:endParaRPr lang="en-GB" dirty="0"/>
          </a:p>
        </p:txBody>
      </p:sp>
      <p:sp>
        <p:nvSpPr>
          <p:cNvPr id="5" name="Text Placeholder 2">
            <a:extLst>
              <a:ext uri="{FF2B5EF4-FFF2-40B4-BE49-F238E27FC236}">
                <a16:creationId xmlns:a16="http://schemas.microsoft.com/office/drawing/2014/main" id="{6D606291-84B3-40D2-A1E3-EF47129B75FB}"/>
              </a:ext>
            </a:extLst>
          </p:cNvPr>
          <p:cNvSpPr>
            <a:spLocks noGrp="1"/>
          </p:cNvSpPr>
          <p:nvPr>
            <p:ph idx="1"/>
          </p:nvPr>
        </p:nvSpPr>
        <p:spPr>
          <a:xfrm>
            <a:off x="301620" y="2047875"/>
            <a:ext cx="8546427" cy="4129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id="{DC78AEF5-5F09-4328-BC65-02B69276BFE6}"/>
              </a:ext>
            </a:extLst>
          </p:cNvPr>
          <p:cNvSpPr txBox="1">
            <a:spLocks/>
          </p:cNvSpPr>
          <p:nvPr userDrawn="1"/>
        </p:nvSpPr>
        <p:spPr>
          <a:xfrm>
            <a:off x="301619" y="1422472"/>
            <a:ext cx="8546428" cy="5454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rgbClr val="9A3467"/>
                </a:solidFill>
                <a:latin typeface="Candara" panose="020E0502030303020204" pitchFamily="34" charset="0"/>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69445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5376" y="8723"/>
            <a:ext cx="9144811" cy="6858607"/>
          </a:xfrm>
          <a:prstGeom prst="rect">
            <a:avLst/>
          </a:prstGeom>
        </p:spPr>
      </p:pic>
      <p:sp>
        <p:nvSpPr>
          <p:cNvPr id="17" name="TextBox 16"/>
          <p:cNvSpPr txBox="1"/>
          <p:nvPr userDrawn="1"/>
        </p:nvSpPr>
        <p:spPr>
          <a:xfrm>
            <a:off x="1787857" y="5189278"/>
            <a:ext cx="7219665" cy="553998"/>
          </a:xfrm>
          <a:prstGeom prst="rect">
            <a:avLst/>
          </a:prstGeom>
          <a:noFill/>
        </p:spPr>
        <p:txBody>
          <a:bodyPr wrap="square" rtlCol="0">
            <a:spAutoFit/>
          </a:bodyPr>
          <a:lstStyle/>
          <a:p>
            <a:r>
              <a:rPr lang="en-GB" sz="1500" b="0" dirty="0">
                <a:solidFill>
                  <a:schemeClr val="bg1"/>
                </a:solidFill>
                <a:latin typeface="Candara" panose="020E0502030303020204" pitchFamily="34" charset="0"/>
                <a:cs typeface="Arial" panose="020B0604020202020204" pitchFamily="34" charset="0"/>
              </a:rPr>
              <a:t>Please contact the CEOP Education team directly at </a:t>
            </a:r>
            <a:r>
              <a:rPr lang="en-GB" sz="1500" b="0" u="none" dirty="0" smtClean="0">
                <a:solidFill>
                  <a:srgbClr val="148567"/>
                </a:solidFill>
                <a:latin typeface="Candara" panose="020E0502030303020204" pitchFamily="34" charset="0"/>
                <a:cs typeface="Arial" panose="020B0604020202020204" pitchFamily="34" charset="0"/>
                <a:hlinkClick r:id="rId3"/>
              </a:rPr>
              <a:t>ceopeducation@nca.gov.uk</a:t>
            </a:r>
            <a:endParaRPr lang="en-GB" sz="1500" b="0" u="none" dirty="0">
              <a:solidFill>
                <a:srgbClr val="148567"/>
              </a:solidFill>
              <a:latin typeface="Candara" panose="020E0502030303020204" pitchFamily="34" charset="0"/>
              <a:cs typeface="Arial" panose="020B0604020202020204" pitchFamily="34" charset="0"/>
            </a:endParaRPr>
          </a:p>
          <a:p>
            <a:r>
              <a:rPr lang="en-GB" sz="1500" b="0" dirty="0">
                <a:solidFill>
                  <a:schemeClr val="bg1"/>
                </a:solidFill>
                <a:latin typeface="Candara" panose="020E0502030303020204" pitchFamily="34" charset="0"/>
                <a:cs typeface="Arial" panose="020B0604020202020204" pitchFamily="34" charset="0"/>
              </a:rPr>
              <a:t>If you have any queries or feedback on the training you have received.</a:t>
            </a:r>
          </a:p>
        </p:txBody>
      </p:sp>
    </p:spTree>
    <p:extLst>
      <p:ext uri="{BB962C8B-B14F-4D97-AF65-F5344CB8AC3E}">
        <p14:creationId xmlns:p14="http://schemas.microsoft.com/office/powerpoint/2010/main" val="94567370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117" y="9331"/>
            <a:ext cx="9139766" cy="6854825"/>
          </a:xfrm>
          <a:prstGeom prst="rect">
            <a:avLst/>
          </a:prstGeom>
        </p:spPr>
      </p:pic>
    </p:spTree>
    <p:extLst>
      <p:ext uri="{BB962C8B-B14F-4D97-AF65-F5344CB8AC3E}">
        <p14:creationId xmlns:p14="http://schemas.microsoft.com/office/powerpoint/2010/main" val="55648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4568"/>
            <a:ext cx="9143997" cy="6857998"/>
          </a:xfrm>
          <a:prstGeom prst="rect">
            <a:avLst/>
          </a:prstGeom>
        </p:spPr>
      </p:pic>
      <p:sp>
        <p:nvSpPr>
          <p:cNvPr id="19" name="Title 18">
            <a:extLst>
              <a:ext uri="{FF2B5EF4-FFF2-40B4-BE49-F238E27FC236}">
                <a16:creationId xmlns:a16="http://schemas.microsoft.com/office/drawing/2014/main" id="{1AFFC829-8733-4C98-B55C-7CA18AC848E4}"/>
              </a:ext>
            </a:extLst>
          </p:cNvPr>
          <p:cNvSpPr>
            <a:spLocks noGrp="1"/>
          </p:cNvSpPr>
          <p:nvPr>
            <p:ph type="title" hasCustomPrompt="1"/>
          </p:nvPr>
        </p:nvSpPr>
        <p:spPr>
          <a:xfrm>
            <a:off x="357598" y="2355524"/>
            <a:ext cx="6181928" cy="545407"/>
          </a:xfrm>
        </p:spPr>
        <p:txBody>
          <a:bodyPr>
            <a:noAutofit/>
          </a:bodyPr>
          <a:lstStyle>
            <a:lvl1pPr>
              <a:defRPr sz="3100" b="1">
                <a:solidFill>
                  <a:schemeClr val="bg1"/>
                </a:solidFill>
                <a:latin typeface="Candara" panose="020E0502030303020204" pitchFamily="34" charset="0"/>
              </a:defRPr>
            </a:lvl1pPr>
          </a:lstStyle>
          <a:p>
            <a:r>
              <a:rPr lang="en-US" dirty="0"/>
              <a:t>Divider/intro page title</a:t>
            </a:r>
            <a:endParaRPr lang="en-GB" dirty="0"/>
          </a:p>
        </p:txBody>
      </p:sp>
    </p:spTree>
    <p:extLst>
      <p:ext uri="{BB962C8B-B14F-4D97-AF65-F5344CB8AC3E}">
        <p14:creationId xmlns:p14="http://schemas.microsoft.com/office/powerpoint/2010/main" val="3672055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70B23-5D19-42BD-868A-EF66736674B0}"/>
              </a:ext>
            </a:extLst>
          </p:cNvPr>
          <p:cNvPicPr>
            <a:picLocks noChangeAspect="1"/>
          </p:cNvPicPr>
          <p:nvPr userDrawn="1"/>
        </p:nvPicPr>
        <p:blipFill>
          <a:blip r:embed="rId2"/>
          <a:stretch>
            <a:fillRect/>
          </a:stretch>
        </p:blipFill>
        <p:spPr>
          <a:xfrm>
            <a:off x="1" y="9331"/>
            <a:ext cx="9143998" cy="6857998"/>
          </a:xfrm>
          <a:prstGeom prst="rect">
            <a:avLst/>
          </a:prstGeom>
        </p:spPr>
      </p:pic>
      <p:sp>
        <p:nvSpPr>
          <p:cNvPr id="2" name="Title 7">
            <a:extLst>
              <a:ext uri="{FF2B5EF4-FFF2-40B4-BE49-F238E27FC236}">
                <a16:creationId xmlns:a16="http://schemas.microsoft.com/office/drawing/2014/main" id="{00C847AB-C3E2-4B0D-84A1-F00322F28DE7}"/>
              </a:ext>
            </a:extLst>
          </p:cNvPr>
          <p:cNvSpPr>
            <a:spLocks noGrp="1"/>
          </p:cNvSpPr>
          <p:nvPr>
            <p:ph type="title" hasCustomPrompt="1"/>
          </p:nvPr>
        </p:nvSpPr>
        <p:spPr>
          <a:xfrm>
            <a:off x="434274" y="471155"/>
            <a:ext cx="6517032" cy="209985"/>
          </a:xfrm>
        </p:spPr>
        <p:txBody>
          <a:bodyPr>
            <a:noAutofit/>
          </a:bodyPr>
          <a:lstStyle>
            <a:lvl1pPr>
              <a:defRPr sz="2800" b="1">
                <a:solidFill>
                  <a:srgbClr val="1D3661"/>
                </a:solidFill>
                <a:latin typeface="Candara" panose="020E0502030303020204" pitchFamily="34" charset="0"/>
              </a:defRPr>
            </a:lvl1pPr>
          </a:lstStyle>
          <a:p>
            <a:r>
              <a:rPr lang="en-US" dirty="0"/>
              <a:t>Heading goes here</a:t>
            </a:r>
            <a:endParaRPr lang="en-GB" dirty="0"/>
          </a:p>
        </p:txBody>
      </p:sp>
    </p:spTree>
    <p:extLst>
      <p:ext uri="{BB962C8B-B14F-4D97-AF65-F5344CB8AC3E}">
        <p14:creationId xmlns:p14="http://schemas.microsoft.com/office/powerpoint/2010/main" val="2731400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70B23-5D19-42BD-868A-EF66736674B0}"/>
              </a:ext>
            </a:extLst>
          </p:cNvPr>
          <p:cNvPicPr>
            <a:picLocks noChangeAspect="1"/>
          </p:cNvPicPr>
          <p:nvPr userDrawn="1"/>
        </p:nvPicPr>
        <p:blipFill>
          <a:blip r:embed="rId2"/>
          <a:stretch>
            <a:fillRect/>
          </a:stretch>
        </p:blipFill>
        <p:spPr>
          <a:xfrm>
            <a:off x="1" y="9331"/>
            <a:ext cx="9143998" cy="6857998"/>
          </a:xfrm>
          <a:prstGeom prst="rect">
            <a:avLst/>
          </a:prstGeom>
        </p:spPr>
      </p:pic>
      <p:sp>
        <p:nvSpPr>
          <p:cNvPr id="2" name="Title 7">
            <a:extLst>
              <a:ext uri="{FF2B5EF4-FFF2-40B4-BE49-F238E27FC236}">
                <a16:creationId xmlns:a16="http://schemas.microsoft.com/office/drawing/2014/main" id="{00C847AB-C3E2-4B0D-84A1-F00322F28DE7}"/>
              </a:ext>
            </a:extLst>
          </p:cNvPr>
          <p:cNvSpPr>
            <a:spLocks noGrp="1"/>
          </p:cNvSpPr>
          <p:nvPr>
            <p:ph type="title" hasCustomPrompt="1"/>
          </p:nvPr>
        </p:nvSpPr>
        <p:spPr>
          <a:xfrm>
            <a:off x="434274" y="471155"/>
            <a:ext cx="6517032" cy="209985"/>
          </a:xfrm>
        </p:spPr>
        <p:txBody>
          <a:bodyPr>
            <a:noAutofit/>
          </a:bodyPr>
          <a:lstStyle>
            <a:lvl1pPr>
              <a:defRPr sz="2800" b="1">
                <a:solidFill>
                  <a:srgbClr val="1D3661"/>
                </a:solidFill>
                <a:latin typeface="Candara" panose="020E0502030303020204" pitchFamily="34" charset="0"/>
              </a:defRPr>
            </a:lvl1pPr>
          </a:lstStyle>
          <a:p>
            <a:r>
              <a:rPr lang="en-US" dirty="0"/>
              <a:t>Heading goes here</a:t>
            </a:r>
            <a:endParaRPr lang="en-GB" dirty="0"/>
          </a:p>
        </p:txBody>
      </p:sp>
      <p:sp>
        <p:nvSpPr>
          <p:cNvPr id="5" name="Text Placeholder 2">
            <a:extLst>
              <a:ext uri="{FF2B5EF4-FFF2-40B4-BE49-F238E27FC236}">
                <a16:creationId xmlns:a16="http://schemas.microsoft.com/office/drawing/2014/main" id="{6D606291-84B3-40D2-A1E3-EF47129B75FB}"/>
              </a:ext>
            </a:extLst>
          </p:cNvPr>
          <p:cNvSpPr>
            <a:spLocks noGrp="1"/>
          </p:cNvSpPr>
          <p:nvPr>
            <p:ph idx="1"/>
          </p:nvPr>
        </p:nvSpPr>
        <p:spPr>
          <a:xfrm>
            <a:off x="301620" y="2047875"/>
            <a:ext cx="8546427" cy="4129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id="{DC78AEF5-5F09-4328-BC65-02B69276BFE6}"/>
              </a:ext>
            </a:extLst>
          </p:cNvPr>
          <p:cNvSpPr txBox="1">
            <a:spLocks/>
          </p:cNvSpPr>
          <p:nvPr userDrawn="1"/>
        </p:nvSpPr>
        <p:spPr>
          <a:xfrm>
            <a:off x="301619" y="1422472"/>
            <a:ext cx="8546428" cy="5454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rgbClr val="9A3467"/>
                </a:solidFill>
                <a:latin typeface="Candara" panose="020E0502030303020204" pitchFamily="34" charset="0"/>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646823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619" y="1422472"/>
            <a:ext cx="8546428" cy="5454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1620" y="2047875"/>
            <a:ext cx="8546427" cy="4129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94368162"/>
      </p:ext>
    </p:extLst>
  </p:cSld>
  <p:clrMap bg1="lt1" tx1="dk1" bg2="lt2" tx2="dk2" accent1="accent1" accent2="accent2" accent3="accent3" accent4="accent4" accent5="accent5" accent6="accent6" hlink="hlink" folHlink="folHlink"/>
  <p:sldLayoutIdLst>
    <p:sldLayoutId id="2147483657" r:id="rId1"/>
    <p:sldLayoutId id="2147483682" r:id="rId2"/>
    <p:sldLayoutId id="2147483665" r:id="rId3"/>
    <p:sldLayoutId id="2147483685" r:id="rId4"/>
    <p:sldLayoutId id="2147483684" r:id="rId5"/>
  </p:sldLayoutIdLst>
  <p:txStyles>
    <p:titleStyle>
      <a:lvl1pPr algn="l" defTabSz="914400" rtl="0" eaLnBrk="1" latinLnBrk="0" hangingPunct="1">
        <a:lnSpc>
          <a:spcPct val="90000"/>
        </a:lnSpc>
        <a:spcBef>
          <a:spcPct val="0"/>
        </a:spcBef>
        <a:buNone/>
        <a:defRPr sz="2000" b="1" kern="1200">
          <a:solidFill>
            <a:srgbClr val="9A3467"/>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SzPct val="80000"/>
        <a:buFontTx/>
        <a:buBlip>
          <a:blip r:embed="rId7"/>
        </a:buBlip>
        <a:defRPr sz="1600" b="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SzPct val="80000"/>
        <a:buFontTx/>
        <a:buBlip>
          <a:blip r:embed="rId7"/>
        </a:buBlip>
        <a:defRPr sz="1600" b="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SzPct val="80000"/>
        <a:buFontTx/>
        <a:buBlip>
          <a:blip r:embed="rId7"/>
        </a:buBlip>
        <a:defRPr sz="1600" b="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619" y="1422472"/>
            <a:ext cx="8546428" cy="5454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1620" y="2047875"/>
            <a:ext cx="8546427" cy="4129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856585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914400" rtl="0" eaLnBrk="1" latinLnBrk="0" hangingPunct="1">
        <a:lnSpc>
          <a:spcPct val="90000"/>
        </a:lnSpc>
        <a:spcBef>
          <a:spcPct val="0"/>
        </a:spcBef>
        <a:buNone/>
        <a:defRPr sz="2000" b="1" kern="1200">
          <a:solidFill>
            <a:srgbClr val="9A3467"/>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SzPct val="80000"/>
        <a:buFontTx/>
        <a:buBlip>
          <a:blip r:embed="rId7"/>
        </a:buBlip>
        <a:defRPr sz="1600" b="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SzPct val="80000"/>
        <a:buFontTx/>
        <a:buBlip>
          <a:blip r:embed="rId7"/>
        </a:buBlip>
        <a:defRPr sz="1600" b="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SzPct val="80000"/>
        <a:buFontTx/>
        <a:buBlip>
          <a:blip r:embed="rId7"/>
        </a:buBlip>
        <a:defRPr sz="1600" b="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619" y="1422472"/>
            <a:ext cx="8546428" cy="5454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1620" y="2047875"/>
            <a:ext cx="8546427" cy="4129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986705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2000" b="1" kern="1200">
          <a:solidFill>
            <a:srgbClr val="9A3467"/>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SzPct val="80000"/>
        <a:buFontTx/>
        <a:buBlip>
          <a:blip r:embed="rId8"/>
        </a:buBlip>
        <a:defRPr sz="1600" b="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SzPct val="80000"/>
        <a:buFontTx/>
        <a:buBlip>
          <a:blip r:embed="rId8"/>
        </a:buBlip>
        <a:defRPr sz="1600" b="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SzPct val="80000"/>
        <a:buFontTx/>
        <a:buBlip>
          <a:blip r:embed="rId8"/>
        </a:buBlip>
        <a:defRPr sz="1600" b="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jp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thinkuknow.co.uk/parents/articles/parents-guide-to-watching-videos-online"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thinkuknow.co.uk/parents/articles/in-game-chat"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www.thinkuknow.co.uk/parents/articles/what-is-live-streamin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thinkuknow.co.uk/parents/articles/is-my-child-ready-for-social-media"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video" Target="../media/media1.mp4"/><Relationship Id="rId7" Type="http://schemas.openxmlformats.org/officeDocument/2006/relationships/image" Target="../media/image53.png"/><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notesSlide" Target="../notesSlides/notesSlide28.xml"/><Relationship Id="rId5" Type="http://schemas.openxmlformats.org/officeDocument/2006/relationships/slideLayout" Target="../slideLayouts/slideLayout3.xml"/><Relationship Id="rId4" Type="http://schemas.openxmlformats.org/officeDocument/2006/relationships/tags" Target="../tags/tag6.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gif"/><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cesvw02\CEOP_Data$\CEOP Cat B\Harm Reduction\Thinkuknow\05 THINKUKNOW ASSETS\05 THINKUKNOW ASSETS\NEW PRESENTATION TEMPLATES\Illustrations\Adult\Female\64303_NCA_TUK_adult_female_1.png">
            <a:extLst>
              <a:ext uri="{FF2B5EF4-FFF2-40B4-BE49-F238E27FC236}">
                <a16:creationId xmlns:a16="http://schemas.microsoft.com/office/drawing/2014/main" id="{A5427CF8-295A-4D74-BE75-E57F5CFC2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 y="4668099"/>
            <a:ext cx="852475" cy="1759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4cesvw02\CEOP_Data$\CEOP Cat B\Harm Reduction\Thinkuknow\05 THINKUKNOW ASSETS\05 THINKUKNOW ASSETS\NEW PRESENTATION TEMPLATES\Illustrations\Adult\Male\64303_NCA_TUK_adult_male_13.png">
            <a:extLst>
              <a:ext uri="{FF2B5EF4-FFF2-40B4-BE49-F238E27FC236}">
                <a16:creationId xmlns:a16="http://schemas.microsoft.com/office/drawing/2014/main" id="{36EBF70E-62F9-43A9-9784-D0A7B4573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00" y="4597976"/>
            <a:ext cx="539271" cy="1832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4cesvw02\CEOP_Data$\CEOP Cat B\Harm Reduction\Thinkuknow\05 THINKUKNOW ASSETS\05 THINKUKNOW ASSETS\NEW PRESENTATION TEMPLATES\Illustrations\Child\Happy\64303_NCA_TUK_CHILD_HAPPY_9.png">
            <a:extLst>
              <a:ext uri="{FF2B5EF4-FFF2-40B4-BE49-F238E27FC236}">
                <a16:creationId xmlns:a16="http://schemas.microsoft.com/office/drawing/2014/main" id="{0D0A5C0A-094D-46D3-86FA-DD16BB710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729" y="5373934"/>
            <a:ext cx="468612" cy="1055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4cesvw02\CEOP_Data$\CEOP Cat B\Harm Reduction\Thinkuknow\05 THINKUKNOW ASSETS\05 THINKUKNOW ASSETS\NEW PRESENTATION TEMPLATES\Illustrations\Child\Happy\64303_NCA_TUK_CHILD_HAPPY_17.png">
            <a:extLst>
              <a:ext uri="{FF2B5EF4-FFF2-40B4-BE49-F238E27FC236}">
                <a16:creationId xmlns:a16="http://schemas.microsoft.com/office/drawing/2014/main" id="{334EDCB9-3CA2-4E73-9769-C46318F39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904" y="5240193"/>
            <a:ext cx="437125" cy="1188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hirt, drawing&#10;&#10;Description automatically generated">
            <a:extLst>
              <a:ext uri="{FF2B5EF4-FFF2-40B4-BE49-F238E27FC236}">
                <a16:creationId xmlns:a16="http://schemas.microsoft.com/office/drawing/2014/main" id="{2ED368C7-94B7-46DA-963E-DC9211C66FC2}"/>
              </a:ext>
            </a:extLst>
          </p:cNvPr>
          <p:cNvPicPr>
            <a:picLocks noChangeAspect="1"/>
          </p:cNvPicPr>
          <p:nvPr/>
        </p:nvPicPr>
        <p:blipFill>
          <a:blip r:embed="rId7"/>
          <a:stretch>
            <a:fillRect/>
          </a:stretch>
        </p:blipFill>
        <p:spPr>
          <a:xfrm>
            <a:off x="1842787" y="4817086"/>
            <a:ext cx="716040" cy="1607391"/>
          </a:xfrm>
          <a:prstGeom prst="rect">
            <a:avLst/>
          </a:prstGeom>
        </p:spPr>
      </p:pic>
      <p:pic>
        <p:nvPicPr>
          <p:cNvPr id="14" name="Picture 13" descr="A picture containing drawing, shirt&#10;&#10;Description automatically generated">
            <a:extLst>
              <a:ext uri="{FF2B5EF4-FFF2-40B4-BE49-F238E27FC236}">
                <a16:creationId xmlns:a16="http://schemas.microsoft.com/office/drawing/2014/main" id="{75B8D50A-2F6D-4F21-ABDA-3E812670FA9B}"/>
              </a:ext>
            </a:extLst>
          </p:cNvPr>
          <p:cNvPicPr>
            <a:picLocks noChangeAspect="1"/>
          </p:cNvPicPr>
          <p:nvPr/>
        </p:nvPicPr>
        <p:blipFill>
          <a:blip r:embed="rId8"/>
          <a:stretch>
            <a:fillRect/>
          </a:stretch>
        </p:blipFill>
        <p:spPr>
          <a:xfrm>
            <a:off x="4005428" y="4722103"/>
            <a:ext cx="470345" cy="1684306"/>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29833EEB-05D9-45A2-825E-205851D8F1A2}"/>
              </a:ext>
            </a:extLst>
          </p:cNvPr>
          <p:cNvPicPr>
            <a:picLocks noChangeAspect="1"/>
          </p:cNvPicPr>
          <p:nvPr/>
        </p:nvPicPr>
        <p:blipFill>
          <a:blip r:embed="rId9"/>
          <a:stretch>
            <a:fillRect/>
          </a:stretch>
        </p:blipFill>
        <p:spPr>
          <a:xfrm>
            <a:off x="2916974" y="4778628"/>
            <a:ext cx="809390" cy="168430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AB8DA02C-E256-4CE1-8EC1-410419C7BD34}"/>
              </a:ext>
            </a:extLst>
          </p:cNvPr>
          <p:cNvPicPr>
            <a:picLocks noChangeAspect="1"/>
          </p:cNvPicPr>
          <p:nvPr/>
        </p:nvPicPr>
        <p:blipFill>
          <a:blip r:embed="rId10"/>
          <a:stretch>
            <a:fillRect/>
          </a:stretch>
        </p:blipFill>
        <p:spPr>
          <a:xfrm>
            <a:off x="2333946" y="5317714"/>
            <a:ext cx="589356" cy="110676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A670D9D-0317-463C-A31A-4051B984FF03}"/>
              </a:ext>
            </a:extLst>
          </p:cNvPr>
          <p:cNvPicPr>
            <a:picLocks noChangeAspect="1"/>
          </p:cNvPicPr>
          <p:nvPr/>
        </p:nvPicPr>
        <p:blipFill>
          <a:blip r:embed="rId11"/>
          <a:stretch>
            <a:fillRect/>
          </a:stretch>
        </p:blipFill>
        <p:spPr>
          <a:xfrm>
            <a:off x="4686116" y="5330253"/>
            <a:ext cx="412483" cy="1097219"/>
          </a:xfrm>
          <a:prstGeom prst="rect">
            <a:avLst/>
          </a:prstGeom>
        </p:spPr>
      </p:pic>
      <p:pic>
        <p:nvPicPr>
          <p:cNvPr id="22" name="Picture 21" descr="A picture containing clock, light&#10;&#10;Description automatically generated">
            <a:extLst>
              <a:ext uri="{FF2B5EF4-FFF2-40B4-BE49-F238E27FC236}">
                <a16:creationId xmlns:a16="http://schemas.microsoft.com/office/drawing/2014/main" id="{2A2E7200-1CFB-48B2-958D-715D38D8793D}"/>
              </a:ext>
            </a:extLst>
          </p:cNvPr>
          <p:cNvPicPr>
            <a:picLocks noChangeAspect="1"/>
          </p:cNvPicPr>
          <p:nvPr/>
        </p:nvPicPr>
        <p:blipFill>
          <a:blip r:embed="rId12"/>
          <a:stretch>
            <a:fillRect/>
          </a:stretch>
        </p:blipFill>
        <p:spPr>
          <a:xfrm>
            <a:off x="5082953" y="4654171"/>
            <a:ext cx="584045" cy="177103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77ACBCA-5441-4261-A8C2-116CA75EC2BD}"/>
              </a:ext>
            </a:extLst>
          </p:cNvPr>
          <p:cNvPicPr>
            <a:picLocks noChangeAspect="1"/>
          </p:cNvPicPr>
          <p:nvPr/>
        </p:nvPicPr>
        <p:blipFill>
          <a:blip r:embed="rId13"/>
          <a:stretch>
            <a:fillRect/>
          </a:stretch>
        </p:blipFill>
        <p:spPr>
          <a:xfrm>
            <a:off x="3663200" y="5490621"/>
            <a:ext cx="467002" cy="938964"/>
          </a:xfrm>
          <a:prstGeom prst="rect">
            <a:avLst/>
          </a:prstGeom>
        </p:spPr>
      </p:pic>
      <p:pic>
        <p:nvPicPr>
          <p:cNvPr id="26" name="Picture 25" descr="A close up of a sign&#10;&#10;Description automatically generated">
            <a:extLst>
              <a:ext uri="{FF2B5EF4-FFF2-40B4-BE49-F238E27FC236}">
                <a16:creationId xmlns:a16="http://schemas.microsoft.com/office/drawing/2014/main" id="{11551740-BDDA-435E-A161-5A95F666BD1E}"/>
              </a:ext>
            </a:extLst>
          </p:cNvPr>
          <p:cNvPicPr>
            <a:picLocks noChangeAspect="1"/>
          </p:cNvPicPr>
          <p:nvPr/>
        </p:nvPicPr>
        <p:blipFill>
          <a:blip r:embed="rId14"/>
          <a:stretch>
            <a:fillRect/>
          </a:stretch>
        </p:blipFill>
        <p:spPr>
          <a:xfrm>
            <a:off x="7846670" y="4606552"/>
            <a:ext cx="936059" cy="1413089"/>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B7CF704C-E1B3-480C-B817-B9180364AC19}"/>
              </a:ext>
            </a:extLst>
          </p:cNvPr>
          <p:cNvPicPr>
            <a:picLocks noChangeAspect="1"/>
          </p:cNvPicPr>
          <p:nvPr/>
        </p:nvPicPr>
        <p:blipFill>
          <a:blip r:embed="rId15"/>
          <a:stretch>
            <a:fillRect/>
          </a:stretch>
        </p:blipFill>
        <p:spPr>
          <a:xfrm>
            <a:off x="6235398" y="5200511"/>
            <a:ext cx="1529019" cy="678352"/>
          </a:xfrm>
          <a:prstGeom prst="rect">
            <a:avLst/>
          </a:prstGeom>
        </p:spPr>
      </p:pic>
      <p:pic>
        <p:nvPicPr>
          <p:cNvPr id="29" name="Picture 28">
            <a:extLst>
              <a:ext uri="{FF2B5EF4-FFF2-40B4-BE49-F238E27FC236}">
                <a16:creationId xmlns:a16="http://schemas.microsoft.com/office/drawing/2014/main" id="{E767B6E2-F497-4F35-B63F-531796F34BDE}"/>
              </a:ext>
            </a:extLst>
          </p:cNvPr>
          <p:cNvPicPr>
            <a:picLocks noChangeAspect="1"/>
          </p:cNvPicPr>
          <p:nvPr/>
        </p:nvPicPr>
        <p:blipFill>
          <a:blip r:embed="rId16"/>
          <a:stretch>
            <a:fillRect/>
          </a:stretch>
        </p:blipFill>
        <p:spPr>
          <a:xfrm>
            <a:off x="3456172" y="180565"/>
            <a:ext cx="2308169" cy="1787529"/>
          </a:xfrm>
          <a:prstGeom prst="rect">
            <a:avLst/>
          </a:prstGeom>
        </p:spPr>
      </p:pic>
      <p:sp>
        <p:nvSpPr>
          <p:cNvPr id="30" name="Rectangle 29">
            <a:extLst>
              <a:ext uri="{FF2B5EF4-FFF2-40B4-BE49-F238E27FC236}">
                <a16:creationId xmlns:a16="http://schemas.microsoft.com/office/drawing/2014/main" id="{81AEEADD-F7A7-42C7-8E31-786FC36863D1}"/>
              </a:ext>
            </a:extLst>
          </p:cNvPr>
          <p:cNvSpPr/>
          <p:nvPr/>
        </p:nvSpPr>
        <p:spPr>
          <a:xfrm>
            <a:off x="7325591" y="98714"/>
            <a:ext cx="1719695" cy="1356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a:extLst>
              <a:ext uri="{FF2B5EF4-FFF2-40B4-BE49-F238E27FC236}">
                <a16:creationId xmlns:a16="http://schemas.microsoft.com/office/drawing/2014/main" id="{D21C4E1C-4893-458C-A1C7-93D1AC3828B7}"/>
              </a:ext>
            </a:extLst>
          </p:cNvPr>
          <p:cNvSpPr/>
          <p:nvPr/>
        </p:nvSpPr>
        <p:spPr>
          <a:xfrm>
            <a:off x="1117341" y="2070606"/>
            <a:ext cx="6810054" cy="707886"/>
          </a:xfrm>
          <a:prstGeom prst="rect">
            <a:avLst/>
          </a:prstGeom>
        </p:spPr>
        <p:txBody>
          <a:bodyPr wrap="square">
            <a:spAutoFit/>
          </a:bodyPr>
          <a:lstStyle/>
          <a:p>
            <a:pPr algn="ctr"/>
            <a:r>
              <a:rPr lang="en-GB" sz="4000" b="1" dirty="0">
                <a:solidFill>
                  <a:prstClr val="black"/>
                </a:solidFill>
                <a:latin typeface="Candara" panose="020E0502030303020204" pitchFamily="34" charset="0"/>
                <a:cs typeface="Arial" panose="020B0604020202020204" pitchFamily="34" charset="0"/>
              </a:rPr>
              <a:t>Parents and </a:t>
            </a:r>
            <a:r>
              <a:rPr lang="en-GB" sz="4000" b="1" dirty="0" smtClean="0">
                <a:solidFill>
                  <a:prstClr val="black"/>
                </a:solidFill>
                <a:latin typeface="Candara" panose="020E0502030303020204" pitchFamily="34" charset="0"/>
                <a:cs typeface="Arial" panose="020B0604020202020204" pitchFamily="34" charset="0"/>
              </a:rPr>
              <a:t>Carers (</a:t>
            </a:r>
            <a:r>
              <a:rPr lang="en-GB" sz="4000" b="1" dirty="0">
                <a:solidFill>
                  <a:prstClr val="black"/>
                </a:solidFill>
                <a:latin typeface="Candara" panose="020E0502030303020204" pitchFamily="34" charset="0"/>
                <a:cs typeface="Arial" panose="020B0604020202020204" pitchFamily="34" charset="0"/>
              </a:rPr>
              <a:t>Primary)</a:t>
            </a:r>
            <a:endParaRPr lang="en-GB" sz="4000" dirty="0">
              <a:solidFill>
                <a:prstClr val="black"/>
              </a:solidFill>
            </a:endParaRPr>
          </a:p>
        </p:txBody>
      </p:sp>
      <p:pic>
        <p:nvPicPr>
          <p:cNvPr id="2" name="Picture 1">
            <a:extLst>
              <a:ext uri="{FF2B5EF4-FFF2-40B4-BE49-F238E27FC236}">
                <a16:creationId xmlns:a16="http://schemas.microsoft.com/office/drawing/2014/main" id="{46542E1C-884B-4048-A8CF-0CBD3AA66527}"/>
              </a:ext>
            </a:extLst>
          </p:cNvPr>
          <p:cNvPicPr>
            <a:picLocks noChangeAspect="1"/>
          </p:cNvPicPr>
          <p:nvPr/>
        </p:nvPicPr>
        <p:blipFill>
          <a:blip r:embed="rId17"/>
          <a:stretch>
            <a:fillRect/>
          </a:stretch>
        </p:blipFill>
        <p:spPr>
          <a:xfrm>
            <a:off x="0" y="6422177"/>
            <a:ext cx="9144000" cy="462922"/>
          </a:xfrm>
          <a:prstGeom prst="rect">
            <a:avLst/>
          </a:prstGeom>
        </p:spPr>
      </p:pic>
      <p:sp>
        <p:nvSpPr>
          <p:cNvPr id="19" name="TextBox 18">
            <a:extLst>
              <a:ext uri="{FF2B5EF4-FFF2-40B4-BE49-F238E27FC236}">
                <a16:creationId xmlns:a16="http://schemas.microsoft.com/office/drawing/2014/main" id="{AB22372B-B462-489D-9070-41D034CC4E15}"/>
              </a:ext>
            </a:extLst>
          </p:cNvPr>
          <p:cNvSpPr txBox="1"/>
          <p:nvPr/>
        </p:nvSpPr>
        <p:spPr>
          <a:xfrm>
            <a:off x="1070521" y="2778492"/>
            <a:ext cx="7215763" cy="1200329"/>
          </a:xfrm>
          <a:prstGeom prst="rect">
            <a:avLst/>
          </a:prstGeom>
          <a:noFill/>
        </p:spPr>
        <p:txBody>
          <a:bodyPr wrap="square" rtlCol="0">
            <a:spAutoFit/>
          </a:bodyPr>
          <a:lstStyle/>
          <a:p>
            <a:pPr algn="ctr"/>
            <a:r>
              <a:rPr lang="en-GB" sz="2400" b="1" dirty="0" smtClean="0">
                <a:latin typeface="Candara" panose="020E0502030303020204" pitchFamily="34" charset="0"/>
                <a:cs typeface="Arial" panose="020B0604020202020204" pitchFamily="34" charset="0"/>
              </a:rPr>
              <a:t>Protect your children from sexual abuse online</a:t>
            </a:r>
          </a:p>
          <a:p>
            <a:pPr algn="ctr"/>
            <a:endParaRPr lang="en-GB" sz="2400" b="1" dirty="0" smtClean="0">
              <a:latin typeface="Candara" panose="020E0502030303020204" pitchFamily="34" charset="0"/>
              <a:cs typeface="Arial" panose="020B0604020202020204" pitchFamily="34" charset="0"/>
            </a:endParaRPr>
          </a:p>
          <a:p>
            <a:pPr algn="ctr"/>
            <a:r>
              <a:rPr lang="en-GB" sz="2400" b="1" dirty="0" smtClean="0">
                <a:solidFill>
                  <a:srgbClr val="9A3467"/>
                </a:solidFill>
                <a:latin typeface="Candara" panose="020E0502030303020204" pitchFamily="34" charset="0"/>
                <a:cs typeface="Arial" panose="020B0604020202020204" pitchFamily="34" charset="0"/>
              </a:rPr>
              <a:t>www.thinkuknow.co.uk/parents </a:t>
            </a:r>
            <a:endParaRPr lang="en-GB" sz="2400" b="1" dirty="0">
              <a:solidFill>
                <a:srgbClr val="9A3467"/>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2626232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cesvw02\CEOP_Data$\CEOP Cat B\Harm Reduction\Thinkuknow\05 THINKUKNOW ASSETS\05 THINKUKNOW ASSETS\NEW PRESENTATION TEMPLATES\Illustrations\Adult\Female\64303_NCA_TUK_adult_female_1.png">
            <a:extLst>
              <a:ext uri="{FF2B5EF4-FFF2-40B4-BE49-F238E27FC236}">
                <a16:creationId xmlns:a16="http://schemas.microsoft.com/office/drawing/2014/main" id="{A5427CF8-295A-4D74-BE75-E57F5CFC2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3" y="4647318"/>
            <a:ext cx="852475" cy="1759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4cesvw02\CEOP_Data$\CEOP Cat B\Harm Reduction\Thinkuknow\05 THINKUKNOW ASSETS\05 THINKUKNOW ASSETS\NEW PRESENTATION TEMPLATES\Illustrations\Adult\Male\64303_NCA_TUK_adult_male_13.png">
            <a:extLst>
              <a:ext uri="{FF2B5EF4-FFF2-40B4-BE49-F238E27FC236}">
                <a16:creationId xmlns:a16="http://schemas.microsoft.com/office/drawing/2014/main" id="{36EBF70E-62F9-43A9-9784-D0A7B4573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00" y="4597976"/>
            <a:ext cx="539271" cy="1832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4cesvw02\CEOP_Data$\CEOP Cat B\Harm Reduction\Thinkuknow\05 THINKUKNOW ASSETS\05 THINKUKNOW ASSETS\NEW PRESENTATION TEMPLATES\Illustrations\Child\Happy\64303_NCA_TUK_CHILD_HAPPY_9.png">
            <a:extLst>
              <a:ext uri="{FF2B5EF4-FFF2-40B4-BE49-F238E27FC236}">
                <a16:creationId xmlns:a16="http://schemas.microsoft.com/office/drawing/2014/main" id="{0D0A5C0A-094D-46D3-86FA-DD16BB710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69" y="5351318"/>
            <a:ext cx="468612" cy="1055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4cesvw02\CEOP_Data$\CEOP Cat B\Harm Reduction\Thinkuknow\05 THINKUKNOW ASSETS\05 THINKUKNOW ASSETS\NEW PRESENTATION TEMPLATES\Illustrations\Child\Happy\64303_NCA_TUK_CHILD_HAPPY_17.png">
            <a:extLst>
              <a:ext uri="{FF2B5EF4-FFF2-40B4-BE49-F238E27FC236}">
                <a16:creationId xmlns:a16="http://schemas.microsoft.com/office/drawing/2014/main" id="{334EDCB9-3CA2-4E73-9769-C46318F39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904" y="5240193"/>
            <a:ext cx="437125" cy="1188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hirt, drawing&#10;&#10;Description automatically generated">
            <a:extLst>
              <a:ext uri="{FF2B5EF4-FFF2-40B4-BE49-F238E27FC236}">
                <a16:creationId xmlns:a16="http://schemas.microsoft.com/office/drawing/2014/main" id="{2ED368C7-94B7-46DA-963E-DC9211C66FC2}"/>
              </a:ext>
            </a:extLst>
          </p:cNvPr>
          <p:cNvPicPr>
            <a:picLocks noChangeAspect="1"/>
          </p:cNvPicPr>
          <p:nvPr/>
        </p:nvPicPr>
        <p:blipFill>
          <a:blip r:embed="rId7"/>
          <a:stretch>
            <a:fillRect/>
          </a:stretch>
        </p:blipFill>
        <p:spPr>
          <a:xfrm>
            <a:off x="2836472" y="4807509"/>
            <a:ext cx="716040" cy="1607391"/>
          </a:xfrm>
          <a:prstGeom prst="rect">
            <a:avLst/>
          </a:prstGeom>
        </p:spPr>
      </p:pic>
      <p:pic>
        <p:nvPicPr>
          <p:cNvPr id="14" name="Picture 13" descr="A picture containing drawing, shirt&#10;&#10;Description automatically generated">
            <a:extLst>
              <a:ext uri="{FF2B5EF4-FFF2-40B4-BE49-F238E27FC236}">
                <a16:creationId xmlns:a16="http://schemas.microsoft.com/office/drawing/2014/main" id="{75B8D50A-2F6D-4F21-ABDA-3E812670FA9B}"/>
              </a:ext>
            </a:extLst>
          </p:cNvPr>
          <p:cNvPicPr>
            <a:picLocks noChangeAspect="1"/>
          </p:cNvPicPr>
          <p:nvPr/>
        </p:nvPicPr>
        <p:blipFill>
          <a:blip r:embed="rId8"/>
          <a:stretch>
            <a:fillRect/>
          </a:stretch>
        </p:blipFill>
        <p:spPr>
          <a:xfrm>
            <a:off x="6426866" y="4747455"/>
            <a:ext cx="470345" cy="1684306"/>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29833EEB-05D9-45A2-825E-205851D8F1A2}"/>
              </a:ext>
            </a:extLst>
          </p:cNvPr>
          <p:cNvPicPr>
            <a:picLocks noChangeAspect="1"/>
          </p:cNvPicPr>
          <p:nvPr/>
        </p:nvPicPr>
        <p:blipFill>
          <a:blip r:embed="rId9"/>
          <a:stretch>
            <a:fillRect/>
          </a:stretch>
        </p:blipFill>
        <p:spPr>
          <a:xfrm>
            <a:off x="4062745" y="4769053"/>
            <a:ext cx="809390" cy="168430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AB8DA02C-E256-4CE1-8EC1-410419C7BD34}"/>
              </a:ext>
            </a:extLst>
          </p:cNvPr>
          <p:cNvPicPr>
            <a:picLocks noChangeAspect="1"/>
          </p:cNvPicPr>
          <p:nvPr/>
        </p:nvPicPr>
        <p:blipFill>
          <a:blip r:embed="rId10"/>
          <a:stretch>
            <a:fillRect/>
          </a:stretch>
        </p:blipFill>
        <p:spPr>
          <a:xfrm>
            <a:off x="3454329" y="5338121"/>
            <a:ext cx="589356" cy="110676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A670D9D-0317-463C-A31A-4051B984FF03}"/>
              </a:ext>
            </a:extLst>
          </p:cNvPr>
          <p:cNvPicPr>
            <a:picLocks noChangeAspect="1"/>
          </p:cNvPicPr>
          <p:nvPr/>
        </p:nvPicPr>
        <p:blipFill>
          <a:blip r:embed="rId11"/>
          <a:stretch>
            <a:fillRect/>
          </a:stretch>
        </p:blipFill>
        <p:spPr>
          <a:xfrm>
            <a:off x="7864096" y="5327258"/>
            <a:ext cx="412483" cy="1097219"/>
          </a:xfrm>
          <a:prstGeom prst="rect">
            <a:avLst/>
          </a:prstGeom>
        </p:spPr>
      </p:pic>
      <p:pic>
        <p:nvPicPr>
          <p:cNvPr id="22" name="Picture 21" descr="A picture containing clock, light&#10;&#10;Description automatically generated">
            <a:extLst>
              <a:ext uri="{FF2B5EF4-FFF2-40B4-BE49-F238E27FC236}">
                <a16:creationId xmlns:a16="http://schemas.microsoft.com/office/drawing/2014/main" id="{2A2E7200-1CFB-48B2-958D-715D38D8793D}"/>
              </a:ext>
            </a:extLst>
          </p:cNvPr>
          <p:cNvPicPr>
            <a:picLocks noChangeAspect="1"/>
          </p:cNvPicPr>
          <p:nvPr/>
        </p:nvPicPr>
        <p:blipFill>
          <a:blip r:embed="rId12"/>
          <a:stretch>
            <a:fillRect/>
          </a:stretch>
        </p:blipFill>
        <p:spPr>
          <a:xfrm>
            <a:off x="8314700" y="4682326"/>
            <a:ext cx="584045" cy="177103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77ACBCA-5441-4261-A8C2-116CA75EC2BD}"/>
              </a:ext>
            </a:extLst>
          </p:cNvPr>
          <p:cNvPicPr>
            <a:picLocks noChangeAspect="1"/>
          </p:cNvPicPr>
          <p:nvPr/>
        </p:nvPicPr>
        <p:blipFill>
          <a:blip r:embed="rId13"/>
          <a:stretch>
            <a:fillRect/>
          </a:stretch>
        </p:blipFill>
        <p:spPr>
          <a:xfrm>
            <a:off x="6153176" y="5556749"/>
            <a:ext cx="467002" cy="938964"/>
          </a:xfrm>
          <a:prstGeom prst="rect">
            <a:avLst/>
          </a:prstGeom>
        </p:spPr>
      </p:pic>
      <p:sp>
        <p:nvSpPr>
          <p:cNvPr id="30" name="Rectangle 29">
            <a:extLst>
              <a:ext uri="{FF2B5EF4-FFF2-40B4-BE49-F238E27FC236}">
                <a16:creationId xmlns:a16="http://schemas.microsoft.com/office/drawing/2014/main" id="{81AEEADD-F7A7-42C7-8E31-786FC36863D1}"/>
              </a:ext>
            </a:extLst>
          </p:cNvPr>
          <p:cNvSpPr/>
          <p:nvPr/>
        </p:nvSpPr>
        <p:spPr>
          <a:xfrm>
            <a:off x="7325591" y="98714"/>
            <a:ext cx="1719695" cy="1356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a:extLst>
              <a:ext uri="{FF2B5EF4-FFF2-40B4-BE49-F238E27FC236}">
                <a16:creationId xmlns:a16="http://schemas.microsoft.com/office/drawing/2014/main" id="{E767B6E2-F497-4F35-B63F-531796F34BDE}"/>
              </a:ext>
            </a:extLst>
          </p:cNvPr>
          <p:cNvPicPr>
            <a:picLocks noChangeAspect="1"/>
          </p:cNvPicPr>
          <p:nvPr/>
        </p:nvPicPr>
        <p:blipFill>
          <a:blip r:embed="rId14"/>
          <a:stretch>
            <a:fillRect/>
          </a:stretch>
        </p:blipFill>
        <p:spPr>
          <a:xfrm>
            <a:off x="3456172" y="180565"/>
            <a:ext cx="2308169" cy="1787529"/>
          </a:xfrm>
          <a:prstGeom prst="rect">
            <a:avLst/>
          </a:prstGeom>
        </p:spPr>
      </p:pic>
      <p:sp>
        <p:nvSpPr>
          <p:cNvPr id="17" name="Rectangle 16">
            <a:extLst>
              <a:ext uri="{FF2B5EF4-FFF2-40B4-BE49-F238E27FC236}">
                <a16:creationId xmlns:a16="http://schemas.microsoft.com/office/drawing/2014/main" id="{D21C4E1C-4893-458C-A1C7-93D1AC3828B7}"/>
              </a:ext>
            </a:extLst>
          </p:cNvPr>
          <p:cNvSpPr/>
          <p:nvPr/>
        </p:nvSpPr>
        <p:spPr>
          <a:xfrm>
            <a:off x="1117341" y="2070606"/>
            <a:ext cx="6810054" cy="830997"/>
          </a:xfrm>
          <a:prstGeom prst="rect">
            <a:avLst/>
          </a:prstGeom>
        </p:spPr>
        <p:txBody>
          <a:bodyPr wrap="square">
            <a:spAutoFit/>
          </a:bodyPr>
          <a:lstStyle/>
          <a:p>
            <a:pPr algn="ctr"/>
            <a:r>
              <a:rPr lang="en-GB" sz="4800" b="1" dirty="0" smtClean="0">
                <a:solidFill>
                  <a:prstClr val="black"/>
                </a:solidFill>
                <a:latin typeface="Candara" panose="020E0502030303020204" pitchFamily="34" charset="0"/>
                <a:cs typeface="Arial" panose="020B0604020202020204" pitchFamily="34" charset="0"/>
              </a:rPr>
              <a:t>Viewing videos online</a:t>
            </a:r>
            <a:endParaRPr lang="en-GB" sz="4800" dirty="0">
              <a:solidFill>
                <a:prstClr val="black"/>
              </a:solidFill>
            </a:endParaRPr>
          </a:p>
        </p:txBody>
      </p:sp>
      <p:sp>
        <p:nvSpPr>
          <p:cNvPr id="19" name="TextBox 18">
            <a:extLst>
              <a:ext uri="{FF2B5EF4-FFF2-40B4-BE49-F238E27FC236}">
                <a16:creationId xmlns:a16="http://schemas.microsoft.com/office/drawing/2014/main" id="{AB22372B-B462-489D-9070-41D034CC4E15}"/>
              </a:ext>
            </a:extLst>
          </p:cNvPr>
          <p:cNvSpPr txBox="1"/>
          <p:nvPr/>
        </p:nvSpPr>
        <p:spPr>
          <a:xfrm>
            <a:off x="1070521" y="2778492"/>
            <a:ext cx="7215763" cy="830997"/>
          </a:xfrm>
          <a:prstGeom prst="rect">
            <a:avLst/>
          </a:prstGeom>
          <a:noFill/>
        </p:spPr>
        <p:txBody>
          <a:bodyPr wrap="square" rtlCol="0">
            <a:spAutoFit/>
          </a:bodyPr>
          <a:lstStyle/>
          <a:p>
            <a:pPr algn="ctr"/>
            <a:endParaRPr lang="en-GB" sz="2400" b="1" dirty="0" smtClean="0">
              <a:solidFill>
                <a:prstClr val="black"/>
              </a:solidFill>
              <a:latin typeface="Candara" panose="020E0502030303020204" pitchFamily="34" charset="0"/>
              <a:cs typeface="Arial" panose="020B0604020202020204" pitchFamily="34" charset="0"/>
            </a:endParaRPr>
          </a:p>
          <a:p>
            <a:pPr algn="ctr"/>
            <a:r>
              <a:rPr lang="en-GB" sz="2400" b="1" dirty="0" smtClean="0">
                <a:solidFill>
                  <a:srgbClr val="9A3467"/>
                </a:solidFill>
                <a:latin typeface="Candara" panose="020E0502030303020204" pitchFamily="34" charset="0"/>
                <a:cs typeface="Arial" panose="020B0604020202020204" pitchFamily="34" charset="0"/>
              </a:rPr>
              <a:t>www.thinkuknow.co.uk/parents </a:t>
            </a:r>
            <a:endParaRPr lang="en-GB" sz="2400" b="1" dirty="0">
              <a:solidFill>
                <a:srgbClr val="9A3467"/>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735816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34274" y="339118"/>
            <a:ext cx="6517032" cy="695739"/>
          </a:xfrm>
        </p:spPr>
        <p:txBody>
          <a:bodyPr>
            <a:normAutofit/>
          </a:bodyPr>
          <a:lstStyle/>
          <a:p>
            <a:r>
              <a:rPr lang="en-GB" dirty="0" smtClean="0"/>
              <a:t>In appropriate video content</a:t>
            </a:r>
            <a:endParaRPr lang="en-GB" dirty="0"/>
          </a:p>
        </p:txBody>
      </p:sp>
      <p:sp>
        <p:nvSpPr>
          <p:cNvPr id="3" name="TextBox 2">
            <a:extLst>
              <a:ext uri="{FF2B5EF4-FFF2-40B4-BE49-F238E27FC236}">
                <a16:creationId xmlns:a16="http://schemas.microsoft.com/office/drawing/2014/main" id="{48504F7C-A49F-47AF-9D21-F4083A6042C1}"/>
              </a:ext>
            </a:extLst>
          </p:cNvPr>
          <p:cNvSpPr txBox="1"/>
          <p:nvPr/>
        </p:nvSpPr>
        <p:spPr>
          <a:xfrm flipH="1">
            <a:off x="442213" y="1955253"/>
            <a:ext cx="5909600" cy="3908762"/>
          </a:xfrm>
          <a:prstGeom prst="rect">
            <a:avLst/>
          </a:prstGeom>
          <a:noFill/>
        </p:spPr>
        <p:txBody>
          <a:bodyPr wrap="square" rtlCol="0" anchor="ctr">
            <a:spAutoFit/>
          </a:bodyPr>
          <a:lstStyle/>
          <a:p>
            <a:pPr marL="342900" indent="-342900">
              <a:buFont typeface="Courier New" panose="02070309020205020404" pitchFamily="49" charset="0"/>
              <a:buChar char="o"/>
            </a:pPr>
            <a:r>
              <a:rPr lang="en-GB" sz="2400" dirty="0">
                <a:latin typeface="Candara" panose="020E0502030303020204" pitchFamily="34" charset="0"/>
                <a:ea typeface="Verdana" panose="020B0604030504040204" pitchFamily="34" charset="0"/>
                <a:cs typeface="Verdana" panose="020B0604030504040204" pitchFamily="34" charset="0"/>
              </a:rPr>
              <a:t>T</a:t>
            </a:r>
            <a:r>
              <a:rPr lang="en-GB" sz="2400" dirty="0" smtClean="0">
                <a:latin typeface="Candara" panose="020E0502030303020204" pitchFamily="34" charset="0"/>
                <a:ea typeface="Verdana" panose="020B0604030504040204" pitchFamily="34" charset="0"/>
                <a:cs typeface="Verdana" panose="020B0604030504040204" pitchFamily="34" charset="0"/>
              </a:rPr>
              <a:t>hey </a:t>
            </a:r>
            <a:r>
              <a:rPr lang="en-GB" sz="2400" dirty="0">
                <a:latin typeface="Candara" panose="020E0502030303020204" pitchFamily="34" charset="0"/>
                <a:ea typeface="Verdana" panose="020B0604030504040204" pitchFamily="34" charset="0"/>
                <a:cs typeface="Verdana" panose="020B0604030504040204" pitchFamily="34" charset="0"/>
              </a:rPr>
              <a:t>may, accidently, see something not intended for </a:t>
            </a:r>
            <a:r>
              <a:rPr lang="en-GB" sz="2400" dirty="0" smtClean="0">
                <a:latin typeface="Candara" panose="020E0502030303020204" pitchFamily="34" charset="0"/>
                <a:ea typeface="Verdana" panose="020B0604030504040204" pitchFamily="34" charset="0"/>
                <a:cs typeface="Verdana" panose="020B0604030504040204" pitchFamily="34" charset="0"/>
              </a:rPr>
              <a:t>them</a:t>
            </a:r>
          </a:p>
          <a:p>
            <a:pPr marL="342900" indent="-342900">
              <a:buFont typeface="Courier New" panose="02070309020205020404" pitchFamily="49" charset="0"/>
              <a:buChar char="o"/>
            </a:pPr>
            <a:endParaRPr lang="en-GB" sz="24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They can </a:t>
            </a:r>
            <a:r>
              <a:rPr lang="en-GB" sz="2400" dirty="0">
                <a:latin typeface="Candara" panose="020E0502030303020204" pitchFamily="34" charset="0"/>
                <a:ea typeface="Verdana" panose="020B0604030504040204" pitchFamily="34" charset="0"/>
                <a:cs typeface="Verdana" panose="020B0604030504040204" pitchFamily="34" charset="0"/>
              </a:rPr>
              <a:t>be exposed to unsuitable videos through a link they’ve found or been sent, or an app they’ve </a:t>
            </a:r>
            <a:r>
              <a:rPr lang="en-GB" sz="2400" dirty="0" smtClean="0">
                <a:latin typeface="Candara" panose="020E0502030303020204" pitchFamily="34" charset="0"/>
                <a:ea typeface="Verdana" panose="020B0604030504040204" pitchFamily="34" charset="0"/>
                <a:cs typeface="Verdana" panose="020B0604030504040204" pitchFamily="34" charset="0"/>
              </a:rPr>
              <a:t>downloaded</a:t>
            </a:r>
          </a:p>
          <a:p>
            <a:pPr marL="342900" indent="-342900">
              <a:buFont typeface="Courier New" panose="02070309020205020404" pitchFamily="49" charset="0"/>
              <a:buChar char="o"/>
            </a:pPr>
            <a:endParaRPr lang="en-GB" sz="24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They are </a:t>
            </a:r>
            <a:r>
              <a:rPr lang="en-GB" sz="2400" dirty="0">
                <a:latin typeface="Candara" panose="020E0502030303020204" pitchFamily="34" charset="0"/>
                <a:ea typeface="Verdana" panose="020B0604030504040204" pitchFamily="34" charset="0"/>
                <a:cs typeface="Verdana" panose="020B0604030504040204" pitchFamily="34" charset="0"/>
              </a:rPr>
              <a:t>curious and they may go looking for </a:t>
            </a:r>
            <a:r>
              <a:rPr lang="en-GB" sz="2400" dirty="0" smtClean="0">
                <a:latin typeface="Candara" panose="020E0502030303020204" pitchFamily="34" charset="0"/>
                <a:ea typeface="Verdana" panose="020B0604030504040204" pitchFamily="34" charset="0"/>
                <a:cs typeface="Verdana" panose="020B0604030504040204" pitchFamily="34" charset="0"/>
              </a:rPr>
              <a:t>content</a:t>
            </a:r>
            <a:endParaRPr lang="en-GB" sz="2400" dirty="0">
              <a:latin typeface="Verdana" panose="020B0604030504040204" pitchFamily="34" charset="0"/>
              <a:ea typeface="Verdana" panose="020B0604030504040204" pitchFamily="34" charset="0"/>
              <a:cs typeface="Verdana" panose="020B0604030504040204" pitchFamily="34" charset="0"/>
            </a:endParaRPr>
          </a:p>
          <a:p>
            <a:pPr marL="457200" indent="-457200" algn="l">
              <a:buFont typeface="Courier New" panose="02070309020205020404" pitchFamily="49" charset="0"/>
              <a:buChar char="o"/>
            </a:pPr>
            <a:endParaRPr lang="en-GB" sz="3200" dirty="0">
              <a:solidFill>
                <a:srgbClr val="1D3661"/>
              </a:solidFill>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442215" y="1214604"/>
            <a:ext cx="6517032" cy="695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solidFill>
                  <a:srgbClr val="9A3467"/>
                </a:solidFill>
              </a:rPr>
              <a:t>The risks</a:t>
            </a:r>
            <a:endParaRPr lang="en-GB" dirty="0">
              <a:solidFill>
                <a:srgbClr val="9A3467"/>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6204" y="1698072"/>
            <a:ext cx="1368325" cy="3716465"/>
          </a:xfrm>
          <a:prstGeom prst="rect">
            <a:avLst/>
          </a:prstGeom>
        </p:spPr>
      </p:pic>
    </p:spTree>
    <p:extLst>
      <p:ext uri="{BB962C8B-B14F-4D97-AF65-F5344CB8AC3E}">
        <p14:creationId xmlns:p14="http://schemas.microsoft.com/office/powerpoint/2010/main" val="3761895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34274" y="339118"/>
            <a:ext cx="6517032" cy="695739"/>
          </a:xfrm>
        </p:spPr>
        <p:txBody>
          <a:bodyPr>
            <a:normAutofit/>
          </a:bodyPr>
          <a:lstStyle/>
          <a:p>
            <a:r>
              <a:rPr lang="en-GB" dirty="0" smtClean="0"/>
              <a:t>Viewing videos online</a:t>
            </a:r>
            <a:endParaRPr lang="en-GB" dirty="0"/>
          </a:p>
        </p:txBody>
      </p:sp>
      <p:sp>
        <p:nvSpPr>
          <p:cNvPr id="3" name="TextBox 2">
            <a:extLst>
              <a:ext uri="{FF2B5EF4-FFF2-40B4-BE49-F238E27FC236}">
                <a16:creationId xmlns:a16="http://schemas.microsoft.com/office/drawing/2014/main" id="{48504F7C-A49F-47AF-9D21-F4083A6042C1}"/>
              </a:ext>
            </a:extLst>
          </p:cNvPr>
          <p:cNvSpPr txBox="1"/>
          <p:nvPr/>
        </p:nvSpPr>
        <p:spPr>
          <a:xfrm flipH="1">
            <a:off x="442209" y="2079481"/>
            <a:ext cx="5729987" cy="2862322"/>
          </a:xfrm>
          <a:prstGeom prst="rect">
            <a:avLst/>
          </a:prstGeom>
          <a:noFill/>
        </p:spPr>
        <p:txBody>
          <a:bodyPr wrap="square" rtlCol="0" anchor="ctr">
            <a:spAutoFit/>
          </a:bodyPr>
          <a:lstStyle/>
          <a:p>
            <a:pPr marL="342900" indent="-342900">
              <a:buFont typeface="Courier New" panose="02070309020205020404" pitchFamily="49" charset="0"/>
              <a:buChar char="o"/>
            </a:pPr>
            <a:r>
              <a:rPr lang="en-GB" sz="2000" b="1" dirty="0" smtClean="0">
                <a:latin typeface="Candara" panose="020E0502030303020204" pitchFamily="34" charset="0"/>
                <a:ea typeface="Verdana" panose="020B0604030504040204" pitchFamily="34" charset="0"/>
                <a:cs typeface="Verdana" panose="020B0604030504040204" pitchFamily="34" charset="0"/>
              </a:rPr>
              <a:t>Talk to your child </a:t>
            </a:r>
            <a:r>
              <a:rPr lang="en-GB" sz="2000" dirty="0" smtClean="0">
                <a:latin typeface="Candara" panose="020E0502030303020204" pitchFamily="34" charset="0"/>
                <a:ea typeface="Verdana" panose="020B0604030504040204" pitchFamily="34" charset="0"/>
                <a:cs typeface="Verdana" panose="020B0604030504040204" pitchFamily="34" charset="0"/>
              </a:rPr>
              <a:t>-  about the videos they like to watch, what makes a video inappropriate and what to </a:t>
            </a:r>
            <a:r>
              <a:rPr lang="en-GB" sz="2000" dirty="0">
                <a:latin typeface="Candara" panose="020E0502030303020204" pitchFamily="34" charset="0"/>
                <a:ea typeface="Verdana" panose="020B0604030504040204" pitchFamily="34" charset="0"/>
                <a:cs typeface="Verdana" panose="020B0604030504040204" pitchFamily="34" charset="0"/>
              </a:rPr>
              <a:t>do if they </a:t>
            </a:r>
            <a:r>
              <a:rPr lang="en-GB" sz="2000" dirty="0" smtClean="0">
                <a:latin typeface="Candara" panose="020E0502030303020204" pitchFamily="34" charset="0"/>
                <a:ea typeface="Verdana" panose="020B0604030504040204" pitchFamily="34" charset="0"/>
                <a:cs typeface="Verdana" panose="020B0604030504040204" pitchFamily="34" charset="0"/>
              </a:rPr>
              <a:t>see anything they shouldn’t. </a:t>
            </a:r>
          </a:p>
          <a:p>
            <a:pPr marL="342900" indent="-342900">
              <a:buFont typeface="Courier New" panose="02070309020205020404" pitchFamily="49" charset="0"/>
              <a:buChar char="o"/>
            </a:pPr>
            <a:endParaRPr lang="en-GB" sz="20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000" b="1" dirty="0">
                <a:latin typeface="Candara" panose="020E0502030303020204" pitchFamily="34" charset="0"/>
                <a:ea typeface="Verdana" panose="020B0604030504040204" pitchFamily="34" charset="0"/>
                <a:cs typeface="Verdana" panose="020B0604030504040204" pitchFamily="34" charset="0"/>
              </a:rPr>
              <a:t>Look up the age ratings </a:t>
            </a:r>
            <a:r>
              <a:rPr lang="en-GB" sz="2000" dirty="0">
                <a:latin typeface="Candara" panose="020E0502030303020204" pitchFamily="34" charset="0"/>
                <a:ea typeface="Verdana" panose="020B0604030504040204" pitchFamily="34" charset="0"/>
                <a:cs typeface="Verdana" panose="020B0604030504040204" pitchFamily="34" charset="0"/>
              </a:rPr>
              <a:t>- before your child uses them for a guide as to whether it’s appropriate.</a:t>
            </a:r>
          </a:p>
          <a:p>
            <a:pPr marL="342900" indent="-342900">
              <a:buFont typeface="Courier New" panose="02070309020205020404" pitchFamily="49" charset="0"/>
              <a:buChar char="o"/>
            </a:pPr>
            <a:endParaRPr lang="en-GB" sz="2000" b="1"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000" b="1" dirty="0">
                <a:latin typeface="Candara" panose="020E0502030303020204" pitchFamily="34" charset="0"/>
                <a:ea typeface="Verdana" panose="020B0604030504040204" pitchFamily="34" charset="0"/>
                <a:cs typeface="Verdana" panose="020B0604030504040204" pitchFamily="34" charset="0"/>
              </a:rPr>
              <a:t>Set up parental controls and </a:t>
            </a:r>
            <a:r>
              <a:rPr lang="en-GB" sz="2000" b="1" dirty="0" smtClean="0">
                <a:latin typeface="Candara" panose="020E0502030303020204" pitchFamily="34" charset="0"/>
                <a:ea typeface="Verdana" panose="020B0604030504040204" pitchFamily="34" charset="0"/>
                <a:cs typeface="Verdana" panose="020B0604030504040204" pitchFamily="34" charset="0"/>
              </a:rPr>
              <a:t>filters </a:t>
            </a:r>
            <a:r>
              <a:rPr lang="en-GB" sz="2000" dirty="0" smtClean="0">
                <a:latin typeface="Candara" panose="020E0502030303020204" pitchFamily="34" charset="0"/>
                <a:ea typeface="Verdana" panose="020B0604030504040204" pitchFamily="34" charset="0"/>
                <a:cs typeface="Verdana" panose="020B0604030504040204" pitchFamily="34" charset="0"/>
              </a:rPr>
              <a:t>- to </a:t>
            </a:r>
            <a:r>
              <a:rPr lang="en-GB" sz="2000" dirty="0">
                <a:latin typeface="Candara" panose="020E0502030303020204" pitchFamily="34" charset="0"/>
                <a:ea typeface="Verdana" panose="020B0604030504040204" pitchFamily="34" charset="0"/>
                <a:cs typeface="Verdana" panose="020B0604030504040204" pitchFamily="34" charset="0"/>
              </a:rPr>
              <a:t>help you manage the content your child may see.</a:t>
            </a:r>
            <a:endParaRPr lang="en-GB" sz="2000" dirty="0">
              <a:solidFill>
                <a:srgbClr val="1D3661"/>
              </a:solidFill>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442215" y="1214604"/>
            <a:ext cx="6517032" cy="695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solidFill>
                  <a:srgbClr val="9A3467"/>
                </a:solidFill>
              </a:rPr>
              <a:t>What can you do?</a:t>
            </a:r>
            <a:endParaRPr lang="en-GB" dirty="0">
              <a:solidFill>
                <a:srgbClr val="9A3467"/>
              </a:solidFill>
            </a:endParaRPr>
          </a:p>
        </p:txBody>
      </p:sp>
      <p:sp>
        <p:nvSpPr>
          <p:cNvPr id="4" name="Rectangle 3"/>
          <p:cNvSpPr/>
          <p:nvPr/>
        </p:nvSpPr>
        <p:spPr>
          <a:xfrm>
            <a:off x="442209" y="5493656"/>
            <a:ext cx="7774692" cy="646331"/>
          </a:xfrm>
          <a:prstGeom prst="rect">
            <a:avLst/>
          </a:prstGeom>
          <a:solidFill>
            <a:srgbClr val="9A3467"/>
          </a:solidFill>
        </p:spPr>
        <p:txBody>
          <a:bodyPr wrap="square">
            <a:spAutoFit/>
          </a:bodyPr>
          <a:lstStyle/>
          <a:p>
            <a:pPr algn="ctr"/>
            <a:r>
              <a:rPr lang="en-GB" dirty="0" smtClean="0">
                <a:solidFill>
                  <a:srgbClr val="9A3467"/>
                </a:solidFill>
              </a:rPr>
              <a:t> </a:t>
            </a:r>
            <a:r>
              <a:rPr lang="en-GB" b="1" dirty="0" smtClean="0">
                <a:solidFill>
                  <a:srgbClr val="9A3467"/>
                </a:solidFill>
                <a:hlinkClick r:id="rId3"/>
              </a:rPr>
              <a:t>www.thinkuknow.co.uk/parents/articles/parents-guide-to-watching-videos-online</a:t>
            </a:r>
            <a:r>
              <a:rPr lang="en-GB" b="1" dirty="0" smtClean="0">
                <a:solidFill>
                  <a:srgbClr val="9A3467"/>
                </a:solidFill>
              </a:rPr>
              <a:t> </a:t>
            </a:r>
          </a:p>
        </p:txBody>
      </p:sp>
      <p:pic>
        <p:nvPicPr>
          <p:cNvPr id="7" name="Picture 6" descr="A picture containing toy, doll, drawing&#10;&#10;Description automatically generated">
            <a:extLst>
              <a:ext uri="{FF2B5EF4-FFF2-40B4-BE49-F238E27FC236}">
                <a16:creationId xmlns:a16="http://schemas.microsoft.com/office/drawing/2014/main" id="{22AFE991-6857-4194-A45B-ABF986170B10}"/>
              </a:ext>
            </a:extLst>
          </p:cNvPr>
          <p:cNvPicPr>
            <a:picLocks noChangeAspect="1"/>
          </p:cNvPicPr>
          <p:nvPr/>
        </p:nvPicPr>
        <p:blipFill rotWithShape="1">
          <a:blip r:embed="rId4"/>
          <a:srcRect l="13348" t="13109" r="31538" b="11746"/>
          <a:stretch/>
        </p:blipFill>
        <p:spPr>
          <a:xfrm>
            <a:off x="6355089" y="1730829"/>
            <a:ext cx="2048402" cy="3559627"/>
          </a:xfrm>
          <a:prstGeom prst="rect">
            <a:avLst/>
          </a:prstGeom>
        </p:spPr>
      </p:pic>
    </p:spTree>
    <p:extLst>
      <p:ext uri="{BB962C8B-B14F-4D97-AF65-F5344CB8AC3E}">
        <p14:creationId xmlns:p14="http://schemas.microsoft.com/office/powerpoint/2010/main" val="2666114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cesvw02\CEOP_Data$\CEOP Cat B\Harm Reduction\Thinkuknow\05 THINKUKNOW ASSETS\05 THINKUKNOW ASSETS\NEW PRESENTATION TEMPLATES\Illustrations\Adult\Female\64303_NCA_TUK_adult_female_1.png">
            <a:extLst>
              <a:ext uri="{FF2B5EF4-FFF2-40B4-BE49-F238E27FC236}">
                <a16:creationId xmlns:a16="http://schemas.microsoft.com/office/drawing/2014/main" id="{A5427CF8-295A-4D74-BE75-E57F5CFC2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3" y="4647318"/>
            <a:ext cx="852475" cy="1759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4cesvw02\CEOP_Data$\CEOP Cat B\Harm Reduction\Thinkuknow\05 THINKUKNOW ASSETS\05 THINKUKNOW ASSETS\NEW PRESENTATION TEMPLATES\Illustrations\Adult\Male\64303_NCA_TUK_adult_male_13.png">
            <a:extLst>
              <a:ext uri="{FF2B5EF4-FFF2-40B4-BE49-F238E27FC236}">
                <a16:creationId xmlns:a16="http://schemas.microsoft.com/office/drawing/2014/main" id="{36EBF70E-62F9-43A9-9784-D0A7B4573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00" y="4597976"/>
            <a:ext cx="539271" cy="1832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4cesvw02\CEOP_Data$\CEOP Cat B\Harm Reduction\Thinkuknow\05 THINKUKNOW ASSETS\05 THINKUKNOW ASSETS\NEW PRESENTATION TEMPLATES\Illustrations\Child\Happy\64303_NCA_TUK_CHILD_HAPPY_9.png">
            <a:extLst>
              <a:ext uri="{FF2B5EF4-FFF2-40B4-BE49-F238E27FC236}">
                <a16:creationId xmlns:a16="http://schemas.microsoft.com/office/drawing/2014/main" id="{0D0A5C0A-094D-46D3-86FA-DD16BB710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69" y="5351318"/>
            <a:ext cx="468612" cy="1055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4cesvw02\CEOP_Data$\CEOP Cat B\Harm Reduction\Thinkuknow\05 THINKUKNOW ASSETS\05 THINKUKNOW ASSETS\NEW PRESENTATION TEMPLATES\Illustrations\Child\Happy\64303_NCA_TUK_CHILD_HAPPY_17.png">
            <a:extLst>
              <a:ext uri="{FF2B5EF4-FFF2-40B4-BE49-F238E27FC236}">
                <a16:creationId xmlns:a16="http://schemas.microsoft.com/office/drawing/2014/main" id="{334EDCB9-3CA2-4E73-9769-C46318F39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904" y="5240193"/>
            <a:ext cx="437125" cy="1188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hirt, drawing&#10;&#10;Description automatically generated">
            <a:extLst>
              <a:ext uri="{FF2B5EF4-FFF2-40B4-BE49-F238E27FC236}">
                <a16:creationId xmlns:a16="http://schemas.microsoft.com/office/drawing/2014/main" id="{2ED368C7-94B7-46DA-963E-DC9211C66FC2}"/>
              </a:ext>
            </a:extLst>
          </p:cNvPr>
          <p:cNvPicPr>
            <a:picLocks noChangeAspect="1"/>
          </p:cNvPicPr>
          <p:nvPr/>
        </p:nvPicPr>
        <p:blipFill>
          <a:blip r:embed="rId7"/>
          <a:stretch>
            <a:fillRect/>
          </a:stretch>
        </p:blipFill>
        <p:spPr>
          <a:xfrm>
            <a:off x="2836472" y="4807509"/>
            <a:ext cx="716040" cy="1607391"/>
          </a:xfrm>
          <a:prstGeom prst="rect">
            <a:avLst/>
          </a:prstGeom>
        </p:spPr>
      </p:pic>
      <p:pic>
        <p:nvPicPr>
          <p:cNvPr id="14" name="Picture 13" descr="A picture containing drawing, shirt&#10;&#10;Description automatically generated">
            <a:extLst>
              <a:ext uri="{FF2B5EF4-FFF2-40B4-BE49-F238E27FC236}">
                <a16:creationId xmlns:a16="http://schemas.microsoft.com/office/drawing/2014/main" id="{75B8D50A-2F6D-4F21-ABDA-3E812670FA9B}"/>
              </a:ext>
            </a:extLst>
          </p:cNvPr>
          <p:cNvPicPr>
            <a:picLocks noChangeAspect="1"/>
          </p:cNvPicPr>
          <p:nvPr/>
        </p:nvPicPr>
        <p:blipFill>
          <a:blip r:embed="rId8"/>
          <a:stretch>
            <a:fillRect/>
          </a:stretch>
        </p:blipFill>
        <p:spPr>
          <a:xfrm>
            <a:off x="6426866" y="4747455"/>
            <a:ext cx="470345" cy="1684306"/>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29833EEB-05D9-45A2-825E-205851D8F1A2}"/>
              </a:ext>
            </a:extLst>
          </p:cNvPr>
          <p:cNvPicPr>
            <a:picLocks noChangeAspect="1"/>
          </p:cNvPicPr>
          <p:nvPr/>
        </p:nvPicPr>
        <p:blipFill>
          <a:blip r:embed="rId9"/>
          <a:stretch>
            <a:fillRect/>
          </a:stretch>
        </p:blipFill>
        <p:spPr>
          <a:xfrm>
            <a:off x="4062745" y="4769053"/>
            <a:ext cx="809390" cy="168430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AB8DA02C-E256-4CE1-8EC1-410419C7BD34}"/>
              </a:ext>
            </a:extLst>
          </p:cNvPr>
          <p:cNvPicPr>
            <a:picLocks noChangeAspect="1"/>
          </p:cNvPicPr>
          <p:nvPr/>
        </p:nvPicPr>
        <p:blipFill>
          <a:blip r:embed="rId10"/>
          <a:stretch>
            <a:fillRect/>
          </a:stretch>
        </p:blipFill>
        <p:spPr>
          <a:xfrm>
            <a:off x="3454329" y="5338121"/>
            <a:ext cx="589356" cy="110676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A670D9D-0317-463C-A31A-4051B984FF03}"/>
              </a:ext>
            </a:extLst>
          </p:cNvPr>
          <p:cNvPicPr>
            <a:picLocks noChangeAspect="1"/>
          </p:cNvPicPr>
          <p:nvPr/>
        </p:nvPicPr>
        <p:blipFill>
          <a:blip r:embed="rId11"/>
          <a:stretch>
            <a:fillRect/>
          </a:stretch>
        </p:blipFill>
        <p:spPr>
          <a:xfrm>
            <a:off x="7864096" y="5327258"/>
            <a:ext cx="412483" cy="1097219"/>
          </a:xfrm>
          <a:prstGeom prst="rect">
            <a:avLst/>
          </a:prstGeom>
        </p:spPr>
      </p:pic>
      <p:pic>
        <p:nvPicPr>
          <p:cNvPr id="22" name="Picture 21" descr="A picture containing clock, light&#10;&#10;Description automatically generated">
            <a:extLst>
              <a:ext uri="{FF2B5EF4-FFF2-40B4-BE49-F238E27FC236}">
                <a16:creationId xmlns:a16="http://schemas.microsoft.com/office/drawing/2014/main" id="{2A2E7200-1CFB-48B2-958D-715D38D8793D}"/>
              </a:ext>
            </a:extLst>
          </p:cNvPr>
          <p:cNvPicPr>
            <a:picLocks noChangeAspect="1"/>
          </p:cNvPicPr>
          <p:nvPr/>
        </p:nvPicPr>
        <p:blipFill>
          <a:blip r:embed="rId12"/>
          <a:stretch>
            <a:fillRect/>
          </a:stretch>
        </p:blipFill>
        <p:spPr>
          <a:xfrm>
            <a:off x="8314700" y="4682326"/>
            <a:ext cx="584045" cy="177103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77ACBCA-5441-4261-A8C2-116CA75EC2BD}"/>
              </a:ext>
            </a:extLst>
          </p:cNvPr>
          <p:cNvPicPr>
            <a:picLocks noChangeAspect="1"/>
          </p:cNvPicPr>
          <p:nvPr/>
        </p:nvPicPr>
        <p:blipFill>
          <a:blip r:embed="rId13"/>
          <a:stretch>
            <a:fillRect/>
          </a:stretch>
        </p:blipFill>
        <p:spPr>
          <a:xfrm>
            <a:off x="6153176" y="5556749"/>
            <a:ext cx="467002" cy="938964"/>
          </a:xfrm>
          <a:prstGeom prst="rect">
            <a:avLst/>
          </a:prstGeom>
        </p:spPr>
      </p:pic>
      <p:sp>
        <p:nvSpPr>
          <p:cNvPr id="30" name="Rectangle 29">
            <a:extLst>
              <a:ext uri="{FF2B5EF4-FFF2-40B4-BE49-F238E27FC236}">
                <a16:creationId xmlns:a16="http://schemas.microsoft.com/office/drawing/2014/main" id="{81AEEADD-F7A7-42C7-8E31-786FC36863D1}"/>
              </a:ext>
            </a:extLst>
          </p:cNvPr>
          <p:cNvSpPr/>
          <p:nvPr/>
        </p:nvSpPr>
        <p:spPr>
          <a:xfrm>
            <a:off x="7325591" y="98714"/>
            <a:ext cx="1719695" cy="1356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a:extLst>
              <a:ext uri="{FF2B5EF4-FFF2-40B4-BE49-F238E27FC236}">
                <a16:creationId xmlns:a16="http://schemas.microsoft.com/office/drawing/2014/main" id="{E767B6E2-F497-4F35-B63F-531796F34BDE}"/>
              </a:ext>
            </a:extLst>
          </p:cNvPr>
          <p:cNvPicPr>
            <a:picLocks noChangeAspect="1"/>
          </p:cNvPicPr>
          <p:nvPr/>
        </p:nvPicPr>
        <p:blipFill>
          <a:blip r:embed="rId14"/>
          <a:stretch>
            <a:fillRect/>
          </a:stretch>
        </p:blipFill>
        <p:spPr>
          <a:xfrm>
            <a:off x="3456172" y="180565"/>
            <a:ext cx="2308169" cy="1787529"/>
          </a:xfrm>
          <a:prstGeom prst="rect">
            <a:avLst/>
          </a:prstGeom>
        </p:spPr>
      </p:pic>
      <p:sp>
        <p:nvSpPr>
          <p:cNvPr id="17" name="Rectangle 16">
            <a:extLst>
              <a:ext uri="{FF2B5EF4-FFF2-40B4-BE49-F238E27FC236}">
                <a16:creationId xmlns:a16="http://schemas.microsoft.com/office/drawing/2014/main" id="{D21C4E1C-4893-458C-A1C7-93D1AC3828B7}"/>
              </a:ext>
            </a:extLst>
          </p:cNvPr>
          <p:cNvSpPr/>
          <p:nvPr/>
        </p:nvSpPr>
        <p:spPr>
          <a:xfrm>
            <a:off x="1117341" y="2070606"/>
            <a:ext cx="6810054" cy="830997"/>
          </a:xfrm>
          <a:prstGeom prst="rect">
            <a:avLst/>
          </a:prstGeom>
        </p:spPr>
        <p:txBody>
          <a:bodyPr wrap="square">
            <a:spAutoFit/>
          </a:bodyPr>
          <a:lstStyle/>
          <a:p>
            <a:pPr algn="ctr"/>
            <a:r>
              <a:rPr lang="en-GB" sz="4800" b="1" dirty="0" smtClean="0">
                <a:solidFill>
                  <a:prstClr val="black"/>
                </a:solidFill>
                <a:latin typeface="Candara" panose="020E0502030303020204" pitchFamily="34" charset="0"/>
                <a:cs typeface="Arial" panose="020B0604020202020204" pitchFamily="34" charset="0"/>
              </a:rPr>
              <a:t>Gaming online</a:t>
            </a:r>
            <a:endParaRPr lang="en-GB" sz="4800" dirty="0">
              <a:solidFill>
                <a:prstClr val="black"/>
              </a:solidFill>
            </a:endParaRPr>
          </a:p>
        </p:txBody>
      </p:sp>
      <p:sp>
        <p:nvSpPr>
          <p:cNvPr id="19" name="TextBox 18">
            <a:extLst>
              <a:ext uri="{FF2B5EF4-FFF2-40B4-BE49-F238E27FC236}">
                <a16:creationId xmlns:a16="http://schemas.microsoft.com/office/drawing/2014/main" id="{AB22372B-B462-489D-9070-41D034CC4E15}"/>
              </a:ext>
            </a:extLst>
          </p:cNvPr>
          <p:cNvSpPr txBox="1"/>
          <p:nvPr/>
        </p:nvSpPr>
        <p:spPr>
          <a:xfrm>
            <a:off x="1070521" y="2778492"/>
            <a:ext cx="7215763" cy="830997"/>
          </a:xfrm>
          <a:prstGeom prst="rect">
            <a:avLst/>
          </a:prstGeom>
          <a:noFill/>
        </p:spPr>
        <p:txBody>
          <a:bodyPr wrap="square" rtlCol="0">
            <a:spAutoFit/>
          </a:bodyPr>
          <a:lstStyle/>
          <a:p>
            <a:pPr algn="ctr"/>
            <a:endParaRPr lang="en-GB" sz="2400" b="1" dirty="0" smtClean="0">
              <a:solidFill>
                <a:prstClr val="black"/>
              </a:solidFill>
              <a:latin typeface="Candara" panose="020E0502030303020204" pitchFamily="34" charset="0"/>
              <a:cs typeface="Arial" panose="020B0604020202020204" pitchFamily="34" charset="0"/>
            </a:endParaRPr>
          </a:p>
          <a:p>
            <a:pPr algn="ctr"/>
            <a:r>
              <a:rPr lang="en-GB" sz="2400" b="1" dirty="0" smtClean="0">
                <a:solidFill>
                  <a:srgbClr val="9A3467"/>
                </a:solidFill>
                <a:latin typeface="Candara" panose="020E0502030303020204" pitchFamily="34" charset="0"/>
                <a:cs typeface="Arial" panose="020B0604020202020204" pitchFamily="34" charset="0"/>
              </a:rPr>
              <a:t>www.thinkuknow.co.uk/parents </a:t>
            </a:r>
            <a:endParaRPr lang="en-GB" sz="2400" b="1" dirty="0">
              <a:solidFill>
                <a:srgbClr val="9A3467"/>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639750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34274" y="339118"/>
            <a:ext cx="6517032" cy="695739"/>
          </a:xfrm>
        </p:spPr>
        <p:txBody>
          <a:bodyPr>
            <a:normAutofit/>
          </a:bodyPr>
          <a:lstStyle/>
          <a:p>
            <a:r>
              <a:rPr lang="en-GB" dirty="0" smtClean="0"/>
              <a:t>Gaming online</a:t>
            </a:r>
            <a:endParaRPr lang="en-GB" dirty="0"/>
          </a:p>
        </p:txBody>
      </p:sp>
      <p:sp>
        <p:nvSpPr>
          <p:cNvPr id="3" name="TextBox 2">
            <a:extLst>
              <a:ext uri="{FF2B5EF4-FFF2-40B4-BE49-F238E27FC236}">
                <a16:creationId xmlns:a16="http://schemas.microsoft.com/office/drawing/2014/main" id="{48504F7C-A49F-47AF-9D21-F4083A6042C1}"/>
              </a:ext>
            </a:extLst>
          </p:cNvPr>
          <p:cNvSpPr txBox="1"/>
          <p:nvPr/>
        </p:nvSpPr>
        <p:spPr>
          <a:xfrm flipH="1">
            <a:off x="457710" y="2362636"/>
            <a:ext cx="5247069" cy="3046988"/>
          </a:xfrm>
          <a:prstGeom prst="rect">
            <a:avLst/>
          </a:prstGeom>
          <a:noFill/>
        </p:spPr>
        <p:txBody>
          <a:bodyPr wrap="square" rtlCol="0" anchor="ctr">
            <a:spAutoFit/>
          </a:bodyPr>
          <a:lstStyle/>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Chatting </a:t>
            </a:r>
            <a:r>
              <a:rPr lang="en-GB" sz="2400" dirty="0">
                <a:latin typeface="Candara" panose="020E0502030303020204" pitchFamily="34" charset="0"/>
                <a:ea typeface="Verdana" panose="020B0604030504040204" pitchFamily="34" charset="0"/>
                <a:cs typeface="Verdana" panose="020B0604030504040204" pitchFamily="34" charset="0"/>
              </a:rPr>
              <a:t>with people they don’t </a:t>
            </a:r>
            <a:r>
              <a:rPr lang="en-GB" sz="2400" dirty="0" smtClean="0">
                <a:latin typeface="Candara" panose="020E0502030303020204" pitchFamily="34" charset="0"/>
                <a:ea typeface="Verdana" panose="020B0604030504040204" pitchFamily="34" charset="0"/>
                <a:cs typeface="Verdana" panose="020B0604030504040204" pitchFamily="34" charset="0"/>
              </a:rPr>
              <a:t>know</a:t>
            </a:r>
          </a:p>
          <a:p>
            <a:pPr marL="342900" indent="-342900">
              <a:buFont typeface="Courier New" panose="02070309020205020404" pitchFamily="49" charset="0"/>
              <a:buChar char="o"/>
            </a:pPr>
            <a:endParaRPr lang="en-GB" sz="24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Inappropriate </a:t>
            </a:r>
            <a:r>
              <a:rPr lang="en-GB" sz="2400" dirty="0">
                <a:latin typeface="Candara" panose="020E0502030303020204" pitchFamily="34" charset="0"/>
                <a:ea typeface="Verdana" panose="020B0604030504040204" pitchFamily="34" charset="0"/>
                <a:cs typeface="Verdana" panose="020B0604030504040204" pitchFamily="34" charset="0"/>
              </a:rPr>
              <a:t>or unmoderated </a:t>
            </a:r>
            <a:r>
              <a:rPr lang="en-GB" sz="2400" dirty="0" smtClean="0">
                <a:latin typeface="Candara" panose="020E0502030303020204" pitchFamily="34" charset="0"/>
                <a:ea typeface="Verdana" panose="020B0604030504040204" pitchFamily="34" charset="0"/>
                <a:cs typeface="Verdana" panose="020B0604030504040204" pitchFamily="34" charset="0"/>
              </a:rPr>
              <a:t>chat </a:t>
            </a:r>
          </a:p>
          <a:p>
            <a:pPr marL="342900" indent="-342900">
              <a:buFont typeface="Courier New" panose="02070309020205020404" pitchFamily="49" charset="0"/>
              <a:buChar char="o"/>
            </a:pPr>
            <a:endParaRPr lang="en-GB" sz="24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Requests </a:t>
            </a:r>
            <a:r>
              <a:rPr lang="en-GB" sz="2400" dirty="0">
                <a:latin typeface="Candara" panose="020E0502030303020204" pitchFamily="34" charset="0"/>
                <a:ea typeface="Verdana" panose="020B0604030504040204" pitchFamily="34" charset="0"/>
                <a:cs typeface="Verdana" panose="020B0604030504040204" pitchFamily="34" charset="0"/>
              </a:rPr>
              <a:t>to chat in </a:t>
            </a:r>
            <a:r>
              <a:rPr lang="en-GB" sz="2400" dirty="0" smtClean="0">
                <a:latin typeface="Candara" panose="020E0502030303020204" pitchFamily="34" charset="0"/>
                <a:ea typeface="Verdana" panose="020B0604030504040204" pitchFamily="34" charset="0"/>
                <a:cs typeface="Verdana" panose="020B0604030504040204" pitchFamily="34" charset="0"/>
              </a:rPr>
              <a:t>private</a:t>
            </a:r>
          </a:p>
          <a:p>
            <a:pPr marL="342900" indent="-342900">
              <a:buFont typeface="Courier New" panose="02070309020205020404" pitchFamily="49" charset="0"/>
              <a:buChar char="o"/>
            </a:pPr>
            <a:endParaRPr lang="en-GB" sz="24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Offering </a:t>
            </a:r>
            <a:r>
              <a:rPr lang="en-GB" sz="2400" dirty="0">
                <a:latin typeface="Candara" panose="020E0502030303020204" pitchFamily="34" charset="0"/>
                <a:ea typeface="Verdana" panose="020B0604030504040204" pitchFamily="34" charset="0"/>
                <a:cs typeface="Verdana" panose="020B0604030504040204" pitchFamily="34" charset="0"/>
              </a:rPr>
              <a:t>gifts or </a:t>
            </a:r>
            <a:r>
              <a:rPr lang="en-GB" sz="2400" dirty="0" smtClean="0">
                <a:latin typeface="Candara" panose="020E0502030303020204" pitchFamily="34" charset="0"/>
                <a:ea typeface="Verdana" panose="020B0604030504040204" pitchFamily="34" charset="0"/>
                <a:cs typeface="Verdana" panose="020B0604030504040204" pitchFamily="34" charset="0"/>
              </a:rPr>
              <a:t>trades</a:t>
            </a:r>
            <a:endParaRPr lang="en-GB" sz="3200" dirty="0">
              <a:solidFill>
                <a:srgbClr val="1D3661"/>
              </a:solidFill>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442215" y="1198279"/>
            <a:ext cx="6517032" cy="695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solidFill>
                  <a:srgbClr val="9A3467"/>
                </a:solidFill>
              </a:rPr>
              <a:t>The risks</a:t>
            </a:r>
            <a:endParaRPr lang="en-GB" dirty="0">
              <a:solidFill>
                <a:srgbClr val="9A3467"/>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018" y="1894018"/>
            <a:ext cx="1776539" cy="3574226"/>
          </a:xfrm>
          <a:prstGeom prst="rect">
            <a:avLst/>
          </a:prstGeom>
        </p:spPr>
      </p:pic>
    </p:spTree>
    <p:extLst>
      <p:ext uri="{BB962C8B-B14F-4D97-AF65-F5344CB8AC3E}">
        <p14:creationId xmlns:p14="http://schemas.microsoft.com/office/powerpoint/2010/main" val="1368617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34274" y="339118"/>
            <a:ext cx="6517032" cy="695739"/>
          </a:xfrm>
        </p:spPr>
        <p:txBody>
          <a:bodyPr>
            <a:normAutofit/>
          </a:bodyPr>
          <a:lstStyle/>
          <a:p>
            <a:r>
              <a:rPr lang="en-GB" dirty="0" smtClean="0"/>
              <a:t>Gaming online</a:t>
            </a:r>
            <a:endParaRPr lang="en-GB" dirty="0"/>
          </a:p>
        </p:txBody>
      </p:sp>
      <p:sp>
        <p:nvSpPr>
          <p:cNvPr id="3" name="TextBox 2">
            <a:extLst>
              <a:ext uri="{FF2B5EF4-FFF2-40B4-BE49-F238E27FC236}">
                <a16:creationId xmlns:a16="http://schemas.microsoft.com/office/drawing/2014/main" id="{48504F7C-A49F-47AF-9D21-F4083A6042C1}"/>
              </a:ext>
            </a:extLst>
          </p:cNvPr>
          <p:cNvSpPr txBox="1"/>
          <p:nvPr/>
        </p:nvSpPr>
        <p:spPr>
          <a:xfrm flipH="1">
            <a:off x="442211" y="1781376"/>
            <a:ext cx="5795302" cy="4093428"/>
          </a:xfrm>
          <a:prstGeom prst="rect">
            <a:avLst/>
          </a:prstGeom>
          <a:noFill/>
        </p:spPr>
        <p:txBody>
          <a:bodyPr wrap="square" rtlCol="0" anchor="ctr">
            <a:spAutoFit/>
          </a:bodyPr>
          <a:lstStyle/>
          <a:p>
            <a:pPr marL="342900" indent="-342900">
              <a:buFont typeface="Courier New" panose="02070309020205020404" pitchFamily="49" charset="0"/>
              <a:buChar char="o"/>
            </a:pPr>
            <a:r>
              <a:rPr lang="en-GB" sz="2000" b="1" dirty="0">
                <a:latin typeface="Candara" panose="020E0502030303020204" pitchFamily="34" charset="0"/>
                <a:ea typeface="Verdana" panose="020B0604030504040204" pitchFamily="34" charset="0"/>
                <a:cs typeface="Verdana" panose="020B0604030504040204" pitchFamily="34" charset="0"/>
              </a:rPr>
              <a:t>Play with </a:t>
            </a:r>
            <a:r>
              <a:rPr lang="en-GB" sz="2000" b="1" dirty="0" smtClean="0">
                <a:latin typeface="Candara" panose="020E0502030303020204" pitchFamily="34" charset="0"/>
                <a:ea typeface="Verdana" panose="020B0604030504040204" pitchFamily="34" charset="0"/>
                <a:cs typeface="Verdana" panose="020B0604030504040204" pitchFamily="34" charset="0"/>
              </a:rPr>
              <a:t>them - </a:t>
            </a:r>
            <a:r>
              <a:rPr lang="en-GB" sz="2000" dirty="0" smtClean="0">
                <a:latin typeface="Candara" panose="020E0502030303020204" pitchFamily="34" charset="0"/>
                <a:ea typeface="Verdana" panose="020B0604030504040204" pitchFamily="34" charset="0"/>
                <a:cs typeface="Verdana" panose="020B0604030504040204" pitchFamily="34" charset="0"/>
              </a:rPr>
              <a:t>to </a:t>
            </a:r>
            <a:r>
              <a:rPr lang="en-GB" sz="2000" dirty="0">
                <a:latin typeface="Candara" panose="020E0502030303020204" pitchFamily="34" charset="0"/>
                <a:ea typeface="Verdana" panose="020B0604030504040204" pitchFamily="34" charset="0"/>
                <a:cs typeface="Verdana" panose="020B0604030504040204" pitchFamily="34" charset="0"/>
              </a:rPr>
              <a:t>understand how they talk online, who they talk to online and what you’re comfortable with. </a:t>
            </a:r>
            <a:endParaRPr lang="en-GB" sz="20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endParaRPr lang="en-GB" sz="20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000" b="1" dirty="0" smtClean="0">
                <a:latin typeface="Candara" panose="020E0502030303020204" pitchFamily="34" charset="0"/>
                <a:ea typeface="Verdana" panose="020B0604030504040204" pitchFamily="34" charset="0"/>
                <a:cs typeface="Verdana" panose="020B0604030504040204" pitchFamily="34" charset="0"/>
              </a:rPr>
              <a:t>Talk </a:t>
            </a:r>
            <a:r>
              <a:rPr lang="en-GB" sz="2000" b="1" dirty="0">
                <a:latin typeface="Candara" panose="020E0502030303020204" pitchFamily="34" charset="0"/>
                <a:ea typeface="Verdana" panose="020B0604030504040204" pitchFamily="34" charset="0"/>
                <a:cs typeface="Verdana" panose="020B0604030504040204" pitchFamily="34" charset="0"/>
              </a:rPr>
              <a:t>to </a:t>
            </a:r>
            <a:r>
              <a:rPr lang="en-GB" sz="2000" b="1" dirty="0" smtClean="0">
                <a:latin typeface="Candara" panose="020E0502030303020204" pitchFamily="34" charset="0"/>
                <a:ea typeface="Verdana" panose="020B0604030504040204" pitchFamily="34" charset="0"/>
                <a:cs typeface="Verdana" panose="020B0604030504040204" pitchFamily="34" charset="0"/>
              </a:rPr>
              <a:t>them -  </a:t>
            </a:r>
            <a:r>
              <a:rPr lang="en-GB" sz="2000" dirty="0" smtClean="0">
                <a:latin typeface="Candara" panose="020E0502030303020204" pitchFamily="34" charset="0"/>
                <a:ea typeface="Verdana" panose="020B0604030504040204" pitchFamily="34" charset="0"/>
                <a:cs typeface="Verdana" panose="020B0604030504040204" pitchFamily="34" charset="0"/>
              </a:rPr>
              <a:t>about </a:t>
            </a:r>
            <a:r>
              <a:rPr lang="en-GB" sz="2000" dirty="0">
                <a:latin typeface="Candara" panose="020E0502030303020204" pitchFamily="34" charset="0"/>
                <a:ea typeface="Verdana" panose="020B0604030504040204" pitchFamily="34" charset="0"/>
                <a:cs typeface="Verdana" panose="020B0604030504040204" pitchFamily="34" charset="0"/>
              </a:rPr>
              <a:t>the games they play, who they talk to and how</a:t>
            </a:r>
            <a:r>
              <a:rPr lang="en-GB" sz="2000" dirty="0" smtClean="0">
                <a:latin typeface="Candara" panose="020E0502030303020204" pitchFamily="34" charset="0"/>
                <a:ea typeface="Verdana" panose="020B0604030504040204" pitchFamily="34" charset="0"/>
                <a:cs typeface="Verdana" panose="020B0604030504040204" pitchFamily="34" charset="0"/>
              </a:rPr>
              <a:t>.</a:t>
            </a:r>
          </a:p>
          <a:p>
            <a:pPr marL="342900" indent="-342900">
              <a:buFont typeface="Courier New" panose="02070309020205020404" pitchFamily="49" charset="0"/>
              <a:buChar char="o"/>
            </a:pPr>
            <a:endParaRPr lang="en-GB" sz="20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000" b="1" dirty="0" smtClean="0">
                <a:latin typeface="Candara" panose="020E0502030303020204" pitchFamily="34" charset="0"/>
                <a:ea typeface="Verdana" panose="020B0604030504040204" pitchFamily="34" charset="0"/>
                <a:cs typeface="Verdana" panose="020B0604030504040204" pitchFamily="34" charset="0"/>
              </a:rPr>
              <a:t>Use </a:t>
            </a:r>
            <a:r>
              <a:rPr lang="en-GB" sz="2000" b="1" dirty="0">
                <a:latin typeface="Candara" panose="020E0502030303020204" pitchFamily="34" charset="0"/>
                <a:ea typeface="Verdana" panose="020B0604030504040204" pitchFamily="34" charset="0"/>
                <a:cs typeface="Verdana" panose="020B0604030504040204" pitchFamily="34" charset="0"/>
              </a:rPr>
              <a:t>family </a:t>
            </a:r>
            <a:r>
              <a:rPr lang="en-GB" sz="2000" b="1" dirty="0" smtClean="0">
                <a:latin typeface="Candara" panose="020E0502030303020204" pitchFamily="34" charset="0"/>
                <a:ea typeface="Verdana" panose="020B0604030504040204" pitchFamily="34" charset="0"/>
                <a:cs typeface="Verdana" panose="020B0604030504040204" pitchFamily="34" charset="0"/>
              </a:rPr>
              <a:t>controls - </a:t>
            </a:r>
            <a:r>
              <a:rPr lang="en-GB" sz="2000" dirty="0" smtClean="0">
                <a:latin typeface="Candara" panose="020E0502030303020204" pitchFamily="34" charset="0"/>
                <a:ea typeface="Verdana" panose="020B0604030504040204" pitchFamily="34" charset="0"/>
                <a:cs typeface="Verdana" panose="020B0604030504040204" pitchFamily="34" charset="0"/>
              </a:rPr>
              <a:t>to </a:t>
            </a:r>
            <a:r>
              <a:rPr lang="en-GB" sz="2000" dirty="0">
                <a:latin typeface="Candara" panose="020E0502030303020204" pitchFamily="34" charset="0"/>
                <a:ea typeface="Verdana" panose="020B0604030504040204" pitchFamily="34" charset="0"/>
                <a:cs typeface="Verdana" panose="020B0604030504040204" pitchFamily="34" charset="0"/>
              </a:rPr>
              <a:t>manage, limit or turn off in-game </a:t>
            </a:r>
            <a:r>
              <a:rPr lang="en-GB" sz="2000" dirty="0" smtClean="0">
                <a:latin typeface="Candara" panose="020E0502030303020204" pitchFamily="34" charset="0"/>
                <a:ea typeface="Verdana" panose="020B0604030504040204" pitchFamily="34" charset="0"/>
                <a:cs typeface="Verdana" panose="020B0604030504040204" pitchFamily="34" charset="0"/>
              </a:rPr>
              <a:t>chat.</a:t>
            </a:r>
          </a:p>
          <a:p>
            <a:pPr marL="342900" indent="-342900">
              <a:buFont typeface="Courier New" panose="02070309020205020404" pitchFamily="49" charset="0"/>
              <a:buChar char="o"/>
            </a:pPr>
            <a:endParaRPr lang="en-GB" sz="20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000" b="1" dirty="0" smtClean="0">
                <a:latin typeface="Candara" panose="020E0502030303020204" pitchFamily="34" charset="0"/>
                <a:ea typeface="Verdana" panose="020B0604030504040204" pitchFamily="34" charset="0"/>
                <a:cs typeface="Verdana" panose="020B0604030504040204" pitchFamily="34" charset="0"/>
              </a:rPr>
              <a:t>Encourage reporting – </a:t>
            </a:r>
            <a:r>
              <a:rPr lang="en-GB" sz="2000" dirty="0" smtClean="0">
                <a:latin typeface="Candara" panose="020E0502030303020204" pitchFamily="34" charset="0"/>
                <a:ea typeface="Verdana" panose="020B0604030504040204" pitchFamily="34" charset="0"/>
                <a:cs typeface="Verdana" panose="020B0604030504040204" pitchFamily="34" charset="0"/>
              </a:rPr>
              <a:t>of inappropriate </a:t>
            </a:r>
            <a:r>
              <a:rPr lang="en-GB" sz="2000" dirty="0">
                <a:latin typeface="Candara" panose="020E0502030303020204" pitchFamily="34" charset="0"/>
                <a:ea typeface="Verdana" panose="020B0604030504040204" pitchFamily="34" charset="0"/>
                <a:cs typeface="Verdana" panose="020B0604030504040204" pitchFamily="34" charset="0"/>
              </a:rPr>
              <a:t>chat in game and </a:t>
            </a:r>
            <a:r>
              <a:rPr lang="en-GB" sz="2000" dirty="0" smtClean="0">
                <a:latin typeface="Candara" panose="020E0502030303020204" pitchFamily="34" charset="0"/>
                <a:ea typeface="Verdana" panose="020B0604030504040204" pitchFamily="34" charset="0"/>
                <a:cs typeface="Verdana" panose="020B0604030504040204" pitchFamily="34" charset="0"/>
              </a:rPr>
              <a:t>anything </a:t>
            </a:r>
            <a:r>
              <a:rPr lang="en-GB" sz="2000" dirty="0">
                <a:latin typeface="Candara" panose="020E0502030303020204" pitchFamily="34" charset="0"/>
                <a:ea typeface="Verdana" panose="020B0604030504040204" pitchFamily="34" charset="0"/>
                <a:cs typeface="Verdana" panose="020B0604030504040204" pitchFamily="34" charset="0"/>
              </a:rPr>
              <a:t>in the game makes them feel worried or uncomfortable.</a:t>
            </a:r>
            <a:endParaRPr lang="en-GB" sz="2000" dirty="0">
              <a:solidFill>
                <a:srgbClr val="1D3661"/>
              </a:solidFill>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442215" y="1214604"/>
            <a:ext cx="6517032" cy="695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solidFill>
                  <a:srgbClr val="9A3467"/>
                </a:solidFill>
              </a:rPr>
              <a:t>What can you do?</a:t>
            </a:r>
            <a:endParaRPr lang="en-GB" dirty="0">
              <a:solidFill>
                <a:srgbClr val="9A3467"/>
              </a:solidFill>
            </a:endParaRPr>
          </a:p>
        </p:txBody>
      </p:sp>
      <p:sp>
        <p:nvSpPr>
          <p:cNvPr id="4" name="Rectangle 3"/>
          <p:cNvSpPr/>
          <p:nvPr/>
        </p:nvSpPr>
        <p:spPr>
          <a:xfrm>
            <a:off x="442215" y="5873402"/>
            <a:ext cx="8050857" cy="461665"/>
          </a:xfrm>
          <a:prstGeom prst="rect">
            <a:avLst/>
          </a:prstGeom>
          <a:solidFill>
            <a:srgbClr val="9A3467"/>
          </a:solidFill>
        </p:spPr>
        <p:txBody>
          <a:bodyPr wrap="square">
            <a:spAutoFit/>
          </a:bodyPr>
          <a:lstStyle/>
          <a:p>
            <a:pPr algn="ctr"/>
            <a:r>
              <a:rPr lang="en-GB" sz="2400" b="1" dirty="0" smtClean="0">
                <a:solidFill>
                  <a:srgbClr val="9A3467"/>
                </a:solidFill>
                <a:latin typeface="Candara" panose="020E0502030303020204" pitchFamily="34" charset="0"/>
                <a:hlinkClick r:id="rId3"/>
              </a:rPr>
              <a:t>www.thinkuknow.co.uk/parents/articles/in-game-chat</a:t>
            </a:r>
            <a:r>
              <a:rPr lang="en-GB" sz="2400" b="1" dirty="0" smtClean="0">
                <a:solidFill>
                  <a:srgbClr val="9A3467"/>
                </a:solidFill>
                <a:latin typeface="Candara" panose="020E0502030303020204" pitchFamily="34" charset="0"/>
              </a:rPr>
              <a:t> </a:t>
            </a:r>
            <a:endParaRPr lang="en-GB" sz="2400" b="1" dirty="0">
              <a:solidFill>
                <a:srgbClr val="9A3467"/>
              </a:solidFill>
              <a:latin typeface="Candara" panose="020E0502030303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DE033645-46E3-4056-8500-1A9088171BD8}"/>
              </a:ext>
            </a:extLst>
          </p:cNvPr>
          <p:cNvPicPr>
            <a:picLocks noChangeAspect="1"/>
          </p:cNvPicPr>
          <p:nvPr/>
        </p:nvPicPr>
        <p:blipFill>
          <a:blip r:embed="rId4"/>
          <a:stretch>
            <a:fillRect/>
          </a:stretch>
        </p:blipFill>
        <p:spPr>
          <a:xfrm>
            <a:off x="6441461" y="1910343"/>
            <a:ext cx="1472453" cy="3349420"/>
          </a:xfrm>
          <a:prstGeom prst="rect">
            <a:avLst/>
          </a:prstGeom>
        </p:spPr>
      </p:pic>
      <p:pic>
        <p:nvPicPr>
          <p:cNvPr id="9" name="Picture 8" descr="A picture containing shirt&#10;&#10;Description automatically generated">
            <a:extLst>
              <a:ext uri="{FF2B5EF4-FFF2-40B4-BE49-F238E27FC236}">
                <a16:creationId xmlns:a16="http://schemas.microsoft.com/office/drawing/2014/main" id="{AB849A78-046F-411B-B50A-61F767B77130}"/>
              </a:ext>
            </a:extLst>
          </p:cNvPr>
          <p:cNvPicPr>
            <a:picLocks noChangeAspect="1"/>
          </p:cNvPicPr>
          <p:nvPr/>
        </p:nvPicPr>
        <p:blipFill>
          <a:blip r:embed="rId5"/>
          <a:stretch>
            <a:fillRect/>
          </a:stretch>
        </p:blipFill>
        <p:spPr>
          <a:xfrm flipH="1">
            <a:off x="7753543" y="2514600"/>
            <a:ext cx="998350" cy="2745163"/>
          </a:xfrm>
          <a:prstGeom prst="rect">
            <a:avLst/>
          </a:prstGeom>
        </p:spPr>
      </p:pic>
    </p:spTree>
    <p:extLst>
      <p:ext uri="{BB962C8B-B14F-4D97-AF65-F5344CB8AC3E}">
        <p14:creationId xmlns:p14="http://schemas.microsoft.com/office/powerpoint/2010/main" val="4151289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cesvw02\CEOP_Data$\CEOP Cat B\Harm Reduction\Thinkuknow\05 THINKUKNOW ASSETS\05 THINKUKNOW ASSETS\NEW PRESENTATION TEMPLATES\Illustrations\Adult\Female\64303_NCA_TUK_adult_female_1.png">
            <a:extLst>
              <a:ext uri="{FF2B5EF4-FFF2-40B4-BE49-F238E27FC236}">
                <a16:creationId xmlns:a16="http://schemas.microsoft.com/office/drawing/2014/main" id="{A5427CF8-295A-4D74-BE75-E57F5CFC2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3" y="4647318"/>
            <a:ext cx="852475" cy="1759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4cesvw02\CEOP_Data$\CEOP Cat B\Harm Reduction\Thinkuknow\05 THINKUKNOW ASSETS\05 THINKUKNOW ASSETS\NEW PRESENTATION TEMPLATES\Illustrations\Adult\Male\64303_NCA_TUK_adult_male_13.png">
            <a:extLst>
              <a:ext uri="{FF2B5EF4-FFF2-40B4-BE49-F238E27FC236}">
                <a16:creationId xmlns:a16="http://schemas.microsoft.com/office/drawing/2014/main" id="{36EBF70E-62F9-43A9-9784-D0A7B4573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00" y="4597976"/>
            <a:ext cx="539271" cy="1832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4cesvw02\CEOP_Data$\CEOP Cat B\Harm Reduction\Thinkuknow\05 THINKUKNOW ASSETS\05 THINKUKNOW ASSETS\NEW PRESENTATION TEMPLATES\Illustrations\Child\Happy\64303_NCA_TUK_CHILD_HAPPY_9.png">
            <a:extLst>
              <a:ext uri="{FF2B5EF4-FFF2-40B4-BE49-F238E27FC236}">
                <a16:creationId xmlns:a16="http://schemas.microsoft.com/office/drawing/2014/main" id="{0D0A5C0A-094D-46D3-86FA-DD16BB710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69" y="5351318"/>
            <a:ext cx="468612" cy="1055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4cesvw02\CEOP_Data$\CEOP Cat B\Harm Reduction\Thinkuknow\05 THINKUKNOW ASSETS\05 THINKUKNOW ASSETS\NEW PRESENTATION TEMPLATES\Illustrations\Child\Happy\64303_NCA_TUK_CHILD_HAPPY_17.png">
            <a:extLst>
              <a:ext uri="{FF2B5EF4-FFF2-40B4-BE49-F238E27FC236}">
                <a16:creationId xmlns:a16="http://schemas.microsoft.com/office/drawing/2014/main" id="{334EDCB9-3CA2-4E73-9769-C46318F39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904" y="5240193"/>
            <a:ext cx="437125" cy="1188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hirt, drawing&#10;&#10;Description automatically generated">
            <a:extLst>
              <a:ext uri="{FF2B5EF4-FFF2-40B4-BE49-F238E27FC236}">
                <a16:creationId xmlns:a16="http://schemas.microsoft.com/office/drawing/2014/main" id="{2ED368C7-94B7-46DA-963E-DC9211C66FC2}"/>
              </a:ext>
            </a:extLst>
          </p:cNvPr>
          <p:cNvPicPr>
            <a:picLocks noChangeAspect="1"/>
          </p:cNvPicPr>
          <p:nvPr/>
        </p:nvPicPr>
        <p:blipFill>
          <a:blip r:embed="rId7"/>
          <a:stretch>
            <a:fillRect/>
          </a:stretch>
        </p:blipFill>
        <p:spPr>
          <a:xfrm>
            <a:off x="2836472" y="4807509"/>
            <a:ext cx="716040" cy="1607391"/>
          </a:xfrm>
          <a:prstGeom prst="rect">
            <a:avLst/>
          </a:prstGeom>
        </p:spPr>
      </p:pic>
      <p:pic>
        <p:nvPicPr>
          <p:cNvPr id="14" name="Picture 13" descr="A picture containing drawing, shirt&#10;&#10;Description automatically generated">
            <a:extLst>
              <a:ext uri="{FF2B5EF4-FFF2-40B4-BE49-F238E27FC236}">
                <a16:creationId xmlns:a16="http://schemas.microsoft.com/office/drawing/2014/main" id="{75B8D50A-2F6D-4F21-ABDA-3E812670FA9B}"/>
              </a:ext>
            </a:extLst>
          </p:cNvPr>
          <p:cNvPicPr>
            <a:picLocks noChangeAspect="1"/>
          </p:cNvPicPr>
          <p:nvPr/>
        </p:nvPicPr>
        <p:blipFill>
          <a:blip r:embed="rId8"/>
          <a:stretch>
            <a:fillRect/>
          </a:stretch>
        </p:blipFill>
        <p:spPr>
          <a:xfrm>
            <a:off x="6426866" y="4747455"/>
            <a:ext cx="470345" cy="1684306"/>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29833EEB-05D9-45A2-825E-205851D8F1A2}"/>
              </a:ext>
            </a:extLst>
          </p:cNvPr>
          <p:cNvPicPr>
            <a:picLocks noChangeAspect="1"/>
          </p:cNvPicPr>
          <p:nvPr/>
        </p:nvPicPr>
        <p:blipFill>
          <a:blip r:embed="rId9"/>
          <a:stretch>
            <a:fillRect/>
          </a:stretch>
        </p:blipFill>
        <p:spPr>
          <a:xfrm>
            <a:off x="4062745" y="4769053"/>
            <a:ext cx="809390" cy="168430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AB8DA02C-E256-4CE1-8EC1-410419C7BD34}"/>
              </a:ext>
            </a:extLst>
          </p:cNvPr>
          <p:cNvPicPr>
            <a:picLocks noChangeAspect="1"/>
          </p:cNvPicPr>
          <p:nvPr/>
        </p:nvPicPr>
        <p:blipFill>
          <a:blip r:embed="rId10"/>
          <a:stretch>
            <a:fillRect/>
          </a:stretch>
        </p:blipFill>
        <p:spPr>
          <a:xfrm>
            <a:off x="3454329" y="5338121"/>
            <a:ext cx="589356" cy="110676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A670D9D-0317-463C-A31A-4051B984FF03}"/>
              </a:ext>
            </a:extLst>
          </p:cNvPr>
          <p:cNvPicPr>
            <a:picLocks noChangeAspect="1"/>
          </p:cNvPicPr>
          <p:nvPr/>
        </p:nvPicPr>
        <p:blipFill>
          <a:blip r:embed="rId11"/>
          <a:stretch>
            <a:fillRect/>
          </a:stretch>
        </p:blipFill>
        <p:spPr>
          <a:xfrm>
            <a:off x="7864096" y="5327258"/>
            <a:ext cx="412483" cy="1097219"/>
          </a:xfrm>
          <a:prstGeom prst="rect">
            <a:avLst/>
          </a:prstGeom>
        </p:spPr>
      </p:pic>
      <p:pic>
        <p:nvPicPr>
          <p:cNvPr id="22" name="Picture 21" descr="A picture containing clock, light&#10;&#10;Description automatically generated">
            <a:extLst>
              <a:ext uri="{FF2B5EF4-FFF2-40B4-BE49-F238E27FC236}">
                <a16:creationId xmlns:a16="http://schemas.microsoft.com/office/drawing/2014/main" id="{2A2E7200-1CFB-48B2-958D-715D38D8793D}"/>
              </a:ext>
            </a:extLst>
          </p:cNvPr>
          <p:cNvPicPr>
            <a:picLocks noChangeAspect="1"/>
          </p:cNvPicPr>
          <p:nvPr/>
        </p:nvPicPr>
        <p:blipFill>
          <a:blip r:embed="rId12"/>
          <a:stretch>
            <a:fillRect/>
          </a:stretch>
        </p:blipFill>
        <p:spPr>
          <a:xfrm>
            <a:off x="8314700" y="4682326"/>
            <a:ext cx="584045" cy="177103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77ACBCA-5441-4261-A8C2-116CA75EC2BD}"/>
              </a:ext>
            </a:extLst>
          </p:cNvPr>
          <p:cNvPicPr>
            <a:picLocks noChangeAspect="1"/>
          </p:cNvPicPr>
          <p:nvPr/>
        </p:nvPicPr>
        <p:blipFill>
          <a:blip r:embed="rId13"/>
          <a:stretch>
            <a:fillRect/>
          </a:stretch>
        </p:blipFill>
        <p:spPr>
          <a:xfrm>
            <a:off x="6153176" y="5556749"/>
            <a:ext cx="467002" cy="938964"/>
          </a:xfrm>
          <a:prstGeom prst="rect">
            <a:avLst/>
          </a:prstGeom>
        </p:spPr>
      </p:pic>
      <p:sp>
        <p:nvSpPr>
          <p:cNvPr id="30" name="Rectangle 29">
            <a:extLst>
              <a:ext uri="{FF2B5EF4-FFF2-40B4-BE49-F238E27FC236}">
                <a16:creationId xmlns:a16="http://schemas.microsoft.com/office/drawing/2014/main" id="{81AEEADD-F7A7-42C7-8E31-786FC36863D1}"/>
              </a:ext>
            </a:extLst>
          </p:cNvPr>
          <p:cNvSpPr/>
          <p:nvPr/>
        </p:nvSpPr>
        <p:spPr>
          <a:xfrm>
            <a:off x="7325591" y="98714"/>
            <a:ext cx="1719695" cy="1356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a:extLst>
              <a:ext uri="{FF2B5EF4-FFF2-40B4-BE49-F238E27FC236}">
                <a16:creationId xmlns:a16="http://schemas.microsoft.com/office/drawing/2014/main" id="{E767B6E2-F497-4F35-B63F-531796F34BDE}"/>
              </a:ext>
            </a:extLst>
          </p:cNvPr>
          <p:cNvPicPr>
            <a:picLocks noChangeAspect="1"/>
          </p:cNvPicPr>
          <p:nvPr/>
        </p:nvPicPr>
        <p:blipFill>
          <a:blip r:embed="rId14"/>
          <a:stretch>
            <a:fillRect/>
          </a:stretch>
        </p:blipFill>
        <p:spPr>
          <a:xfrm>
            <a:off x="3456172" y="180565"/>
            <a:ext cx="2308169" cy="1787529"/>
          </a:xfrm>
          <a:prstGeom prst="rect">
            <a:avLst/>
          </a:prstGeom>
        </p:spPr>
      </p:pic>
      <p:sp>
        <p:nvSpPr>
          <p:cNvPr id="17" name="Rectangle 16">
            <a:extLst>
              <a:ext uri="{FF2B5EF4-FFF2-40B4-BE49-F238E27FC236}">
                <a16:creationId xmlns:a16="http://schemas.microsoft.com/office/drawing/2014/main" id="{D21C4E1C-4893-458C-A1C7-93D1AC3828B7}"/>
              </a:ext>
            </a:extLst>
          </p:cNvPr>
          <p:cNvSpPr/>
          <p:nvPr/>
        </p:nvSpPr>
        <p:spPr>
          <a:xfrm>
            <a:off x="1117341" y="2070606"/>
            <a:ext cx="6810054" cy="830997"/>
          </a:xfrm>
          <a:prstGeom prst="rect">
            <a:avLst/>
          </a:prstGeom>
        </p:spPr>
        <p:txBody>
          <a:bodyPr wrap="square">
            <a:spAutoFit/>
          </a:bodyPr>
          <a:lstStyle/>
          <a:p>
            <a:pPr algn="ctr"/>
            <a:r>
              <a:rPr lang="en-GB" sz="4800" b="1" dirty="0" smtClean="0">
                <a:solidFill>
                  <a:prstClr val="black"/>
                </a:solidFill>
                <a:latin typeface="Candara" panose="020E0502030303020204" pitchFamily="34" charset="0"/>
                <a:cs typeface="Arial" panose="020B0604020202020204" pitchFamily="34" charset="0"/>
              </a:rPr>
              <a:t>Live streaming</a:t>
            </a:r>
            <a:endParaRPr lang="en-GB" sz="4800" dirty="0">
              <a:solidFill>
                <a:prstClr val="black"/>
              </a:solidFill>
            </a:endParaRPr>
          </a:p>
        </p:txBody>
      </p:sp>
      <p:sp>
        <p:nvSpPr>
          <p:cNvPr id="19" name="TextBox 18">
            <a:extLst>
              <a:ext uri="{FF2B5EF4-FFF2-40B4-BE49-F238E27FC236}">
                <a16:creationId xmlns:a16="http://schemas.microsoft.com/office/drawing/2014/main" id="{AB22372B-B462-489D-9070-41D034CC4E15}"/>
              </a:ext>
            </a:extLst>
          </p:cNvPr>
          <p:cNvSpPr txBox="1"/>
          <p:nvPr/>
        </p:nvSpPr>
        <p:spPr>
          <a:xfrm>
            <a:off x="1070521" y="2778492"/>
            <a:ext cx="7215763" cy="830997"/>
          </a:xfrm>
          <a:prstGeom prst="rect">
            <a:avLst/>
          </a:prstGeom>
          <a:noFill/>
        </p:spPr>
        <p:txBody>
          <a:bodyPr wrap="square" rtlCol="0">
            <a:spAutoFit/>
          </a:bodyPr>
          <a:lstStyle/>
          <a:p>
            <a:pPr algn="ctr"/>
            <a:endParaRPr lang="en-GB" sz="2400" b="1" dirty="0" smtClean="0">
              <a:solidFill>
                <a:prstClr val="black"/>
              </a:solidFill>
              <a:latin typeface="Candara" panose="020E0502030303020204" pitchFamily="34" charset="0"/>
              <a:cs typeface="Arial" panose="020B0604020202020204" pitchFamily="34" charset="0"/>
            </a:endParaRPr>
          </a:p>
          <a:p>
            <a:pPr algn="ctr"/>
            <a:r>
              <a:rPr lang="en-GB" sz="2400" b="1" dirty="0" smtClean="0">
                <a:solidFill>
                  <a:srgbClr val="9A3467"/>
                </a:solidFill>
                <a:latin typeface="Candara" panose="020E0502030303020204" pitchFamily="34" charset="0"/>
                <a:cs typeface="Arial" panose="020B0604020202020204" pitchFamily="34" charset="0"/>
              </a:rPr>
              <a:t>www.thinkuknow.co.uk/parents </a:t>
            </a:r>
            <a:endParaRPr lang="en-GB" sz="2400" b="1" dirty="0">
              <a:solidFill>
                <a:srgbClr val="9A3467"/>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195139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34274" y="339118"/>
            <a:ext cx="6517032" cy="695739"/>
          </a:xfrm>
        </p:spPr>
        <p:txBody>
          <a:bodyPr>
            <a:normAutofit/>
          </a:bodyPr>
          <a:lstStyle/>
          <a:p>
            <a:r>
              <a:rPr lang="en-GB" dirty="0" smtClean="0"/>
              <a:t>Live streaming</a:t>
            </a:r>
            <a:endParaRPr lang="en-GB" dirty="0"/>
          </a:p>
        </p:txBody>
      </p:sp>
      <p:sp>
        <p:nvSpPr>
          <p:cNvPr id="3" name="TextBox 2">
            <a:extLst>
              <a:ext uri="{FF2B5EF4-FFF2-40B4-BE49-F238E27FC236}">
                <a16:creationId xmlns:a16="http://schemas.microsoft.com/office/drawing/2014/main" id="{48504F7C-A49F-47AF-9D21-F4083A6042C1}"/>
              </a:ext>
            </a:extLst>
          </p:cNvPr>
          <p:cNvSpPr txBox="1"/>
          <p:nvPr/>
        </p:nvSpPr>
        <p:spPr>
          <a:xfrm flipH="1">
            <a:off x="442215" y="2049561"/>
            <a:ext cx="6040231" cy="3785652"/>
          </a:xfrm>
          <a:prstGeom prst="rect">
            <a:avLst/>
          </a:prstGeom>
          <a:noFill/>
        </p:spPr>
        <p:txBody>
          <a:bodyPr wrap="square" rtlCol="0" anchor="ctr">
            <a:spAutoFit/>
          </a:bodyPr>
          <a:lstStyle/>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Exposure to </a:t>
            </a:r>
            <a:r>
              <a:rPr lang="en-GB" sz="2400" dirty="0">
                <a:latin typeface="Candara" panose="020E0502030303020204" pitchFamily="34" charset="0"/>
                <a:ea typeface="Verdana" panose="020B0604030504040204" pitchFamily="34" charset="0"/>
                <a:cs typeface="Verdana" panose="020B0604030504040204" pitchFamily="34" charset="0"/>
              </a:rPr>
              <a:t>age inappropriate content, including sexual or violent </a:t>
            </a:r>
            <a:r>
              <a:rPr lang="en-GB" sz="2400" dirty="0" smtClean="0">
                <a:latin typeface="Candara" panose="020E0502030303020204" pitchFamily="34" charset="0"/>
                <a:ea typeface="Verdana" panose="020B0604030504040204" pitchFamily="34" charset="0"/>
                <a:cs typeface="Verdana" panose="020B0604030504040204" pitchFamily="34" charset="0"/>
              </a:rPr>
              <a:t>content</a:t>
            </a:r>
          </a:p>
          <a:p>
            <a:pPr marL="342900" indent="-342900">
              <a:buFont typeface="Courier New" panose="02070309020205020404" pitchFamily="49" charset="0"/>
              <a:buChar char="o"/>
            </a:pPr>
            <a:endParaRPr lang="en-GB" sz="24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Negative </a:t>
            </a:r>
            <a:r>
              <a:rPr lang="en-GB" sz="2400" dirty="0">
                <a:latin typeface="Candara" panose="020E0502030303020204" pitchFamily="34" charset="0"/>
                <a:ea typeface="Verdana" panose="020B0604030504040204" pitchFamily="34" charset="0"/>
                <a:cs typeface="Verdana" panose="020B0604030504040204" pitchFamily="34" charset="0"/>
              </a:rPr>
              <a:t>or inappropriate </a:t>
            </a:r>
            <a:r>
              <a:rPr lang="en-GB" sz="2400" dirty="0" smtClean="0">
                <a:latin typeface="Candara" panose="020E0502030303020204" pitchFamily="34" charset="0"/>
                <a:ea typeface="Verdana" panose="020B0604030504040204" pitchFamily="34" charset="0"/>
                <a:cs typeface="Verdana" panose="020B0604030504040204" pitchFamily="34" charset="0"/>
              </a:rPr>
              <a:t>comments</a:t>
            </a:r>
          </a:p>
          <a:p>
            <a:pPr marL="342900" indent="-342900">
              <a:buFont typeface="Courier New" panose="02070309020205020404" pitchFamily="49" charset="0"/>
              <a:buChar char="o"/>
            </a:pPr>
            <a:endParaRPr lang="en-GB" sz="24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Acting </a:t>
            </a:r>
            <a:r>
              <a:rPr lang="en-GB" sz="2400" dirty="0">
                <a:latin typeface="Candara" panose="020E0502030303020204" pitchFamily="34" charset="0"/>
                <a:ea typeface="Verdana" panose="020B0604030504040204" pitchFamily="34" charset="0"/>
                <a:cs typeface="Verdana" panose="020B0604030504040204" pitchFamily="34" charset="0"/>
              </a:rPr>
              <a:t>on impulse, and saying or doing something they’d be less likely to do </a:t>
            </a:r>
            <a:r>
              <a:rPr lang="en-GB" sz="2400" dirty="0" smtClean="0">
                <a:latin typeface="Candara" panose="020E0502030303020204" pitchFamily="34" charset="0"/>
                <a:ea typeface="Verdana" panose="020B0604030504040204" pitchFamily="34" charset="0"/>
                <a:cs typeface="Verdana" panose="020B0604030504040204" pitchFamily="34" charset="0"/>
              </a:rPr>
              <a:t>offline</a:t>
            </a:r>
          </a:p>
          <a:p>
            <a:pPr marL="342900" indent="-342900">
              <a:buFont typeface="Courier New" panose="02070309020205020404" pitchFamily="49" charset="0"/>
              <a:buChar char="o"/>
            </a:pPr>
            <a:endParaRPr lang="en-GB" sz="24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Inappropriate contact</a:t>
            </a:r>
            <a:endParaRPr lang="en-GB" sz="3200" dirty="0">
              <a:solidFill>
                <a:srgbClr val="1D3661"/>
              </a:solidFill>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442215" y="1198279"/>
            <a:ext cx="6517032" cy="695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solidFill>
                  <a:srgbClr val="9A3467"/>
                </a:solidFill>
              </a:rPr>
              <a:t>The risks</a:t>
            </a:r>
            <a:endParaRPr lang="en-GB" dirty="0">
              <a:solidFill>
                <a:srgbClr val="9A3467"/>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3122" y="1894018"/>
            <a:ext cx="1450329" cy="3574226"/>
          </a:xfrm>
          <a:prstGeom prst="rect">
            <a:avLst/>
          </a:prstGeom>
        </p:spPr>
      </p:pic>
    </p:spTree>
    <p:extLst>
      <p:ext uri="{BB962C8B-B14F-4D97-AF65-F5344CB8AC3E}">
        <p14:creationId xmlns:p14="http://schemas.microsoft.com/office/powerpoint/2010/main" val="3342225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34274" y="339118"/>
            <a:ext cx="6517032" cy="695739"/>
          </a:xfrm>
        </p:spPr>
        <p:txBody>
          <a:bodyPr>
            <a:normAutofit/>
          </a:bodyPr>
          <a:lstStyle/>
          <a:p>
            <a:r>
              <a:rPr lang="en-GB" dirty="0" smtClean="0"/>
              <a:t>Live streaming</a:t>
            </a:r>
            <a:endParaRPr lang="en-GB" dirty="0"/>
          </a:p>
        </p:txBody>
      </p:sp>
      <p:sp>
        <p:nvSpPr>
          <p:cNvPr id="3" name="TextBox 2">
            <a:extLst>
              <a:ext uri="{FF2B5EF4-FFF2-40B4-BE49-F238E27FC236}">
                <a16:creationId xmlns:a16="http://schemas.microsoft.com/office/drawing/2014/main" id="{48504F7C-A49F-47AF-9D21-F4083A6042C1}"/>
              </a:ext>
            </a:extLst>
          </p:cNvPr>
          <p:cNvSpPr txBox="1"/>
          <p:nvPr/>
        </p:nvSpPr>
        <p:spPr>
          <a:xfrm flipH="1">
            <a:off x="442211" y="2089155"/>
            <a:ext cx="5272788" cy="3477875"/>
          </a:xfrm>
          <a:prstGeom prst="rect">
            <a:avLst/>
          </a:prstGeom>
          <a:noFill/>
        </p:spPr>
        <p:txBody>
          <a:bodyPr wrap="square" rtlCol="0" anchor="ctr">
            <a:spAutoFit/>
          </a:bodyPr>
          <a:lstStyle/>
          <a:p>
            <a:pPr marL="342900" indent="-342900">
              <a:buFont typeface="Courier New" panose="02070309020205020404" pitchFamily="49" charset="0"/>
              <a:buChar char="o"/>
            </a:pPr>
            <a:r>
              <a:rPr lang="en-GB" sz="2000" dirty="0">
                <a:latin typeface="Candara" panose="020E0502030303020204" pitchFamily="34" charset="0"/>
                <a:ea typeface="Verdana" panose="020B0604030504040204" pitchFamily="34" charset="0"/>
                <a:cs typeface="Verdana" panose="020B0604030504040204" pitchFamily="34" charset="0"/>
              </a:rPr>
              <a:t>Talk to </a:t>
            </a:r>
            <a:r>
              <a:rPr lang="en-GB" sz="2000" dirty="0" smtClean="0">
                <a:latin typeface="Candara" panose="020E0502030303020204" pitchFamily="34" charset="0"/>
                <a:ea typeface="Verdana" panose="020B0604030504040204" pitchFamily="34" charset="0"/>
                <a:cs typeface="Verdana" panose="020B0604030504040204" pitchFamily="34" charset="0"/>
              </a:rPr>
              <a:t>them –  have an ongoing </a:t>
            </a:r>
            <a:r>
              <a:rPr lang="en-GB" sz="2000" dirty="0">
                <a:latin typeface="Candara" panose="020E0502030303020204" pitchFamily="34" charset="0"/>
                <a:ea typeface="Verdana" panose="020B0604030504040204" pitchFamily="34" charset="0"/>
                <a:cs typeface="Verdana" panose="020B0604030504040204" pitchFamily="34" charset="0"/>
              </a:rPr>
              <a:t>conversation as part of your family life</a:t>
            </a:r>
            <a:r>
              <a:rPr lang="en-GB" sz="2000" dirty="0" smtClean="0">
                <a:latin typeface="Candara" panose="020E0502030303020204" pitchFamily="34" charset="0"/>
                <a:ea typeface="Verdana" panose="020B0604030504040204" pitchFamily="34" charset="0"/>
                <a:cs typeface="Verdana" panose="020B0604030504040204" pitchFamily="34" charset="0"/>
              </a:rPr>
              <a:t>.</a:t>
            </a:r>
          </a:p>
          <a:p>
            <a:pPr marL="342900" indent="-342900">
              <a:buFont typeface="Courier New" panose="02070309020205020404" pitchFamily="49" charset="0"/>
              <a:buChar char="o"/>
            </a:pPr>
            <a:endParaRPr lang="en-GB" sz="20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000" dirty="0" smtClean="0">
                <a:latin typeface="Candara" panose="020E0502030303020204" pitchFamily="34" charset="0"/>
                <a:ea typeface="Verdana" panose="020B0604030504040204" pitchFamily="34" charset="0"/>
                <a:cs typeface="Verdana" panose="020B0604030504040204" pitchFamily="34" charset="0"/>
              </a:rPr>
              <a:t>Use </a:t>
            </a:r>
            <a:r>
              <a:rPr lang="en-GB" sz="2000" dirty="0">
                <a:latin typeface="Candara" panose="020E0502030303020204" pitchFamily="34" charset="0"/>
                <a:ea typeface="Verdana" panose="020B0604030504040204" pitchFamily="34" charset="0"/>
                <a:cs typeface="Verdana" panose="020B0604030504040204" pitchFamily="34" charset="0"/>
              </a:rPr>
              <a:t>devices in public spaces</a:t>
            </a:r>
            <a:r>
              <a:rPr lang="en-GB" sz="2000" dirty="0" smtClean="0">
                <a:latin typeface="Candara" panose="020E0502030303020204" pitchFamily="34" charset="0"/>
                <a:ea typeface="Verdana" panose="020B0604030504040204" pitchFamily="34" charset="0"/>
                <a:cs typeface="Verdana" panose="020B0604030504040204" pitchFamily="34" charset="0"/>
              </a:rPr>
              <a:t>.</a:t>
            </a:r>
          </a:p>
          <a:p>
            <a:endParaRPr lang="en-GB" sz="20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000" dirty="0" smtClean="0">
                <a:latin typeface="Candara" panose="020E0502030303020204" pitchFamily="34" charset="0"/>
                <a:ea typeface="Verdana" panose="020B0604030504040204" pitchFamily="34" charset="0"/>
                <a:cs typeface="Verdana" panose="020B0604030504040204" pitchFamily="34" charset="0"/>
              </a:rPr>
              <a:t>Go through privacy </a:t>
            </a:r>
            <a:r>
              <a:rPr lang="en-GB" sz="2000" dirty="0">
                <a:latin typeface="Candara" panose="020E0502030303020204" pitchFamily="34" charset="0"/>
                <a:ea typeface="Verdana" panose="020B0604030504040204" pitchFamily="34" charset="0"/>
                <a:cs typeface="Verdana" panose="020B0604030504040204" pitchFamily="34" charset="0"/>
              </a:rPr>
              <a:t>and safety settings</a:t>
            </a:r>
            <a:r>
              <a:rPr lang="en-GB" sz="2000" dirty="0" smtClean="0">
                <a:latin typeface="Candara" panose="020E0502030303020204" pitchFamily="34" charset="0"/>
                <a:ea typeface="Verdana" panose="020B0604030504040204" pitchFamily="34" charset="0"/>
                <a:cs typeface="Verdana" panose="020B0604030504040204" pitchFamily="34" charset="0"/>
              </a:rPr>
              <a:t>.</a:t>
            </a:r>
          </a:p>
          <a:p>
            <a:pPr marL="342900" indent="-342900">
              <a:buFont typeface="Courier New" panose="02070309020205020404" pitchFamily="49" charset="0"/>
              <a:buChar char="o"/>
            </a:pPr>
            <a:endParaRPr lang="en-GB" sz="20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000" dirty="0" smtClean="0">
                <a:latin typeface="Candara" panose="020E0502030303020204" pitchFamily="34" charset="0"/>
                <a:ea typeface="Verdana" panose="020B0604030504040204" pitchFamily="34" charset="0"/>
                <a:cs typeface="Verdana" panose="020B0604030504040204" pitchFamily="34" charset="0"/>
              </a:rPr>
              <a:t>Be </a:t>
            </a:r>
            <a:r>
              <a:rPr lang="en-GB" sz="2000" dirty="0">
                <a:latin typeface="Candara" panose="020E0502030303020204" pitchFamily="34" charset="0"/>
                <a:ea typeface="Verdana" panose="020B0604030504040204" pitchFamily="34" charset="0"/>
                <a:cs typeface="Verdana" panose="020B0604030504040204" pitchFamily="34" charset="0"/>
              </a:rPr>
              <a:t>wary of requests to chat in private. </a:t>
            </a:r>
            <a:endParaRPr lang="en-GB" sz="2000" dirty="0" smtClean="0">
              <a:latin typeface="Candara" panose="020E0502030303020204" pitchFamily="34" charset="0"/>
              <a:ea typeface="Verdana" panose="020B0604030504040204" pitchFamily="34" charset="0"/>
              <a:cs typeface="Verdana" panose="020B0604030504040204" pitchFamily="34" charset="0"/>
            </a:endParaRPr>
          </a:p>
          <a:p>
            <a:endParaRPr lang="en-GB" sz="20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000" dirty="0" smtClean="0">
                <a:latin typeface="Candara" panose="020E0502030303020204" pitchFamily="34" charset="0"/>
                <a:ea typeface="Verdana" panose="020B0604030504040204" pitchFamily="34" charset="0"/>
                <a:cs typeface="Verdana" panose="020B0604030504040204" pitchFamily="34" charset="0"/>
              </a:rPr>
              <a:t>Know where to get support </a:t>
            </a:r>
            <a:r>
              <a:rPr lang="en-GB" sz="2000" dirty="0">
                <a:latin typeface="Candara" panose="020E0502030303020204" pitchFamily="34" charset="0"/>
                <a:ea typeface="Verdana" panose="020B0604030504040204" pitchFamily="34" charset="0"/>
                <a:cs typeface="Verdana" panose="020B0604030504040204" pitchFamily="34" charset="0"/>
              </a:rPr>
              <a:t>and </a:t>
            </a:r>
            <a:r>
              <a:rPr lang="en-GB" sz="2000" dirty="0" smtClean="0">
                <a:latin typeface="Candara" panose="020E0502030303020204" pitchFamily="34" charset="0"/>
                <a:ea typeface="Verdana" panose="020B0604030504040204" pitchFamily="34" charset="0"/>
                <a:cs typeface="Verdana" panose="020B0604030504040204" pitchFamily="34" charset="0"/>
              </a:rPr>
              <a:t>how to report.</a:t>
            </a:r>
            <a:endParaRPr lang="en-GB" sz="2000" dirty="0">
              <a:solidFill>
                <a:srgbClr val="1D3661"/>
              </a:solidFill>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442215" y="1214604"/>
            <a:ext cx="6517032" cy="695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solidFill>
                  <a:srgbClr val="9A3467"/>
                </a:solidFill>
              </a:rPr>
              <a:t>What can you do?</a:t>
            </a:r>
            <a:endParaRPr lang="en-GB" dirty="0">
              <a:solidFill>
                <a:srgbClr val="9A3467"/>
              </a:solidFill>
            </a:endParaRPr>
          </a:p>
        </p:txBody>
      </p:sp>
      <p:sp>
        <p:nvSpPr>
          <p:cNvPr id="4" name="Rectangle 3"/>
          <p:cNvSpPr/>
          <p:nvPr/>
        </p:nvSpPr>
        <p:spPr>
          <a:xfrm>
            <a:off x="278968" y="5766720"/>
            <a:ext cx="8462075" cy="461665"/>
          </a:xfrm>
          <a:prstGeom prst="rect">
            <a:avLst/>
          </a:prstGeom>
          <a:solidFill>
            <a:srgbClr val="9A3467"/>
          </a:solidFill>
        </p:spPr>
        <p:txBody>
          <a:bodyPr wrap="square">
            <a:spAutoFit/>
          </a:bodyPr>
          <a:lstStyle/>
          <a:p>
            <a:pPr algn="ctr"/>
            <a:r>
              <a:rPr lang="en-GB" sz="2400" b="1" dirty="0" smtClean="0">
                <a:solidFill>
                  <a:srgbClr val="9A3467"/>
                </a:solidFill>
                <a:latin typeface="Candara" panose="020E0502030303020204" pitchFamily="34" charset="0"/>
                <a:hlinkClick r:id="rId3"/>
              </a:rPr>
              <a:t>www.thinkuknow.co.uk/parents/articles/what-is-live-streaming</a:t>
            </a:r>
            <a:endParaRPr lang="en-GB" sz="2400" b="1" dirty="0" smtClean="0">
              <a:solidFill>
                <a:srgbClr val="9A3467"/>
              </a:solidFill>
              <a:latin typeface="Candara" panose="020E0502030303020204" pitchFamily="34" charset="0"/>
            </a:endParaRPr>
          </a:p>
        </p:txBody>
      </p:sp>
      <p:pic>
        <p:nvPicPr>
          <p:cNvPr id="10" name="Picture 9" descr="A picture containing toy, doll, drawing&#10;&#10;Description automatically generated">
            <a:extLst>
              <a:ext uri="{FF2B5EF4-FFF2-40B4-BE49-F238E27FC236}">
                <a16:creationId xmlns:a16="http://schemas.microsoft.com/office/drawing/2014/main" id="{1CF83986-BBFD-4B3E-B8F8-26272698E87C}"/>
              </a:ext>
            </a:extLst>
          </p:cNvPr>
          <p:cNvPicPr>
            <a:picLocks noChangeAspect="1"/>
          </p:cNvPicPr>
          <p:nvPr/>
        </p:nvPicPr>
        <p:blipFill rotWithShape="1">
          <a:blip r:embed="rId4"/>
          <a:srcRect l="8577" t="12782" r="18527" b="17196"/>
          <a:stretch/>
        </p:blipFill>
        <p:spPr>
          <a:xfrm>
            <a:off x="5714999" y="1925930"/>
            <a:ext cx="3167743" cy="3804322"/>
          </a:xfrm>
          <a:prstGeom prst="rect">
            <a:avLst/>
          </a:prstGeom>
        </p:spPr>
      </p:pic>
    </p:spTree>
    <p:extLst>
      <p:ext uri="{BB962C8B-B14F-4D97-AF65-F5344CB8AC3E}">
        <p14:creationId xmlns:p14="http://schemas.microsoft.com/office/powerpoint/2010/main" val="738820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cesvw02\CEOP_Data$\CEOP Cat B\Harm Reduction\Thinkuknow\05 THINKUKNOW ASSETS\05 THINKUKNOW ASSETS\NEW PRESENTATION TEMPLATES\Illustrations\Adult\Female\64303_NCA_TUK_adult_female_1.png">
            <a:extLst>
              <a:ext uri="{FF2B5EF4-FFF2-40B4-BE49-F238E27FC236}">
                <a16:creationId xmlns:a16="http://schemas.microsoft.com/office/drawing/2014/main" id="{A5427CF8-295A-4D74-BE75-E57F5CFC2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3" y="4647318"/>
            <a:ext cx="852475" cy="1759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4cesvw02\CEOP_Data$\CEOP Cat B\Harm Reduction\Thinkuknow\05 THINKUKNOW ASSETS\05 THINKUKNOW ASSETS\NEW PRESENTATION TEMPLATES\Illustrations\Adult\Male\64303_NCA_TUK_adult_male_13.png">
            <a:extLst>
              <a:ext uri="{FF2B5EF4-FFF2-40B4-BE49-F238E27FC236}">
                <a16:creationId xmlns:a16="http://schemas.microsoft.com/office/drawing/2014/main" id="{36EBF70E-62F9-43A9-9784-D0A7B4573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00" y="4597976"/>
            <a:ext cx="539271" cy="1832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4cesvw02\CEOP_Data$\CEOP Cat B\Harm Reduction\Thinkuknow\05 THINKUKNOW ASSETS\05 THINKUKNOW ASSETS\NEW PRESENTATION TEMPLATES\Illustrations\Child\Happy\64303_NCA_TUK_CHILD_HAPPY_9.png">
            <a:extLst>
              <a:ext uri="{FF2B5EF4-FFF2-40B4-BE49-F238E27FC236}">
                <a16:creationId xmlns:a16="http://schemas.microsoft.com/office/drawing/2014/main" id="{0D0A5C0A-094D-46D3-86FA-DD16BB710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69" y="5351318"/>
            <a:ext cx="468612" cy="1055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4cesvw02\CEOP_Data$\CEOP Cat B\Harm Reduction\Thinkuknow\05 THINKUKNOW ASSETS\05 THINKUKNOW ASSETS\NEW PRESENTATION TEMPLATES\Illustrations\Child\Happy\64303_NCA_TUK_CHILD_HAPPY_17.png">
            <a:extLst>
              <a:ext uri="{FF2B5EF4-FFF2-40B4-BE49-F238E27FC236}">
                <a16:creationId xmlns:a16="http://schemas.microsoft.com/office/drawing/2014/main" id="{334EDCB9-3CA2-4E73-9769-C46318F39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904" y="5240193"/>
            <a:ext cx="437125" cy="1188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hirt, drawing&#10;&#10;Description automatically generated">
            <a:extLst>
              <a:ext uri="{FF2B5EF4-FFF2-40B4-BE49-F238E27FC236}">
                <a16:creationId xmlns:a16="http://schemas.microsoft.com/office/drawing/2014/main" id="{2ED368C7-94B7-46DA-963E-DC9211C66FC2}"/>
              </a:ext>
            </a:extLst>
          </p:cNvPr>
          <p:cNvPicPr>
            <a:picLocks noChangeAspect="1"/>
          </p:cNvPicPr>
          <p:nvPr/>
        </p:nvPicPr>
        <p:blipFill>
          <a:blip r:embed="rId7"/>
          <a:stretch>
            <a:fillRect/>
          </a:stretch>
        </p:blipFill>
        <p:spPr>
          <a:xfrm>
            <a:off x="2836472" y="4807509"/>
            <a:ext cx="716040" cy="1607391"/>
          </a:xfrm>
          <a:prstGeom prst="rect">
            <a:avLst/>
          </a:prstGeom>
        </p:spPr>
      </p:pic>
      <p:pic>
        <p:nvPicPr>
          <p:cNvPr id="14" name="Picture 13" descr="A picture containing drawing, shirt&#10;&#10;Description automatically generated">
            <a:extLst>
              <a:ext uri="{FF2B5EF4-FFF2-40B4-BE49-F238E27FC236}">
                <a16:creationId xmlns:a16="http://schemas.microsoft.com/office/drawing/2014/main" id="{75B8D50A-2F6D-4F21-ABDA-3E812670FA9B}"/>
              </a:ext>
            </a:extLst>
          </p:cNvPr>
          <p:cNvPicPr>
            <a:picLocks noChangeAspect="1"/>
          </p:cNvPicPr>
          <p:nvPr/>
        </p:nvPicPr>
        <p:blipFill>
          <a:blip r:embed="rId8"/>
          <a:stretch>
            <a:fillRect/>
          </a:stretch>
        </p:blipFill>
        <p:spPr>
          <a:xfrm>
            <a:off x="6426866" y="4747455"/>
            <a:ext cx="470345" cy="1684306"/>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29833EEB-05D9-45A2-825E-205851D8F1A2}"/>
              </a:ext>
            </a:extLst>
          </p:cNvPr>
          <p:cNvPicPr>
            <a:picLocks noChangeAspect="1"/>
          </p:cNvPicPr>
          <p:nvPr/>
        </p:nvPicPr>
        <p:blipFill>
          <a:blip r:embed="rId9"/>
          <a:stretch>
            <a:fillRect/>
          </a:stretch>
        </p:blipFill>
        <p:spPr>
          <a:xfrm>
            <a:off x="4062745" y="4769053"/>
            <a:ext cx="809390" cy="168430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AB8DA02C-E256-4CE1-8EC1-410419C7BD34}"/>
              </a:ext>
            </a:extLst>
          </p:cNvPr>
          <p:cNvPicPr>
            <a:picLocks noChangeAspect="1"/>
          </p:cNvPicPr>
          <p:nvPr/>
        </p:nvPicPr>
        <p:blipFill>
          <a:blip r:embed="rId10"/>
          <a:stretch>
            <a:fillRect/>
          </a:stretch>
        </p:blipFill>
        <p:spPr>
          <a:xfrm>
            <a:off x="3454329" y="5338121"/>
            <a:ext cx="589356" cy="110676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A670D9D-0317-463C-A31A-4051B984FF03}"/>
              </a:ext>
            </a:extLst>
          </p:cNvPr>
          <p:cNvPicPr>
            <a:picLocks noChangeAspect="1"/>
          </p:cNvPicPr>
          <p:nvPr/>
        </p:nvPicPr>
        <p:blipFill>
          <a:blip r:embed="rId11"/>
          <a:stretch>
            <a:fillRect/>
          </a:stretch>
        </p:blipFill>
        <p:spPr>
          <a:xfrm>
            <a:off x="7864096" y="5327258"/>
            <a:ext cx="412483" cy="1097219"/>
          </a:xfrm>
          <a:prstGeom prst="rect">
            <a:avLst/>
          </a:prstGeom>
        </p:spPr>
      </p:pic>
      <p:pic>
        <p:nvPicPr>
          <p:cNvPr id="22" name="Picture 21" descr="A picture containing clock, light&#10;&#10;Description automatically generated">
            <a:extLst>
              <a:ext uri="{FF2B5EF4-FFF2-40B4-BE49-F238E27FC236}">
                <a16:creationId xmlns:a16="http://schemas.microsoft.com/office/drawing/2014/main" id="{2A2E7200-1CFB-48B2-958D-715D38D8793D}"/>
              </a:ext>
            </a:extLst>
          </p:cNvPr>
          <p:cNvPicPr>
            <a:picLocks noChangeAspect="1"/>
          </p:cNvPicPr>
          <p:nvPr/>
        </p:nvPicPr>
        <p:blipFill>
          <a:blip r:embed="rId12"/>
          <a:stretch>
            <a:fillRect/>
          </a:stretch>
        </p:blipFill>
        <p:spPr>
          <a:xfrm>
            <a:off x="8314700" y="4682326"/>
            <a:ext cx="584045" cy="177103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77ACBCA-5441-4261-A8C2-116CA75EC2BD}"/>
              </a:ext>
            </a:extLst>
          </p:cNvPr>
          <p:cNvPicPr>
            <a:picLocks noChangeAspect="1"/>
          </p:cNvPicPr>
          <p:nvPr/>
        </p:nvPicPr>
        <p:blipFill>
          <a:blip r:embed="rId13"/>
          <a:stretch>
            <a:fillRect/>
          </a:stretch>
        </p:blipFill>
        <p:spPr>
          <a:xfrm>
            <a:off x="6153176" y="5556749"/>
            <a:ext cx="467002" cy="938964"/>
          </a:xfrm>
          <a:prstGeom prst="rect">
            <a:avLst/>
          </a:prstGeom>
        </p:spPr>
      </p:pic>
      <p:sp>
        <p:nvSpPr>
          <p:cNvPr id="30" name="Rectangle 29">
            <a:extLst>
              <a:ext uri="{FF2B5EF4-FFF2-40B4-BE49-F238E27FC236}">
                <a16:creationId xmlns:a16="http://schemas.microsoft.com/office/drawing/2014/main" id="{81AEEADD-F7A7-42C7-8E31-786FC36863D1}"/>
              </a:ext>
            </a:extLst>
          </p:cNvPr>
          <p:cNvSpPr/>
          <p:nvPr/>
        </p:nvSpPr>
        <p:spPr>
          <a:xfrm>
            <a:off x="7325591" y="98714"/>
            <a:ext cx="1719695" cy="1356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a:extLst>
              <a:ext uri="{FF2B5EF4-FFF2-40B4-BE49-F238E27FC236}">
                <a16:creationId xmlns:a16="http://schemas.microsoft.com/office/drawing/2014/main" id="{E767B6E2-F497-4F35-B63F-531796F34BDE}"/>
              </a:ext>
            </a:extLst>
          </p:cNvPr>
          <p:cNvPicPr>
            <a:picLocks noChangeAspect="1"/>
          </p:cNvPicPr>
          <p:nvPr/>
        </p:nvPicPr>
        <p:blipFill>
          <a:blip r:embed="rId14"/>
          <a:stretch>
            <a:fillRect/>
          </a:stretch>
        </p:blipFill>
        <p:spPr>
          <a:xfrm>
            <a:off x="3456172" y="180565"/>
            <a:ext cx="2308169" cy="1787529"/>
          </a:xfrm>
          <a:prstGeom prst="rect">
            <a:avLst/>
          </a:prstGeom>
        </p:spPr>
      </p:pic>
      <p:sp>
        <p:nvSpPr>
          <p:cNvPr id="17" name="Rectangle 16">
            <a:extLst>
              <a:ext uri="{FF2B5EF4-FFF2-40B4-BE49-F238E27FC236}">
                <a16:creationId xmlns:a16="http://schemas.microsoft.com/office/drawing/2014/main" id="{D21C4E1C-4893-458C-A1C7-93D1AC3828B7}"/>
              </a:ext>
            </a:extLst>
          </p:cNvPr>
          <p:cNvSpPr/>
          <p:nvPr/>
        </p:nvSpPr>
        <p:spPr>
          <a:xfrm>
            <a:off x="1117341" y="2070606"/>
            <a:ext cx="6810054" cy="830997"/>
          </a:xfrm>
          <a:prstGeom prst="rect">
            <a:avLst/>
          </a:prstGeom>
        </p:spPr>
        <p:txBody>
          <a:bodyPr wrap="square">
            <a:spAutoFit/>
          </a:bodyPr>
          <a:lstStyle/>
          <a:p>
            <a:pPr algn="ctr"/>
            <a:r>
              <a:rPr lang="en-GB" sz="4800" b="1" dirty="0" smtClean="0">
                <a:solidFill>
                  <a:prstClr val="black"/>
                </a:solidFill>
                <a:latin typeface="Candara" panose="020E0502030303020204" pitchFamily="34" charset="0"/>
                <a:cs typeface="Arial" panose="020B0604020202020204" pitchFamily="34" charset="0"/>
              </a:rPr>
              <a:t>Social media</a:t>
            </a:r>
            <a:endParaRPr lang="en-GB" sz="4800" dirty="0">
              <a:solidFill>
                <a:prstClr val="black"/>
              </a:solidFill>
            </a:endParaRPr>
          </a:p>
        </p:txBody>
      </p:sp>
      <p:sp>
        <p:nvSpPr>
          <p:cNvPr id="19" name="TextBox 18">
            <a:extLst>
              <a:ext uri="{FF2B5EF4-FFF2-40B4-BE49-F238E27FC236}">
                <a16:creationId xmlns:a16="http://schemas.microsoft.com/office/drawing/2014/main" id="{AB22372B-B462-489D-9070-41D034CC4E15}"/>
              </a:ext>
            </a:extLst>
          </p:cNvPr>
          <p:cNvSpPr txBox="1"/>
          <p:nvPr/>
        </p:nvSpPr>
        <p:spPr>
          <a:xfrm>
            <a:off x="1070521" y="2778492"/>
            <a:ext cx="7215763" cy="830997"/>
          </a:xfrm>
          <a:prstGeom prst="rect">
            <a:avLst/>
          </a:prstGeom>
          <a:noFill/>
        </p:spPr>
        <p:txBody>
          <a:bodyPr wrap="square" rtlCol="0">
            <a:spAutoFit/>
          </a:bodyPr>
          <a:lstStyle/>
          <a:p>
            <a:pPr algn="ctr"/>
            <a:endParaRPr lang="en-GB" sz="2400" b="1" dirty="0" smtClean="0">
              <a:solidFill>
                <a:prstClr val="black"/>
              </a:solidFill>
              <a:latin typeface="Candara" panose="020E0502030303020204" pitchFamily="34" charset="0"/>
              <a:cs typeface="Arial" panose="020B0604020202020204" pitchFamily="34" charset="0"/>
            </a:endParaRPr>
          </a:p>
          <a:p>
            <a:pPr algn="ctr"/>
            <a:r>
              <a:rPr lang="en-GB" sz="2400" b="1" dirty="0" smtClean="0">
                <a:solidFill>
                  <a:srgbClr val="9A3467"/>
                </a:solidFill>
                <a:latin typeface="Candara" panose="020E0502030303020204" pitchFamily="34" charset="0"/>
                <a:cs typeface="Arial" panose="020B0604020202020204" pitchFamily="34" charset="0"/>
              </a:rPr>
              <a:t>www.thinkuknow.co.uk/parents </a:t>
            </a:r>
            <a:endParaRPr lang="en-GB" sz="2400" b="1" dirty="0">
              <a:solidFill>
                <a:srgbClr val="9A3467"/>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787227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6A90B8-5D95-4A76-8BDA-D64ADDB85902}"/>
              </a:ext>
            </a:extLst>
          </p:cNvPr>
          <p:cNvSpPr>
            <a:spLocks noGrp="1"/>
          </p:cNvSpPr>
          <p:nvPr>
            <p:ph type="title"/>
          </p:nvPr>
        </p:nvSpPr>
        <p:spPr>
          <a:xfrm>
            <a:off x="278084" y="337881"/>
            <a:ext cx="6181928" cy="545407"/>
          </a:xfrm>
        </p:spPr>
        <p:txBody>
          <a:bodyPr/>
          <a:lstStyle/>
          <a:p>
            <a:r>
              <a:rPr lang="en-GB" dirty="0" smtClean="0">
                <a:solidFill>
                  <a:schemeClr val="tx1"/>
                </a:solidFill>
              </a:rPr>
              <a:t>This presentation will cover:</a:t>
            </a:r>
            <a:endParaRPr lang="en-GB"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820" y="4067033"/>
            <a:ext cx="779034" cy="179313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805" y="4067032"/>
            <a:ext cx="674105" cy="17931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9320" y="4176215"/>
            <a:ext cx="896714" cy="1683956"/>
          </a:xfrm>
          <a:prstGeom prst="rect">
            <a:avLst/>
          </a:prstGeom>
        </p:spPr>
      </p:pic>
      <p:sp>
        <p:nvSpPr>
          <p:cNvPr id="6" name="TextBox 5">
            <a:extLst>
              <a:ext uri="{FF2B5EF4-FFF2-40B4-BE49-F238E27FC236}">
                <a16:creationId xmlns:a16="http://schemas.microsoft.com/office/drawing/2014/main" id="{AB22372B-B462-489D-9070-41D034CC4E15}"/>
              </a:ext>
            </a:extLst>
          </p:cNvPr>
          <p:cNvSpPr txBox="1"/>
          <p:nvPr/>
        </p:nvSpPr>
        <p:spPr>
          <a:xfrm>
            <a:off x="309787" y="1601873"/>
            <a:ext cx="8370187" cy="3908762"/>
          </a:xfrm>
          <a:prstGeom prst="rect">
            <a:avLst/>
          </a:prstGeom>
          <a:noFill/>
        </p:spPr>
        <p:txBody>
          <a:bodyPr wrap="square" rtlCol="0">
            <a:spAutoFit/>
          </a:bodyPr>
          <a:lstStyle/>
          <a:p>
            <a:pPr marL="342900" indent="-342900">
              <a:buFont typeface="Arial" panose="020B0604020202020204" pitchFamily="34" charset="0"/>
              <a:buChar char="•"/>
            </a:pPr>
            <a:r>
              <a:rPr lang="en-GB" sz="3200" dirty="0" smtClean="0">
                <a:solidFill>
                  <a:schemeClr val="bg1"/>
                </a:solidFill>
                <a:latin typeface="Candara" panose="020E0502030303020204" pitchFamily="34" charset="0"/>
                <a:cs typeface="Arial" panose="020B0604020202020204" pitchFamily="34" charset="0"/>
              </a:rPr>
              <a:t>Children online</a:t>
            </a:r>
          </a:p>
          <a:p>
            <a:pPr marL="342900" indent="-342900">
              <a:buFont typeface="Arial" panose="020B0604020202020204" pitchFamily="34" charset="0"/>
              <a:buChar char="•"/>
            </a:pPr>
            <a:r>
              <a:rPr lang="en-GB" sz="3200" dirty="0" smtClean="0">
                <a:solidFill>
                  <a:schemeClr val="bg1"/>
                </a:solidFill>
                <a:latin typeface="Candara" panose="020E0502030303020204" pitchFamily="34" charset="0"/>
                <a:cs typeface="Arial" panose="020B0604020202020204" pitchFamily="34" charset="0"/>
              </a:rPr>
              <a:t>What can you do?</a:t>
            </a:r>
          </a:p>
          <a:p>
            <a:pPr marL="342900" indent="-342900">
              <a:buFont typeface="Arial" panose="020B0604020202020204" pitchFamily="34" charset="0"/>
              <a:buChar char="•"/>
            </a:pPr>
            <a:r>
              <a:rPr lang="en-GB" sz="3200" dirty="0" err="1" smtClean="0">
                <a:solidFill>
                  <a:schemeClr val="bg1"/>
                </a:solidFill>
                <a:latin typeface="Candara" panose="020E0502030303020204" pitchFamily="34" charset="0"/>
                <a:cs typeface="Arial" panose="020B0604020202020204" pitchFamily="34" charset="0"/>
              </a:rPr>
              <a:t>Thinkuknow</a:t>
            </a:r>
            <a:r>
              <a:rPr lang="en-GB" sz="3200" dirty="0" smtClean="0">
                <a:solidFill>
                  <a:schemeClr val="bg1"/>
                </a:solidFill>
                <a:latin typeface="Candara" panose="020E0502030303020204" pitchFamily="34" charset="0"/>
                <a:cs typeface="Arial" panose="020B0604020202020204" pitchFamily="34" charset="0"/>
              </a:rPr>
              <a:t> resources for primary</a:t>
            </a:r>
          </a:p>
          <a:p>
            <a:pPr marL="342900" indent="-342900">
              <a:buFont typeface="Arial" panose="020B0604020202020204" pitchFamily="34" charset="0"/>
              <a:buChar char="•"/>
            </a:pPr>
            <a:r>
              <a:rPr lang="en-GB" sz="3200" dirty="0" err="1" smtClean="0">
                <a:solidFill>
                  <a:schemeClr val="bg1"/>
                </a:solidFill>
                <a:latin typeface="Candara" panose="020E0502030303020204" pitchFamily="34" charset="0"/>
                <a:cs typeface="Arial" panose="020B0604020202020204" pitchFamily="34" charset="0"/>
              </a:rPr>
              <a:t>Thinkuknow</a:t>
            </a:r>
            <a:r>
              <a:rPr lang="en-GB" sz="3200" dirty="0" smtClean="0">
                <a:solidFill>
                  <a:schemeClr val="bg1"/>
                </a:solidFill>
                <a:latin typeface="Candara" panose="020E0502030303020204" pitchFamily="34" charset="0"/>
                <a:cs typeface="Arial" panose="020B0604020202020204" pitchFamily="34" charset="0"/>
              </a:rPr>
              <a:t> resources for parents and carers</a:t>
            </a:r>
          </a:p>
          <a:p>
            <a:pPr marL="342900" indent="-342900">
              <a:buFont typeface="Arial" panose="020B0604020202020204" pitchFamily="34" charset="0"/>
              <a:buChar char="•"/>
            </a:pPr>
            <a:r>
              <a:rPr lang="en-GB" sz="3200" dirty="0">
                <a:solidFill>
                  <a:schemeClr val="bg1"/>
                </a:solidFill>
                <a:latin typeface="Candara" panose="020E0502030303020204" pitchFamily="34" charset="0"/>
                <a:cs typeface="Arial" panose="020B0604020202020204" pitchFamily="34" charset="0"/>
              </a:rPr>
              <a:t>Reporting to </a:t>
            </a:r>
            <a:r>
              <a:rPr lang="en-GB" sz="3200" dirty="0" smtClean="0">
                <a:solidFill>
                  <a:schemeClr val="bg1"/>
                </a:solidFill>
                <a:latin typeface="Candara" panose="020E0502030303020204" pitchFamily="34" charset="0"/>
                <a:cs typeface="Arial" panose="020B0604020202020204" pitchFamily="34" charset="0"/>
              </a:rPr>
              <a:t>NCA-CEOP</a:t>
            </a:r>
            <a:endParaRPr lang="en-GB" sz="3200" dirty="0">
              <a:solidFill>
                <a:schemeClr val="bg1"/>
              </a:solidFill>
              <a:latin typeface="Candara" panose="020E0502030303020204" pitchFamily="34" charset="0"/>
              <a:cs typeface="Arial" panose="020B0604020202020204" pitchFamily="34" charset="0"/>
            </a:endParaRPr>
          </a:p>
          <a:p>
            <a:endParaRPr lang="en-GB" sz="3200" dirty="0" smtClean="0">
              <a:solidFill>
                <a:schemeClr val="bg1"/>
              </a:solidFill>
              <a:latin typeface="Candara" panose="020E0502030303020204" pitchFamily="34" charset="0"/>
              <a:cs typeface="Arial" panose="020B0604020202020204" pitchFamily="34" charset="0"/>
            </a:endParaRPr>
          </a:p>
          <a:p>
            <a:pPr algn="ctr"/>
            <a:endParaRPr lang="en-GB" sz="2800" dirty="0" smtClean="0">
              <a:solidFill>
                <a:schemeClr val="bg1"/>
              </a:solidFill>
              <a:latin typeface="Candara" panose="020E0502030303020204" pitchFamily="34" charset="0"/>
              <a:cs typeface="Arial" panose="020B0604020202020204" pitchFamily="34" charset="0"/>
            </a:endParaRPr>
          </a:p>
          <a:p>
            <a:pPr algn="ctr"/>
            <a:endParaRPr lang="en-GB" sz="2800" dirty="0" smtClean="0">
              <a:solidFill>
                <a:schemeClr val="bg1"/>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685636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34274" y="339118"/>
            <a:ext cx="6517032" cy="695739"/>
          </a:xfrm>
        </p:spPr>
        <p:txBody>
          <a:bodyPr>
            <a:normAutofit/>
          </a:bodyPr>
          <a:lstStyle/>
          <a:p>
            <a:r>
              <a:rPr lang="en-GB" dirty="0" smtClean="0"/>
              <a:t>Social media</a:t>
            </a:r>
            <a:endParaRPr lang="en-GB" dirty="0"/>
          </a:p>
        </p:txBody>
      </p:sp>
      <p:sp>
        <p:nvSpPr>
          <p:cNvPr id="3" name="TextBox 2">
            <a:extLst>
              <a:ext uri="{FF2B5EF4-FFF2-40B4-BE49-F238E27FC236}">
                <a16:creationId xmlns:a16="http://schemas.microsoft.com/office/drawing/2014/main" id="{48504F7C-A49F-47AF-9D21-F4083A6042C1}"/>
              </a:ext>
            </a:extLst>
          </p:cNvPr>
          <p:cNvSpPr txBox="1"/>
          <p:nvPr/>
        </p:nvSpPr>
        <p:spPr>
          <a:xfrm flipH="1">
            <a:off x="442212" y="2157638"/>
            <a:ext cx="5321774" cy="3046988"/>
          </a:xfrm>
          <a:prstGeom prst="rect">
            <a:avLst/>
          </a:prstGeom>
          <a:noFill/>
        </p:spPr>
        <p:txBody>
          <a:bodyPr wrap="square" rtlCol="0" anchor="ctr">
            <a:spAutoFit/>
          </a:bodyPr>
          <a:lstStyle/>
          <a:p>
            <a:pPr marL="342900" indent="-342900">
              <a:buFont typeface="Courier New" panose="02070309020205020404" pitchFamily="49" charset="0"/>
              <a:buChar char="o"/>
            </a:pPr>
            <a:r>
              <a:rPr lang="en-GB" sz="2400" dirty="0">
                <a:latin typeface="Candara" panose="020E0502030303020204" pitchFamily="34" charset="0"/>
                <a:ea typeface="Verdana" panose="020B0604030504040204" pitchFamily="34" charset="0"/>
                <a:cs typeface="Verdana" panose="020B0604030504040204" pitchFamily="34" charset="0"/>
              </a:rPr>
              <a:t>Inappropriate </a:t>
            </a:r>
            <a:r>
              <a:rPr lang="en-GB" sz="2400" dirty="0" smtClean="0">
                <a:latin typeface="Candara" panose="020E0502030303020204" pitchFamily="34" charset="0"/>
                <a:ea typeface="Verdana" panose="020B0604030504040204" pitchFamily="34" charset="0"/>
                <a:cs typeface="Verdana" panose="020B0604030504040204" pitchFamily="34" charset="0"/>
              </a:rPr>
              <a:t>content</a:t>
            </a:r>
          </a:p>
          <a:p>
            <a:pPr marL="342900" indent="-342900">
              <a:buFont typeface="Courier New" panose="02070309020205020404" pitchFamily="49" charset="0"/>
              <a:buChar char="o"/>
            </a:pPr>
            <a:endParaRPr lang="en-GB" sz="24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Inappropriate behaviour</a:t>
            </a:r>
          </a:p>
          <a:p>
            <a:pPr marL="342900" indent="-342900">
              <a:buFont typeface="Courier New" panose="02070309020205020404" pitchFamily="49" charset="0"/>
              <a:buChar char="o"/>
            </a:pPr>
            <a:endParaRPr lang="en-GB" sz="24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Over-sharing</a:t>
            </a:r>
          </a:p>
          <a:p>
            <a:pPr marL="342900" indent="-342900">
              <a:buFont typeface="Courier New" panose="02070309020205020404" pitchFamily="49" charset="0"/>
              <a:buChar char="o"/>
            </a:pPr>
            <a:endParaRPr lang="en-GB" sz="24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Making </a:t>
            </a:r>
            <a:r>
              <a:rPr lang="en-GB" sz="2400" dirty="0">
                <a:latin typeface="Candara" panose="020E0502030303020204" pitchFamily="34" charset="0"/>
                <a:ea typeface="Verdana" panose="020B0604030504040204" pitchFamily="34" charset="0"/>
                <a:cs typeface="Verdana" panose="020B0604030504040204" pitchFamily="34" charset="0"/>
              </a:rPr>
              <a:t>friends with people they don’t </a:t>
            </a:r>
            <a:r>
              <a:rPr lang="en-GB" sz="2400" dirty="0" smtClean="0">
                <a:latin typeface="Candara" panose="020E0502030303020204" pitchFamily="34" charset="0"/>
                <a:ea typeface="Verdana" panose="020B0604030504040204" pitchFamily="34" charset="0"/>
                <a:cs typeface="Verdana" panose="020B0604030504040204" pitchFamily="34" charset="0"/>
              </a:rPr>
              <a:t>know</a:t>
            </a:r>
            <a:endParaRPr lang="en-GB" sz="3200" dirty="0">
              <a:solidFill>
                <a:srgbClr val="1D3661"/>
              </a:solidFill>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442215" y="1198279"/>
            <a:ext cx="6517032" cy="695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solidFill>
                  <a:srgbClr val="9A3467"/>
                </a:solidFill>
              </a:rPr>
              <a:t>The risks</a:t>
            </a:r>
            <a:endParaRPr lang="en-GB" dirty="0">
              <a:solidFill>
                <a:srgbClr val="9A3467"/>
              </a:solidFill>
            </a:endParaRPr>
          </a:p>
        </p:txBody>
      </p:sp>
      <p:pic>
        <p:nvPicPr>
          <p:cNvPr id="6" name="Picture 5">
            <a:extLst>
              <a:ext uri="{FF2B5EF4-FFF2-40B4-BE49-F238E27FC236}">
                <a16:creationId xmlns:a16="http://schemas.microsoft.com/office/drawing/2014/main" id="{18025A91-4555-4AE5-9E5C-57AA60433CDD}"/>
              </a:ext>
            </a:extLst>
          </p:cNvPr>
          <p:cNvPicPr>
            <a:picLocks noChangeAspect="1"/>
          </p:cNvPicPr>
          <p:nvPr/>
        </p:nvPicPr>
        <p:blipFill rotWithShape="1">
          <a:blip r:embed="rId3"/>
          <a:srcRect l="6003" t="12913" r="10248" b="14170"/>
          <a:stretch/>
        </p:blipFill>
        <p:spPr>
          <a:xfrm>
            <a:off x="5601476" y="1546148"/>
            <a:ext cx="3232281" cy="3527068"/>
          </a:xfrm>
          <a:prstGeom prst="rect">
            <a:avLst/>
          </a:prstGeom>
        </p:spPr>
      </p:pic>
    </p:spTree>
    <p:extLst>
      <p:ext uri="{BB962C8B-B14F-4D97-AF65-F5344CB8AC3E}">
        <p14:creationId xmlns:p14="http://schemas.microsoft.com/office/powerpoint/2010/main" val="3883046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34274" y="339118"/>
            <a:ext cx="6517032" cy="695739"/>
          </a:xfrm>
        </p:spPr>
        <p:txBody>
          <a:bodyPr>
            <a:normAutofit/>
          </a:bodyPr>
          <a:lstStyle/>
          <a:p>
            <a:r>
              <a:rPr lang="en-GB" dirty="0" smtClean="0"/>
              <a:t>Social media</a:t>
            </a:r>
            <a:endParaRPr lang="en-GB" dirty="0"/>
          </a:p>
        </p:txBody>
      </p:sp>
      <p:sp>
        <p:nvSpPr>
          <p:cNvPr id="3" name="TextBox 2">
            <a:extLst>
              <a:ext uri="{FF2B5EF4-FFF2-40B4-BE49-F238E27FC236}">
                <a16:creationId xmlns:a16="http://schemas.microsoft.com/office/drawing/2014/main" id="{48504F7C-A49F-47AF-9D21-F4083A6042C1}"/>
              </a:ext>
            </a:extLst>
          </p:cNvPr>
          <p:cNvSpPr txBox="1"/>
          <p:nvPr/>
        </p:nvSpPr>
        <p:spPr>
          <a:xfrm flipH="1">
            <a:off x="442211" y="2309651"/>
            <a:ext cx="5485060" cy="2677656"/>
          </a:xfrm>
          <a:prstGeom prst="rect">
            <a:avLst/>
          </a:prstGeom>
          <a:noFill/>
        </p:spPr>
        <p:txBody>
          <a:bodyPr wrap="square" rtlCol="0" anchor="ctr">
            <a:spAutoFit/>
          </a:bodyPr>
          <a:lstStyle/>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Make </a:t>
            </a:r>
            <a:r>
              <a:rPr lang="en-GB" sz="2400" dirty="0">
                <a:latin typeface="Candara" panose="020E0502030303020204" pitchFamily="34" charset="0"/>
                <a:ea typeface="Verdana" panose="020B0604030504040204" pitchFamily="34" charset="0"/>
                <a:cs typeface="Verdana" panose="020B0604030504040204" pitchFamily="34" charset="0"/>
              </a:rPr>
              <a:t>sure they are ready. </a:t>
            </a:r>
            <a:endParaRPr lang="en-GB" sz="24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endParaRPr lang="en-GB" sz="24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Be </a:t>
            </a:r>
            <a:r>
              <a:rPr lang="en-GB" sz="2400" dirty="0">
                <a:latin typeface="Candara" panose="020E0502030303020204" pitchFamily="34" charset="0"/>
                <a:ea typeface="Verdana" panose="020B0604030504040204" pitchFamily="34" charset="0"/>
                <a:cs typeface="Verdana" panose="020B0604030504040204" pitchFamily="34" charset="0"/>
              </a:rPr>
              <a:t>a great role model. </a:t>
            </a:r>
            <a:endParaRPr lang="en-GB" sz="24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endParaRPr lang="en-GB" sz="24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Get </a:t>
            </a:r>
            <a:r>
              <a:rPr lang="en-GB" sz="2400" dirty="0">
                <a:latin typeface="Candara" panose="020E0502030303020204" pitchFamily="34" charset="0"/>
                <a:ea typeface="Verdana" panose="020B0604030504040204" pitchFamily="34" charset="0"/>
                <a:cs typeface="Verdana" panose="020B0604030504040204" pitchFamily="34" charset="0"/>
              </a:rPr>
              <a:t>involved and support them. </a:t>
            </a:r>
            <a:endParaRPr lang="en-GB" sz="24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endParaRPr lang="en-GB" sz="2400" dirty="0">
              <a:latin typeface="Candara" panose="020E0502030303020204" pitchFamily="34" charset="0"/>
              <a:ea typeface="Verdana" panose="020B0604030504040204" pitchFamily="34" charset="0"/>
              <a:cs typeface="Verdana" panose="020B0604030504040204" pitchFamily="34" charset="0"/>
            </a:endParaRPr>
          </a:p>
          <a:p>
            <a:pPr marL="342900" indent="-342900">
              <a:buFont typeface="Courier New" panose="02070309020205020404" pitchFamily="49" charset="0"/>
              <a:buChar char="o"/>
            </a:pPr>
            <a:r>
              <a:rPr lang="en-GB" sz="2400" dirty="0" smtClean="0">
                <a:latin typeface="Candara" panose="020E0502030303020204" pitchFamily="34" charset="0"/>
                <a:ea typeface="Verdana" panose="020B0604030504040204" pitchFamily="34" charset="0"/>
                <a:cs typeface="Verdana" panose="020B0604030504040204" pitchFamily="34" charset="0"/>
              </a:rPr>
              <a:t>Talking </a:t>
            </a:r>
            <a:r>
              <a:rPr lang="en-GB" sz="2400" dirty="0">
                <a:latin typeface="Candara" panose="020E0502030303020204" pitchFamily="34" charset="0"/>
                <a:ea typeface="Verdana" panose="020B0604030504040204" pitchFamily="34" charset="0"/>
                <a:cs typeface="Verdana" panose="020B0604030504040204" pitchFamily="34" charset="0"/>
              </a:rPr>
              <a:t>about safe social media use. </a:t>
            </a:r>
            <a:endParaRPr lang="en-GB" sz="2400" dirty="0">
              <a:solidFill>
                <a:srgbClr val="1D3661"/>
              </a:solidFill>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442215" y="1214604"/>
            <a:ext cx="6517032" cy="695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solidFill>
                  <a:srgbClr val="9A3467"/>
                </a:solidFill>
              </a:rPr>
              <a:t>What can you do?</a:t>
            </a:r>
            <a:endParaRPr lang="en-GB" dirty="0">
              <a:solidFill>
                <a:srgbClr val="9A3467"/>
              </a:solidFill>
            </a:endParaRPr>
          </a:p>
        </p:txBody>
      </p:sp>
      <p:sp>
        <p:nvSpPr>
          <p:cNvPr id="4" name="Rectangle 3"/>
          <p:cNvSpPr/>
          <p:nvPr/>
        </p:nvSpPr>
        <p:spPr>
          <a:xfrm>
            <a:off x="309966" y="5750806"/>
            <a:ext cx="8425821" cy="400110"/>
          </a:xfrm>
          <a:prstGeom prst="rect">
            <a:avLst/>
          </a:prstGeom>
          <a:solidFill>
            <a:srgbClr val="9A3467"/>
          </a:solidFill>
        </p:spPr>
        <p:txBody>
          <a:bodyPr wrap="square">
            <a:spAutoFit/>
          </a:bodyPr>
          <a:lstStyle/>
          <a:p>
            <a:pPr algn="ctr"/>
            <a:r>
              <a:rPr lang="en-GB" sz="2000" b="1" dirty="0" smtClean="0">
                <a:solidFill>
                  <a:srgbClr val="9A3467"/>
                </a:solidFill>
                <a:latin typeface="Candara" panose="020E0502030303020204" pitchFamily="34" charset="0"/>
                <a:hlinkClick r:id="rId3"/>
              </a:rPr>
              <a:t>www.thinkuknow.co.uk/parents/articles/is-my-child-ready-for-social-media</a:t>
            </a:r>
            <a:r>
              <a:rPr lang="en-GB" sz="2000" b="1" dirty="0" smtClean="0">
                <a:solidFill>
                  <a:srgbClr val="9A3467"/>
                </a:solidFill>
                <a:latin typeface="Candara" panose="020E0502030303020204" pitchFamily="34" charset="0"/>
              </a:rPr>
              <a:t>  </a:t>
            </a:r>
            <a:endParaRPr lang="en-GB" sz="2000" b="1" dirty="0">
              <a:solidFill>
                <a:srgbClr val="9A3467"/>
              </a:solidFill>
              <a:latin typeface="Candara" panose="020E0502030303020204" pitchFamily="34" charset="0"/>
            </a:endParaRPr>
          </a:p>
        </p:txBody>
      </p:sp>
      <p:pic>
        <p:nvPicPr>
          <p:cNvPr id="7" name="Picture 6" descr="A close up of a toy&#10;&#10;Description automatically generated">
            <a:extLst>
              <a:ext uri="{FF2B5EF4-FFF2-40B4-BE49-F238E27FC236}">
                <a16:creationId xmlns:a16="http://schemas.microsoft.com/office/drawing/2014/main" id="{65CB224E-1FDC-4EE8-A725-25F6AB26386E}"/>
              </a:ext>
            </a:extLst>
          </p:cNvPr>
          <p:cNvPicPr>
            <a:picLocks noChangeAspect="1"/>
          </p:cNvPicPr>
          <p:nvPr/>
        </p:nvPicPr>
        <p:blipFill rotWithShape="1">
          <a:blip r:embed="rId4"/>
          <a:srcRect l="18692" t="16455" r="22805" b="16734"/>
          <a:stretch/>
        </p:blipFill>
        <p:spPr>
          <a:xfrm>
            <a:off x="5808601" y="1562474"/>
            <a:ext cx="2927186" cy="4009464"/>
          </a:xfrm>
          <a:prstGeom prst="rect">
            <a:avLst/>
          </a:prstGeom>
        </p:spPr>
      </p:pic>
    </p:spTree>
    <p:extLst>
      <p:ext uri="{BB962C8B-B14F-4D97-AF65-F5344CB8AC3E}">
        <p14:creationId xmlns:p14="http://schemas.microsoft.com/office/powerpoint/2010/main" val="33345542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r>
              <a:rPr lang="en-GB" dirty="0" err="1" smtClean="0"/>
              <a:t>WhoisSAM</a:t>
            </a:r>
            <a:r>
              <a:rPr lang="en-GB" dirty="0" smtClean="0"/>
              <a:t>?</a:t>
            </a:r>
            <a:endParaRPr lang="en-GB" dirty="0"/>
          </a:p>
        </p:txBody>
      </p:sp>
      <p:pic>
        <p:nvPicPr>
          <p:cNvPr id="3" name="Picture 2"/>
          <p:cNvPicPr>
            <a:picLocks noChangeAspect="1"/>
          </p:cNvPicPr>
          <p:nvPr/>
        </p:nvPicPr>
        <p:blipFill rotWithShape="1">
          <a:blip r:embed="rId3"/>
          <a:srcRect t="18506" b="14827"/>
          <a:stretch/>
        </p:blipFill>
        <p:spPr>
          <a:xfrm>
            <a:off x="0" y="1323832"/>
            <a:ext cx="9143997" cy="4572001"/>
          </a:xfrm>
          <a:prstGeom prst="rect">
            <a:avLst/>
          </a:prstGeom>
        </p:spPr>
      </p:pic>
    </p:spTree>
    <p:extLst>
      <p:ext uri="{BB962C8B-B14F-4D97-AF65-F5344CB8AC3E}">
        <p14:creationId xmlns:p14="http://schemas.microsoft.com/office/powerpoint/2010/main" val="2976436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cesvw02\CEOP_Data$\CEOP Cat B\Harm Reduction\Thinkuknow\05 THINKUKNOW ASSETS\05 THINKUKNOW ASSETS\NEW PRESENTATION TEMPLATES\Illustrations\Adult\Female\64303_NCA_TUK_adult_female_1.png">
            <a:extLst>
              <a:ext uri="{FF2B5EF4-FFF2-40B4-BE49-F238E27FC236}">
                <a16:creationId xmlns:a16="http://schemas.microsoft.com/office/drawing/2014/main" id="{A5427CF8-295A-4D74-BE75-E57F5CFC2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3" y="4647318"/>
            <a:ext cx="852475" cy="1759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4cesvw02\CEOP_Data$\CEOP Cat B\Harm Reduction\Thinkuknow\05 THINKUKNOW ASSETS\05 THINKUKNOW ASSETS\NEW PRESENTATION TEMPLATES\Illustrations\Adult\Male\64303_NCA_TUK_adult_male_13.png">
            <a:extLst>
              <a:ext uri="{FF2B5EF4-FFF2-40B4-BE49-F238E27FC236}">
                <a16:creationId xmlns:a16="http://schemas.microsoft.com/office/drawing/2014/main" id="{36EBF70E-62F9-43A9-9784-D0A7B4573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00" y="4597976"/>
            <a:ext cx="539271" cy="1832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4cesvw02\CEOP_Data$\CEOP Cat B\Harm Reduction\Thinkuknow\05 THINKUKNOW ASSETS\05 THINKUKNOW ASSETS\NEW PRESENTATION TEMPLATES\Illustrations\Child\Happy\64303_NCA_TUK_CHILD_HAPPY_9.png">
            <a:extLst>
              <a:ext uri="{FF2B5EF4-FFF2-40B4-BE49-F238E27FC236}">
                <a16:creationId xmlns:a16="http://schemas.microsoft.com/office/drawing/2014/main" id="{0D0A5C0A-094D-46D3-86FA-DD16BB710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9" y="5351318"/>
            <a:ext cx="468612" cy="1055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4cesvw02\CEOP_Data$\CEOP Cat B\Harm Reduction\Thinkuknow\05 THINKUKNOW ASSETS\05 THINKUKNOW ASSETS\NEW PRESENTATION TEMPLATES\Illustrations\Child\Happy\64303_NCA_TUK_CHILD_HAPPY_17.png">
            <a:extLst>
              <a:ext uri="{FF2B5EF4-FFF2-40B4-BE49-F238E27FC236}">
                <a16:creationId xmlns:a16="http://schemas.microsoft.com/office/drawing/2014/main" id="{334EDCB9-3CA2-4E73-9769-C46318F39B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904" y="5240193"/>
            <a:ext cx="437125" cy="1188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hirt, drawing&#10;&#10;Description automatically generated">
            <a:extLst>
              <a:ext uri="{FF2B5EF4-FFF2-40B4-BE49-F238E27FC236}">
                <a16:creationId xmlns:a16="http://schemas.microsoft.com/office/drawing/2014/main" id="{2ED368C7-94B7-46DA-963E-DC9211C66FC2}"/>
              </a:ext>
            </a:extLst>
          </p:cNvPr>
          <p:cNvPicPr>
            <a:picLocks noChangeAspect="1"/>
          </p:cNvPicPr>
          <p:nvPr/>
        </p:nvPicPr>
        <p:blipFill>
          <a:blip r:embed="rId6"/>
          <a:stretch>
            <a:fillRect/>
          </a:stretch>
        </p:blipFill>
        <p:spPr>
          <a:xfrm>
            <a:off x="2836472" y="4807509"/>
            <a:ext cx="716040" cy="1607391"/>
          </a:xfrm>
          <a:prstGeom prst="rect">
            <a:avLst/>
          </a:prstGeom>
        </p:spPr>
      </p:pic>
      <p:pic>
        <p:nvPicPr>
          <p:cNvPr id="14" name="Picture 13" descr="A picture containing drawing, shirt&#10;&#10;Description automatically generated">
            <a:extLst>
              <a:ext uri="{FF2B5EF4-FFF2-40B4-BE49-F238E27FC236}">
                <a16:creationId xmlns:a16="http://schemas.microsoft.com/office/drawing/2014/main" id="{75B8D50A-2F6D-4F21-ABDA-3E812670FA9B}"/>
              </a:ext>
            </a:extLst>
          </p:cNvPr>
          <p:cNvPicPr>
            <a:picLocks noChangeAspect="1"/>
          </p:cNvPicPr>
          <p:nvPr/>
        </p:nvPicPr>
        <p:blipFill>
          <a:blip r:embed="rId7"/>
          <a:stretch>
            <a:fillRect/>
          </a:stretch>
        </p:blipFill>
        <p:spPr>
          <a:xfrm>
            <a:off x="6426866" y="4747455"/>
            <a:ext cx="470345" cy="1684306"/>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29833EEB-05D9-45A2-825E-205851D8F1A2}"/>
              </a:ext>
            </a:extLst>
          </p:cNvPr>
          <p:cNvPicPr>
            <a:picLocks noChangeAspect="1"/>
          </p:cNvPicPr>
          <p:nvPr/>
        </p:nvPicPr>
        <p:blipFill>
          <a:blip r:embed="rId8"/>
          <a:stretch>
            <a:fillRect/>
          </a:stretch>
        </p:blipFill>
        <p:spPr>
          <a:xfrm>
            <a:off x="4062745" y="4769053"/>
            <a:ext cx="809390" cy="168430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AB8DA02C-E256-4CE1-8EC1-410419C7BD34}"/>
              </a:ext>
            </a:extLst>
          </p:cNvPr>
          <p:cNvPicPr>
            <a:picLocks noChangeAspect="1"/>
          </p:cNvPicPr>
          <p:nvPr/>
        </p:nvPicPr>
        <p:blipFill>
          <a:blip r:embed="rId9"/>
          <a:stretch>
            <a:fillRect/>
          </a:stretch>
        </p:blipFill>
        <p:spPr>
          <a:xfrm>
            <a:off x="3454329" y="5338121"/>
            <a:ext cx="589356" cy="110676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A670D9D-0317-463C-A31A-4051B984FF03}"/>
              </a:ext>
            </a:extLst>
          </p:cNvPr>
          <p:cNvPicPr>
            <a:picLocks noChangeAspect="1"/>
          </p:cNvPicPr>
          <p:nvPr/>
        </p:nvPicPr>
        <p:blipFill>
          <a:blip r:embed="rId10"/>
          <a:stretch>
            <a:fillRect/>
          </a:stretch>
        </p:blipFill>
        <p:spPr>
          <a:xfrm>
            <a:off x="7864096" y="5327258"/>
            <a:ext cx="412483" cy="1097219"/>
          </a:xfrm>
          <a:prstGeom prst="rect">
            <a:avLst/>
          </a:prstGeom>
        </p:spPr>
      </p:pic>
      <p:pic>
        <p:nvPicPr>
          <p:cNvPr id="22" name="Picture 21" descr="A picture containing clock, light&#10;&#10;Description automatically generated">
            <a:extLst>
              <a:ext uri="{FF2B5EF4-FFF2-40B4-BE49-F238E27FC236}">
                <a16:creationId xmlns:a16="http://schemas.microsoft.com/office/drawing/2014/main" id="{2A2E7200-1CFB-48B2-958D-715D38D8793D}"/>
              </a:ext>
            </a:extLst>
          </p:cNvPr>
          <p:cNvPicPr>
            <a:picLocks noChangeAspect="1"/>
          </p:cNvPicPr>
          <p:nvPr/>
        </p:nvPicPr>
        <p:blipFill>
          <a:blip r:embed="rId11"/>
          <a:stretch>
            <a:fillRect/>
          </a:stretch>
        </p:blipFill>
        <p:spPr>
          <a:xfrm>
            <a:off x="8314700" y="4682326"/>
            <a:ext cx="584045" cy="177103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77ACBCA-5441-4261-A8C2-116CA75EC2BD}"/>
              </a:ext>
            </a:extLst>
          </p:cNvPr>
          <p:cNvPicPr>
            <a:picLocks noChangeAspect="1"/>
          </p:cNvPicPr>
          <p:nvPr/>
        </p:nvPicPr>
        <p:blipFill>
          <a:blip r:embed="rId12"/>
          <a:stretch>
            <a:fillRect/>
          </a:stretch>
        </p:blipFill>
        <p:spPr>
          <a:xfrm>
            <a:off x="6153176" y="5556749"/>
            <a:ext cx="467002" cy="938964"/>
          </a:xfrm>
          <a:prstGeom prst="rect">
            <a:avLst/>
          </a:prstGeom>
        </p:spPr>
      </p:pic>
      <p:sp>
        <p:nvSpPr>
          <p:cNvPr id="30" name="Rectangle 29">
            <a:extLst>
              <a:ext uri="{FF2B5EF4-FFF2-40B4-BE49-F238E27FC236}">
                <a16:creationId xmlns:a16="http://schemas.microsoft.com/office/drawing/2014/main" id="{81AEEADD-F7A7-42C7-8E31-786FC36863D1}"/>
              </a:ext>
            </a:extLst>
          </p:cNvPr>
          <p:cNvSpPr/>
          <p:nvPr/>
        </p:nvSpPr>
        <p:spPr>
          <a:xfrm>
            <a:off x="7325591" y="98714"/>
            <a:ext cx="1719695" cy="1356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9" name="Picture 18">
            <a:extLst>
              <a:ext uri="{FF2B5EF4-FFF2-40B4-BE49-F238E27FC236}">
                <a16:creationId xmlns:a16="http://schemas.microsoft.com/office/drawing/2014/main" id="{E767B6E2-F497-4F35-B63F-531796F34BDE}"/>
              </a:ext>
            </a:extLst>
          </p:cNvPr>
          <p:cNvPicPr>
            <a:picLocks noChangeAspect="1"/>
          </p:cNvPicPr>
          <p:nvPr/>
        </p:nvPicPr>
        <p:blipFill>
          <a:blip r:embed="rId13"/>
          <a:stretch>
            <a:fillRect/>
          </a:stretch>
        </p:blipFill>
        <p:spPr>
          <a:xfrm>
            <a:off x="3456172" y="180565"/>
            <a:ext cx="2308169" cy="1787529"/>
          </a:xfrm>
          <a:prstGeom prst="rect">
            <a:avLst/>
          </a:prstGeom>
        </p:spPr>
      </p:pic>
      <p:sp>
        <p:nvSpPr>
          <p:cNvPr id="21" name="Rectangle 20">
            <a:extLst>
              <a:ext uri="{FF2B5EF4-FFF2-40B4-BE49-F238E27FC236}">
                <a16:creationId xmlns:a16="http://schemas.microsoft.com/office/drawing/2014/main" id="{D21C4E1C-4893-458C-A1C7-93D1AC3828B7}"/>
              </a:ext>
            </a:extLst>
          </p:cNvPr>
          <p:cNvSpPr/>
          <p:nvPr/>
        </p:nvSpPr>
        <p:spPr>
          <a:xfrm>
            <a:off x="1117341" y="2070606"/>
            <a:ext cx="6810054" cy="830997"/>
          </a:xfrm>
          <a:prstGeom prst="rect">
            <a:avLst/>
          </a:prstGeom>
        </p:spPr>
        <p:txBody>
          <a:bodyPr wrap="square">
            <a:spAutoFit/>
          </a:bodyPr>
          <a:lstStyle/>
          <a:p>
            <a:pPr algn="ctr"/>
            <a:r>
              <a:rPr lang="en-GB" sz="4800" b="1" dirty="0" smtClean="0">
                <a:solidFill>
                  <a:prstClr val="black"/>
                </a:solidFill>
                <a:latin typeface="Candara" panose="020E0502030303020204" pitchFamily="34" charset="0"/>
                <a:cs typeface="Arial" panose="020B0604020202020204" pitchFamily="34" charset="0"/>
              </a:rPr>
              <a:t>What can you do? </a:t>
            </a:r>
            <a:endParaRPr lang="en-GB" sz="4800" dirty="0">
              <a:solidFill>
                <a:prstClr val="black"/>
              </a:solidFill>
            </a:endParaRPr>
          </a:p>
        </p:txBody>
      </p:sp>
      <p:sp>
        <p:nvSpPr>
          <p:cNvPr id="23" name="TextBox 22">
            <a:extLst>
              <a:ext uri="{FF2B5EF4-FFF2-40B4-BE49-F238E27FC236}">
                <a16:creationId xmlns:a16="http://schemas.microsoft.com/office/drawing/2014/main" id="{AB22372B-B462-489D-9070-41D034CC4E15}"/>
              </a:ext>
            </a:extLst>
          </p:cNvPr>
          <p:cNvSpPr txBox="1"/>
          <p:nvPr/>
        </p:nvSpPr>
        <p:spPr>
          <a:xfrm>
            <a:off x="1070521" y="2778492"/>
            <a:ext cx="7215763" cy="830997"/>
          </a:xfrm>
          <a:prstGeom prst="rect">
            <a:avLst/>
          </a:prstGeom>
          <a:noFill/>
        </p:spPr>
        <p:txBody>
          <a:bodyPr wrap="square" rtlCol="0">
            <a:spAutoFit/>
          </a:bodyPr>
          <a:lstStyle/>
          <a:p>
            <a:pPr algn="ctr"/>
            <a:endParaRPr lang="en-GB" sz="2400" b="1" dirty="0" smtClean="0">
              <a:solidFill>
                <a:prstClr val="black"/>
              </a:solidFill>
              <a:latin typeface="Candara" panose="020E0502030303020204" pitchFamily="34" charset="0"/>
              <a:cs typeface="Arial" panose="020B0604020202020204" pitchFamily="34" charset="0"/>
            </a:endParaRPr>
          </a:p>
          <a:p>
            <a:pPr algn="ctr"/>
            <a:r>
              <a:rPr lang="en-GB" sz="2400" b="1" dirty="0" smtClean="0">
                <a:solidFill>
                  <a:srgbClr val="9A3467"/>
                </a:solidFill>
                <a:latin typeface="Candara" panose="020E0502030303020204" pitchFamily="34" charset="0"/>
                <a:cs typeface="Arial" panose="020B0604020202020204" pitchFamily="34" charset="0"/>
              </a:rPr>
              <a:t>www.thinkuknow.co.uk/parents </a:t>
            </a:r>
            <a:endParaRPr lang="en-GB" sz="2400" b="1" dirty="0">
              <a:solidFill>
                <a:srgbClr val="9A3467"/>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919294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763" y="1459001"/>
            <a:ext cx="6796330" cy="5093702"/>
          </a:xfrm>
          <a:prstGeom prst="rect">
            <a:avLst/>
          </a:prstGeom>
        </p:spPr>
        <p:txBody>
          <a:bodyPr wrap="square">
            <a:spAutoFit/>
          </a:bodyPr>
          <a:lstStyle/>
          <a:p>
            <a:pPr marL="285750" indent="-285750">
              <a:spcBef>
                <a:spcPts val="600"/>
              </a:spcBef>
              <a:spcAft>
                <a:spcPts val="600"/>
              </a:spcAft>
              <a:buBlip>
                <a:blip r:embed="rId4"/>
              </a:buBlip>
            </a:pPr>
            <a:r>
              <a:rPr lang="en-GB" sz="2800" dirty="0">
                <a:latin typeface="Candara" panose="020E0502030303020204" pitchFamily="34" charset="0"/>
                <a:ea typeface="Verdana" panose="020B0604030504040204" pitchFamily="34" charset="0"/>
                <a:cs typeface="Verdana" panose="020B0604030504040204" pitchFamily="34" charset="0"/>
              </a:rPr>
              <a:t>Talk to your child about their life online</a:t>
            </a:r>
            <a:endParaRPr lang="en-GB" sz="2800" dirty="0">
              <a:latin typeface="Candara" panose="020E0502030303020204" pitchFamily="34" charset="0"/>
            </a:endParaRPr>
          </a:p>
          <a:p>
            <a:pPr marL="285750" indent="-285750">
              <a:spcBef>
                <a:spcPts val="600"/>
              </a:spcBef>
              <a:spcAft>
                <a:spcPts val="600"/>
              </a:spcAft>
              <a:buBlip>
                <a:blip r:embed="rId4"/>
              </a:buBlip>
            </a:pPr>
            <a:r>
              <a:rPr lang="en-GB" sz="2800" dirty="0">
                <a:latin typeface="Candara" panose="020E0502030303020204" pitchFamily="34" charset="0"/>
              </a:rPr>
              <a:t>Take the opportunity to talk to them about how to stay safe</a:t>
            </a:r>
          </a:p>
          <a:p>
            <a:pPr marL="285750" indent="-285750">
              <a:spcBef>
                <a:spcPts val="600"/>
              </a:spcBef>
              <a:spcAft>
                <a:spcPts val="600"/>
              </a:spcAft>
              <a:buBlip>
                <a:blip r:embed="rId4"/>
              </a:buBlip>
            </a:pPr>
            <a:r>
              <a:rPr lang="en-GB" sz="2800" dirty="0">
                <a:latin typeface="Candara" panose="020E0502030303020204" pitchFamily="34" charset="0"/>
              </a:rPr>
              <a:t>Explain any worries you may have</a:t>
            </a:r>
          </a:p>
          <a:p>
            <a:pPr>
              <a:spcBef>
                <a:spcPts val="600"/>
              </a:spcBef>
              <a:spcAft>
                <a:spcPts val="600"/>
              </a:spcAft>
            </a:pPr>
            <a:endParaRPr lang="en-GB" sz="2800" dirty="0">
              <a:latin typeface="Candara" panose="020E0502030303020204" pitchFamily="34" charset="0"/>
            </a:endParaRPr>
          </a:p>
          <a:p>
            <a:pPr>
              <a:spcBef>
                <a:spcPts val="600"/>
              </a:spcBef>
              <a:spcAft>
                <a:spcPts val="600"/>
              </a:spcAft>
            </a:pPr>
            <a:endParaRPr lang="en-GB" sz="2800" dirty="0">
              <a:latin typeface="Candara" panose="020E0502030303020204" pitchFamily="34" charset="0"/>
            </a:endParaRPr>
          </a:p>
          <a:p>
            <a:pPr marL="285750" indent="-285750">
              <a:buBlip>
                <a:blip r:embed="rId4"/>
              </a:buBlip>
            </a:pPr>
            <a:endParaRPr lang="en-GB" sz="2800" dirty="0">
              <a:latin typeface="Candara" panose="020E0502030303020204" pitchFamily="34" charset="0"/>
            </a:endParaRPr>
          </a:p>
          <a:p>
            <a:endParaRPr lang="en-GB" sz="2800" dirty="0">
              <a:latin typeface="Candara" panose="020E0502030303020204" pitchFamily="34" charset="0"/>
            </a:endParaRPr>
          </a:p>
          <a:p>
            <a:pPr marL="285750" indent="-285750">
              <a:buBlip>
                <a:blip r:embed="rId4"/>
              </a:buBlip>
            </a:pPr>
            <a:endParaRPr lang="en-GB" sz="2800" dirty="0">
              <a:latin typeface="Candara" panose="020E0502030303020204" pitchFamily="34" charset="0"/>
            </a:endParaRPr>
          </a:p>
          <a:p>
            <a:pPr marL="285750" indent="-285750">
              <a:buBlip>
                <a:blip r:embed="rId4"/>
              </a:buBlip>
            </a:pPr>
            <a:endParaRPr lang="en-GB" sz="2800" dirty="0">
              <a:latin typeface="Candara" panose="020E0502030303020204" pitchFamily="34" charset="0"/>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343147" y="488804"/>
            <a:ext cx="6902613" cy="784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sz="3600" dirty="0"/>
              <a:t>  Chat little and often</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9843" y="2425017"/>
            <a:ext cx="1575346" cy="400611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5912" y="3960301"/>
            <a:ext cx="1481715" cy="247082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695957" y="3775342"/>
            <a:ext cx="933886" cy="2655785"/>
          </a:xfrm>
          <a:prstGeom prst="rect">
            <a:avLst/>
          </a:prstGeom>
        </p:spPr>
      </p:pic>
    </p:spTree>
    <p:custDataLst>
      <p:tags r:id="rId1"/>
    </p:custDataLst>
    <p:extLst>
      <p:ext uri="{BB962C8B-B14F-4D97-AF65-F5344CB8AC3E}">
        <p14:creationId xmlns:p14="http://schemas.microsoft.com/office/powerpoint/2010/main" val="1429684712"/>
      </p:ext>
    </p:extLst>
  </p:cSld>
  <p:clrMapOvr>
    <a:masterClrMapping/>
  </p:clrMapOvr>
  <mc:AlternateContent xmlns:mc="http://schemas.openxmlformats.org/markup-compatibility/2006" xmlns:p14="http://schemas.microsoft.com/office/powerpoint/2010/main">
    <mc:Choice Requires="p14">
      <p:transition spd="slow" p14:dur="2000" advTm="38802"/>
    </mc:Choice>
    <mc:Fallback xmlns="">
      <p:transition spd="slow" advTm="3880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818" y="2842143"/>
            <a:ext cx="1380512" cy="353248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125" y="2800461"/>
            <a:ext cx="1126875" cy="360600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3336" y="4069971"/>
            <a:ext cx="863751" cy="2304657"/>
          </a:xfrm>
          <a:prstGeom prst="rect">
            <a:avLst/>
          </a:prstGeom>
        </p:spPr>
      </p:pic>
      <p:sp>
        <p:nvSpPr>
          <p:cNvPr id="11" name="Title 1">
            <a:extLst>
              <a:ext uri="{FF2B5EF4-FFF2-40B4-BE49-F238E27FC236}">
                <a16:creationId xmlns:a16="http://schemas.microsoft.com/office/drawing/2014/main" id="{ABC0E3B3-F1BC-4BEB-9D7B-F1D030C6C076}"/>
              </a:ext>
            </a:extLst>
          </p:cNvPr>
          <p:cNvSpPr txBox="1">
            <a:spLocks/>
          </p:cNvSpPr>
          <p:nvPr/>
        </p:nvSpPr>
        <p:spPr>
          <a:xfrm>
            <a:off x="343147" y="488804"/>
            <a:ext cx="7070024" cy="784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sz="3600" dirty="0"/>
              <a:t>R</a:t>
            </a:r>
            <a:r>
              <a:rPr lang="en-GB" sz="3600" dirty="0" smtClean="0"/>
              <a:t>eport </a:t>
            </a:r>
            <a:r>
              <a:rPr lang="en-GB" sz="3600" dirty="0"/>
              <a:t>anything </a:t>
            </a:r>
            <a:r>
              <a:rPr lang="en-GB" sz="3600" dirty="0" smtClean="0"/>
              <a:t>that worries them</a:t>
            </a:r>
            <a:endParaRPr lang="en-GB" sz="3600" dirty="0"/>
          </a:p>
        </p:txBody>
      </p:sp>
      <p:sp>
        <p:nvSpPr>
          <p:cNvPr id="12" name="Rectangle 11"/>
          <p:cNvSpPr/>
          <p:nvPr/>
        </p:nvSpPr>
        <p:spPr>
          <a:xfrm>
            <a:off x="492763" y="1459001"/>
            <a:ext cx="6006008" cy="5524589"/>
          </a:xfrm>
          <a:prstGeom prst="rect">
            <a:avLst/>
          </a:prstGeom>
        </p:spPr>
        <p:txBody>
          <a:bodyPr wrap="square">
            <a:spAutoFit/>
          </a:bodyPr>
          <a:lstStyle/>
          <a:p>
            <a:pPr marL="285750" indent="-285750">
              <a:spcBef>
                <a:spcPts val="600"/>
              </a:spcBef>
              <a:spcAft>
                <a:spcPts val="600"/>
              </a:spcAft>
              <a:buBlip>
                <a:blip r:embed="rId6"/>
              </a:buBlip>
            </a:pPr>
            <a:r>
              <a:rPr lang="en-GB" sz="2800" dirty="0">
                <a:latin typeface="Candara" panose="020E0502030303020204" pitchFamily="34" charset="0"/>
                <a:ea typeface="Verdana" panose="020B0604030504040204" pitchFamily="34" charset="0"/>
                <a:cs typeface="Verdana" panose="020B0604030504040204" pitchFamily="34" charset="0"/>
              </a:rPr>
              <a:t>Make sure they know they can come to you </a:t>
            </a:r>
          </a:p>
          <a:p>
            <a:pPr marL="285750" indent="-285750">
              <a:spcBef>
                <a:spcPts val="600"/>
              </a:spcBef>
              <a:spcAft>
                <a:spcPts val="600"/>
              </a:spcAft>
              <a:buBlip>
                <a:blip r:embed="rId6"/>
              </a:buBlip>
            </a:pPr>
            <a:r>
              <a:rPr lang="en-GB" sz="2800" dirty="0">
                <a:latin typeface="Candara" panose="020E0502030303020204" pitchFamily="34" charset="0"/>
                <a:ea typeface="Verdana" panose="020B0604030504040204" pitchFamily="34" charset="0"/>
                <a:cs typeface="Verdana" panose="020B0604030504040204" pitchFamily="34" charset="0"/>
              </a:rPr>
              <a:t>Help them identify trusted adults</a:t>
            </a:r>
          </a:p>
          <a:p>
            <a:pPr marL="285750" indent="-285750">
              <a:spcBef>
                <a:spcPts val="600"/>
              </a:spcBef>
              <a:spcAft>
                <a:spcPts val="600"/>
              </a:spcAft>
              <a:buBlip>
                <a:blip r:embed="rId6"/>
              </a:buBlip>
            </a:pPr>
            <a:r>
              <a:rPr lang="en-GB" sz="2800" dirty="0">
                <a:latin typeface="Candara" panose="020E0502030303020204" pitchFamily="34" charset="0"/>
                <a:ea typeface="Verdana" panose="020B0604030504040204" pitchFamily="34" charset="0"/>
                <a:cs typeface="Verdana" panose="020B0604030504040204" pitchFamily="34" charset="0"/>
              </a:rPr>
              <a:t>Let them know you </a:t>
            </a:r>
            <a:r>
              <a:rPr lang="en-GB" sz="2800" dirty="0" smtClean="0">
                <a:latin typeface="Candara" panose="020E0502030303020204" pitchFamily="34" charset="0"/>
                <a:ea typeface="Verdana" panose="020B0604030504040204" pitchFamily="34" charset="0"/>
                <a:cs typeface="Verdana" panose="020B0604030504040204" pitchFamily="34" charset="0"/>
              </a:rPr>
              <a:t>won’t </a:t>
            </a:r>
            <a:r>
              <a:rPr lang="en-GB" sz="2800" dirty="0">
                <a:latin typeface="Candara" panose="020E0502030303020204" pitchFamily="34" charset="0"/>
                <a:ea typeface="Verdana" panose="020B0604030504040204" pitchFamily="34" charset="0"/>
                <a:cs typeface="Verdana" panose="020B0604030504040204" pitchFamily="34" charset="0"/>
              </a:rPr>
              <a:t>blame them</a:t>
            </a:r>
          </a:p>
          <a:p>
            <a:pPr>
              <a:spcBef>
                <a:spcPts val="600"/>
              </a:spcBef>
              <a:spcAft>
                <a:spcPts val="600"/>
              </a:spcAft>
            </a:pPr>
            <a:endParaRPr lang="en-GB" sz="2800" dirty="0">
              <a:latin typeface="Candara" panose="020E0502030303020204" pitchFamily="34" charset="0"/>
            </a:endParaRPr>
          </a:p>
          <a:p>
            <a:pPr>
              <a:spcBef>
                <a:spcPts val="600"/>
              </a:spcBef>
              <a:spcAft>
                <a:spcPts val="600"/>
              </a:spcAft>
            </a:pPr>
            <a:endParaRPr lang="en-GB" sz="2800" dirty="0">
              <a:latin typeface="Candara" panose="020E0502030303020204" pitchFamily="34" charset="0"/>
            </a:endParaRPr>
          </a:p>
          <a:p>
            <a:pPr marL="285750" indent="-285750">
              <a:buBlip>
                <a:blip r:embed="rId6"/>
              </a:buBlip>
            </a:pPr>
            <a:endParaRPr lang="en-GB" sz="2800" dirty="0">
              <a:latin typeface="Candara" panose="020E0502030303020204" pitchFamily="34" charset="0"/>
            </a:endParaRPr>
          </a:p>
          <a:p>
            <a:endParaRPr lang="en-GB" sz="2800" dirty="0">
              <a:latin typeface="Candara" panose="020E0502030303020204" pitchFamily="34" charset="0"/>
            </a:endParaRPr>
          </a:p>
          <a:p>
            <a:pPr marL="285750" indent="-285750">
              <a:buBlip>
                <a:blip r:embed="rId6"/>
              </a:buBlip>
            </a:pPr>
            <a:endParaRPr lang="en-GB" sz="2800" dirty="0">
              <a:latin typeface="Candara" panose="020E0502030303020204" pitchFamily="34" charset="0"/>
            </a:endParaRPr>
          </a:p>
          <a:p>
            <a:pPr marL="285750" indent="-285750">
              <a:buBlip>
                <a:blip r:embed="rId6"/>
              </a:buBlip>
            </a:pPr>
            <a:endParaRPr lang="en-GB" sz="2800" dirty="0">
              <a:latin typeface="Candara" panose="020E0502030303020204" pitchFamily="34" charset="0"/>
            </a:endParaRPr>
          </a:p>
        </p:txBody>
      </p:sp>
    </p:spTree>
    <p:extLst>
      <p:ext uri="{BB962C8B-B14F-4D97-AF65-F5344CB8AC3E}">
        <p14:creationId xmlns:p14="http://schemas.microsoft.com/office/powerpoint/2010/main" val="806977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C0E3B3-F1BC-4BEB-9D7B-F1D030C6C076}"/>
              </a:ext>
            </a:extLst>
          </p:cNvPr>
          <p:cNvSpPr txBox="1">
            <a:spLocks/>
          </p:cNvSpPr>
          <p:nvPr/>
        </p:nvSpPr>
        <p:spPr>
          <a:xfrm>
            <a:off x="343147" y="488804"/>
            <a:ext cx="6902613" cy="784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sz="3600" dirty="0"/>
              <a:t>Take some practical steps</a:t>
            </a:r>
          </a:p>
        </p:txBody>
      </p:sp>
      <p:sp>
        <p:nvSpPr>
          <p:cNvPr id="6" name="Rectangle 5"/>
          <p:cNvSpPr/>
          <p:nvPr/>
        </p:nvSpPr>
        <p:spPr>
          <a:xfrm>
            <a:off x="492763" y="1459001"/>
            <a:ext cx="6022337" cy="5524589"/>
          </a:xfrm>
          <a:prstGeom prst="rect">
            <a:avLst/>
          </a:prstGeom>
        </p:spPr>
        <p:txBody>
          <a:bodyPr wrap="square">
            <a:spAutoFit/>
          </a:bodyPr>
          <a:lstStyle/>
          <a:p>
            <a:pPr marL="285750" indent="-285750">
              <a:spcBef>
                <a:spcPts val="600"/>
              </a:spcBef>
              <a:spcAft>
                <a:spcPts val="600"/>
              </a:spcAft>
              <a:buBlip>
                <a:blip r:embed="rId3"/>
              </a:buBlip>
            </a:pPr>
            <a:r>
              <a:rPr lang="en-GB" sz="2800" dirty="0">
                <a:latin typeface="Candara" panose="020E0502030303020204" pitchFamily="34" charset="0"/>
              </a:rPr>
              <a:t>Create a family agreement and regularly review</a:t>
            </a:r>
          </a:p>
          <a:p>
            <a:pPr marL="285750" indent="-285750">
              <a:spcBef>
                <a:spcPts val="600"/>
              </a:spcBef>
              <a:spcAft>
                <a:spcPts val="600"/>
              </a:spcAft>
              <a:buBlip>
                <a:blip r:embed="rId3"/>
              </a:buBlip>
            </a:pPr>
            <a:r>
              <a:rPr lang="en-GB" sz="2800" dirty="0">
                <a:latin typeface="Candara" panose="020E0502030303020204" pitchFamily="34" charset="0"/>
              </a:rPr>
              <a:t>Use parental controls</a:t>
            </a:r>
          </a:p>
          <a:p>
            <a:pPr marL="285750" indent="-285750">
              <a:spcBef>
                <a:spcPts val="600"/>
              </a:spcBef>
              <a:spcAft>
                <a:spcPts val="600"/>
              </a:spcAft>
              <a:buBlip>
                <a:blip r:embed="rId3"/>
              </a:buBlip>
            </a:pPr>
            <a:r>
              <a:rPr lang="en-GB" sz="2800" dirty="0">
                <a:latin typeface="Candara" panose="020E0502030303020204" pitchFamily="34" charset="0"/>
              </a:rPr>
              <a:t>Direct your child to age appropriate information</a:t>
            </a:r>
          </a:p>
          <a:p>
            <a:pPr>
              <a:spcBef>
                <a:spcPts val="600"/>
              </a:spcBef>
              <a:spcAft>
                <a:spcPts val="600"/>
              </a:spcAft>
            </a:pPr>
            <a:endParaRPr lang="en-GB" sz="2800" dirty="0">
              <a:latin typeface="Candara" panose="020E0502030303020204" pitchFamily="34" charset="0"/>
            </a:endParaRPr>
          </a:p>
          <a:p>
            <a:pPr>
              <a:spcBef>
                <a:spcPts val="600"/>
              </a:spcBef>
              <a:spcAft>
                <a:spcPts val="600"/>
              </a:spcAft>
            </a:pPr>
            <a:endParaRPr lang="en-GB" sz="2800" dirty="0">
              <a:latin typeface="Candara" panose="020E0502030303020204" pitchFamily="34" charset="0"/>
            </a:endParaRPr>
          </a:p>
          <a:p>
            <a:pPr marL="285750" indent="-285750">
              <a:buBlip>
                <a:blip r:embed="rId3"/>
              </a:buBlip>
            </a:pPr>
            <a:endParaRPr lang="en-GB" sz="2800" dirty="0">
              <a:latin typeface="Candara" panose="020E0502030303020204" pitchFamily="34" charset="0"/>
            </a:endParaRPr>
          </a:p>
          <a:p>
            <a:endParaRPr lang="en-GB" sz="2800" dirty="0">
              <a:latin typeface="Candara" panose="020E0502030303020204" pitchFamily="34" charset="0"/>
            </a:endParaRPr>
          </a:p>
          <a:p>
            <a:pPr marL="285750" indent="-285750">
              <a:buBlip>
                <a:blip r:embed="rId3"/>
              </a:buBlip>
            </a:pPr>
            <a:endParaRPr lang="en-GB" sz="2800" dirty="0">
              <a:latin typeface="Candara" panose="020E0502030303020204" pitchFamily="34" charset="0"/>
            </a:endParaRPr>
          </a:p>
          <a:p>
            <a:pPr marL="285750" indent="-285750">
              <a:buBlip>
                <a:blip r:embed="rId3"/>
              </a:buBlip>
            </a:pPr>
            <a:endParaRPr lang="en-GB" sz="2800" dirty="0">
              <a:latin typeface="Candara" panose="020E0502030303020204" pitchFamily="34" charset="0"/>
            </a:endParaRPr>
          </a:p>
        </p:txBody>
      </p:sp>
      <p:pic>
        <p:nvPicPr>
          <p:cNvPr id="7" name="Picture 6" descr="A picture containing drawing, toy&#10;&#10;Description automatically generated">
            <a:extLst>
              <a:ext uri="{FF2B5EF4-FFF2-40B4-BE49-F238E27FC236}">
                <a16:creationId xmlns:a16="http://schemas.microsoft.com/office/drawing/2014/main" id="{0F5DAC5B-0C77-492E-B9C7-195C494630E4}"/>
              </a:ext>
            </a:extLst>
          </p:cNvPr>
          <p:cNvPicPr>
            <a:picLocks noChangeAspect="1"/>
          </p:cNvPicPr>
          <p:nvPr/>
        </p:nvPicPr>
        <p:blipFill rotWithShape="1">
          <a:blip r:embed="rId4"/>
          <a:srcRect l="11650" r="34457" b="13995"/>
          <a:stretch/>
        </p:blipFill>
        <p:spPr>
          <a:xfrm>
            <a:off x="6221186" y="1432024"/>
            <a:ext cx="2808513" cy="4952448"/>
          </a:xfrm>
          <a:prstGeom prst="rect">
            <a:avLst/>
          </a:prstGeom>
        </p:spPr>
      </p:pic>
    </p:spTree>
    <p:extLst>
      <p:ext uri="{BB962C8B-B14F-4D97-AF65-F5344CB8AC3E}">
        <p14:creationId xmlns:p14="http://schemas.microsoft.com/office/powerpoint/2010/main" val="42514794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cesvw02\CEOP_Data$\CEOP Cat B\Harm Reduction\Thinkuknow\05 THINKUKNOW ASSETS\05 THINKUKNOW ASSETS\NEW PRESENTATION TEMPLATES\Illustrations\Adult\Female\64303_NCA_TUK_adult_female_1.png">
            <a:extLst>
              <a:ext uri="{FF2B5EF4-FFF2-40B4-BE49-F238E27FC236}">
                <a16:creationId xmlns:a16="http://schemas.microsoft.com/office/drawing/2014/main" id="{A5427CF8-295A-4D74-BE75-E57F5CFC2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3" y="4647318"/>
            <a:ext cx="852475" cy="1759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4cesvw02\CEOP_Data$\CEOP Cat B\Harm Reduction\Thinkuknow\05 THINKUKNOW ASSETS\05 THINKUKNOW ASSETS\NEW PRESENTATION TEMPLATES\Illustrations\Adult\Male\64303_NCA_TUK_adult_male_13.png">
            <a:extLst>
              <a:ext uri="{FF2B5EF4-FFF2-40B4-BE49-F238E27FC236}">
                <a16:creationId xmlns:a16="http://schemas.microsoft.com/office/drawing/2014/main" id="{36EBF70E-62F9-43A9-9784-D0A7B4573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00" y="4597976"/>
            <a:ext cx="539271" cy="1832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4cesvw02\CEOP_Data$\CEOP Cat B\Harm Reduction\Thinkuknow\05 THINKUKNOW ASSETS\05 THINKUKNOW ASSETS\NEW PRESENTATION TEMPLATES\Illustrations\Child\Happy\64303_NCA_TUK_CHILD_HAPPY_9.png">
            <a:extLst>
              <a:ext uri="{FF2B5EF4-FFF2-40B4-BE49-F238E27FC236}">
                <a16:creationId xmlns:a16="http://schemas.microsoft.com/office/drawing/2014/main" id="{0D0A5C0A-094D-46D3-86FA-DD16BB710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69" y="5351318"/>
            <a:ext cx="468612" cy="1055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4cesvw02\CEOP_Data$\CEOP Cat B\Harm Reduction\Thinkuknow\05 THINKUKNOW ASSETS\05 THINKUKNOW ASSETS\NEW PRESENTATION TEMPLATES\Illustrations\Child\Happy\64303_NCA_TUK_CHILD_HAPPY_17.png">
            <a:extLst>
              <a:ext uri="{FF2B5EF4-FFF2-40B4-BE49-F238E27FC236}">
                <a16:creationId xmlns:a16="http://schemas.microsoft.com/office/drawing/2014/main" id="{334EDCB9-3CA2-4E73-9769-C46318F39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904" y="5240193"/>
            <a:ext cx="437125" cy="1188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hirt, drawing&#10;&#10;Description automatically generated">
            <a:extLst>
              <a:ext uri="{FF2B5EF4-FFF2-40B4-BE49-F238E27FC236}">
                <a16:creationId xmlns:a16="http://schemas.microsoft.com/office/drawing/2014/main" id="{2ED368C7-94B7-46DA-963E-DC9211C66FC2}"/>
              </a:ext>
            </a:extLst>
          </p:cNvPr>
          <p:cNvPicPr>
            <a:picLocks noChangeAspect="1"/>
          </p:cNvPicPr>
          <p:nvPr/>
        </p:nvPicPr>
        <p:blipFill>
          <a:blip r:embed="rId7"/>
          <a:stretch>
            <a:fillRect/>
          </a:stretch>
        </p:blipFill>
        <p:spPr>
          <a:xfrm>
            <a:off x="2836472" y="4807509"/>
            <a:ext cx="716040" cy="1607391"/>
          </a:xfrm>
          <a:prstGeom prst="rect">
            <a:avLst/>
          </a:prstGeom>
        </p:spPr>
      </p:pic>
      <p:pic>
        <p:nvPicPr>
          <p:cNvPr id="14" name="Picture 13" descr="A picture containing drawing, shirt&#10;&#10;Description automatically generated">
            <a:extLst>
              <a:ext uri="{FF2B5EF4-FFF2-40B4-BE49-F238E27FC236}">
                <a16:creationId xmlns:a16="http://schemas.microsoft.com/office/drawing/2014/main" id="{75B8D50A-2F6D-4F21-ABDA-3E812670FA9B}"/>
              </a:ext>
            </a:extLst>
          </p:cNvPr>
          <p:cNvPicPr>
            <a:picLocks noChangeAspect="1"/>
          </p:cNvPicPr>
          <p:nvPr/>
        </p:nvPicPr>
        <p:blipFill>
          <a:blip r:embed="rId8"/>
          <a:stretch>
            <a:fillRect/>
          </a:stretch>
        </p:blipFill>
        <p:spPr>
          <a:xfrm>
            <a:off x="6426866" y="4747455"/>
            <a:ext cx="470345" cy="1684306"/>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29833EEB-05D9-45A2-825E-205851D8F1A2}"/>
              </a:ext>
            </a:extLst>
          </p:cNvPr>
          <p:cNvPicPr>
            <a:picLocks noChangeAspect="1"/>
          </p:cNvPicPr>
          <p:nvPr/>
        </p:nvPicPr>
        <p:blipFill>
          <a:blip r:embed="rId9"/>
          <a:stretch>
            <a:fillRect/>
          </a:stretch>
        </p:blipFill>
        <p:spPr>
          <a:xfrm>
            <a:off x="4062745" y="4769053"/>
            <a:ext cx="809390" cy="168430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AB8DA02C-E256-4CE1-8EC1-410419C7BD34}"/>
              </a:ext>
            </a:extLst>
          </p:cNvPr>
          <p:cNvPicPr>
            <a:picLocks noChangeAspect="1"/>
          </p:cNvPicPr>
          <p:nvPr/>
        </p:nvPicPr>
        <p:blipFill>
          <a:blip r:embed="rId10"/>
          <a:stretch>
            <a:fillRect/>
          </a:stretch>
        </p:blipFill>
        <p:spPr>
          <a:xfrm>
            <a:off x="3454329" y="5338121"/>
            <a:ext cx="589356" cy="110676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A670D9D-0317-463C-A31A-4051B984FF03}"/>
              </a:ext>
            </a:extLst>
          </p:cNvPr>
          <p:cNvPicPr>
            <a:picLocks noChangeAspect="1"/>
          </p:cNvPicPr>
          <p:nvPr/>
        </p:nvPicPr>
        <p:blipFill>
          <a:blip r:embed="rId11"/>
          <a:stretch>
            <a:fillRect/>
          </a:stretch>
        </p:blipFill>
        <p:spPr>
          <a:xfrm>
            <a:off x="7864096" y="5327258"/>
            <a:ext cx="412483" cy="1097219"/>
          </a:xfrm>
          <a:prstGeom prst="rect">
            <a:avLst/>
          </a:prstGeom>
        </p:spPr>
      </p:pic>
      <p:pic>
        <p:nvPicPr>
          <p:cNvPr id="22" name="Picture 21" descr="A picture containing clock, light&#10;&#10;Description automatically generated">
            <a:extLst>
              <a:ext uri="{FF2B5EF4-FFF2-40B4-BE49-F238E27FC236}">
                <a16:creationId xmlns:a16="http://schemas.microsoft.com/office/drawing/2014/main" id="{2A2E7200-1CFB-48B2-958D-715D38D8793D}"/>
              </a:ext>
            </a:extLst>
          </p:cNvPr>
          <p:cNvPicPr>
            <a:picLocks noChangeAspect="1"/>
          </p:cNvPicPr>
          <p:nvPr/>
        </p:nvPicPr>
        <p:blipFill>
          <a:blip r:embed="rId12"/>
          <a:stretch>
            <a:fillRect/>
          </a:stretch>
        </p:blipFill>
        <p:spPr>
          <a:xfrm>
            <a:off x="8314700" y="4682326"/>
            <a:ext cx="584045" cy="177103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77ACBCA-5441-4261-A8C2-116CA75EC2BD}"/>
              </a:ext>
            </a:extLst>
          </p:cNvPr>
          <p:cNvPicPr>
            <a:picLocks noChangeAspect="1"/>
          </p:cNvPicPr>
          <p:nvPr/>
        </p:nvPicPr>
        <p:blipFill>
          <a:blip r:embed="rId13"/>
          <a:stretch>
            <a:fillRect/>
          </a:stretch>
        </p:blipFill>
        <p:spPr>
          <a:xfrm>
            <a:off x="6153176" y="5556749"/>
            <a:ext cx="467002" cy="938964"/>
          </a:xfrm>
          <a:prstGeom prst="rect">
            <a:avLst/>
          </a:prstGeom>
        </p:spPr>
      </p:pic>
      <p:sp>
        <p:nvSpPr>
          <p:cNvPr id="30" name="Rectangle 29">
            <a:extLst>
              <a:ext uri="{FF2B5EF4-FFF2-40B4-BE49-F238E27FC236}">
                <a16:creationId xmlns:a16="http://schemas.microsoft.com/office/drawing/2014/main" id="{81AEEADD-F7A7-42C7-8E31-786FC36863D1}"/>
              </a:ext>
            </a:extLst>
          </p:cNvPr>
          <p:cNvSpPr/>
          <p:nvPr/>
        </p:nvSpPr>
        <p:spPr>
          <a:xfrm>
            <a:off x="7325591" y="98714"/>
            <a:ext cx="1719695" cy="1356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9" name="Picture 18">
            <a:extLst>
              <a:ext uri="{FF2B5EF4-FFF2-40B4-BE49-F238E27FC236}">
                <a16:creationId xmlns:a16="http://schemas.microsoft.com/office/drawing/2014/main" id="{E767B6E2-F497-4F35-B63F-531796F34BDE}"/>
              </a:ext>
            </a:extLst>
          </p:cNvPr>
          <p:cNvPicPr>
            <a:picLocks noChangeAspect="1"/>
          </p:cNvPicPr>
          <p:nvPr/>
        </p:nvPicPr>
        <p:blipFill>
          <a:blip r:embed="rId14"/>
          <a:stretch>
            <a:fillRect/>
          </a:stretch>
        </p:blipFill>
        <p:spPr>
          <a:xfrm>
            <a:off x="3456172" y="180565"/>
            <a:ext cx="2308169" cy="1787529"/>
          </a:xfrm>
          <a:prstGeom prst="rect">
            <a:avLst/>
          </a:prstGeom>
        </p:spPr>
      </p:pic>
      <p:sp>
        <p:nvSpPr>
          <p:cNvPr id="21" name="Rectangle 20">
            <a:extLst>
              <a:ext uri="{FF2B5EF4-FFF2-40B4-BE49-F238E27FC236}">
                <a16:creationId xmlns:a16="http://schemas.microsoft.com/office/drawing/2014/main" id="{D21C4E1C-4893-458C-A1C7-93D1AC3828B7}"/>
              </a:ext>
            </a:extLst>
          </p:cNvPr>
          <p:cNvSpPr/>
          <p:nvPr/>
        </p:nvSpPr>
        <p:spPr>
          <a:xfrm>
            <a:off x="1117341" y="2070606"/>
            <a:ext cx="6810054" cy="830997"/>
          </a:xfrm>
          <a:prstGeom prst="rect">
            <a:avLst/>
          </a:prstGeom>
        </p:spPr>
        <p:txBody>
          <a:bodyPr wrap="square">
            <a:spAutoFit/>
          </a:bodyPr>
          <a:lstStyle/>
          <a:p>
            <a:pPr algn="ctr"/>
            <a:r>
              <a:rPr lang="en-GB" sz="4800" b="1" dirty="0" smtClean="0">
                <a:solidFill>
                  <a:prstClr val="black"/>
                </a:solidFill>
                <a:latin typeface="Candara" panose="020E0502030303020204" pitchFamily="34" charset="0"/>
                <a:cs typeface="Arial" panose="020B0604020202020204" pitchFamily="34" charset="0"/>
              </a:rPr>
              <a:t>Thinkuknow resources</a:t>
            </a:r>
            <a:endParaRPr lang="en-GB" sz="4800" dirty="0">
              <a:solidFill>
                <a:prstClr val="black"/>
              </a:solidFill>
            </a:endParaRPr>
          </a:p>
        </p:txBody>
      </p:sp>
      <p:sp>
        <p:nvSpPr>
          <p:cNvPr id="23" name="TextBox 22">
            <a:extLst>
              <a:ext uri="{FF2B5EF4-FFF2-40B4-BE49-F238E27FC236}">
                <a16:creationId xmlns:a16="http://schemas.microsoft.com/office/drawing/2014/main" id="{AB22372B-B462-489D-9070-41D034CC4E15}"/>
              </a:ext>
            </a:extLst>
          </p:cNvPr>
          <p:cNvSpPr txBox="1"/>
          <p:nvPr/>
        </p:nvSpPr>
        <p:spPr>
          <a:xfrm>
            <a:off x="1070521" y="2778492"/>
            <a:ext cx="7215763" cy="830997"/>
          </a:xfrm>
          <a:prstGeom prst="rect">
            <a:avLst/>
          </a:prstGeom>
          <a:noFill/>
        </p:spPr>
        <p:txBody>
          <a:bodyPr wrap="square" rtlCol="0">
            <a:spAutoFit/>
          </a:bodyPr>
          <a:lstStyle/>
          <a:p>
            <a:pPr algn="ctr"/>
            <a:endParaRPr lang="en-GB" sz="2400" b="1" dirty="0" smtClean="0">
              <a:solidFill>
                <a:prstClr val="black"/>
              </a:solidFill>
              <a:latin typeface="Candara" panose="020E0502030303020204" pitchFamily="34" charset="0"/>
              <a:cs typeface="Arial" panose="020B0604020202020204" pitchFamily="34" charset="0"/>
            </a:endParaRPr>
          </a:p>
          <a:p>
            <a:pPr algn="ctr"/>
            <a:r>
              <a:rPr lang="en-GB" sz="2400" b="1" dirty="0" smtClean="0">
                <a:solidFill>
                  <a:srgbClr val="9A3467"/>
                </a:solidFill>
                <a:latin typeface="Candara" panose="020E0502030303020204" pitchFamily="34" charset="0"/>
                <a:cs typeface="Arial" panose="020B0604020202020204" pitchFamily="34" charset="0"/>
              </a:rPr>
              <a:t>www.thinkuknow.co.uk/parents </a:t>
            </a:r>
            <a:endParaRPr lang="en-GB" sz="2400" b="1" dirty="0">
              <a:solidFill>
                <a:srgbClr val="9A3467"/>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717309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20" t="2986" r="21992" b="3127"/>
          <a:stretch/>
        </p:blipFill>
        <p:spPr bwMode="auto">
          <a:xfrm flipH="1">
            <a:off x="109974" y="3768592"/>
            <a:ext cx="1497445" cy="2324705"/>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295331" y="3406450"/>
            <a:ext cx="3592177" cy="2571407"/>
          </a:xfrm>
          <a:prstGeom prst="rect">
            <a:avLst/>
          </a:prstGeom>
          <a:ln>
            <a:solidFill>
              <a:schemeClr val="accent1"/>
            </a:solidFill>
          </a:ln>
          <a:effectLst>
            <a:outerShdw blurRad="50800" dist="38100" dir="2700000" algn="tl" rotWithShape="0">
              <a:prstClr val="black">
                <a:alpha val="40000"/>
              </a:prstClr>
            </a:outerShdw>
          </a:effectLst>
        </p:spPr>
      </p:pic>
      <p:pic>
        <p:nvPicPr>
          <p:cNvPr id="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5" t="2045" r="5339"/>
          <a:stretch/>
        </p:blipFill>
        <p:spPr bwMode="auto">
          <a:xfrm>
            <a:off x="2878502" y="3889611"/>
            <a:ext cx="2316894" cy="2183735"/>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41" r="8019"/>
          <a:stretch/>
        </p:blipFill>
        <p:spPr bwMode="auto">
          <a:xfrm>
            <a:off x="1607420" y="3768593"/>
            <a:ext cx="1271082" cy="2324705"/>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sp>
        <p:nvSpPr>
          <p:cNvPr id="10" name="Title 1">
            <a:extLst>
              <a:ext uri="{FF2B5EF4-FFF2-40B4-BE49-F238E27FC236}">
                <a16:creationId xmlns:a16="http://schemas.microsoft.com/office/drawing/2014/main" id="{ABC0E3B3-F1BC-4BEB-9D7B-F1D030C6C076}"/>
              </a:ext>
            </a:extLst>
          </p:cNvPr>
          <p:cNvSpPr txBox="1">
            <a:spLocks/>
          </p:cNvSpPr>
          <p:nvPr/>
        </p:nvSpPr>
        <p:spPr>
          <a:xfrm>
            <a:off x="459114" y="339118"/>
            <a:ext cx="7021186" cy="1134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sz="3200" dirty="0" smtClean="0"/>
              <a:t>Resources for primary aged children</a:t>
            </a:r>
          </a:p>
          <a:p>
            <a:endParaRPr lang="en-GB" dirty="0"/>
          </a:p>
        </p:txBody>
      </p:sp>
      <p:sp>
        <p:nvSpPr>
          <p:cNvPr id="11" name="Rectangle 10"/>
          <p:cNvSpPr/>
          <p:nvPr/>
        </p:nvSpPr>
        <p:spPr>
          <a:xfrm>
            <a:off x="640488" y="1714109"/>
            <a:ext cx="3414717" cy="523220"/>
          </a:xfrm>
          <a:prstGeom prst="rect">
            <a:avLst/>
          </a:prstGeom>
        </p:spPr>
        <p:txBody>
          <a:bodyPr wrap="none">
            <a:spAutoFit/>
          </a:bodyPr>
          <a:lstStyle/>
          <a:p>
            <a:r>
              <a:rPr lang="en-GB" i="1" dirty="0"/>
              <a:t> </a:t>
            </a:r>
            <a:r>
              <a:rPr lang="en-GB" sz="2800" b="1" i="1" dirty="0">
                <a:solidFill>
                  <a:srgbClr val="1D3661"/>
                </a:solidFill>
                <a:latin typeface="Candara" panose="020E0502030303020204" pitchFamily="34" charset="0"/>
                <a:ea typeface="+mj-ea"/>
                <a:cs typeface="+mj-cs"/>
              </a:rPr>
              <a:t>4-7s: Jessie </a:t>
            </a:r>
            <a:r>
              <a:rPr lang="en-GB" sz="2800" b="1" i="1" dirty="0" smtClean="0">
                <a:solidFill>
                  <a:srgbClr val="1D3661"/>
                </a:solidFill>
                <a:latin typeface="Candara" panose="020E0502030303020204" pitchFamily="34" charset="0"/>
                <a:ea typeface="+mj-ea"/>
                <a:cs typeface="+mj-cs"/>
              </a:rPr>
              <a:t>&amp; Friends </a:t>
            </a:r>
            <a:endParaRPr lang="en-GB" sz="2800" b="1" i="1" dirty="0">
              <a:solidFill>
                <a:srgbClr val="1D3661"/>
              </a:solidFill>
              <a:latin typeface="Candara" panose="020E0502030303020204" pitchFamily="34" charset="0"/>
              <a:ea typeface="+mj-ea"/>
              <a:cs typeface="+mj-cs"/>
            </a:endParaRPr>
          </a:p>
        </p:txBody>
      </p:sp>
      <p:sp>
        <p:nvSpPr>
          <p:cNvPr id="12" name="Rectangle 11"/>
          <p:cNvSpPr/>
          <p:nvPr/>
        </p:nvSpPr>
        <p:spPr>
          <a:xfrm>
            <a:off x="5261575" y="1594343"/>
            <a:ext cx="3429144" cy="954107"/>
          </a:xfrm>
          <a:prstGeom prst="rect">
            <a:avLst/>
          </a:prstGeom>
        </p:spPr>
        <p:txBody>
          <a:bodyPr wrap="none">
            <a:spAutoFit/>
          </a:bodyPr>
          <a:lstStyle/>
          <a:p>
            <a:r>
              <a:rPr lang="en-GB" i="1" dirty="0"/>
              <a:t> </a:t>
            </a:r>
            <a:r>
              <a:rPr lang="en-GB" sz="2800" b="1" i="1" dirty="0" smtClean="0">
                <a:solidFill>
                  <a:srgbClr val="1D3661"/>
                </a:solidFill>
                <a:latin typeface="Candara" panose="020E0502030303020204" pitchFamily="34" charset="0"/>
                <a:ea typeface="+mj-ea"/>
                <a:cs typeface="+mj-cs"/>
              </a:rPr>
              <a:t>8-11s</a:t>
            </a:r>
            <a:r>
              <a:rPr lang="en-GB" sz="2800" b="1" i="1" dirty="0">
                <a:solidFill>
                  <a:srgbClr val="1D3661"/>
                </a:solidFill>
                <a:latin typeface="Candara" panose="020E0502030303020204" pitchFamily="34" charset="0"/>
                <a:ea typeface="+mj-ea"/>
                <a:cs typeface="+mj-cs"/>
              </a:rPr>
              <a:t>: </a:t>
            </a:r>
            <a:r>
              <a:rPr lang="en-GB" sz="2800" b="1" i="1" dirty="0" smtClean="0">
                <a:solidFill>
                  <a:srgbClr val="1D3661"/>
                </a:solidFill>
                <a:latin typeface="Candara" panose="020E0502030303020204" pitchFamily="34" charset="0"/>
                <a:ea typeface="+mj-ea"/>
                <a:cs typeface="+mj-cs"/>
              </a:rPr>
              <a:t>Play Like Share </a:t>
            </a:r>
          </a:p>
          <a:p>
            <a:r>
              <a:rPr lang="en-GB" sz="2800" b="1" i="1" dirty="0" smtClean="0">
                <a:solidFill>
                  <a:srgbClr val="1D3661"/>
                </a:solidFill>
                <a:latin typeface="Candara" panose="020E0502030303020204" pitchFamily="34" charset="0"/>
                <a:ea typeface="+mj-ea"/>
                <a:cs typeface="+mj-cs"/>
              </a:rPr>
              <a:t>&amp; Band Runner Game</a:t>
            </a:r>
            <a:endParaRPr lang="en-GB" sz="2800" b="1" i="1" dirty="0">
              <a:solidFill>
                <a:srgbClr val="1D3661"/>
              </a:solidFill>
              <a:latin typeface="Candara" panose="020E0502030303020204" pitchFamily="34" charset="0"/>
              <a:ea typeface="+mj-ea"/>
              <a:cs typeface="+mj-cs"/>
            </a:endParaRPr>
          </a:p>
        </p:txBody>
      </p:sp>
    </p:spTree>
    <p:extLst>
      <p:ext uri="{BB962C8B-B14F-4D97-AF65-F5344CB8AC3E}">
        <p14:creationId xmlns:p14="http://schemas.microsoft.com/office/powerpoint/2010/main" val="7812205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BC0E3B3-F1BC-4BEB-9D7B-F1D030C6C076}"/>
              </a:ext>
            </a:extLst>
          </p:cNvPr>
          <p:cNvSpPr txBox="1">
            <a:spLocks/>
          </p:cNvSpPr>
          <p:nvPr/>
        </p:nvSpPr>
        <p:spPr>
          <a:xfrm>
            <a:off x="459115" y="339118"/>
            <a:ext cx="6517032" cy="65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sz="3200" dirty="0"/>
              <a:t>4-7s: Jessie &amp; Friends </a:t>
            </a:r>
          </a:p>
        </p:txBody>
      </p:sp>
      <p:pic>
        <p:nvPicPr>
          <p:cNvPr id="2" name="Picture 1">
            <a:extLst>
              <a:ext uri="{FF2B5EF4-FFF2-40B4-BE49-F238E27FC236}">
                <a16:creationId xmlns:a16="http://schemas.microsoft.com/office/drawing/2014/main" id="{42356BFE-2BA1-4BE0-AFFD-8AF6B4304A1E}"/>
              </a:ext>
            </a:extLst>
          </p:cNvPr>
          <p:cNvPicPr>
            <a:picLocks noChangeAspect="1"/>
          </p:cNvPicPr>
          <p:nvPr/>
        </p:nvPicPr>
        <p:blipFill>
          <a:blip r:embed="rId3"/>
          <a:stretch>
            <a:fillRect/>
          </a:stretch>
        </p:blipFill>
        <p:spPr>
          <a:xfrm>
            <a:off x="0" y="1869140"/>
            <a:ext cx="9308571" cy="3831901"/>
          </a:xfrm>
          <a:prstGeom prst="rect">
            <a:avLst/>
          </a:prstGeom>
        </p:spPr>
      </p:pic>
    </p:spTree>
    <p:extLst>
      <p:ext uri="{BB962C8B-B14F-4D97-AF65-F5344CB8AC3E}">
        <p14:creationId xmlns:p14="http://schemas.microsoft.com/office/powerpoint/2010/main" val="2443803372"/>
      </p:ext>
    </p:extLst>
  </p:cSld>
  <p:clrMapOvr>
    <a:masterClrMapping/>
  </p:clrMapOvr>
  <mc:AlternateContent xmlns:mc="http://schemas.openxmlformats.org/markup-compatibility/2006" xmlns:p14="http://schemas.microsoft.com/office/powerpoint/2010/main">
    <mc:Choice Requires="p14">
      <p:transition spd="slow" p14:dur="2000" advTm="22549"/>
    </mc:Choice>
    <mc:Fallback xmlns="">
      <p:transition spd="slow" advTm="2254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42" y="593985"/>
            <a:ext cx="6517032" cy="209985"/>
          </a:xfrm>
        </p:spPr>
        <p:txBody>
          <a:bodyPr/>
          <a:lstStyle/>
          <a:p>
            <a:r>
              <a:rPr lang="en-GB" dirty="0" smtClean="0"/>
              <a:t>What is </a:t>
            </a:r>
            <a:r>
              <a:rPr lang="en-GB" dirty="0" err="1" smtClean="0"/>
              <a:t>Thinkuknow</a:t>
            </a:r>
            <a:r>
              <a:rPr lang="en-GB" dirty="0" smtClean="0"/>
              <a:t>?</a:t>
            </a:r>
            <a:endParaRPr lang="en-GB" dirty="0"/>
          </a:p>
        </p:txBody>
      </p:sp>
      <p:sp>
        <p:nvSpPr>
          <p:cNvPr id="3" name="Rounded Rectangle 2"/>
          <p:cNvSpPr/>
          <p:nvPr/>
        </p:nvSpPr>
        <p:spPr>
          <a:xfrm>
            <a:off x="347457" y="1368049"/>
            <a:ext cx="8257421" cy="4145040"/>
          </a:xfrm>
          <a:prstGeom prst="roundRect">
            <a:avLst>
              <a:gd name="adj" fmla="val 1788"/>
            </a:avLst>
          </a:prstGeom>
          <a:solidFill>
            <a:srgbClr val="F4F4F7"/>
          </a:solidFill>
          <a:ln w="12700" cap="flat" cmpd="sng" algn="ctr">
            <a:solidFill>
              <a:srgbClr val="000000"/>
            </a:solidFill>
            <a:prstDash val="solid"/>
            <a:miter lim="800000"/>
          </a:ln>
          <a:effectLst/>
        </p:spPr>
        <p:txBody>
          <a:bodyPr rtlCol="0" anchor="ctr"/>
          <a:lstStyle/>
          <a:p>
            <a:pPr algn="ctr"/>
            <a:endParaRPr lang="en-GB" kern="0" dirty="0" smtClean="0">
              <a:solidFill>
                <a:prstClr val="white"/>
              </a:solidFill>
            </a:endParaRPr>
          </a:p>
        </p:txBody>
      </p:sp>
      <p:sp>
        <p:nvSpPr>
          <p:cNvPr id="4" name="TextBox 3"/>
          <p:cNvSpPr txBox="1"/>
          <p:nvPr/>
        </p:nvSpPr>
        <p:spPr>
          <a:xfrm>
            <a:off x="504912" y="1613664"/>
            <a:ext cx="8099966" cy="861774"/>
          </a:xfrm>
          <a:prstGeom prst="rect">
            <a:avLst/>
          </a:prstGeom>
          <a:noFill/>
        </p:spPr>
        <p:txBody>
          <a:bodyPr wrap="square" rtlCol="0">
            <a:spAutoFit/>
          </a:bodyPr>
          <a:lstStyle/>
          <a:p>
            <a:pPr>
              <a:spcAft>
                <a:spcPts val="1200"/>
              </a:spcAft>
              <a:buFont typeface="Arial" panose="020B0604020202020204" pitchFamily="34" charset="0"/>
              <a:buNone/>
            </a:pPr>
            <a:r>
              <a:rPr lang="en-GB" sz="2000" kern="0" dirty="0" err="1" smtClean="0">
                <a:solidFill>
                  <a:prstClr val="black"/>
                </a:solidFill>
                <a:latin typeface="Candara" panose="020E0502030303020204" pitchFamily="34" charset="0"/>
              </a:rPr>
              <a:t>Thinkuknow</a:t>
            </a:r>
            <a:r>
              <a:rPr lang="en-GB" sz="2000" kern="0" dirty="0" smtClean="0">
                <a:solidFill>
                  <a:prstClr val="black"/>
                </a:solidFill>
                <a:latin typeface="Candara" panose="020E0502030303020204" pitchFamily="34" charset="0"/>
              </a:rPr>
              <a:t> is the education programme provided by CEOP.</a:t>
            </a:r>
          </a:p>
          <a:p>
            <a:pPr>
              <a:spcAft>
                <a:spcPts val="1200"/>
              </a:spcAft>
              <a:buFont typeface="Arial" panose="020B0604020202020204" pitchFamily="34" charset="0"/>
              <a:buNone/>
            </a:pPr>
            <a:r>
              <a:rPr lang="en-GB" sz="2000" kern="0" spc="-20" dirty="0" smtClean="0">
                <a:solidFill>
                  <a:prstClr val="black"/>
                </a:solidFill>
                <a:latin typeface="Candara" panose="020E0502030303020204" pitchFamily="34" charset="0"/>
              </a:rPr>
              <a:t>Thinkuknow offers resources for different audiences: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328"/>
          <a:stretch/>
        </p:blipFill>
        <p:spPr>
          <a:xfrm>
            <a:off x="2118880" y="4392096"/>
            <a:ext cx="1871340" cy="14311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0220" y="4311072"/>
            <a:ext cx="2049159" cy="100341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25190"/>
          <a:stretch/>
        </p:blipFill>
        <p:spPr>
          <a:xfrm>
            <a:off x="6165283" y="4321485"/>
            <a:ext cx="1232036" cy="99136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1800" y="2565089"/>
            <a:ext cx="1613078" cy="161307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802" y="4378813"/>
            <a:ext cx="1659650" cy="935670"/>
          </a:xfrm>
          <a:prstGeom prst="rect">
            <a:avLst/>
          </a:prstGeom>
        </p:spPr>
      </p:pic>
      <p:sp>
        <p:nvSpPr>
          <p:cNvPr id="10" name="Rectangle 9"/>
          <p:cNvSpPr/>
          <p:nvPr/>
        </p:nvSpPr>
        <p:spPr>
          <a:xfrm>
            <a:off x="603801" y="2797505"/>
            <a:ext cx="1225993" cy="439200"/>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algn="ctr"/>
            <a:r>
              <a:rPr lang="en-GB" kern="0" dirty="0">
                <a:solidFill>
                  <a:srgbClr val="757575"/>
                </a:solidFill>
                <a:latin typeface="Candara" panose="020E0502030303020204" pitchFamily="34" charset="0"/>
              </a:rPr>
              <a:t>4</a:t>
            </a:r>
            <a:r>
              <a:rPr lang="en-GB" kern="0" dirty="0" smtClean="0">
                <a:solidFill>
                  <a:srgbClr val="757575"/>
                </a:solidFill>
                <a:latin typeface="Candara" panose="020E0502030303020204" pitchFamily="34" charset="0"/>
              </a:rPr>
              <a:t>-7</a:t>
            </a:r>
          </a:p>
        </p:txBody>
      </p:sp>
      <p:sp>
        <p:nvSpPr>
          <p:cNvPr id="11" name="Rectangle 10"/>
          <p:cNvSpPr/>
          <p:nvPr/>
        </p:nvSpPr>
        <p:spPr>
          <a:xfrm>
            <a:off x="1927544" y="2797505"/>
            <a:ext cx="985360" cy="439200"/>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algn="ctr"/>
            <a:r>
              <a:rPr lang="en-GB" kern="0" dirty="0" smtClean="0">
                <a:solidFill>
                  <a:srgbClr val="757575"/>
                </a:solidFill>
                <a:latin typeface="Candara" panose="020E0502030303020204" pitchFamily="34" charset="0"/>
              </a:rPr>
              <a:t>8-10</a:t>
            </a:r>
          </a:p>
        </p:txBody>
      </p:sp>
      <p:sp>
        <p:nvSpPr>
          <p:cNvPr id="12" name="Rectangle 11"/>
          <p:cNvSpPr/>
          <p:nvPr/>
        </p:nvSpPr>
        <p:spPr>
          <a:xfrm>
            <a:off x="3010654" y="2797505"/>
            <a:ext cx="985360" cy="439200"/>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algn="ctr"/>
            <a:r>
              <a:rPr lang="en-GB" kern="0" dirty="0" smtClean="0">
                <a:solidFill>
                  <a:srgbClr val="757575"/>
                </a:solidFill>
                <a:latin typeface="Candara" panose="020E0502030303020204" pitchFamily="34" charset="0"/>
              </a:rPr>
              <a:t>11-13</a:t>
            </a:r>
          </a:p>
        </p:txBody>
      </p:sp>
      <p:sp>
        <p:nvSpPr>
          <p:cNvPr id="13" name="Rectangle 12"/>
          <p:cNvSpPr/>
          <p:nvPr/>
        </p:nvSpPr>
        <p:spPr>
          <a:xfrm>
            <a:off x="4093764" y="2797505"/>
            <a:ext cx="967387" cy="439200"/>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algn="ctr"/>
            <a:r>
              <a:rPr lang="en-GB" kern="0" dirty="0" smtClean="0">
                <a:solidFill>
                  <a:srgbClr val="757575"/>
                </a:solidFill>
                <a:latin typeface="Candara" panose="020E0502030303020204" pitchFamily="34" charset="0"/>
              </a:rPr>
              <a:t>14</a:t>
            </a:r>
            <a:r>
              <a:rPr lang="en-GB" kern="0" dirty="0" smtClean="0">
                <a:solidFill>
                  <a:srgbClr val="757575"/>
                </a:solidFill>
              </a:rPr>
              <a:t>+</a:t>
            </a:r>
          </a:p>
        </p:txBody>
      </p:sp>
      <p:sp>
        <p:nvSpPr>
          <p:cNvPr id="14" name="Rectangle 13"/>
          <p:cNvSpPr/>
          <p:nvPr/>
        </p:nvSpPr>
        <p:spPr>
          <a:xfrm>
            <a:off x="5146440" y="2797505"/>
            <a:ext cx="1185071" cy="1286129"/>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algn="ctr"/>
            <a:r>
              <a:rPr lang="en-GB" kern="0" dirty="0" smtClean="0">
                <a:solidFill>
                  <a:srgbClr val="757575"/>
                </a:solidFill>
                <a:latin typeface="Candara" panose="020E0502030303020204" pitchFamily="34" charset="0"/>
              </a:rPr>
              <a:t>Parents and Carers</a:t>
            </a:r>
          </a:p>
        </p:txBody>
      </p:sp>
      <p:sp>
        <p:nvSpPr>
          <p:cNvPr id="15" name="Rectangle 14"/>
          <p:cNvSpPr/>
          <p:nvPr/>
        </p:nvSpPr>
        <p:spPr>
          <a:xfrm>
            <a:off x="603802" y="3331057"/>
            <a:ext cx="4457350" cy="752577"/>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a:defRPr/>
            </a:pPr>
            <a:r>
              <a:rPr lang="en-GB" kern="0" dirty="0" smtClean="0">
                <a:solidFill>
                  <a:srgbClr val="757575"/>
                </a:solidFill>
                <a:latin typeface="Candara" panose="020E0502030303020204" pitchFamily="34" charset="0"/>
              </a:rPr>
              <a:t>Resources for those with special educational needs and disabilities (SEND)</a:t>
            </a:r>
          </a:p>
        </p:txBody>
      </p:sp>
      <p:sp>
        <p:nvSpPr>
          <p:cNvPr id="16" name="TextBox 15">
            <a:extLst>
              <a:ext uri="{FF2B5EF4-FFF2-40B4-BE49-F238E27FC236}">
                <a16:creationId xmlns:a16="http://schemas.microsoft.com/office/drawing/2014/main" id="{48504F7C-A49F-47AF-9D21-F4083A6042C1}"/>
              </a:ext>
            </a:extLst>
          </p:cNvPr>
          <p:cNvSpPr txBox="1"/>
          <p:nvPr/>
        </p:nvSpPr>
        <p:spPr>
          <a:xfrm flipH="1">
            <a:off x="305464" y="5711798"/>
            <a:ext cx="8046692" cy="1384995"/>
          </a:xfrm>
          <a:prstGeom prst="rect">
            <a:avLst/>
          </a:prstGeom>
          <a:noFill/>
        </p:spPr>
        <p:txBody>
          <a:bodyPr wrap="square" rtlCol="0" anchor="ctr">
            <a:spAutoFit/>
          </a:bodyPr>
          <a:lstStyle/>
          <a:p>
            <a:r>
              <a:rPr lang="en-GB" sz="2100" dirty="0" smtClean="0">
                <a:solidFill>
                  <a:prstClr val="black"/>
                </a:solidFill>
                <a:latin typeface="Candara" panose="020E0502030303020204" pitchFamily="34" charset="0"/>
                <a:ea typeface="Verdana" panose="020B0604030504040204" pitchFamily="34" charset="0"/>
                <a:cs typeface="Verdana" panose="020B0604030504040204" pitchFamily="34" charset="0"/>
              </a:rPr>
              <a:t>Visit www.thinkuknow.co.uk for information and advice</a:t>
            </a:r>
          </a:p>
          <a:p>
            <a:pPr marL="342900" indent="-342900">
              <a:buFont typeface="Arial" panose="020B0604020202020204" pitchFamily="34" charset="0"/>
              <a:buChar char="•"/>
            </a:pPr>
            <a:endParaRPr lang="en-GB" sz="2100" dirty="0">
              <a:solidFill>
                <a:prstClr val="black"/>
              </a:solidFill>
              <a:latin typeface="Candara" panose="020E0502030303020204" pitchFamily="34" charset="0"/>
              <a:ea typeface="Verdana" panose="020B0604030504040204" pitchFamily="34" charset="0"/>
              <a:cs typeface="Verdana" panose="020B0604030504040204" pitchFamily="34" charset="0"/>
            </a:endParaRPr>
          </a:p>
          <a:p>
            <a:r>
              <a:rPr lang="en-GB" sz="2100" dirty="0" smtClean="0">
                <a:solidFill>
                  <a:prstClr val="black"/>
                </a:solidFill>
                <a:latin typeface="Candara" panose="020E0502030303020204" pitchFamily="34" charset="0"/>
                <a:ea typeface="Verdana" panose="020B0604030504040204" pitchFamily="34" charset="0"/>
                <a:cs typeface="Verdana" panose="020B0604030504040204" pitchFamily="34" charset="0"/>
              </a:rPr>
              <a:t> </a:t>
            </a:r>
            <a:endParaRPr lang="en-GB" sz="2100" dirty="0">
              <a:solidFill>
                <a:prstClr val="black"/>
              </a:solidFill>
              <a:latin typeface="Candara" panose="020E0502030303020204" pitchFamily="34" charset="0"/>
              <a:ea typeface="Verdana" panose="020B0604030504040204" pitchFamily="34" charset="0"/>
              <a:cs typeface="Verdana" panose="020B0604030504040204" pitchFamily="34" charset="0"/>
            </a:endParaRPr>
          </a:p>
          <a:p>
            <a:endParaRPr lang="en-GB" sz="2100" dirty="0">
              <a:solidFill>
                <a:srgbClr val="1D3661"/>
              </a:solidFill>
              <a:latin typeface="Candara" panose="020E0502030303020204" pitchFamily="34" charset="0"/>
            </a:endParaRPr>
          </a:p>
        </p:txBody>
      </p:sp>
    </p:spTree>
    <p:extLst>
      <p:ext uri="{BB962C8B-B14F-4D97-AF65-F5344CB8AC3E}">
        <p14:creationId xmlns:p14="http://schemas.microsoft.com/office/powerpoint/2010/main" val="1751859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6867B-5085-4D87-AFA9-962FC819DC73}"/>
              </a:ext>
            </a:extLst>
          </p:cNvPr>
          <p:cNvSpPr>
            <a:spLocks noGrp="1"/>
          </p:cNvSpPr>
          <p:nvPr>
            <p:ph type="title"/>
          </p:nvPr>
        </p:nvSpPr>
        <p:spPr/>
        <p:txBody>
          <a:bodyPr/>
          <a:lstStyle/>
          <a:p>
            <a:r>
              <a:rPr lang="en-GB" sz="3200" dirty="0" smtClean="0"/>
              <a:t>8-10s</a:t>
            </a:r>
            <a:r>
              <a:rPr lang="en-GB" sz="3200" dirty="0"/>
              <a:t>: Play Like Share </a:t>
            </a:r>
          </a:p>
        </p:txBody>
      </p:sp>
      <p:pic>
        <p:nvPicPr>
          <p:cNvPr id="3" name="Picture 2">
            <a:extLst>
              <a:ext uri="{FF2B5EF4-FFF2-40B4-BE49-F238E27FC236}">
                <a16:creationId xmlns:a16="http://schemas.microsoft.com/office/drawing/2014/main" id="{A4A63EC6-AD32-4587-B58D-25D0050CC488}"/>
              </a:ext>
            </a:extLst>
          </p:cNvPr>
          <p:cNvPicPr>
            <a:picLocks noChangeAspect="1"/>
          </p:cNvPicPr>
          <p:nvPr/>
        </p:nvPicPr>
        <p:blipFill>
          <a:blip r:embed="rId7"/>
          <a:stretch>
            <a:fillRect/>
          </a:stretch>
        </p:blipFill>
        <p:spPr>
          <a:xfrm>
            <a:off x="0" y="1668858"/>
            <a:ext cx="9144000" cy="4354001"/>
          </a:xfrm>
          <a:prstGeom prst="rect">
            <a:avLst/>
          </a:prstGeom>
        </p:spPr>
      </p:pic>
      <p:pic>
        <p:nvPicPr>
          <p:cNvPr id="8" name="Play Like Share Parents and Carers trailer">
            <a:hlinkClick r:id="" action="ppaction://media"/>
            <a:extLst>
              <a:ext uri="{FF2B5EF4-FFF2-40B4-BE49-F238E27FC236}">
                <a16:creationId xmlns:a16="http://schemas.microsoft.com/office/drawing/2014/main" id="{20B1AB64-444C-42A4-BE5F-845DF4F66C37}"/>
              </a:ext>
            </a:extLst>
          </p:cNvPr>
          <p:cNvPicPr>
            <a:picLocks noChangeAspect="1"/>
          </p:cNvPicPr>
          <p:nvPr>
            <a:videoFile r:link="rId3"/>
            <p:custDataLst>
              <p:tags r:id="rId4"/>
            </p:custDataLst>
            <p:extLst>
              <p:ext uri="{DAA4B4D4-6D71-4841-9C94-3DE7FCFB9230}">
                <p14:media xmlns:p14="http://schemas.microsoft.com/office/powerpoint/2010/main" r:embed="rId2"/>
              </p:ext>
            </p:extLst>
          </p:nvPr>
        </p:nvPicPr>
        <p:blipFill>
          <a:blip r:embed="rId8"/>
          <a:stretch>
            <a:fillRect/>
          </a:stretch>
        </p:blipFill>
        <p:spPr>
          <a:xfrm>
            <a:off x="2467543" y="3524586"/>
            <a:ext cx="4103074" cy="2307979"/>
          </a:xfrm>
          <a:prstGeom prst="rect">
            <a:avLst/>
          </a:prstGeom>
        </p:spPr>
      </p:pic>
    </p:spTree>
    <p:custDataLst>
      <p:tags r:id="rId1"/>
    </p:custDataLst>
    <p:extLst>
      <p:ext uri="{BB962C8B-B14F-4D97-AF65-F5344CB8AC3E}">
        <p14:creationId xmlns:p14="http://schemas.microsoft.com/office/powerpoint/2010/main" val="2476398347"/>
      </p:ext>
    </p:extLst>
  </p:cSld>
  <p:clrMapOvr>
    <a:masterClrMapping/>
  </p:clrMapOvr>
  <mc:AlternateContent xmlns:mc="http://schemas.openxmlformats.org/markup-compatibility/2006" xmlns:p14="http://schemas.microsoft.com/office/powerpoint/2010/main">
    <mc:Choice Requires="p14">
      <p:transition spd="slow" p14:dur="2000" advTm="69883"/>
    </mc:Choice>
    <mc:Fallback xmlns="">
      <p:transition spd="slow" advTm="698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mod="1">
    <p:ext uri="{E180D4A7-C9FB-4DFB-919C-405C955672EB}">
      <p14:showEvtLst xmlns:p14="http://schemas.microsoft.com/office/powerpoint/2010/main">
        <p14:playEvt time="31184" objId="8"/>
        <p14:stopEvt time="69883" objId="8"/>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1D68-C321-4A10-B024-92BA30C42D00}"/>
              </a:ext>
            </a:extLst>
          </p:cNvPr>
          <p:cNvSpPr>
            <a:spLocks noGrp="1"/>
          </p:cNvSpPr>
          <p:nvPr>
            <p:ph type="title"/>
          </p:nvPr>
        </p:nvSpPr>
        <p:spPr/>
        <p:txBody>
          <a:bodyPr/>
          <a:lstStyle/>
          <a:p>
            <a:r>
              <a:rPr lang="en-GB" sz="3200" dirty="0" smtClean="0"/>
              <a:t>Band Runner</a:t>
            </a:r>
            <a:endParaRPr lang="en-GB" sz="3200" dirty="0"/>
          </a:p>
        </p:txBody>
      </p:sp>
      <p:pic>
        <p:nvPicPr>
          <p:cNvPr id="3" name="Picture 2">
            <a:extLst>
              <a:ext uri="{FF2B5EF4-FFF2-40B4-BE49-F238E27FC236}">
                <a16:creationId xmlns:a16="http://schemas.microsoft.com/office/drawing/2014/main" id="{B5B51E40-0A4E-4EFF-92FE-58DA903F6788}"/>
              </a:ext>
            </a:extLst>
          </p:cNvPr>
          <p:cNvPicPr>
            <a:picLocks noChangeAspect="1"/>
          </p:cNvPicPr>
          <p:nvPr/>
        </p:nvPicPr>
        <p:blipFill>
          <a:blip r:embed="rId3"/>
          <a:stretch>
            <a:fillRect/>
          </a:stretch>
        </p:blipFill>
        <p:spPr>
          <a:xfrm>
            <a:off x="0" y="1580612"/>
            <a:ext cx="9144000" cy="4369127"/>
          </a:xfrm>
          <a:prstGeom prst="rect">
            <a:avLst/>
          </a:prstGeom>
        </p:spPr>
      </p:pic>
    </p:spTree>
    <p:extLst>
      <p:ext uri="{BB962C8B-B14F-4D97-AF65-F5344CB8AC3E}">
        <p14:creationId xmlns:p14="http://schemas.microsoft.com/office/powerpoint/2010/main" val="795376066"/>
      </p:ext>
    </p:extLst>
  </p:cSld>
  <p:clrMapOvr>
    <a:masterClrMapping/>
  </p:clrMapOvr>
  <mc:AlternateContent xmlns:mc="http://schemas.openxmlformats.org/markup-compatibility/2006" xmlns:p14="http://schemas.microsoft.com/office/powerpoint/2010/main">
    <mc:Choice Requires="p14">
      <p:transition spd="slow" p14:dur="2000" advTm="15204"/>
    </mc:Choice>
    <mc:Fallback xmlns="">
      <p:transition spd="slow" advTm="15204"/>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45" t="8500" r="8779" b="18288"/>
          <a:stretch/>
        </p:blipFill>
        <p:spPr bwMode="auto">
          <a:xfrm>
            <a:off x="4992587" y="3957849"/>
            <a:ext cx="4002631" cy="1965278"/>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4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7687" t="9634" r="14861" b="23859"/>
          <a:stretch/>
        </p:blipFill>
        <p:spPr bwMode="auto">
          <a:xfrm>
            <a:off x="66771" y="3923719"/>
            <a:ext cx="4232274" cy="1999408"/>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3">
            <a:extLst>
              <a:ext uri="{FF2B5EF4-FFF2-40B4-BE49-F238E27FC236}">
                <a16:creationId xmlns:a16="http://schemas.microsoft.com/office/drawing/2014/main" id="{138820CA-2762-44F7-95F9-42504CA235B0}"/>
              </a:ext>
            </a:extLst>
          </p:cNvPr>
          <p:cNvSpPr>
            <a:spLocks noGrp="1"/>
          </p:cNvSpPr>
          <p:nvPr>
            <p:ph type="title"/>
          </p:nvPr>
        </p:nvSpPr>
        <p:spPr>
          <a:xfrm>
            <a:off x="274459" y="40940"/>
            <a:ext cx="6972501" cy="913152"/>
          </a:xfrm>
        </p:spPr>
        <p:txBody>
          <a:bodyPr/>
          <a:lstStyle/>
          <a:p>
            <a:pPr lvl="0"/>
            <a:r>
              <a:rPr lang="en-GB" dirty="0" smtClean="0"/>
              <a:t>Resources for Parents </a:t>
            </a:r>
            <a:r>
              <a:rPr lang="en-GB" dirty="0"/>
              <a:t>and </a:t>
            </a:r>
            <a:r>
              <a:rPr lang="en-GB" dirty="0" smtClean="0"/>
              <a:t>Carers </a:t>
            </a:r>
            <a:endParaRPr lang="en-GB" dirty="0"/>
          </a:p>
        </p:txBody>
      </p:sp>
      <p:pic>
        <p:nvPicPr>
          <p:cNvPr id="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955" t="7223" r="8125" b="23764"/>
          <a:stretch/>
        </p:blipFill>
        <p:spPr bwMode="auto">
          <a:xfrm>
            <a:off x="218363" y="901627"/>
            <a:ext cx="3848670" cy="1758481"/>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7540" t="7457" r="12147" b="19356"/>
          <a:stretch/>
        </p:blipFill>
        <p:spPr bwMode="auto">
          <a:xfrm>
            <a:off x="2811437" y="2499991"/>
            <a:ext cx="4031615" cy="1934286"/>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3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010" t="7218" r="6186" b="21839"/>
          <a:stretch/>
        </p:blipFill>
        <p:spPr bwMode="auto">
          <a:xfrm>
            <a:off x="4885899" y="1269208"/>
            <a:ext cx="4109320" cy="1805038"/>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038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820CA-2762-44F7-95F9-42504CA235B0}"/>
              </a:ext>
            </a:extLst>
          </p:cNvPr>
          <p:cNvSpPr>
            <a:spLocks noGrp="1"/>
          </p:cNvSpPr>
          <p:nvPr>
            <p:ph type="title"/>
          </p:nvPr>
        </p:nvSpPr>
        <p:spPr>
          <a:xfrm>
            <a:off x="267538" y="122826"/>
            <a:ext cx="6972501" cy="913152"/>
          </a:xfrm>
        </p:spPr>
        <p:txBody>
          <a:bodyPr/>
          <a:lstStyle/>
          <a:p>
            <a:pPr lvl="0"/>
            <a:r>
              <a:rPr lang="en-GB" dirty="0"/>
              <a:t>www.parentinfo.org</a:t>
            </a:r>
          </a:p>
        </p:txBody>
      </p:sp>
      <p:pic>
        <p:nvPicPr>
          <p:cNvPr id="1026" name="Picture 2" descr="ii_jkts2mc41_16538c01b3aaddcb"/>
          <p:cNvPicPr>
            <a:picLocks noChangeAspect="1" noChangeArrowheads="1"/>
          </p:cNvPicPr>
          <p:nvPr/>
        </p:nvPicPr>
        <p:blipFill rotWithShape="1">
          <a:blip r:embed="rId3">
            <a:extLst>
              <a:ext uri="{28A0092B-C50C-407E-A947-70E740481C1C}">
                <a14:useLocalDpi xmlns:a14="http://schemas.microsoft.com/office/drawing/2010/main" val="0"/>
              </a:ext>
            </a:extLst>
          </a:blip>
          <a:srcRect l="4352" t="10398" r="1864" b="19918"/>
          <a:stretch/>
        </p:blipFill>
        <p:spPr bwMode="auto">
          <a:xfrm>
            <a:off x="267538" y="1319468"/>
            <a:ext cx="8437927" cy="3521474"/>
          </a:xfrm>
          <a:prstGeom prst="rect">
            <a:avLst/>
          </a:prstGeom>
          <a:noFill/>
          <a:ln w="1587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2E25D8C-EEE4-4ED1-9895-237460451258}"/>
              </a:ext>
            </a:extLst>
          </p:cNvPr>
          <p:cNvPicPr>
            <a:picLocks noChangeAspect="1"/>
          </p:cNvPicPr>
          <p:nvPr/>
        </p:nvPicPr>
        <p:blipFill rotWithShape="1">
          <a:blip r:embed="rId4"/>
          <a:srcRect t="14783" b="15294"/>
          <a:stretch/>
        </p:blipFill>
        <p:spPr>
          <a:xfrm>
            <a:off x="0" y="5061572"/>
            <a:ext cx="9144000" cy="1385046"/>
          </a:xfrm>
          <a:prstGeom prst="rect">
            <a:avLst/>
          </a:prstGeom>
        </p:spPr>
      </p:pic>
    </p:spTree>
    <p:extLst>
      <p:ext uri="{BB962C8B-B14F-4D97-AF65-F5344CB8AC3E}">
        <p14:creationId xmlns:p14="http://schemas.microsoft.com/office/powerpoint/2010/main" val="1944340260"/>
      </p:ext>
    </p:extLst>
  </p:cSld>
  <p:clrMapOvr>
    <a:masterClrMapping/>
  </p:clrMapOvr>
  <mc:AlternateContent xmlns:mc="http://schemas.openxmlformats.org/markup-compatibility/2006" xmlns:p14="http://schemas.microsoft.com/office/powerpoint/2010/main">
    <mc:Choice Requires="p14">
      <p:transition spd="slow" p14:dur="2000" advTm="35092"/>
    </mc:Choice>
    <mc:Fallback xmlns="">
      <p:transition spd="slow" advTm="35092"/>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297796" y="344469"/>
            <a:ext cx="6517032" cy="691723"/>
          </a:xfrm>
        </p:spPr>
        <p:txBody>
          <a:bodyPr>
            <a:normAutofit fontScale="90000"/>
          </a:bodyPr>
          <a:lstStyle/>
          <a:p>
            <a:r>
              <a:rPr lang="en-GB" dirty="0" smtClean="0"/>
              <a:t>Reporting to NCA-CEOP – www.ceop.police.uk</a:t>
            </a:r>
            <a:endParaRPr lang="en-GB" dirty="0"/>
          </a:p>
        </p:txBody>
      </p:sp>
      <p:pic>
        <p:nvPicPr>
          <p:cNvPr id="13" name="Picture 12"/>
          <p:cNvPicPr/>
          <p:nvPr/>
        </p:nvPicPr>
        <p:blipFill rotWithShape="1">
          <a:blip r:embed="rId3" cstate="print"/>
          <a:srcRect t="9225" r="1982" b="4788"/>
          <a:stretch/>
        </p:blipFill>
        <p:spPr bwMode="auto">
          <a:xfrm>
            <a:off x="994017" y="2656965"/>
            <a:ext cx="7215658" cy="3541632"/>
          </a:xfrm>
          <a:prstGeom prst="rect">
            <a:avLst/>
          </a:prstGeom>
          <a:ln>
            <a:solidFill>
              <a:srgbClr val="000000"/>
            </a:solidFill>
          </a:ln>
          <a:extLst>
            <a:ext uri="{53640926-AAD7-44D8-BBD7-CCE9431645EC}">
              <a14:shadowObscured xmlns:a14="http://schemas.microsoft.com/office/drawing/2010/main"/>
            </a:ext>
          </a:extLst>
        </p:spPr>
      </p:pic>
      <p:pic>
        <p:nvPicPr>
          <p:cNvPr id="6" name="Picture 5" descr="CEOP button" title="CEOP button">
            <a:extLst>
              <a:ext uri="{FF2B5EF4-FFF2-40B4-BE49-F238E27FC236}">
                <a16:creationId xmlns:a16="http://schemas.microsoft.com/office/drawing/2014/main" id="{AA2EE182-1057-41A7-B599-F1124D1C6BD3}"/>
              </a:ext>
            </a:extLst>
          </p:cNvPr>
          <p:cNvPicPr>
            <a:picLocks noChangeAspect="1"/>
          </p:cNvPicPr>
          <p:nvPr/>
        </p:nvPicPr>
        <p:blipFill rotWithShape="1">
          <a:blip r:embed="rId4"/>
          <a:srcRect l="10926" t="30617" r="8362" b="34691"/>
          <a:stretch/>
        </p:blipFill>
        <p:spPr>
          <a:xfrm>
            <a:off x="2737578" y="1012372"/>
            <a:ext cx="3467279" cy="1490304"/>
          </a:xfrm>
          <a:prstGeom prst="rect">
            <a:avLst/>
          </a:prstGeom>
        </p:spPr>
      </p:pic>
    </p:spTree>
    <p:extLst>
      <p:ext uri="{BB962C8B-B14F-4D97-AF65-F5344CB8AC3E}">
        <p14:creationId xmlns:p14="http://schemas.microsoft.com/office/powerpoint/2010/main" val="3032176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297796" y="344469"/>
            <a:ext cx="6517032" cy="691723"/>
          </a:xfrm>
        </p:spPr>
        <p:txBody>
          <a:bodyPr>
            <a:normAutofit/>
          </a:bodyPr>
          <a:lstStyle/>
          <a:p>
            <a:r>
              <a:rPr lang="en-GB" dirty="0">
                <a:solidFill>
                  <a:schemeClr val="tx1"/>
                </a:solidFill>
              </a:rPr>
              <a:t>Other </a:t>
            </a:r>
            <a:r>
              <a:rPr lang="en-GB" dirty="0" smtClean="0">
                <a:solidFill>
                  <a:schemeClr val="tx1"/>
                </a:solidFill>
              </a:rPr>
              <a:t>advice </a:t>
            </a:r>
            <a:r>
              <a:rPr lang="en-GB" dirty="0">
                <a:solidFill>
                  <a:schemeClr val="tx1"/>
                </a:solidFill>
              </a:rPr>
              <a:t>and support services</a:t>
            </a:r>
          </a:p>
        </p:txBody>
      </p:sp>
      <p:pic>
        <p:nvPicPr>
          <p:cNvPr id="7" name="Picture 6" descr="Worried about something" title="Worried about something">
            <a:extLst>
              <a:ext uri="{FF2B5EF4-FFF2-40B4-BE49-F238E27FC236}">
                <a16:creationId xmlns:a16="http://schemas.microsoft.com/office/drawing/2014/main" id="{0A458F62-158F-42CA-A6FE-2940F8C10639}"/>
              </a:ext>
            </a:extLst>
          </p:cNvPr>
          <p:cNvPicPr>
            <a:picLocks noChangeAspect="1"/>
          </p:cNvPicPr>
          <p:nvPr/>
        </p:nvPicPr>
        <p:blipFill rotWithShape="1">
          <a:blip r:embed="rId3"/>
          <a:srcRect t="32158" b="33921"/>
          <a:stretch/>
        </p:blipFill>
        <p:spPr>
          <a:xfrm>
            <a:off x="-173523" y="1469571"/>
            <a:ext cx="9774724" cy="3314700"/>
          </a:xfrm>
          <a:prstGeom prst="rect">
            <a:avLst/>
          </a:prstGeom>
        </p:spPr>
      </p:pic>
      <p:pic>
        <p:nvPicPr>
          <p:cNvPr id="8" name="Picture 7" descr="Worried about something" title="Worried about something">
            <a:extLst>
              <a:ext uri="{FF2B5EF4-FFF2-40B4-BE49-F238E27FC236}">
                <a16:creationId xmlns:a16="http://schemas.microsoft.com/office/drawing/2014/main" id="{0A458F62-158F-42CA-A6FE-2940F8C10639}"/>
              </a:ext>
            </a:extLst>
          </p:cNvPr>
          <p:cNvPicPr>
            <a:picLocks noChangeAspect="1"/>
          </p:cNvPicPr>
          <p:nvPr/>
        </p:nvPicPr>
        <p:blipFill rotWithShape="1">
          <a:blip r:embed="rId3"/>
          <a:srcRect r="6809" b="66390"/>
          <a:stretch/>
        </p:blipFill>
        <p:spPr>
          <a:xfrm>
            <a:off x="5631843" y="2654776"/>
            <a:ext cx="3636838" cy="1311224"/>
          </a:xfrm>
          <a:prstGeom prst="rect">
            <a:avLst/>
          </a:prstGeom>
        </p:spPr>
      </p:pic>
    </p:spTree>
    <p:extLst>
      <p:ext uri="{BB962C8B-B14F-4D97-AF65-F5344CB8AC3E}">
        <p14:creationId xmlns:p14="http://schemas.microsoft.com/office/powerpoint/2010/main" val="154743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BC0E3B3-F1BC-4BEB-9D7B-F1D030C6C076}"/>
              </a:ext>
            </a:extLst>
          </p:cNvPr>
          <p:cNvSpPr txBox="1">
            <a:spLocks/>
          </p:cNvSpPr>
          <p:nvPr/>
        </p:nvSpPr>
        <p:spPr>
          <a:xfrm>
            <a:off x="0" y="342374"/>
            <a:ext cx="6517032" cy="44217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a:t>  Chat little and often</a:t>
            </a:r>
          </a:p>
        </p:txBody>
      </p:sp>
      <p:sp>
        <p:nvSpPr>
          <p:cNvPr id="10" name="Title 1">
            <a:extLst>
              <a:ext uri="{FF2B5EF4-FFF2-40B4-BE49-F238E27FC236}">
                <a16:creationId xmlns:a16="http://schemas.microsoft.com/office/drawing/2014/main" id="{FCFF0D43-FA7D-464F-8244-10E3A2EFCC8F}"/>
              </a:ext>
            </a:extLst>
          </p:cNvPr>
          <p:cNvSpPr txBox="1">
            <a:spLocks/>
          </p:cNvSpPr>
          <p:nvPr/>
        </p:nvSpPr>
        <p:spPr>
          <a:xfrm>
            <a:off x="-3" y="4388951"/>
            <a:ext cx="7695195" cy="695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a:t>  Take some practical steps</a:t>
            </a:r>
          </a:p>
        </p:txBody>
      </p:sp>
      <p:pic>
        <p:nvPicPr>
          <p:cNvPr id="13" name="Picture 12">
            <a:extLst>
              <a:ext uri="{FF2B5EF4-FFF2-40B4-BE49-F238E27FC236}">
                <a16:creationId xmlns:a16="http://schemas.microsoft.com/office/drawing/2014/main" id="{0B6357E8-E2BB-4976-8180-5EC689D8B6C8}"/>
              </a:ext>
            </a:extLst>
          </p:cNvPr>
          <p:cNvPicPr>
            <a:picLocks noChangeAspect="1"/>
          </p:cNvPicPr>
          <p:nvPr/>
        </p:nvPicPr>
        <p:blipFill rotWithShape="1">
          <a:blip r:embed="rId4"/>
          <a:srcRect t="4655" b="4416"/>
          <a:stretch/>
        </p:blipFill>
        <p:spPr>
          <a:xfrm flipH="1">
            <a:off x="5078186" y="1848560"/>
            <a:ext cx="4199180" cy="4513426"/>
          </a:xfrm>
          <a:prstGeom prst="rect">
            <a:avLst/>
          </a:prstGeom>
        </p:spPr>
      </p:pic>
      <p:sp>
        <p:nvSpPr>
          <p:cNvPr id="14" name="Title 1">
            <a:extLst>
              <a:ext uri="{FF2B5EF4-FFF2-40B4-BE49-F238E27FC236}">
                <a16:creationId xmlns:a16="http://schemas.microsoft.com/office/drawing/2014/main" id="{ABC0E3B3-F1BC-4BEB-9D7B-F1D030C6C076}"/>
              </a:ext>
            </a:extLst>
          </p:cNvPr>
          <p:cNvSpPr txBox="1">
            <a:spLocks/>
          </p:cNvSpPr>
          <p:nvPr/>
        </p:nvSpPr>
        <p:spPr>
          <a:xfrm>
            <a:off x="0" y="2336894"/>
            <a:ext cx="7695195" cy="695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smtClean="0"/>
              <a:t>  Remind them to report anything worrying</a:t>
            </a:r>
            <a:endParaRPr lang="en-GB" dirty="0"/>
          </a:p>
        </p:txBody>
      </p:sp>
      <p:sp>
        <p:nvSpPr>
          <p:cNvPr id="15" name="Rectangle 14"/>
          <p:cNvSpPr/>
          <p:nvPr/>
        </p:nvSpPr>
        <p:spPr>
          <a:xfrm>
            <a:off x="449430" y="885894"/>
            <a:ext cx="6796330" cy="6724918"/>
          </a:xfrm>
          <a:prstGeom prst="rect">
            <a:avLst/>
          </a:prstGeom>
        </p:spPr>
        <p:txBody>
          <a:bodyPr wrap="square">
            <a:spAutoFit/>
          </a:bodyPr>
          <a:lstStyle/>
          <a:p>
            <a:pPr marL="285750" indent="-285750">
              <a:spcBef>
                <a:spcPts val="600"/>
              </a:spcBef>
              <a:spcAft>
                <a:spcPts val="600"/>
              </a:spcAft>
              <a:buBlip>
                <a:blip r:embed="rId5"/>
              </a:buBlip>
            </a:pPr>
            <a:r>
              <a:rPr lang="en-GB" dirty="0">
                <a:latin typeface="Candara" panose="020E0502030303020204" pitchFamily="34" charset="0"/>
                <a:ea typeface="Verdana" panose="020B0604030504040204" pitchFamily="34" charset="0"/>
                <a:cs typeface="Verdana" panose="020B0604030504040204" pitchFamily="34" charset="0"/>
              </a:rPr>
              <a:t>Talk to your child about their life online</a:t>
            </a:r>
            <a:endParaRPr lang="en-GB" dirty="0">
              <a:latin typeface="Candara" panose="020E0502030303020204" pitchFamily="34" charset="0"/>
            </a:endParaRPr>
          </a:p>
          <a:p>
            <a:pPr marL="285750" indent="-285750">
              <a:spcBef>
                <a:spcPts val="600"/>
              </a:spcBef>
              <a:spcAft>
                <a:spcPts val="600"/>
              </a:spcAft>
              <a:buBlip>
                <a:blip r:embed="rId5"/>
              </a:buBlip>
            </a:pPr>
            <a:r>
              <a:rPr lang="en-GB" dirty="0">
                <a:latin typeface="Candara" panose="020E0502030303020204" pitchFamily="34" charset="0"/>
              </a:rPr>
              <a:t>Take the opportunity to talk to them about how to stay safe</a:t>
            </a:r>
          </a:p>
          <a:p>
            <a:pPr marL="285750" indent="-285750">
              <a:spcBef>
                <a:spcPts val="600"/>
              </a:spcBef>
              <a:spcAft>
                <a:spcPts val="600"/>
              </a:spcAft>
              <a:buBlip>
                <a:blip r:embed="rId5"/>
              </a:buBlip>
            </a:pPr>
            <a:r>
              <a:rPr lang="en-GB" dirty="0">
                <a:latin typeface="Candara" panose="020E0502030303020204" pitchFamily="34" charset="0"/>
              </a:rPr>
              <a:t>Explain any worries you may have</a:t>
            </a:r>
          </a:p>
          <a:p>
            <a:pPr>
              <a:spcBef>
                <a:spcPts val="600"/>
              </a:spcBef>
              <a:spcAft>
                <a:spcPts val="600"/>
              </a:spcAft>
            </a:pPr>
            <a:endParaRPr lang="en-GB" dirty="0">
              <a:latin typeface="Candara" panose="020E0502030303020204" pitchFamily="34" charset="0"/>
            </a:endParaRPr>
          </a:p>
          <a:p>
            <a:pPr>
              <a:spcBef>
                <a:spcPts val="600"/>
              </a:spcBef>
              <a:spcAft>
                <a:spcPts val="600"/>
              </a:spcAft>
            </a:pPr>
            <a:endParaRPr lang="en-GB" dirty="0">
              <a:latin typeface="Candara" panose="020E0502030303020204" pitchFamily="34" charset="0"/>
            </a:endParaRPr>
          </a:p>
          <a:p>
            <a:pPr marL="285750" indent="-285750">
              <a:spcBef>
                <a:spcPts val="600"/>
              </a:spcBef>
              <a:spcAft>
                <a:spcPts val="600"/>
              </a:spcAft>
              <a:buBlip>
                <a:blip r:embed="rId5"/>
              </a:buBlip>
            </a:pPr>
            <a:r>
              <a:rPr lang="en-GB" dirty="0">
                <a:latin typeface="Candara" panose="020E0502030303020204" pitchFamily="34" charset="0"/>
              </a:rPr>
              <a:t>Make sure they know they can come to you</a:t>
            </a:r>
            <a:r>
              <a:rPr lang="en-GB"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marL="285750" indent="-285750">
              <a:spcBef>
                <a:spcPts val="600"/>
              </a:spcBef>
              <a:spcAft>
                <a:spcPts val="600"/>
              </a:spcAft>
              <a:buBlip>
                <a:blip r:embed="rId5"/>
              </a:buBlip>
            </a:pPr>
            <a:r>
              <a:rPr lang="en-GB" dirty="0">
                <a:latin typeface="Candara" panose="020E0502030303020204" pitchFamily="34" charset="0"/>
              </a:rPr>
              <a:t>Help them identify trusted adults</a:t>
            </a:r>
          </a:p>
          <a:p>
            <a:pPr marL="285750" indent="-285750">
              <a:spcBef>
                <a:spcPts val="600"/>
              </a:spcBef>
              <a:spcAft>
                <a:spcPts val="600"/>
              </a:spcAft>
              <a:buBlip>
                <a:blip r:embed="rId5"/>
              </a:buBlip>
            </a:pPr>
            <a:r>
              <a:rPr lang="en-GB" dirty="0">
                <a:latin typeface="Candara" panose="020E0502030303020204" pitchFamily="34" charset="0"/>
              </a:rPr>
              <a:t>Let them know you wont blame them</a:t>
            </a:r>
          </a:p>
          <a:p>
            <a:pPr>
              <a:spcBef>
                <a:spcPts val="600"/>
              </a:spcBef>
              <a:spcAft>
                <a:spcPts val="600"/>
              </a:spcAft>
            </a:pPr>
            <a:endParaRPr lang="en-GB" dirty="0">
              <a:latin typeface="Candara" panose="020E0502030303020204" pitchFamily="34" charset="0"/>
            </a:endParaRPr>
          </a:p>
          <a:p>
            <a:endParaRPr lang="en-GB" dirty="0">
              <a:latin typeface="Candara" panose="020E0502030303020204" pitchFamily="34" charset="0"/>
            </a:endParaRPr>
          </a:p>
          <a:p>
            <a:pPr marL="285750" indent="-285750">
              <a:spcBef>
                <a:spcPts val="600"/>
              </a:spcBef>
              <a:spcAft>
                <a:spcPts val="600"/>
              </a:spcAft>
              <a:buBlip>
                <a:blip r:embed="rId5"/>
              </a:buBlip>
            </a:pPr>
            <a:r>
              <a:rPr lang="en-GB" dirty="0">
                <a:latin typeface="Candara" panose="020E0502030303020204" pitchFamily="34" charset="0"/>
              </a:rPr>
              <a:t>Create a family agreement and regularly review</a:t>
            </a:r>
          </a:p>
          <a:p>
            <a:pPr marL="285750" indent="-285750">
              <a:spcBef>
                <a:spcPts val="600"/>
              </a:spcBef>
              <a:spcAft>
                <a:spcPts val="600"/>
              </a:spcAft>
              <a:buBlip>
                <a:blip r:embed="rId5"/>
              </a:buBlip>
            </a:pPr>
            <a:r>
              <a:rPr lang="en-GB" dirty="0">
                <a:latin typeface="Candara" panose="020E0502030303020204" pitchFamily="34" charset="0"/>
              </a:rPr>
              <a:t>Use parental controls</a:t>
            </a:r>
          </a:p>
          <a:p>
            <a:pPr marL="285750" indent="-285750">
              <a:spcBef>
                <a:spcPts val="600"/>
              </a:spcBef>
              <a:spcAft>
                <a:spcPts val="600"/>
              </a:spcAft>
              <a:buBlip>
                <a:blip r:embed="rId5"/>
              </a:buBlip>
            </a:pPr>
            <a:r>
              <a:rPr lang="en-GB" dirty="0">
                <a:latin typeface="Candara" panose="020E0502030303020204" pitchFamily="34" charset="0"/>
              </a:rPr>
              <a:t>Direct your child to age appropriate information</a:t>
            </a:r>
          </a:p>
          <a:p>
            <a:pPr marL="285750" indent="-285750">
              <a:buBlip>
                <a:blip r:embed="rId5"/>
              </a:buBlip>
            </a:pPr>
            <a:endParaRPr lang="en-GB" dirty="0">
              <a:latin typeface="Candara" panose="020E0502030303020204" pitchFamily="34" charset="0"/>
            </a:endParaRPr>
          </a:p>
          <a:p>
            <a:endParaRPr lang="en-GB" dirty="0">
              <a:latin typeface="Candara" panose="020E0502030303020204" pitchFamily="34" charset="0"/>
            </a:endParaRPr>
          </a:p>
          <a:p>
            <a:pPr marL="285750" indent="-285750">
              <a:buBlip>
                <a:blip r:embed="rId5"/>
              </a:buBlip>
            </a:pPr>
            <a:endParaRPr lang="en-GB" dirty="0">
              <a:latin typeface="Candara" panose="020E0502030303020204" pitchFamily="34" charset="0"/>
            </a:endParaRPr>
          </a:p>
          <a:p>
            <a:pPr marL="285750" indent="-285750">
              <a:buBlip>
                <a:blip r:embed="rId5"/>
              </a:buBlip>
            </a:pPr>
            <a:endParaRPr lang="en-GB" dirty="0">
              <a:latin typeface="Candara" panose="020E0502030303020204" pitchFamily="34" charset="0"/>
            </a:endParaRPr>
          </a:p>
        </p:txBody>
      </p:sp>
    </p:spTree>
    <p:custDataLst>
      <p:tags r:id="rId1"/>
    </p:custDataLst>
    <p:extLst>
      <p:ext uri="{BB962C8B-B14F-4D97-AF65-F5344CB8AC3E}">
        <p14:creationId xmlns:p14="http://schemas.microsoft.com/office/powerpoint/2010/main" val="396707474"/>
      </p:ext>
    </p:extLst>
  </p:cSld>
  <p:clrMapOvr>
    <a:masterClrMapping/>
  </p:clrMapOvr>
  <mc:AlternateContent xmlns:mc="http://schemas.openxmlformats.org/markup-compatibility/2006" xmlns:p14="http://schemas.microsoft.com/office/powerpoint/2010/main">
    <mc:Choice Requires="p14">
      <p:transition spd="slow" p14:dur="2000" advTm="38802"/>
    </mc:Choice>
    <mc:Fallback xmlns="">
      <p:transition spd="slow" advTm="38802"/>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813560" descr="bc5ec168-f8f3-40e8-846e-261ea65962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3043" y="2352115"/>
            <a:ext cx="554624" cy="55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28425" y="1713984"/>
            <a:ext cx="1470867" cy="400110"/>
          </a:xfrm>
          <a:prstGeom prst="rect">
            <a:avLst/>
          </a:prstGeom>
          <a:noFill/>
        </p:spPr>
        <p:txBody>
          <a:bodyPr wrap="square" rtlCol="0">
            <a:spAutoFit/>
          </a:bodyPr>
          <a:lstStyle/>
          <a:p>
            <a:pPr fontAlgn="base">
              <a:spcBef>
                <a:spcPct val="0"/>
              </a:spcBef>
              <a:spcAft>
                <a:spcPct val="0"/>
              </a:spcAft>
            </a:pPr>
            <a:r>
              <a:rPr lang="en-GB" sz="2000" b="1" dirty="0" smtClean="0">
                <a:solidFill>
                  <a:schemeClr val="bg1"/>
                </a:solidFill>
                <a:latin typeface="Calibri"/>
                <a:cs typeface="Arial" charset="0"/>
              </a:rPr>
              <a:t>@CEOPUK</a:t>
            </a:r>
            <a:endParaRPr lang="en-GB" sz="2000" b="1" dirty="0">
              <a:solidFill>
                <a:schemeClr val="bg1"/>
              </a:solidFill>
              <a:latin typeface="Calibri"/>
              <a:cs typeface="Arial" charset="0"/>
            </a:endParaRPr>
          </a:p>
        </p:txBody>
      </p:sp>
      <p:sp>
        <p:nvSpPr>
          <p:cNvPr id="6" name="TextBox 5"/>
          <p:cNvSpPr txBox="1"/>
          <p:nvPr/>
        </p:nvSpPr>
        <p:spPr>
          <a:xfrm>
            <a:off x="3828425" y="2506629"/>
            <a:ext cx="3775605" cy="400110"/>
          </a:xfrm>
          <a:prstGeom prst="rect">
            <a:avLst/>
          </a:prstGeom>
          <a:noFill/>
        </p:spPr>
        <p:txBody>
          <a:bodyPr wrap="square" rtlCol="0">
            <a:spAutoFit/>
          </a:bodyPr>
          <a:lstStyle/>
          <a:p>
            <a:pPr fontAlgn="base">
              <a:spcBef>
                <a:spcPct val="0"/>
              </a:spcBef>
              <a:spcAft>
                <a:spcPct val="0"/>
              </a:spcAft>
            </a:pPr>
            <a:r>
              <a:rPr lang="en-GB" sz="2000" b="1" dirty="0" smtClean="0">
                <a:solidFill>
                  <a:prstClr val="black"/>
                </a:solidFill>
                <a:latin typeface="Calibri"/>
                <a:cs typeface="Arial" charset="0"/>
              </a:rPr>
              <a:t> </a:t>
            </a:r>
            <a:r>
              <a:rPr lang="en-GB" sz="2000" b="1" dirty="0" err="1" smtClean="0">
                <a:solidFill>
                  <a:schemeClr val="bg1"/>
                </a:solidFill>
                <a:latin typeface="Calibri"/>
                <a:cs typeface="Arial" charset="0"/>
              </a:rPr>
              <a:t>ClickCEOP</a:t>
            </a:r>
            <a:endParaRPr lang="en-GB" sz="2000" b="1" dirty="0">
              <a:solidFill>
                <a:schemeClr val="bg1"/>
              </a:solidFill>
              <a:latin typeface="Calibri"/>
              <a:cs typeface="Arial" charset="0"/>
            </a:endParaRPr>
          </a:p>
        </p:txBody>
      </p:sp>
      <p:pic>
        <p:nvPicPr>
          <p:cNvPr id="8" name="Picture 2" descr="H:\CEOP logo colour CMYK outlined EP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5403" y="4059200"/>
            <a:ext cx="709905" cy="8995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39732" y="3239522"/>
            <a:ext cx="5040560" cy="707886"/>
          </a:xfrm>
          <a:prstGeom prst="rect">
            <a:avLst/>
          </a:prstGeom>
          <a:noFill/>
        </p:spPr>
        <p:txBody>
          <a:bodyPr wrap="square" rtlCol="0">
            <a:spAutoFit/>
          </a:bodyPr>
          <a:lstStyle/>
          <a:p>
            <a:pPr fontAlgn="base">
              <a:spcBef>
                <a:spcPct val="0"/>
              </a:spcBef>
              <a:spcAft>
                <a:spcPct val="0"/>
              </a:spcAft>
            </a:pPr>
            <a:r>
              <a:rPr lang="en-GB" sz="2000" b="1" dirty="0" smtClean="0">
                <a:solidFill>
                  <a:schemeClr val="bg1"/>
                </a:solidFill>
                <a:latin typeface="Calibri"/>
                <a:cs typeface="Arial" charset="0"/>
              </a:rPr>
              <a:t>www.thinkuknow.co.uk</a:t>
            </a:r>
          </a:p>
          <a:p>
            <a:pPr fontAlgn="base">
              <a:spcBef>
                <a:spcPct val="0"/>
              </a:spcBef>
              <a:spcAft>
                <a:spcPct val="0"/>
              </a:spcAft>
            </a:pPr>
            <a:r>
              <a:rPr lang="en-GB" sz="2000" b="1" dirty="0" smtClean="0">
                <a:solidFill>
                  <a:schemeClr val="bg1"/>
                </a:solidFill>
                <a:latin typeface="Calibri"/>
                <a:cs typeface="Arial" charset="0"/>
              </a:rPr>
              <a:t>www.thinkuknow.co.uk/parents</a:t>
            </a:r>
            <a:endParaRPr lang="en-GB" sz="2000" b="1" dirty="0">
              <a:solidFill>
                <a:schemeClr val="bg1"/>
              </a:solidFill>
              <a:latin typeface="Calibri"/>
              <a:cs typeface="Arial" charset="0"/>
            </a:endParaRPr>
          </a:p>
        </p:txBody>
      </p:sp>
      <p:sp>
        <p:nvSpPr>
          <p:cNvPr id="10" name="TextBox 9"/>
          <p:cNvSpPr txBox="1"/>
          <p:nvPr/>
        </p:nvSpPr>
        <p:spPr>
          <a:xfrm>
            <a:off x="3939732" y="4347259"/>
            <a:ext cx="5040560" cy="400110"/>
          </a:xfrm>
          <a:prstGeom prst="rect">
            <a:avLst/>
          </a:prstGeom>
          <a:noFill/>
        </p:spPr>
        <p:txBody>
          <a:bodyPr wrap="square" rtlCol="0">
            <a:spAutoFit/>
          </a:bodyPr>
          <a:lstStyle/>
          <a:p>
            <a:pPr fontAlgn="base">
              <a:spcBef>
                <a:spcPct val="0"/>
              </a:spcBef>
              <a:spcAft>
                <a:spcPct val="0"/>
              </a:spcAft>
            </a:pPr>
            <a:r>
              <a:rPr lang="en-GB" sz="2000" b="1" dirty="0" smtClean="0">
                <a:solidFill>
                  <a:schemeClr val="bg1"/>
                </a:solidFill>
                <a:latin typeface="Calibri"/>
                <a:cs typeface="Arial" charset="0"/>
              </a:rPr>
              <a:t>www.ceop.police.uk/safety-centre</a:t>
            </a:r>
            <a:endParaRPr lang="en-GB" sz="2000" b="1" dirty="0">
              <a:solidFill>
                <a:schemeClr val="bg1"/>
              </a:solidFill>
              <a:latin typeface="Calibri"/>
              <a:cs typeface="Arial" charset="0"/>
            </a:endParaRPr>
          </a:p>
        </p:txBody>
      </p:sp>
      <p:sp>
        <p:nvSpPr>
          <p:cNvPr id="11" name="Title 3">
            <a:extLst>
              <a:ext uri="{FF2B5EF4-FFF2-40B4-BE49-F238E27FC236}">
                <a16:creationId xmlns:a16="http://schemas.microsoft.com/office/drawing/2014/main" id="{9C6A90B8-5D95-4A76-8BDA-D64ADDB85902}"/>
              </a:ext>
            </a:extLst>
          </p:cNvPr>
          <p:cNvSpPr txBox="1">
            <a:spLocks/>
          </p:cNvSpPr>
          <p:nvPr/>
        </p:nvSpPr>
        <p:spPr>
          <a:xfrm>
            <a:off x="278084" y="337881"/>
            <a:ext cx="6181928" cy="545407"/>
          </a:xfrm>
          <a:prstGeom prst="rect">
            <a:avLst/>
          </a:prstGeom>
        </p:spPr>
        <p:txBody>
          <a:bodyPr/>
          <a:lstStyle>
            <a:lvl1pPr algn="l" defTabSz="914400" rtl="0" eaLnBrk="1" latinLnBrk="0" hangingPunct="1">
              <a:lnSpc>
                <a:spcPct val="90000"/>
              </a:lnSpc>
              <a:spcBef>
                <a:spcPct val="0"/>
              </a:spcBef>
              <a:buNone/>
              <a:defRPr sz="2000" b="1" kern="1200">
                <a:solidFill>
                  <a:srgbClr val="9A3467"/>
                </a:solidFill>
                <a:latin typeface="Candara" panose="020E0502030303020204" pitchFamily="34" charset="0"/>
                <a:ea typeface="+mj-ea"/>
                <a:cs typeface="+mj-cs"/>
              </a:defRPr>
            </a:lvl1pPr>
          </a:lstStyle>
          <a:p>
            <a:r>
              <a:rPr lang="en-GB" sz="3600" dirty="0" smtClean="0">
                <a:solidFill>
                  <a:schemeClr val="tx1"/>
                </a:solidFill>
              </a:rPr>
              <a:t>Staying up to date:</a:t>
            </a:r>
            <a:endParaRPr lang="en-GB" sz="3600"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3908" y="3067468"/>
            <a:ext cx="972893" cy="972893"/>
          </a:xfrm>
          <a:prstGeom prst="rect">
            <a:avLst/>
          </a:prstGeom>
        </p:spPr>
      </p:pic>
      <p:pic>
        <p:nvPicPr>
          <p:cNvPr id="1026" name="Picture 2" descr="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766" y="1487837"/>
            <a:ext cx="740542" cy="74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217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cesvw02\CEOP_Data$\CEOP Cat B\Harm Reduction\Thinkuknow\05 THINKUKNOW ASSETS\05 THINKUKNOW ASSETS\NEW PRESENTATION TEMPLATES\Illustrations\Adult\Female\64303_NCA_TUK_adult_female_1.png">
            <a:extLst>
              <a:ext uri="{FF2B5EF4-FFF2-40B4-BE49-F238E27FC236}">
                <a16:creationId xmlns:a16="http://schemas.microsoft.com/office/drawing/2014/main" id="{A5427CF8-295A-4D74-BE75-E57F5CFC2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3" y="4647318"/>
            <a:ext cx="852475" cy="1759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4cesvw02\CEOP_Data$\CEOP Cat B\Harm Reduction\Thinkuknow\05 THINKUKNOW ASSETS\05 THINKUKNOW ASSETS\NEW PRESENTATION TEMPLATES\Illustrations\Adult\Male\64303_NCA_TUK_adult_male_13.png">
            <a:extLst>
              <a:ext uri="{FF2B5EF4-FFF2-40B4-BE49-F238E27FC236}">
                <a16:creationId xmlns:a16="http://schemas.microsoft.com/office/drawing/2014/main" id="{36EBF70E-62F9-43A9-9784-D0A7B4573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00" y="4597976"/>
            <a:ext cx="539271" cy="1832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4cesvw02\CEOP_Data$\CEOP Cat B\Harm Reduction\Thinkuknow\05 THINKUKNOW ASSETS\05 THINKUKNOW ASSETS\NEW PRESENTATION TEMPLATES\Illustrations\Child\Happy\64303_NCA_TUK_CHILD_HAPPY_9.png">
            <a:extLst>
              <a:ext uri="{FF2B5EF4-FFF2-40B4-BE49-F238E27FC236}">
                <a16:creationId xmlns:a16="http://schemas.microsoft.com/office/drawing/2014/main" id="{0D0A5C0A-094D-46D3-86FA-DD16BB710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9" y="5351318"/>
            <a:ext cx="468612" cy="1055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4cesvw02\CEOP_Data$\CEOP Cat B\Harm Reduction\Thinkuknow\05 THINKUKNOW ASSETS\05 THINKUKNOW ASSETS\NEW PRESENTATION TEMPLATES\Illustrations\Child\Happy\64303_NCA_TUK_CHILD_HAPPY_17.png">
            <a:extLst>
              <a:ext uri="{FF2B5EF4-FFF2-40B4-BE49-F238E27FC236}">
                <a16:creationId xmlns:a16="http://schemas.microsoft.com/office/drawing/2014/main" id="{334EDCB9-3CA2-4E73-9769-C46318F39B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904" y="5240193"/>
            <a:ext cx="437125" cy="1188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hirt, drawing&#10;&#10;Description automatically generated">
            <a:extLst>
              <a:ext uri="{FF2B5EF4-FFF2-40B4-BE49-F238E27FC236}">
                <a16:creationId xmlns:a16="http://schemas.microsoft.com/office/drawing/2014/main" id="{2ED368C7-94B7-46DA-963E-DC9211C66FC2}"/>
              </a:ext>
            </a:extLst>
          </p:cNvPr>
          <p:cNvPicPr>
            <a:picLocks noChangeAspect="1"/>
          </p:cNvPicPr>
          <p:nvPr/>
        </p:nvPicPr>
        <p:blipFill>
          <a:blip r:embed="rId6"/>
          <a:stretch>
            <a:fillRect/>
          </a:stretch>
        </p:blipFill>
        <p:spPr>
          <a:xfrm>
            <a:off x="2836472" y="4807509"/>
            <a:ext cx="716040" cy="1607391"/>
          </a:xfrm>
          <a:prstGeom prst="rect">
            <a:avLst/>
          </a:prstGeom>
        </p:spPr>
      </p:pic>
      <p:pic>
        <p:nvPicPr>
          <p:cNvPr id="14" name="Picture 13" descr="A picture containing drawing, shirt&#10;&#10;Description automatically generated">
            <a:extLst>
              <a:ext uri="{FF2B5EF4-FFF2-40B4-BE49-F238E27FC236}">
                <a16:creationId xmlns:a16="http://schemas.microsoft.com/office/drawing/2014/main" id="{75B8D50A-2F6D-4F21-ABDA-3E812670FA9B}"/>
              </a:ext>
            </a:extLst>
          </p:cNvPr>
          <p:cNvPicPr>
            <a:picLocks noChangeAspect="1"/>
          </p:cNvPicPr>
          <p:nvPr/>
        </p:nvPicPr>
        <p:blipFill>
          <a:blip r:embed="rId7"/>
          <a:stretch>
            <a:fillRect/>
          </a:stretch>
        </p:blipFill>
        <p:spPr>
          <a:xfrm>
            <a:off x="6426866" y="4747455"/>
            <a:ext cx="470345" cy="1684306"/>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29833EEB-05D9-45A2-825E-205851D8F1A2}"/>
              </a:ext>
            </a:extLst>
          </p:cNvPr>
          <p:cNvPicPr>
            <a:picLocks noChangeAspect="1"/>
          </p:cNvPicPr>
          <p:nvPr/>
        </p:nvPicPr>
        <p:blipFill>
          <a:blip r:embed="rId8"/>
          <a:stretch>
            <a:fillRect/>
          </a:stretch>
        </p:blipFill>
        <p:spPr>
          <a:xfrm>
            <a:off x="4062745" y="4769053"/>
            <a:ext cx="809390" cy="168430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AB8DA02C-E256-4CE1-8EC1-410419C7BD34}"/>
              </a:ext>
            </a:extLst>
          </p:cNvPr>
          <p:cNvPicPr>
            <a:picLocks noChangeAspect="1"/>
          </p:cNvPicPr>
          <p:nvPr/>
        </p:nvPicPr>
        <p:blipFill>
          <a:blip r:embed="rId9"/>
          <a:stretch>
            <a:fillRect/>
          </a:stretch>
        </p:blipFill>
        <p:spPr>
          <a:xfrm>
            <a:off x="3454329" y="5338121"/>
            <a:ext cx="589356" cy="110676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A670D9D-0317-463C-A31A-4051B984FF03}"/>
              </a:ext>
            </a:extLst>
          </p:cNvPr>
          <p:cNvPicPr>
            <a:picLocks noChangeAspect="1"/>
          </p:cNvPicPr>
          <p:nvPr/>
        </p:nvPicPr>
        <p:blipFill>
          <a:blip r:embed="rId10"/>
          <a:stretch>
            <a:fillRect/>
          </a:stretch>
        </p:blipFill>
        <p:spPr>
          <a:xfrm>
            <a:off x="7864096" y="5327258"/>
            <a:ext cx="412483" cy="1097219"/>
          </a:xfrm>
          <a:prstGeom prst="rect">
            <a:avLst/>
          </a:prstGeom>
        </p:spPr>
      </p:pic>
      <p:pic>
        <p:nvPicPr>
          <p:cNvPr id="22" name="Picture 21" descr="A picture containing clock, light&#10;&#10;Description automatically generated">
            <a:extLst>
              <a:ext uri="{FF2B5EF4-FFF2-40B4-BE49-F238E27FC236}">
                <a16:creationId xmlns:a16="http://schemas.microsoft.com/office/drawing/2014/main" id="{2A2E7200-1CFB-48B2-958D-715D38D8793D}"/>
              </a:ext>
            </a:extLst>
          </p:cNvPr>
          <p:cNvPicPr>
            <a:picLocks noChangeAspect="1"/>
          </p:cNvPicPr>
          <p:nvPr/>
        </p:nvPicPr>
        <p:blipFill>
          <a:blip r:embed="rId11"/>
          <a:stretch>
            <a:fillRect/>
          </a:stretch>
        </p:blipFill>
        <p:spPr>
          <a:xfrm>
            <a:off x="8314700" y="4682326"/>
            <a:ext cx="584045" cy="177103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77ACBCA-5441-4261-A8C2-116CA75EC2BD}"/>
              </a:ext>
            </a:extLst>
          </p:cNvPr>
          <p:cNvPicPr>
            <a:picLocks noChangeAspect="1"/>
          </p:cNvPicPr>
          <p:nvPr/>
        </p:nvPicPr>
        <p:blipFill>
          <a:blip r:embed="rId12"/>
          <a:stretch>
            <a:fillRect/>
          </a:stretch>
        </p:blipFill>
        <p:spPr>
          <a:xfrm>
            <a:off x="6153176" y="5556749"/>
            <a:ext cx="467002" cy="938964"/>
          </a:xfrm>
          <a:prstGeom prst="rect">
            <a:avLst/>
          </a:prstGeom>
        </p:spPr>
      </p:pic>
      <p:sp>
        <p:nvSpPr>
          <p:cNvPr id="30" name="Rectangle 29">
            <a:extLst>
              <a:ext uri="{FF2B5EF4-FFF2-40B4-BE49-F238E27FC236}">
                <a16:creationId xmlns:a16="http://schemas.microsoft.com/office/drawing/2014/main" id="{81AEEADD-F7A7-42C7-8E31-786FC36863D1}"/>
              </a:ext>
            </a:extLst>
          </p:cNvPr>
          <p:cNvSpPr/>
          <p:nvPr/>
        </p:nvSpPr>
        <p:spPr>
          <a:xfrm>
            <a:off x="7325591" y="98714"/>
            <a:ext cx="1719695" cy="1356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a:extLst>
              <a:ext uri="{FF2B5EF4-FFF2-40B4-BE49-F238E27FC236}">
                <a16:creationId xmlns:a16="http://schemas.microsoft.com/office/drawing/2014/main" id="{E767B6E2-F497-4F35-B63F-531796F34BDE}"/>
              </a:ext>
            </a:extLst>
          </p:cNvPr>
          <p:cNvPicPr>
            <a:picLocks noChangeAspect="1"/>
          </p:cNvPicPr>
          <p:nvPr/>
        </p:nvPicPr>
        <p:blipFill>
          <a:blip r:embed="rId13"/>
          <a:stretch>
            <a:fillRect/>
          </a:stretch>
        </p:blipFill>
        <p:spPr>
          <a:xfrm>
            <a:off x="3456172" y="180565"/>
            <a:ext cx="2308169" cy="1787529"/>
          </a:xfrm>
          <a:prstGeom prst="rect">
            <a:avLst/>
          </a:prstGeom>
        </p:spPr>
      </p:pic>
      <p:sp>
        <p:nvSpPr>
          <p:cNvPr id="17" name="Rectangle 16">
            <a:extLst>
              <a:ext uri="{FF2B5EF4-FFF2-40B4-BE49-F238E27FC236}">
                <a16:creationId xmlns:a16="http://schemas.microsoft.com/office/drawing/2014/main" id="{D21C4E1C-4893-458C-A1C7-93D1AC3828B7}"/>
              </a:ext>
            </a:extLst>
          </p:cNvPr>
          <p:cNvSpPr/>
          <p:nvPr/>
        </p:nvSpPr>
        <p:spPr>
          <a:xfrm>
            <a:off x="1117341" y="2070606"/>
            <a:ext cx="6810054" cy="830997"/>
          </a:xfrm>
          <a:prstGeom prst="rect">
            <a:avLst/>
          </a:prstGeom>
        </p:spPr>
        <p:txBody>
          <a:bodyPr wrap="square">
            <a:spAutoFit/>
          </a:bodyPr>
          <a:lstStyle/>
          <a:p>
            <a:pPr algn="ctr"/>
            <a:r>
              <a:rPr lang="en-GB" sz="4800" b="1" dirty="0" smtClean="0">
                <a:solidFill>
                  <a:prstClr val="black"/>
                </a:solidFill>
                <a:latin typeface="Candara" panose="020E0502030303020204" pitchFamily="34" charset="0"/>
                <a:cs typeface="Arial" panose="020B0604020202020204" pitchFamily="34" charset="0"/>
              </a:rPr>
              <a:t>Children Online</a:t>
            </a:r>
            <a:endParaRPr lang="en-GB" sz="4800" dirty="0">
              <a:solidFill>
                <a:prstClr val="black"/>
              </a:solidFill>
            </a:endParaRPr>
          </a:p>
        </p:txBody>
      </p:sp>
      <p:sp>
        <p:nvSpPr>
          <p:cNvPr id="19" name="TextBox 18">
            <a:extLst>
              <a:ext uri="{FF2B5EF4-FFF2-40B4-BE49-F238E27FC236}">
                <a16:creationId xmlns:a16="http://schemas.microsoft.com/office/drawing/2014/main" id="{AB22372B-B462-489D-9070-41D034CC4E15}"/>
              </a:ext>
            </a:extLst>
          </p:cNvPr>
          <p:cNvSpPr txBox="1"/>
          <p:nvPr/>
        </p:nvSpPr>
        <p:spPr>
          <a:xfrm>
            <a:off x="1070521" y="2778492"/>
            <a:ext cx="7215763" cy="830997"/>
          </a:xfrm>
          <a:prstGeom prst="rect">
            <a:avLst/>
          </a:prstGeom>
          <a:noFill/>
        </p:spPr>
        <p:txBody>
          <a:bodyPr wrap="square" rtlCol="0">
            <a:spAutoFit/>
          </a:bodyPr>
          <a:lstStyle/>
          <a:p>
            <a:pPr algn="ctr"/>
            <a:endParaRPr lang="en-GB" sz="2400" b="1" dirty="0" smtClean="0">
              <a:solidFill>
                <a:prstClr val="black"/>
              </a:solidFill>
              <a:latin typeface="Candara" panose="020E0502030303020204" pitchFamily="34" charset="0"/>
              <a:cs typeface="Arial" panose="020B0604020202020204" pitchFamily="34" charset="0"/>
            </a:endParaRPr>
          </a:p>
          <a:p>
            <a:pPr algn="ctr"/>
            <a:r>
              <a:rPr lang="en-GB" sz="2400" b="1" dirty="0" smtClean="0">
                <a:solidFill>
                  <a:srgbClr val="9A3467"/>
                </a:solidFill>
                <a:latin typeface="Candara" panose="020E0502030303020204" pitchFamily="34" charset="0"/>
                <a:cs typeface="Arial" panose="020B0604020202020204" pitchFamily="34" charset="0"/>
              </a:rPr>
              <a:t>www.thinkuknow.co.uk/parents </a:t>
            </a:r>
            <a:endParaRPr lang="en-GB" sz="2400" b="1" dirty="0">
              <a:solidFill>
                <a:srgbClr val="9A3467"/>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2740853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64092" y="371764"/>
            <a:ext cx="6517032" cy="492941"/>
          </a:xfrm>
        </p:spPr>
        <p:txBody>
          <a:bodyPr>
            <a:normAutofit/>
          </a:bodyPr>
          <a:lstStyle/>
          <a:p>
            <a:r>
              <a:rPr lang="en-GB" dirty="0" smtClean="0"/>
              <a:t>Understanding apps, sites and games</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21" y="3841441"/>
            <a:ext cx="1784442" cy="114305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215" y="1570384"/>
            <a:ext cx="2035021" cy="125158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300" y="3881197"/>
            <a:ext cx="1704547" cy="118546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74" y="1444313"/>
            <a:ext cx="1365320" cy="1365320"/>
          </a:xfrm>
          <a:prstGeom prst="rect">
            <a:avLst/>
          </a:prstGeom>
        </p:spPr>
      </p:pic>
      <p:sp>
        <p:nvSpPr>
          <p:cNvPr id="12" name="Title 1">
            <a:extLst>
              <a:ext uri="{FF2B5EF4-FFF2-40B4-BE49-F238E27FC236}">
                <a16:creationId xmlns:a16="http://schemas.microsoft.com/office/drawing/2014/main" id="{ABC0E3B3-F1BC-4BEB-9D7B-F1D030C6C076}"/>
              </a:ext>
            </a:extLst>
          </p:cNvPr>
          <p:cNvSpPr txBox="1">
            <a:spLocks/>
          </p:cNvSpPr>
          <p:nvPr/>
        </p:nvSpPr>
        <p:spPr>
          <a:xfrm>
            <a:off x="810170" y="5245248"/>
            <a:ext cx="1540299" cy="492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t>Viewing</a:t>
            </a:r>
            <a:endParaRPr lang="en-GB" dirty="0"/>
          </a:p>
        </p:txBody>
      </p:sp>
      <p:sp>
        <p:nvSpPr>
          <p:cNvPr id="13" name="Title 1">
            <a:extLst>
              <a:ext uri="{FF2B5EF4-FFF2-40B4-BE49-F238E27FC236}">
                <a16:creationId xmlns:a16="http://schemas.microsoft.com/office/drawing/2014/main" id="{ABC0E3B3-F1BC-4BEB-9D7B-F1D030C6C076}"/>
              </a:ext>
            </a:extLst>
          </p:cNvPr>
          <p:cNvSpPr txBox="1">
            <a:spLocks/>
          </p:cNvSpPr>
          <p:nvPr/>
        </p:nvSpPr>
        <p:spPr>
          <a:xfrm>
            <a:off x="2537882" y="3042333"/>
            <a:ext cx="1540299" cy="492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t>Sharing</a:t>
            </a:r>
            <a:endParaRPr lang="en-GB" dirty="0"/>
          </a:p>
        </p:txBody>
      </p:sp>
      <p:sp>
        <p:nvSpPr>
          <p:cNvPr id="14" name="Title 1">
            <a:extLst>
              <a:ext uri="{FF2B5EF4-FFF2-40B4-BE49-F238E27FC236}">
                <a16:creationId xmlns:a16="http://schemas.microsoft.com/office/drawing/2014/main" id="{ABC0E3B3-F1BC-4BEB-9D7B-F1D030C6C076}"/>
              </a:ext>
            </a:extLst>
          </p:cNvPr>
          <p:cNvSpPr txBox="1">
            <a:spLocks/>
          </p:cNvSpPr>
          <p:nvPr/>
        </p:nvSpPr>
        <p:spPr>
          <a:xfrm>
            <a:off x="5261977" y="3071803"/>
            <a:ext cx="1540299" cy="492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t>Chatting</a:t>
            </a:r>
            <a:endParaRPr lang="en-GB" dirty="0"/>
          </a:p>
        </p:txBody>
      </p:sp>
      <p:sp>
        <p:nvSpPr>
          <p:cNvPr id="15" name="Title 1">
            <a:extLst>
              <a:ext uri="{FF2B5EF4-FFF2-40B4-BE49-F238E27FC236}">
                <a16:creationId xmlns:a16="http://schemas.microsoft.com/office/drawing/2014/main" id="{ABC0E3B3-F1BC-4BEB-9D7B-F1D030C6C076}"/>
              </a:ext>
            </a:extLst>
          </p:cNvPr>
          <p:cNvSpPr txBox="1">
            <a:spLocks/>
          </p:cNvSpPr>
          <p:nvPr/>
        </p:nvSpPr>
        <p:spPr>
          <a:xfrm>
            <a:off x="6959996" y="5245248"/>
            <a:ext cx="1540299" cy="49294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t>Friending</a:t>
            </a:r>
            <a:endParaRPr lang="en-GB" dirty="0"/>
          </a:p>
        </p:txBody>
      </p:sp>
    </p:spTree>
    <p:extLst>
      <p:ext uri="{BB962C8B-B14F-4D97-AF65-F5344CB8AC3E}">
        <p14:creationId xmlns:p14="http://schemas.microsoft.com/office/powerpoint/2010/main" val="2801171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64092" y="371764"/>
            <a:ext cx="6517032" cy="492941"/>
          </a:xfrm>
        </p:spPr>
        <p:txBody>
          <a:bodyPr>
            <a:normAutofit/>
          </a:bodyPr>
          <a:lstStyle/>
          <a:p>
            <a:r>
              <a:rPr lang="en-GB" dirty="0"/>
              <a:t>Understanding </a:t>
            </a:r>
            <a:r>
              <a:rPr lang="en-GB" dirty="0" smtClean="0"/>
              <a:t>apps, sites </a:t>
            </a:r>
            <a:r>
              <a:rPr lang="en-GB" dirty="0"/>
              <a:t>and games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97" y="1911917"/>
            <a:ext cx="2956121" cy="1893601"/>
          </a:xfrm>
          <a:prstGeom prst="rect">
            <a:avLst/>
          </a:prstGeom>
        </p:spPr>
      </p:pic>
      <p:sp>
        <p:nvSpPr>
          <p:cNvPr id="12" name="Title 1">
            <a:extLst>
              <a:ext uri="{FF2B5EF4-FFF2-40B4-BE49-F238E27FC236}">
                <a16:creationId xmlns:a16="http://schemas.microsoft.com/office/drawing/2014/main" id="{ABC0E3B3-F1BC-4BEB-9D7B-F1D030C6C076}"/>
              </a:ext>
            </a:extLst>
          </p:cNvPr>
          <p:cNvSpPr txBox="1">
            <a:spLocks/>
          </p:cNvSpPr>
          <p:nvPr/>
        </p:nvSpPr>
        <p:spPr>
          <a:xfrm>
            <a:off x="971535" y="4289612"/>
            <a:ext cx="2296100" cy="73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algn="ctr"/>
            <a:r>
              <a:rPr lang="en-GB" sz="3600" dirty="0"/>
              <a:t>Viewing</a:t>
            </a:r>
          </a:p>
        </p:txBody>
      </p:sp>
      <p:sp>
        <p:nvSpPr>
          <p:cNvPr id="14" name="Title 1">
            <a:extLst>
              <a:ext uri="{FF2B5EF4-FFF2-40B4-BE49-F238E27FC236}">
                <a16:creationId xmlns:a16="http://schemas.microsoft.com/office/drawing/2014/main" id="{ABC0E3B3-F1BC-4BEB-9D7B-F1D030C6C076}"/>
              </a:ext>
            </a:extLst>
          </p:cNvPr>
          <p:cNvSpPr txBox="1">
            <a:spLocks/>
          </p:cNvSpPr>
          <p:nvPr/>
        </p:nvSpPr>
        <p:spPr>
          <a:xfrm>
            <a:off x="4128247" y="1815352"/>
            <a:ext cx="4491318" cy="333487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marL="457200" indent="-457200">
              <a:spcBef>
                <a:spcPts val="600"/>
              </a:spcBef>
              <a:spcAft>
                <a:spcPts val="1200"/>
              </a:spcAft>
              <a:buFont typeface="Arial" panose="020B0604020202020204" pitchFamily="34" charset="0"/>
              <a:buChar char="•"/>
            </a:pPr>
            <a:r>
              <a:rPr lang="en-GB" b="0" dirty="0">
                <a:solidFill>
                  <a:srgbClr val="9A3467"/>
                </a:solidFill>
              </a:rPr>
              <a:t>Anyone can post and share content</a:t>
            </a:r>
          </a:p>
          <a:p>
            <a:pPr marL="457200" indent="-457200">
              <a:spcBef>
                <a:spcPts val="600"/>
              </a:spcBef>
              <a:spcAft>
                <a:spcPts val="1200"/>
              </a:spcAft>
              <a:buFont typeface="Arial" panose="020B0604020202020204" pitchFamily="34" charset="0"/>
              <a:buChar char="•"/>
            </a:pPr>
            <a:r>
              <a:rPr lang="en-GB" b="0" dirty="0">
                <a:solidFill>
                  <a:srgbClr val="9A3467"/>
                </a:solidFill>
              </a:rPr>
              <a:t>There may be inappropriate, sexual or violent content online</a:t>
            </a:r>
          </a:p>
          <a:p>
            <a:pPr marL="457200" indent="-457200">
              <a:spcBef>
                <a:spcPts val="600"/>
              </a:spcBef>
              <a:spcAft>
                <a:spcPts val="1200"/>
              </a:spcAft>
              <a:buFont typeface="Arial" panose="020B0604020202020204" pitchFamily="34" charset="0"/>
              <a:buChar char="•"/>
            </a:pPr>
            <a:r>
              <a:rPr lang="en-GB" b="0" dirty="0">
                <a:solidFill>
                  <a:srgbClr val="9A3467"/>
                </a:solidFill>
              </a:rPr>
              <a:t>Most apps and games include privacy and security settings</a:t>
            </a:r>
          </a:p>
          <a:p>
            <a:pPr marL="457200" indent="-457200">
              <a:spcBef>
                <a:spcPts val="600"/>
              </a:spcBef>
              <a:spcAft>
                <a:spcPts val="1200"/>
              </a:spcAft>
              <a:buFont typeface="Arial" panose="020B0604020202020204" pitchFamily="34" charset="0"/>
              <a:buChar char="•"/>
            </a:pPr>
            <a:r>
              <a:rPr lang="en-GB" b="0" dirty="0">
                <a:solidFill>
                  <a:srgbClr val="9A3467"/>
                </a:solidFill>
              </a:rPr>
              <a:t>Parental controls and filters can also help manage online activities</a:t>
            </a:r>
          </a:p>
        </p:txBody>
      </p:sp>
    </p:spTree>
    <p:custDataLst>
      <p:tags r:id="rId1"/>
    </p:custDataLst>
    <p:extLst>
      <p:ext uri="{BB962C8B-B14F-4D97-AF65-F5344CB8AC3E}">
        <p14:creationId xmlns:p14="http://schemas.microsoft.com/office/powerpoint/2010/main" val="3788624153"/>
      </p:ext>
    </p:extLst>
  </p:cSld>
  <p:clrMapOvr>
    <a:masterClrMapping/>
  </p:clrMapOvr>
  <mc:AlternateContent xmlns:mc="http://schemas.openxmlformats.org/markup-compatibility/2006" xmlns:p14="http://schemas.microsoft.com/office/powerpoint/2010/main">
    <mc:Choice Requires="p14">
      <p:transition spd="slow" p14:dur="2000" advTm="55527"/>
    </mc:Choice>
    <mc:Fallback xmlns="">
      <p:transition spd="slow" advTm="5552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64092" y="371764"/>
            <a:ext cx="6517032" cy="492941"/>
          </a:xfrm>
        </p:spPr>
        <p:txBody>
          <a:bodyPr>
            <a:normAutofit/>
          </a:bodyPr>
          <a:lstStyle/>
          <a:p>
            <a:r>
              <a:rPr lang="en-GB" dirty="0"/>
              <a:t>Understanding </a:t>
            </a:r>
            <a:r>
              <a:rPr lang="en-GB" dirty="0" smtClean="0"/>
              <a:t>apps, sites </a:t>
            </a:r>
            <a:r>
              <a:rPr lang="en-GB" dirty="0"/>
              <a:t>and games</a:t>
            </a:r>
          </a:p>
        </p:txBody>
      </p:sp>
      <p:sp>
        <p:nvSpPr>
          <p:cNvPr id="12" name="Title 1">
            <a:extLst>
              <a:ext uri="{FF2B5EF4-FFF2-40B4-BE49-F238E27FC236}">
                <a16:creationId xmlns:a16="http://schemas.microsoft.com/office/drawing/2014/main" id="{ABC0E3B3-F1BC-4BEB-9D7B-F1D030C6C076}"/>
              </a:ext>
            </a:extLst>
          </p:cNvPr>
          <p:cNvSpPr txBox="1">
            <a:spLocks/>
          </p:cNvSpPr>
          <p:nvPr/>
        </p:nvSpPr>
        <p:spPr>
          <a:xfrm>
            <a:off x="971535" y="4289612"/>
            <a:ext cx="2296100" cy="73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algn="ctr"/>
            <a:r>
              <a:rPr lang="en-GB" sz="3600" dirty="0"/>
              <a:t>Sharing</a:t>
            </a:r>
          </a:p>
        </p:txBody>
      </p:sp>
      <p:pic>
        <p:nvPicPr>
          <p:cNvPr id="8" name="Picture 7">
            <a:extLst>
              <a:ext uri="{FF2B5EF4-FFF2-40B4-BE49-F238E27FC236}">
                <a16:creationId xmlns:a16="http://schemas.microsoft.com/office/drawing/2014/main" id="{1454235D-115B-41D0-841D-EC7C7BE89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35" y="1767311"/>
            <a:ext cx="2296100" cy="2296100"/>
          </a:xfrm>
          <a:prstGeom prst="rect">
            <a:avLst/>
          </a:prstGeom>
        </p:spPr>
      </p:pic>
      <p:sp>
        <p:nvSpPr>
          <p:cNvPr id="9" name="Title 1">
            <a:extLst>
              <a:ext uri="{FF2B5EF4-FFF2-40B4-BE49-F238E27FC236}">
                <a16:creationId xmlns:a16="http://schemas.microsoft.com/office/drawing/2014/main" id="{D280F886-1C8C-4849-B445-502EA8271766}"/>
              </a:ext>
            </a:extLst>
          </p:cNvPr>
          <p:cNvSpPr txBox="1">
            <a:spLocks/>
          </p:cNvSpPr>
          <p:nvPr/>
        </p:nvSpPr>
        <p:spPr>
          <a:xfrm>
            <a:off x="4182035" y="1640541"/>
            <a:ext cx="4491318" cy="3953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marL="457200" indent="-457200">
              <a:spcBef>
                <a:spcPts val="600"/>
              </a:spcBef>
              <a:spcAft>
                <a:spcPts val="1200"/>
              </a:spcAft>
              <a:buFont typeface="Arial" panose="020B0604020202020204" pitchFamily="34" charset="0"/>
              <a:buChar char="•"/>
            </a:pPr>
            <a:r>
              <a:rPr lang="en-GB" sz="2200" b="0" dirty="0">
                <a:solidFill>
                  <a:srgbClr val="9A3467"/>
                </a:solidFill>
              </a:rPr>
              <a:t>It’s easy to share online</a:t>
            </a:r>
          </a:p>
          <a:p>
            <a:pPr marL="457200" indent="-457200">
              <a:spcBef>
                <a:spcPts val="600"/>
              </a:spcBef>
              <a:spcAft>
                <a:spcPts val="1200"/>
              </a:spcAft>
              <a:buFont typeface="Arial" panose="020B0604020202020204" pitchFamily="34" charset="0"/>
              <a:buChar char="•"/>
            </a:pPr>
            <a:r>
              <a:rPr lang="en-GB" sz="2200" b="0" dirty="0">
                <a:solidFill>
                  <a:srgbClr val="9A3467"/>
                </a:solidFill>
              </a:rPr>
              <a:t>Younger children – seek permission before they share</a:t>
            </a:r>
          </a:p>
          <a:p>
            <a:pPr marL="457200" indent="-457200">
              <a:spcBef>
                <a:spcPts val="600"/>
              </a:spcBef>
              <a:spcAft>
                <a:spcPts val="1200"/>
              </a:spcAft>
              <a:buFont typeface="Arial" panose="020B0604020202020204" pitchFamily="34" charset="0"/>
              <a:buChar char="•"/>
            </a:pPr>
            <a:r>
              <a:rPr lang="en-GB" sz="2200" b="0" dirty="0" smtClean="0">
                <a:solidFill>
                  <a:srgbClr val="9A3467"/>
                </a:solidFill>
              </a:rPr>
              <a:t>Children </a:t>
            </a:r>
            <a:r>
              <a:rPr lang="en-GB" sz="2200" b="0" dirty="0">
                <a:solidFill>
                  <a:srgbClr val="9A3467"/>
                </a:solidFill>
              </a:rPr>
              <a:t>should never feel pressurised, uncomfortable or blackmailed</a:t>
            </a:r>
          </a:p>
          <a:p>
            <a:pPr marL="457200" indent="-457200">
              <a:spcBef>
                <a:spcPts val="600"/>
              </a:spcBef>
              <a:spcAft>
                <a:spcPts val="1200"/>
              </a:spcAft>
              <a:buFont typeface="Arial" panose="020B0604020202020204" pitchFamily="34" charset="0"/>
              <a:buChar char="•"/>
            </a:pPr>
            <a:r>
              <a:rPr lang="en-GB" sz="2200" b="0" dirty="0">
                <a:solidFill>
                  <a:srgbClr val="9A3467"/>
                </a:solidFill>
              </a:rPr>
              <a:t>Look out for others by not sharing inappropriate content</a:t>
            </a:r>
          </a:p>
        </p:txBody>
      </p:sp>
    </p:spTree>
    <p:custDataLst>
      <p:tags r:id="rId1"/>
    </p:custDataLst>
    <p:extLst>
      <p:ext uri="{BB962C8B-B14F-4D97-AF65-F5344CB8AC3E}">
        <p14:creationId xmlns:p14="http://schemas.microsoft.com/office/powerpoint/2010/main" val="3855852595"/>
      </p:ext>
    </p:extLst>
  </p:cSld>
  <p:clrMapOvr>
    <a:masterClrMapping/>
  </p:clrMapOvr>
  <mc:AlternateContent xmlns:mc="http://schemas.openxmlformats.org/markup-compatibility/2006" xmlns:p14="http://schemas.microsoft.com/office/powerpoint/2010/main">
    <mc:Choice Requires="p14">
      <p:transition spd="slow" p14:dur="2000" advTm="44858"/>
    </mc:Choice>
    <mc:Fallback xmlns="">
      <p:transition spd="slow" advTm="4485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64092" y="371764"/>
            <a:ext cx="6517032" cy="492941"/>
          </a:xfrm>
        </p:spPr>
        <p:txBody>
          <a:bodyPr>
            <a:normAutofit/>
          </a:bodyPr>
          <a:lstStyle/>
          <a:p>
            <a:r>
              <a:rPr lang="en-GB" dirty="0"/>
              <a:t>Understanding </a:t>
            </a:r>
            <a:r>
              <a:rPr lang="en-GB" dirty="0" smtClean="0"/>
              <a:t>apps, sites </a:t>
            </a:r>
            <a:r>
              <a:rPr lang="en-GB" dirty="0"/>
              <a:t>and games</a:t>
            </a:r>
          </a:p>
        </p:txBody>
      </p:sp>
      <p:sp>
        <p:nvSpPr>
          <p:cNvPr id="12" name="Title 1">
            <a:extLst>
              <a:ext uri="{FF2B5EF4-FFF2-40B4-BE49-F238E27FC236}">
                <a16:creationId xmlns:a16="http://schemas.microsoft.com/office/drawing/2014/main" id="{ABC0E3B3-F1BC-4BEB-9D7B-F1D030C6C076}"/>
              </a:ext>
            </a:extLst>
          </p:cNvPr>
          <p:cNvSpPr txBox="1">
            <a:spLocks/>
          </p:cNvSpPr>
          <p:nvPr/>
        </p:nvSpPr>
        <p:spPr>
          <a:xfrm>
            <a:off x="203013" y="2693117"/>
            <a:ext cx="2296100" cy="73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algn="ctr"/>
            <a:r>
              <a:rPr lang="en-GB" sz="2400" dirty="0"/>
              <a:t>Chatting</a:t>
            </a:r>
          </a:p>
        </p:txBody>
      </p:sp>
      <p:pic>
        <p:nvPicPr>
          <p:cNvPr id="9" name="Picture 8">
            <a:extLst>
              <a:ext uri="{FF2B5EF4-FFF2-40B4-BE49-F238E27FC236}">
                <a16:creationId xmlns:a16="http://schemas.microsoft.com/office/drawing/2014/main" id="{D346C6A4-1629-4C2B-843A-3EB529056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92" y="1402643"/>
            <a:ext cx="2035021" cy="1251586"/>
          </a:xfrm>
          <a:prstGeom prst="rect">
            <a:avLst/>
          </a:prstGeom>
        </p:spPr>
      </p:pic>
      <p:pic>
        <p:nvPicPr>
          <p:cNvPr id="10" name="Picture 9">
            <a:extLst>
              <a:ext uri="{FF2B5EF4-FFF2-40B4-BE49-F238E27FC236}">
                <a16:creationId xmlns:a16="http://schemas.microsoft.com/office/drawing/2014/main" id="{EC9D3CAB-5F8C-4E91-9BF9-1D1417CED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061" y="3467888"/>
            <a:ext cx="1704547" cy="1185467"/>
          </a:xfrm>
          <a:prstGeom prst="rect">
            <a:avLst/>
          </a:prstGeom>
        </p:spPr>
      </p:pic>
      <p:sp>
        <p:nvSpPr>
          <p:cNvPr id="11" name="Title 1">
            <a:extLst>
              <a:ext uri="{FF2B5EF4-FFF2-40B4-BE49-F238E27FC236}">
                <a16:creationId xmlns:a16="http://schemas.microsoft.com/office/drawing/2014/main" id="{9F3F6C41-2A8B-48C1-94EF-F59F593A610E}"/>
              </a:ext>
            </a:extLst>
          </p:cNvPr>
          <p:cNvSpPr txBox="1">
            <a:spLocks/>
          </p:cNvSpPr>
          <p:nvPr/>
        </p:nvSpPr>
        <p:spPr>
          <a:xfrm>
            <a:off x="1722284" y="4858093"/>
            <a:ext cx="2296100" cy="73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algn="ctr"/>
            <a:r>
              <a:rPr lang="en-GB" sz="2400" dirty="0"/>
              <a:t>Friending</a:t>
            </a:r>
          </a:p>
        </p:txBody>
      </p:sp>
      <p:sp>
        <p:nvSpPr>
          <p:cNvPr id="13" name="Title 1">
            <a:extLst>
              <a:ext uri="{FF2B5EF4-FFF2-40B4-BE49-F238E27FC236}">
                <a16:creationId xmlns:a16="http://schemas.microsoft.com/office/drawing/2014/main" id="{4A0FCDA5-92F2-4E67-A00C-65559210BB73}"/>
              </a:ext>
            </a:extLst>
          </p:cNvPr>
          <p:cNvSpPr txBox="1">
            <a:spLocks/>
          </p:cNvSpPr>
          <p:nvPr/>
        </p:nvSpPr>
        <p:spPr>
          <a:xfrm>
            <a:off x="4182035" y="1640541"/>
            <a:ext cx="4491318" cy="3953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marL="457200" indent="-457200">
              <a:spcBef>
                <a:spcPts val="600"/>
              </a:spcBef>
              <a:spcAft>
                <a:spcPts val="1200"/>
              </a:spcAft>
              <a:buFont typeface="Arial" panose="020B0604020202020204" pitchFamily="34" charset="0"/>
              <a:buChar char="•"/>
            </a:pPr>
            <a:r>
              <a:rPr lang="en-GB" sz="2200" b="0" dirty="0">
                <a:solidFill>
                  <a:srgbClr val="9A3467"/>
                </a:solidFill>
              </a:rPr>
              <a:t>Chatting and meeting new people can be fun and appealing</a:t>
            </a:r>
          </a:p>
          <a:p>
            <a:pPr marL="457200" indent="-457200">
              <a:spcBef>
                <a:spcPts val="600"/>
              </a:spcBef>
              <a:spcAft>
                <a:spcPts val="1200"/>
              </a:spcAft>
              <a:buFont typeface="Arial" panose="020B0604020202020204" pitchFamily="34" charset="0"/>
              <a:buChar char="•"/>
            </a:pPr>
            <a:r>
              <a:rPr lang="en-GB" sz="2200" b="0" dirty="0" smtClean="0">
                <a:solidFill>
                  <a:srgbClr val="9A3467"/>
                </a:solidFill>
              </a:rPr>
              <a:t>Most </a:t>
            </a:r>
            <a:r>
              <a:rPr lang="en-GB" sz="2200" b="0" dirty="0">
                <a:solidFill>
                  <a:srgbClr val="9A3467"/>
                </a:solidFill>
              </a:rPr>
              <a:t>people just want to chat or be friends, but some seek to harm</a:t>
            </a:r>
          </a:p>
          <a:p>
            <a:pPr marL="457200" indent="-457200">
              <a:spcBef>
                <a:spcPts val="600"/>
              </a:spcBef>
              <a:spcAft>
                <a:spcPts val="1200"/>
              </a:spcAft>
              <a:buFont typeface="Arial" panose="020B0604020202020204" pitchFamily="34" charset="0"/>
              <a:buChar char="•"/>
            </a:pPr>
            <a:r>
              <a:rPr lang="en-GB" sz="2200" b="0" dirty="0">
                <a:solidFill>
                  <a:srgbClr val="9A3467"/>
                </a:solidFill>
              </a:rPr>
              <a:t>Advise them not to share too much personal information</a:t>
            </a:r>
          </a:p>
          <a:p>
            <a:pPr marL="457200" indent="-457200">
              <a:spcBef>
                <a:spcPts val="600"/>
              </a:spcBef>
              <a:spcAft>
                <a:spcPts val="1200"/>
              </a:spcAft>
              <a:buFont typeface="Arial" panose="020B0604020202020204" pitchFamily="34" charset="0"/>
              <a:buChar char="•"/>
            </a:pPr>
            <a:r>
              <a:rPr lang="en-GB" sz="2200" b="0" dirty="0">
                <a:solidFill>
                  <a:srgbClr val="9A3467"/>
                </a:solidFill>
              </a:rPr>
              <a:t>Talk to a trusted adult if anything worries them</a:t>
            </a:r>
          </a:p>
        </p:txBody>
      </p:sp>
    </p:spTree>
    <p:custDataLst>
      <p:tags r:id="rId1"/>
    </p:custDataLst>
    <p:extLst>
      <p:ext uri="{BB962C8B-B14F-4D97-AF65-F5344CB8AC3E}">
        <p14:creationId xmlns:p14="http://schemas.microsoft.com/office/powerpoint/2010/main" val="3062580411"/>
      </p:ext>
    </p:extLst>
  </p:cSld>
  <p:clrMapOvr>
    <a:masterClrMapping/>
  </p:clrMapOvr>
  <mc:AlternateContent xmlns:mc="http://schemas.openxmlformats.org/markup-compatibility/2006" xmlns:p14="http://schemas.microsoft.com/office/powerpoint/2010/main">
    <mc:Choice Requires="p14">
      <p:transition spd="slow" p14:dur="2000" advTm="77233"/>
    </mc:Choice>
    <mc:Fallback xmlns="">
      <p:transition spd="slow" advTm="7723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464092" y="371764"/>
            <a:ext cx="6517032" cy="492941"/>
          </a:xfrm>
        </p:spPr>
        <p:txBody>
          <a:bodyPr>
            <a:normAutofit/>
          </a:bodyPr>
          <a:lstStyle/>
          <a:p>
            <a:r>
              <a:rPr lang="en-GB" dirty="0" smtClean="0"/>
              <a:t>Understanding apps, sites and games</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54" y="3902400"/>
            <a:ext cx="1784442" cy="114305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279" y="1444313"/>
            <a:ext cx="2035021" cy="125158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300" y="3881197"/>
            <a:ext cx="1704547" cy="118546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651" y="1330579"/>
            <a:ext cx="1365320" cy="1365320"/>
          </a:xfrm>
          <a:prstGeom prst="rect">
            <a:avLst/>
          </a:prstGeom>
        </p:spPr>
      </p:pic>
      <p:sp>
        <p:nvSpPr>
          <p:cNvPr id="12" name="Title 1">
            <a:extLst>
              <a:ext uri="{FF2B5EF4-FFF2-40B4-BE49-F238E27FC236}">
                <a16:creationId xmlns:a16="http://schemas.microsoft.com/office/drawing/2014/main" id="{ABC0E3B3-F1BC-4BEB-9D7B-F1D030C6C076}"/>
              </a:ext>
            </a:extLst>
          </p:cNvPr>
          <p:cNvSpPr txBox="1">
            <a:spLocks/>
          </p:cNvSpPr>
          <p:nvPr/>
        </p:nvSpPr>
        <p:spPr>
          <a:xfrm>
            <a:off x="0" y="5491718"/>
            <a:ext cx="3484244" cy="4929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algn="ctr"/>
            <a:r>
              <a:rPr lang="en-GB" sz="2400" dirty="0" smtClean="0"/>
              <a:t>Viewing</a:t>
            </a:r>
          </a:p>
          <a:p>
            <a:pPr algn="ctr"/>
            <a:r>
              <a:rPr lang="en-GB" sz="2400" dirty="0" smtClean="0">
                <a:solidFill>
                  <a:srgbClr val="9A3467"/>
                </a:solidFill>
              </a:rPr>
              <a:t>What kinds of content do you see?</a:t>
            </a:r>
            <a:endParaRPr lang="en-GB" sz="2400" dirty="0">
              <a:solidFill>
                <a:srgbClr val="9A3467"/>
              </a:solidFill>
            </a:endParaRPr>
          </a:p>
        </p:txBody>
      </p:sp>
      <p:sp>
        <p:nvSpPr>
          <p:cNvPr id="13" name="Title 1">
            <a:extLst>
              <a:ext uri="{FF2B5EF4-FFF2-40B4-BE49-F238E27FC236}">
                <a16:creationId xmlns:a16="http://schemas.microsoft.com/office/drawing/2014/main" id="{ABC0E3B3-F1BC-4BEB-9D7B-F1D030C6C076}"/>
              </a:ext>
            </a:extLst>
          </p:cNvPr>
          <p:cNvSpPr txBox="1">
            <a:spLocks/>
          </p:cNvSpPr>
          <p:nvPr/>
        </p:nvSpPr>
        <p:spPr>
          <a:xfrm>
            <a:off x="1935144" y="3143211"/>
            <a:ext cx="2432333" cy="4929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algn="ctr"/>
            <a:r>
              <a:rPr lang="en-GB" sz="2400" dirty="0" smtClean="0"/>
              <a:t>Sharing</a:t>
            </a:r>
          </a:p>
          <a:p>
            <a:pPr algn="ctr"/>
            <a:r>
              <a:rPr lang="en-GB" sz="2400" dirty="0" smtClean="0">
                <a:solidFill>
                  <a:srgbClr val="9A3467"/>
                </a:solidFill>
              </a:rPr>
              <a:t>What can you share?</a:t>
            </a:r>
            <a:endParaRPr lang="en-GB" sz="2400" dirty="0">
              <a:solidFill>
                <a:srgbClr val="9A3467"/>
              </a:solidFill>
            </a:endParaRPr>
          </a:p>
        </p:txBody>
      </p:sp>
      <p:sp>
        <p:nvSpPr>
          <p:cNvPr id="14" name="Title 1">
            <a:extLst>
              <a:ext uri="{FF2B5EF4-FFF2-40B4-BE49-F238E27FC236}">
                <a16:creationId xmlns:a16="http://schemas.microsoft.com/office/drawing/2014/main" id="{ABC0E3B3-F1BC-4BEB-9D7B-F1D030C6C076}"/>
              </a:ext>
            </a:extLst>
          </p:cNvPr>
          <p:cNvSpPr txBox="1">
            <a:spLocks/>
          </p:cNvSpPr>
          <p:nvPr/>
        </p:nvSpPr>
        <p:spPr>
          <a:xfrm>
            <a:off x="4426937" y="3143212"/>
            <a:ext cx="2673709" cy="4929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algn="ctr"/>
            <a:r>
              <a:rPr lang="en-GB" sz="2400" dirty="0" smtClean="0"/>
              <a:t>Chatting</a:t>
            </a:r>
          </a:p>
          <a:p>
            <a:pPr algn="ctr"/>
            <a:r>
              <a:rPr lang="en-GB" sz="2400" dirty="0" smtClean="0">
                <a:solidFill>
                  <a:srgbClr val="9A3467"/>
                </a:solidFill>
              </a:rPr>
              <a:t>Who can you talk to? How? Where?</a:t>
            </a:r>
            <a:endParaRPr lang="en-GB" sz="2400" dirty="0">
              <a:solidFill>
                <a:srgbClr val="9A3467"/>
              </a:solidFill>
            </a:endParaRPr>
          </a:p>
        </p:txBody>
      </p:sp>
      <p:sp>
        <p:nvSpPr>
          <p:cNvPr id="15" name="Title 1">
            <a:extLst>
              <a:ext uri="{FF2B5EF4-FFF2-40B4-BE49-F238E27FC236}">
                <a16:creationId xmlns:a16="http://schemas.microsoft.com/office/drawing/2014/main" id="{ABC0E3B3-F1BC-4BEB-9D7B-F1D030C6C076}"/>
              </a:ext>
            </a:extLst>
          </p:cNvPr>
          <p:cNvSpPr txBox="1">
            <a:spLocks/>
          </p:cNvSpPr>
          <p:nvPr/>
        </p:nvSpPr>
        <p:spPr>
          <a:xfrm>
            <a:off x="6417129" y="5491718"/>
            <a:ext cx="2579913" cy="4929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algn="ctr"/>
            <a:r>
              <a:rPr lang="en-GB" sz="2400" dirty="0" smtClean="0"/>
              <a:t>Friending</a:t>
            </a:r>
          </a:p>
          <a:p>
            <a:pPr algn="ctr"/>
            <a:r>
              <a:rPr lang="en-GB" sz="2400" dirty="0" smtClean="0">
                <a:solidFill>
                  <a:srgbClr val="9A3467"/>
                </a:solidFill>
              </a:rPr>
              <a:t>Who can you be friends with?</a:t>
            </a:r>
            <a:endParaRPr lang="en-GB" sz="2400" dirty="0">
              <a:solidFill>
                <a:srgbClr val="9A3467"/>
              </a:solidFill>
            </a:endParaRPr>
          </a:p>
        </p:txBody>
      </p:sp>
    </p:spTree>
    <p:extLst>
      <p:ext uri="{BB962C8B-B14F-4D97-AF65-F5344CB8AC3E}">
        <p14:creationId xmlns:p14="http://schemas.microsoft.com/office/powerpoint/2010/main" val="215512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9.7|6.8|8.5"/>
</p:tagLst>
</file>

<file path=ppt/tags/tag2.xml><?xml version="1.0" encoding="utf-8"?>
<p:tagLst xmlns:a="http://schemas.openxmlformats.org/drawingml/2006/main" xmlns:r="http://schemas.openxmlformats.org/officeDocument/2006/relationships" xmlns:p="http://schemas.openxmlformats.org/presentationml/2006/main">
  <p:tag name="TIMING" val="|6.2|6.8|9.9|5.1|5.9"/>
</p:tagLst>
</file>

<file path=ppt/tags/tag3.xml><?xml version="1.0" encoding="utf-8"?>
<p:tagLst xmlns:a="http://schemas.openxmlformats.org/drawingml/2006/main" xmlns:r="http://schemas.openxmlformats.org/officeDocument/2006/relationships" xmlns:p="http://schemas.openxmlformats.org/presentationml/2006/main">
  <p:tag name="TIMING" val="|1.4|13.9|8.8|12.9|9.6"/>
</p:tagLst>
</file>

<file path=ppt/tags/tag4.xml><?xml version="1.0" encoding="utf-8"?>
<p:tagLst xmlns:a="http://schemas.openxmlformats.org/drawingml/2006/main" xmlns:r="http://schemas.openxmlformats.org/officeDocument/2006/relationships" xmlns:p="http://schemas.openxmlformats.org/presentationml/2006/main">
  <p:tag name="TIMING" val="|1.2|2.6"/>
</p:tagLst>
</file>

<file path=ppt/tags/tag5.xml><?xml version="1.0" encoding="utf-8"?>
<p:tagLst xmlns:a="http://schemas.openxmlformats.org/drawingml/2006/main" xmlns:r="http://schemas.openxmlformats.org/officeDocument/2006/relationships" xmlns:p="http://schemas.openxmlformats.org/presentationml/2006/main">
  <p:tag name="TIMING" val="|31"/>
</p:tagLst>
</file>

<file path=ppt/tags/tag6.xml><?xml version="1.0" encoding="utf-8"?>
<p:tagLst xmlns:a="http://schemas.openxmlformats.org/drawingml/2006/main" xmlns:r="http://schemas.openxmlformats.org/officeDocument/2006/relationships" xmlns:p="http://schemas.openxmlformats.org/presentationml/2006/main">
  <p:tag name="CAPTIONID" val="55acf568-b827-4f1b-bf44-06468f89606f"/>
  <p:tag name="TEMPPRESENTATIONFILE" val="C:\Users\saman\AppData\Local\Temp\tmp99A1.tmp"/>
  <p:tag name="TEMPMEDIAFILENAME" val="C:\Users\saman\AppData\Local\Temp\tmp9C32_Play Like Share Parents and Carers trailer"/>
  <p:tag name="MEDIAFADEDURATION" val="0.2"/>
  <p:tag name="MEDIATRANSPARENCY" val="0.3"/>
  <p:tag name="MEDIACAPTIONSPROMPTED" val="False"/>
</p:tagLst>
</file>

<file path=ppt/tags/tag7.xml><?xml version="1.0" encoding="utf-8"?>
<p:tagLst xmlns:a="http://schemas.openxmlformats.org/drawingml/2006/main" xmlns:r="http://schemas.openxmlformats.org/officeDocument/2006/relationships" xmlns:p="http://schemas.openxmlformats.org/presentationml/2006/main">
  <p:tag name="TIMING" val="|1.2|2.6"/>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757575"/>
      </a:dk2>
      <a:lt2>
        <a:srgbClr val="F4F4F7"/>
      </a:lt2>
      <a:accent1>
        <a:srgbClr val="006163"/>
      </a:accent1>
      <a:accent2>
        <a:srgbClr val="00A1B6"/>
      </a:accent2>
      <a:accent3>
        <a:srgbClr val="FA8C00"/>
      </a:accent3>
      <a:accent4>
        <a:srgbClr val="ED4F1F"/>
      </a:accent4>
      <a:accent5>
        <a:srgbClr val="C1C1C1"/>
      </a:accent5>
      <a:accent6>
        <a:srgbClr val="F4F4F7"/>
      </a:accent6>
      <a:hlink>
        <a:srgbClr val="FFFFFF"/>
      </a:hlink>
      <a:folHlink>
        <a:srgbClr val="954F72"/>
      </a:folHlink>
    </a:clrScheme>
    <a:fontScheme name="Arial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l">
          <a:defRPr sz="26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757575"/>
      </a:dk2>
      <a:lt2>
        <a:srgbClr val="F4F4F7"/>
      </a:lt2>
      <a:accent1>
        <a:srgbClr val="006163"/>
      </a:accent1>
      <a:accent2>
        <a:srgbClr val="00A1B6"/>
      </a:accent2>
      <a:accent3>
        <a:srgbClr val="FA8C00"/>
      </a:accent3>
      <a:accent4>
        <a:srgbClr val="ED4F1F"/>
      </a:accent4>
      <a:accent5>
        <a:srgbClr val="C1C1C1"/>
      </a:accent5>
      <a:accent6>
        <a:srgbClr val="F4F4F7"/>
      </a:accent6>
      <a:hlink>
        <a:srgbClr val="FFFFFF"/>
      </a:hlink>
      <a:folHlink>
        <a:srgbClr val="954F72"/>
      </a:folHlink>
    </a:clrScheme>
    <a:fontScheme name="Arial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l">
          <a:defRPr sz="26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3">
      <a:dk1>
        <a:sysClr val="windowText" lastClr="000000"/>
      </a:dk1>
      <a:lt1>
        <a:sysClr val="window" lastClr="FFFFFF"/>
      </a:lt1>
      <a:dk2>
        <a:srgbClr val="757575"/>
      </a:dk2>
      <a:lt2>
        <a:srgbClr val="F4F4F7"/>
      </a:lt2>
      <a:accent1>
        <a:srgbClr val="006163"/>
      </a:accent1>
      <a:accent2>
        <a:srgbClr val="00A1B6"/>
      </a:accent2>
      <a:accent3>
        <a:srgbClr val="FA8C00"/>
      </a:accent3>
      <a:accent4>
        <a:srgbClr val="ED4F1F"/>
      </a:accent4>
      <a:accent5>
        <a:srgbClr val="C1C1C1"/>
      </a:accent5>
      <a:accent6>
        <a:srgbClr val="F4F4F7"/>
      </a:accent6>
      <a:hlink>
        <a:srgbClr val="FFFFFF"/>
      </a:hlink>
      <a:folHlink>
        <a:srgbClr val="954F72"/>
      </a:folHlink>
    </a:clrScheme>
    <a:fontScheme name="Arial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l">
          <a:defRPr sz="26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5603</TotalTime>
  <Words>5183</Words>
  <Application>Microsoft Office PowerPoint</Application>
  <PresentationFormat>On-screen Show (4:3)</PresentationFormat>
  <Paragraphs>505</Paragraphs>
  <Slides>37</Slides>
  <Notes>35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Arial</vt:lpstr>
      <vt:lpstr>Calibri</vt:lpstr>
      <vt:lpstr>Calibri Light</vt:lpstr>
      <vt:lpstr>Candara</vt:lpstr>
      <vt:lpstr>Courier New</vt:lpstr>
      <vt:lpstr>Symbol</vt:lpstr>
      <vt:lpstr>Times New Roman</vt:lpstr>
      <vt:lpstr>Verdana</vt:lpstr>
      <vt:lpstr>Office Theme</vt:lpstr>
      <vt:lpstr>1_Office Theme</vt:lpstr>
      <vt:lpstr>2_Office Theme</vt:lpstr>
      <vt:lpstr>PowerPoint Presentation</vt:lpstr>
      <vt:lpstr>This presentation will cover:</vt:lpstr>
      <vt:lpstr>What is Thinkuknow?</vt:lpstr>
      <vt:lpstr>PowerPoint Presentation</vt:lpstr>
      <vt:lpstr>Understanding apps, sites and games</vt:lpstr>
      <vt:lpstr>Understanding apps, sites and games</vt:lpstr>
      <vt:lpstr>Understanding apps, sites and games</vt:lpstr>
      <vt:lpstr>Understanding apps, sites and games</vt:lpstr>
      <vt:lpstr>Understanding apps, sites and games</vt:lpstr>
      <vt:lpstr>PowerPoint Presentation</vt:lpstr>
      <vt:lpstr>In appropriate video content</vt:lpstr>
      <vt:lpstr>Viewing videos online</vt:lpstr>
      <vt:lpstr>PowerPoint Presentation</vt:lpstr>
      <vt:lpstr>Gaming online</vt:lpstr>
      <vt:lpstr>Gaming online</vt:lpstr>
      <vt:lpstr>PowerPoint Presentation</vt:lpstr>
      <vt:lpstr>Live streaming</vt:lpstr>
      <vt:lpstr>Live streaming</vt:lpstr>
      <vt:lpstr>PowerPoint Presentation</vt:lpstr>
      <vt:lpstr>Social media</vt:lpstr>
      <vt:lpstr>Social media</vt:lpstr>
      <vt:lpstr>#WhoisSAM?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8-10s: Play Like Share </vt:lpstr>
      <vt:lpstr>Band Runner</vt:lpstr>
      <vt:lpstr>Resources for Parents and Carers </vt:lpstr>
      <vt:lpstr>www.parentinfo.org</vt:lpstr>
      <vt:lpstr>Reporting to NCA-CEOP – www.ceop.police.uk</vt:lpstr>
      <vt:lpstr>Other advice and support services</vt:lpstr>
      <vt:lpstr>PowerPoint Presentation</vt:lpstr>
      <vt:lpstr>PowerPoint Presentation</vt:lpstr>
    </vt:vector>
  </TitlesOfParts>
  <Manager>NCA</Manager>
  <Company>NCA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Thinkuknow Module 2 Presentation</dc:title>
  <dc:subject>Thinkuknow Module 2 Presentation</dc:subject>
  <dc:creator>NCA</dc:creator>
  <cp:lastModifiedBy>Deputy Head Teacher</cp:lastModifiedBy>
  <cp:revision>255</cp:revision>
  <dcterms:created xsi:type="dcterms:W3CDTF">2017-03-27T10:23:00Z</dcterms:created>
  <dcterms:modified xsi:type="dcterms:W3CDTF">2020-09-15T12:56:19Z</dcterms:modified>
</cp:coreProperties>
</file>