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5"/>
  </p:sldMasterIdLst>
  <p:notesMasterIdLst>
    <p:notesMasterId r:id="rId17"/>
  </p:notesMasterIdLst>
  <p:handoutMasterIdLst>
    <p:handoutMasterId r:id="rId18"/>
  </p:handoutMasterIdLst>
  <p:sldIdLst>
    <p:sldId id="3982" r:id="rId6"/>
    <p:sldId id="4659" r:id="rId7"/>
    <p:sldId id="3988" r:id="rId8"/>
    <p:sldId id="4675" r:id="rId9"/>
    <p:sldId id="4676" r:id="rId10"/>
    <p:sldId id="4677" r:id="rId11"/>
    <p:sldId id="4687" r:id="rId12"/>
    <p:sldId id="4688" r:id="rId13"/>
    <p:sldId id="4689" r:id="rId14"/>
    <p:sldId id="4693" r:id="rId15"/>
    <p:sldId id="4697" r:id="rId16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4F8F57CA-CBDF-5741-A80A-78D5126FB7DF}">
          <p14:sldIdLst>
            <p14:sldId id="3982"/>
            <p14:sldId id="4659"/>
            <p14:sldId id="3988"/>
            <p14:sldId id="4675"/>
            <p14:sldId id="4676"/>
            <p14:sldId id="4677"/>
            <p14:sldId id="4687"/>
            <p14:sldId id="4688"/>
            <p14:sldId id="4689"/>
            <p14:sldId id="4693"/>
            <p14:sldId id="46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80">
          <p15:clr>
            <a:srgbClr val="A4A3A4"/>
          </p15:clr>
        </p15:guide>
        <p15:guide id="2" pos="26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3FC0B0-86C8-86D3-47A1-B76CFC073973}" name="Ceri Brinkworth" initials="CB" userId="S::ceribrinkworth@ruthmiskin.com::6529f433-d9ea-4c65-9791-0b6df18ce9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F1FF"/>
    <a:srgbClr val="FFD72F"/>
    <a:srgbClr val="424242"/>
    <a:srgbClr val="5A5A5A"/>
    <a:srgbClr val="FFD82F"/>
    <a:srgbClr val="02989E"/>
    <a:srgbClr val="0095DA"/>
    <a:srgbClr val="0C3B59"/>
    <a:srgbClr val="2D2D2D"/>
    <a:srgbClr val="0C3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381D43-186A-4540-8909-AF033BC80962}" v="21" dt="2025-08-06T10:12:52.842"/>
    <p1510:client id="{B8634C0B-8BEB-0A41-80EF-944C5BDE749D}" v="145" dt="2025-08-05T20:40:11.022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94"/>
    <p:restoredTop sz="93447" autoAdjust="0"/>
  </p:normalViewPr>
  <p:slideViewPr>
    <p:cSldViewPr snapToGrid="0">
      <p:cViewPr>
        <p:scale>
          <a:sx n="60" d="100"/>
          <a:sy n="60" d="100"/>
        </p:scale>
        <p:origin x="984" y="28"/>
      </p:cViewPr>
      <p:guideLst>
        <p:guide orient="horz" pos="1480"/>
        <p:guide pos="26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48175B-139D-4B97-809D-65C9F73E5415}" type="datetimeFigureOut">
              <a:rPr lang="en-US"/>
              <a:pPr>
                <a:defRPr/>
              </a:pPr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449B55-1BD8-4840-AD3A-429EA112E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325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A3FAA8-A3B6-4839-9506-B671940FF4AA}" type="datetimeFigureOut">
              <a:rPr lang="en-GB"/>
              <a:pPr>
                <a:defRPr/>
              </a:pPr>
              <a:t>29/07/2026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A61AF0-59CC-4D82-B182-5DFC7F9ACF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909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170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3323C-4303-F501-CF75-2617A5479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C7EDB3-E0C7-B97B-F746-7E60AC9EF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4CAEAE-3428-E770-A29C-3BACEA314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baseline="0" dirty="0"/>
              <a:t>Read quote.</a:t>
            </a:r>
          </a:p>
          <a:p>
            <a:endParaRPr lang="en-US" i="1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66F91-2726-8F97-4756-2A72537BE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27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53464-FD02-CAA9-BFF2-B6A4AB7BA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86776-FEA7-35D8-EE9F-4EC8EDD53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1FF906-BC3E-3170-3C09-255AE3D71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E3163-7114-AD40-531A-71CAFFF46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47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773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5DDC-7D00-BBAB-5B99-560282986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56A2E5-7CE6-A30C-FA00-7C540514E6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F2CB92-1938-97C9-831C-2A059CEEE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EA3E5-B51A-14DE-06C4-45F7E171C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372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0EB8B-9990-DD8B-2707-3614B75F5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C73821-005F-9CC3-DEB6-AEA432A95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FE4B77-E73F-2120-38C9-A602EEFF6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48376-856C-DB93-580B-1C02F707DB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200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8D6C3-33A5-7D9C-E5BA-EE7B8FE09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6AABC8-6221-BA3D-22FF-A0A9866686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B9ADD-4EAD-9981-0320-CCBA697DE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045E5-18D9-8156-2BB0-6D103A162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044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4FE6B-A0D2-8CD0-9B32-1E3B8783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4249BD-4606-9492-EE76-8908811A8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BBF3BC-DED2-4AC6-143D-B49807B9B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9EF70C-441A-ABE0-D51E-9B85B991A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539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404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713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young children playing with a stuffed animal&#10;&#10;AI-generated content may be incorrect.">
            <a:extLst>
              <a:ext uri="{FF2B5EF4-FFF2-40B4-BE49-F238E27FC236}">
                <a16:creationId xmlns:a16="http://schemas.microsoft.com/office/drawing/2014/main" id="{7BCB43E9-9C5B-30C7-98ED-878B139BB3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9"/>
          <a:stretch>
            <a:fillRect/>
          </a:stretch>
        </p:blipFill>
        <p:spPr>
          <a:xfrm>
            <a:off x="0" y="926493"/>
            <a:ext cx="7853082" cy="59424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195482" y="918702"/>
            <a:ext cx="3063829" cy="5950286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50286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5C44A-1145-1ED8-001E-41A2DBBF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748683"/>
            <a:ext cx="6036845" cy="1198981"/>
          </a:xfrm>
          <a:prstGeom prst="rect">
            <a:avLst/>
          </a:prstGeom>
        </p:spPr>
        <p:txBody>
          <a:bodyPr/>
          <a:lstStyle>
            <a:lvl1pPr>
              <a:defRPr sz="35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ue and yellow sign&#10;&#10;Description automatically generated">
            <a:extLst>
              <a:ext uri="{FF2B5EF4-FFF2-40B4-BE49-F238E27FC236}">
                <a16:creationId xmlns:a16="http://schemas.microsoft.com/office/drawing/2014/main" id="{38387C92-35CE-5C7F-5931-1D8C82948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50" y="6139094"/>
            <a:ext cx="2177250" cy="5861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F2D68-4F60-FA08-93C8-AA9F46AFAE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978721"/>
            <a:ext cx="7919927" cy="372033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16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orful quotation marks&#10;&#10;Description automatically generated">
            <a:extLst>
              <a:ext uri="{FF2B5EF4-FFF2-40B4-BE49-F238E27FC236}">
                <a16:creationId xmlns:a16="http://schemas.microsoft.com/office/drawing/2014/main" id="{9F85A0C9-C2FB-31D4-66B3-B2AF7BF29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2" r="45617" b="46046"/>
          <a:stretch/>
        </p:blipFill>
        <p:spPr>
          <a:xfrm>
            <a:off x="6175753" y="241302"/>
            <a:ext cx="2638637" cy="171184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22085E-F0CA-30C6-5E89-07AC7FC873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1870" y="2169042"/>
            <a:ext cx="6529055" cy="3338624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54EEE9-936B-AAB0-4630-ABC3177C86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538" y="5507038"/>
            <a:ext cx="4146550" cy="830262"/>
          </a:xfrm>
          <a:prstGeom prst="rect">
            <a:avLst/>
          </a:prstGeom>
        </p:spPr>
        <p:txBody>
          <a:bodyPr/>
          <a:lstStyle>
            <a:lvl1pPr>
              <a:defRPr sz="1600" i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65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slide 1">
    <p:bg>
      <p:bgPr>
        <a:solidFill>
          <a:srgbClr val="DBE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C39C58E-29D8-46F4-D5E8-CD31F268E5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7472" y="1759688"/>
            <a:ext cx="6529055" cy="3338624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rgbClr val="0C3B5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2601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298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4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F2D68-4F60-FA08-93C8-AA9F46AFAE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568835"/>
            <a:ext cx="7919927" cy="372033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E74C2C0F-EB2E-3D96-8800-58794DC49F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5F9FAE-6B64-97A1-38B0-BCAEB1F6FE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618" y="135437"/>
            <a:ext cx="2040462" cy="7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4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58CD4-10A5-FD10-1599-F4A0BCA5E5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2" r="22182"/>
          <a:stretch/>
        </p:blipFill>
        <p:spPr>
          <a:xfrm>
            <a:off x="0" y="899417"/>
            <a:ext cx="4988560" cy="5968743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226544" y="918701"/>
            <a:ext cx="3032767" cy="5951827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39299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2145"/>
      </p:ext>
    </p:extLst>
  </p:cSld>
  <p:clrMapOvr>
    <a:masterClrMapping/>
  </p:clrMapOvr>
  <p:hf sldNum="0"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58CD4-10A5-FD10-1599-F4A0BCA5E5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3" r="14215"/>
          <a:stretch/>
        </p:blipFill>
        <p:spPr>
          <a:xfrm>
            <a:off x="-1111" y="918701"/>
            <a:ext cx="5071729" cy="5951827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226544" y="918701"/>
            <a:ext cx="3032767" cy="5951827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39299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73507"/>
      </p:ext>
    </p:extLst>
  </p:cSld>
  <p:clrMapOvr>
    <a:masterClrMapping/>
  </p:clrMapOvr>
  <p:hf sldNum="0"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E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86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47" r:id="rId2"/>
    <p:sldLayoutId id="2147483744" r:id="rId3"/>
    <p:sldLayoutId id="2147483758" r:id="rId4"/>
    <p:sldLayoutId id="2147483756" r:id="rId5"/>
    <p:sldLayoutId id="2147483759" r:id="rId6"/>
    <p:sldLayoutId id="2147483760" r:id="rId7"/>
    <p:sldLayoutId id="2147483761" r:id="rId8"/>
  </p:sldLayoutIdLst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miskin.education" TargetMode="External"/><Relationship Id="rId2" Type="http://schemas.openxmlformats.org/officeDocument/2006/relationships/hyperlink" Target="https://www.ruthmiskin.com/parentsandcarer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http://www.oxfordowl.co.uk/Reading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27BB2E-EB13-B53C-8E91-C21FA7EF484B}"/>
              </a:ext>
            </a:extLst>
          </p:cNvPr>
          <p:cNvSpPr txBox="1">
            <a:spLocks/>
          </p:cNvSpPr>
          <p:nvPr/>
        </p:nvSpPr>
        <p:spPr>
          <a:xfrm>
            <a:off x="4835822" y="2973206"/>
            <a:ext cx="4181003" cy="3199960"/>
          </a:xfrm>
          <a:prstGeom prst="rect">
            <a:avLst/>
          </a:prstGeom>
        </p:spPr>
        <p:txBody>
          <a:bodyPr lIns="0" tIns="0" rIns="0" bIns="0" anchor="t"/>
          <a:lstStyle>
            <a:lvl1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4800" b="1" dirty="0">
                <a:solidFill>
                  <a:srgbClr val="0C3B5A"/>
                </a:solidFill>
                <a:latin typeface="Calibri"/>
                <a:ea typeface="Calibri"/>
                <a:cs typeface="Calibri"/>
              </a:rPr>
              <a:t>Partnership </a:t>
            </a:r>
            <a:r>
              <a:rPr lang="en-GB" sz="4800" b="1">
                <a:solidFill>
                  <a:srgbClr val="0C3B5A"/>
                </a:solidFill>
                <a:latin typeface="Calibri"/>
                <a:ea typeface="Calibri"/>
                <a:cs typeface="Calibri"/>
              </a:rPr>
              <a:t>with Families: </a:t>
            </a:r>
            <a:r>
              <a:rPr lang="en-GB" sz="4800" b="1" dirty="0">
                <a:solidFill>
                  <a:srgbClr val="0C3B5A"/>
                </a:solidFill>
                <a:latin typeface="Calibri"/>
                <a:ea typeface="Calibri"/>
                <a:cs typeface="Calibri"/>
              </a:rPr>
              <a:t>Fred Talk</a:t>
            </a:r>
            <a:endParaRPr lang="en-GB" sz="48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391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1755F-D734-498B-FCB7-2D214764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 available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F1974-0D9C-467F-438C-D4C0D2AC6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Ruth Miskin Families Page: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2"/>
              </a:rPr>
              <a:t>https://www.ruthmiskin.com/parentsandcarers/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Ruth Miskin Facebook: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3"/>
              </a:rPr>
              <a:t>https://www.facebook.com/miskin.education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Free e-books for home reading: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4"/>
              </a:rPr>
              <a:t>http://www.oxfordowl.co.uk/Reading/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65A964F9-233E-A50A-0987-5EE397CC2B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9" y="1045758"/>
            <a:ext cx="3408029" cy="5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02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86025-16B9-3FEB-3D05-38280DD5E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E9534-A5CB-D285-40DB-B8F0632F56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And I mean everything.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9259E-8638-629C-50B4-B36C0238AE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Jeanette Winterson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2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B1DB5-D7BB-3E6A-B081-6E77CC9FB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EC6DEF-6DBB-3A28-8A2C-21FBA72FEE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And I mean everything.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4AE78-F2C4-49AC-92D7-61BA08FC65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Jeanette Winterson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48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7784C-84CE-C173-77D3-7087CF3CB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515210"/>
            <a:ext cx="6036845" cy="1198981"/>
          </a:xfrm>
        </p:spPr>
        <p:txBody>
          <a:bodyPr/>
          <a:lstStyle/>
          <a:p>
            <a:r>
              <a:rPr lang="en-US" dirty="0"/>
              <a:t>Speedy sounds + Fred = decoding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CF1BA5-9BD3-B5E4-0F13-C8D0474EDC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blue cross on a white background&#10;&#10;Description automatically generated">
            <a:extLst>
              <a:ext uri="{FF2B5EF4-FFF2-40B4-BE49-F238E27FC236}">
                <a16:creationId xmlns:a16="http://schemas.microsoft.com/office/drawing/2014/main" id="{B816127A-28E1-1931-3262-AF3ECC159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458" y="3256317"/>
            <a:ext cx="838200" cy="927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51BFED-11F8-78C2-70A8-D96BA603CA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4" t="20404" r="37852" b="20489"/>
          <a:stretch/>
        </p:blipFill>
        <p:spPr>
          <a:xfrm>
            <a:off x="728994" y="1658574"/>
            <a:ext cx="2484783" cy="33824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F8542B-21D9-0748-64B0-3EBC6B28D2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9108" y="2313934"/>
            <a:ext cx="4572000" cy="25717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FF0511-2F2D-0C5B-6932-730738CDFEC6}"/>
              </a:ext>
            </a:extLst>
          </p:cNvPr>
          <p:cNvSpPr txBox="1"/>
          <p:nvPr/>
        </p:nvSpPr>
        <p:spPr>
          <a:xfrm>
            <a:off x="382256" y="5357155"/>
            <a:ext cx="8644786" cy="1354217"/>
          </a:xfrm>
          <a:prstGeom prst="rect">
            <a:avLst/>
          </a:prstGeom>
          <a:solidFill>
            <a:srgbClr val="D5F1FF"/>
          </a:solidFill>
        </p:spPr>
        <p:txBody>
          <a:bodyPr wrap="square" rtlCol="0">
            <a:spAutoFit/>
          </a:bodyPr>
          <a:lstStyle/>
          <a:p>
            <a:r>
              <a:rPr lang="en-US" sz="1600" i="0" baseline="0" dirty="0">
                <a:latin typeface="+mn-lt"/>
              </a:rPr>
              <a:t>I want to help you understand how your child is learning to read words in </a:t>
            </a:r>
            <a:r>
              <a:rPr lang="en-US" sz="1600" i="1" baseline="0" dirty="0">
                <a:latin typeface="+mn-lt"/>
              </a:rPr>
              <a:t>Read Write Inc. </a:t>
            </a:r>
            <a:r>
              <a:rPr lang="en-US" sz="1600" i="0" baseline="0" dirty="0">
                <a:latin typeface="+mn-lt"/>
              </a:rPr>
              <a:t>Phonics by blending sounds together.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Alongside teaching children the Set 1 sounds, we teach them </a:t>
            </a:r>
            <a:r>
              <a:rPr lang="en-US" sz="1600" dirty="0">
                <a:latin typeface="+mn-lt"/>
              </a:rPr>
              <a:t>to blend sounds to read words e.g. s-a-t, sat.</a:t>
            </a:r>
            <a:r>
              <a:rPr lang="en-US" sz="1600" i="0" baseline="0" dirty="0">
                <a:latin typeface="+mn-lt"/>
              </a:rPr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8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25313-5CF4-ED85-5784-35C7A457D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8FD46-A026-4EE1-CEBB-39AD268EE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431051"/>
            <a:ext cx="6036845" cy="1198981"/>
          </a:xfrm>
        </p:spPr>
        <p:txBody>
          <a:bodyPr/>
          <a:lstStyle/>
          <a:p>
            <a:r>
              <a:rPr lang="en-US" dirty="0"/>
              <a:t>Make friends with Fred!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FA2EE-1E7A-8573-33B2-889A10A81A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1" descr="41Ho83H3mFL.jpg">
            <a:extLst>
              <a:ext uri="{FF2B5EF4-FFF2-40B4-BE49-F238E27FC236}">
                <a16:creationId xmlns:a16="http://schemas.microsoft.com/office/drawing/2014/main" id="{545527E2-7FC4-738E-39E9-97AD5B93BA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05" y="1030542"/>
            <a:ext cx="7812364" cy="36405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4172BA-F9C7-291C-6616-AC1D91DFF544}"/>
              </a:ext>
            </a:extLst>
          </p:cNvPr>
          <p:cNvSpPr txBox="1"/>
          <p:nvPr/>
        </p:nvSpPr>
        <p:spPr>
          <a:xfrm>
            <a:off x="499730" y="3317316"/>
            <a:ext cx="4359349" cy="3450175"/>
          </a:xfrm>
          <a:prstGeom prst="rect">
            <a:avLst/>
          </a:prstGeom>
          <a:solidFill>
            <a:srgbClr val="D5F1FF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14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introduce you to Fred</a:t>
            </a:r>
            <a:r>
              <a:rPr lang="en-US" sz="140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endParaRPr lang="en-US" sz="140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Fred helps children learn to blend sounds into a word.</a:t>
            </a:r>
            <a:endParaRPr lang="en-GB" sz="1400" dirty="0">
              <a:effectLst/>
              <a:latin typeface="+mn-lt"/>
              <a:ea typeface="Calibri" panose="020F0502020204030204" pitchFamily="34" charset="0"/>
            </a:endParaRPr>
          </a:p>
          <a:p>
            <a:pPr lvl="0"/>
            <a:endParaRPr lang="en-GB" sz="14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4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can only speak in sounds. He says d-o-g, h-a-t etc.</a:t>
            </a:r>
          </a:p>
          <a:p>
            <a:pPr lvl="0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15000"/>
              </a:lnSpc>
            </a:pPr>
            <a:r>
              <a:rPr lang="en-GB" sz="1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He says the sounds c-a-t, and then children help him to say the word.</a:t>
            </a:r>
            <a:endParaRPr lang="en-GB" sz="1400" dirty="0">
              <a:effectLst/>
              <a:latin typeface="+mn-lt"/>
              <a:ea typeface="Calibri" panose="020F0502020204030204" pitchFamily="34" charset="0"/>
            </a:endParaRPr>
          </a:p>
          <a:p>
            <a:pPr lvl="0"/>
            <a:endParaRPr lang="en-US" sz="14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4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how we </a:t>
            </a:r>
            <a:r>
              <a:rPr lang="en-US" sz="14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quickly</a:t>
            </a:r>
            <a:r>
              <a:rPr lang="en-US" sz="14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teach </a:t>
            </a:r>
            <a:r>
              <a:rPr lang="en-US" sz="14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our children</a:t>
            </a:r>
            <a:r>
              <a:rPr lang="en-US" sz="14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blend orally.</a:t>
            </a:r>
          </a:p>
          <a:p>
            <a:pPr lvl="0"/>
            <a:endParaRPr lang="en-US" sz="14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We practise blending orally so children will find word-reading easier.</a:t>
            </a:r>
            <a:endParaRPr lang="en-GB" sz="1400" dirty="0">
              <a:effectLst/>
              <a:latin typeface="+mn-lt"/>
              <a:ea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2105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F379A-2B0A-D4A7-8D2C-BB0F92757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2BD2F-B587-9BD8-D381-3CF23395E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283" y="223015"/>
            <a:ext cx="6036845" cy="1198981"/>
          </a:xfrm>
        </p:spPr>
        <p:txBody>
          <a:bodyPr/>
          <a:lstStyle/>
          <a:p>
            <a:r>
              <a:rPr lang="en-US" dirty="0"/>
              <a:t>Speed Sounds Set 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F36434-7018-DDA1-7F2A-45B96F2D6298}"/>
              </a:ext>
            </a:extLst>
          </p:cNvPr>
          <p:cNvGrpSpPr/>
          <p:nvPr/>
        </p:nvGrpSpPr>
        <p:grpSpPr>
          <a:xfrm>
            <a:off x="431283" y="819772"/>
            <a:ext cx="6267435" cy="4879279"/>
            <a:chOff x="1439651" y="1551968"/>
            <a:chExt cx="6264696" cy="496855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0060716-F859-0CA3-7907-F80B8C9E99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76" t="9431" r="5260" b="6745"/>
            <a:stretch/>
          </p:blipFill>
          <p:spPr>
            <a:xfrm>
              <a:off x="1439651" y="1551968"/>
              <a:ext cx="6264696" cy="496855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296034-1458-1E41-9057-AEF39E5EAF76}"/>
                </a:ext>
              </a:extLst>
            </p:cNvPr>
            <p:cNvSpPr/>
            <p:nvPr/>
          </p:nvSpPr>
          <p:spPr>
            <a:xfrm>
              <a:off x="1524000" y="1884164"/>
              <a:ext cx="6108700" cy="795536"/>
            </a:xfrm>
            <a:prstGeom prst="rect">
              <a:avLst/>
            </a:prstGeom>
            <a:solidFill>
              <a:srgbClr val="02989E">
                <a:alpha val="3710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36B33A-507B-6693-98FF-1BDB7CF80BBE}"/>
                </a:ext>
              </a:extLst>
            </p:cNvPr>
            <p:cNvSpPr/>
            <p:nvPr/>
          </p:nvSpPr>
          <p:spPr>
            <a:xfrm>
              <a:off x="1524000" y="3370065"/>
              <a:ext cx="6108700" cy="795536"/>
            </a:xfrm>
            <a:prstGeom prst="rect">
              <a:avLst/>
            </a:prstGeom>
            <a:solidFill>
              <a:srgbClr val="02989E">
                <a:alpha val="3710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9FF177-3016-6473-D31E-F3E06D1B0451}"/>
                </a:ext>
              </a:extLst>
            </p:cNvPr>
            <p:cNvSpPr/>
            <p:nvPr/>
          </p:nvSpPr>
          <p:spPr>
            <a:xfrm>
              <a:off x="1547706" y="4855966"/>
              <a:ext cx="2643293" cy="420461"/>
            </a:xfrm>
            <a:prstGeom prst="rect">
              <a:avLst/>
            </a:prstGeom>
            <a:solidFill>
              <a:srgbClr val="02989E">
                <a:alpha val="3717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15CCE46-D118-6231-7DD2-C24B202E2073}"/>
              </a:ext>
            </a:extLst>
          </p:cNvPr>
          <p:cNvSpPr/>
          <p:nvPr/>
        </p:nvSpPr>
        <p:spPr>
          <a:xfrm>
            <a:off x="6627040" y="5699051"/>
            <a:ext cx="2516960" cy="1158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C8A6498-FFF8-6509-B0D6-379B4A630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2892" y="3386444"/>
            <a:ext cx="3811108" cy="3276184"/>
          </a:xfrm>
          <a:solidFill>
            <a:srgbClr val="D5F1FF"/>
          </a:solidFill>
        </p:spPr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800" dirty="0">
                <a:latin typeface="+mn-lt"/>
                <a:ea typeface="Times New Roman"/>
                <a:cs typeface="Times New Roman"/>
                <a:sym typeface="Times New Roman"/>
              </a:rPr>
              <a:t>Remember that: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altLang="ja-JP" sz="1800" dirty="0">
              <a:latin typeface="+mn-lt"/>
              <a:cs typeface="Times New Roman"/>
              <a:sym typeface="Times New Roman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SzPct val="25000"/>
              <a:buFontTx/>
              <a:buChar char="-"/>
            </a:pPr>
            <a:r>
              <a:rPr lang="en-GB" altLang="ja-JP" sz="1800" dirty="0">
                <a:latin typeface="+mn-lt"/>
                <a:cs typeface="Times New Roman"/>
                <a:sym typeface="Times New Roman"/>
              </a:rPr>
              <a:t>C</a:t>
            </a:r>
            <a:r>
              <a:rPr lang="en-GB" altLang="ja-JP" sz="1800" dirty="0">
                <a:latin typeface="+mn-lt"/>
              </a:rPr>
              <a:t>hildren need to know sounds – not letter names – to read words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SzPct val="25000"/>
              <a:buFontTx/>
              <a:buChar char="-"/>
            </a:pPr>
            <a:r>
              <a:rPr lang="en-GB" sz="1800" dirty="0">
                <a:latin typeface="+mn-lt"/>
              </a:rPr>
              <a:t>we </a:t>
            </a: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say the sounds in a way to make them easy to blend into a word </a:t>
            </a:r>
            <a:r>
              <a:rPr lang="en-GB" sz="1800" dirty="0">
                <a:latin typeface="+mn-lt"/>
              </a:rPr>
              <a:t>(‘m’ not’ </a:t>
            </a:r>
            <a:r>
              <a:rPr lang="en-GB" sz="1800" dirty="0" err="1">
                <a:latin typeface="+mn-lt"/>
              </a:rPr>
              <a:t>muh</a:t>
            </a:r>
            <a:r>
              <a:rPr lang="en-GB" sz="1800" dirty="0">
                <a:latin typeface="+mn-lt"/>
              </a:rPr>
              <a:t>’, ’s’ not ‘</a:t>
            </a:r>
            <a:r>
              <a:rPr lang="en-GB" altLang="ja-JP" sz="1800" dirty="0" err="1">
                <a:latin typeface="+mn-lt"/>
              </a:rPr>
              <a:t>suh</a:t>
            </a:r>
            <a:r>
              <a:rPr lang="en-GB" sz="1800" dirty="0">
                <a:latin typeface="+mn-lt"/>
              </a:rPr>
              <a:t>’</a:t>
            </a:r>
            <a:r>
              <a:rPr lang="en-GB" altLang="ja-JP" sz="1800" dirty="0">
                <a:latin typeface="+mn-lt"/>
              </a:rPr>
              <a:t>, etc) </a:t>
            </a:r>
            <a:endParaRPr lang="en-GB" altLang="ja-JP" sz="18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We aim to eliminate the ‘uh’ at the end of the sound. This is called a ‘schwa’ sound. This makes it easier to blend sounds into word.</a:t>
            </a:r>
            <a:endParaRPr lang="en-GB" sz="1800" dirty="0">
              <a:effectLst/>
              <a:latin typeface="+mn-lt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35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851C9-0D7D-216E-3C9E-AC31A57AC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51A594-1353-31F8-55E5-F04BC15F1E13}"/>
              </a:ext>
            </a:extLst>
          </p:cNvPr>
          <p:cNvSpPr/>
          <p:nvPr/>
        </p:nvSpPr>
        <p:spPr>
          <a:xfrm>
            <a:off x="6946393" y="6172200"/>
            <a:ext cx="208875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D27FCB-7B81-2323-F8E7-F4DC5124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Fred Talk Routine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EED71-62DB-EACB-AC7E-63139E84A9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709997"/>
            <a:ext cx="7919927" cy="3720330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buAutoNum type="arabicPeriod"/>
            </a:pPr>
            <a:r>
              <a:rPr lang="en-GB" dirty="0"/>
              <a:t>Say the word </a:t>
            </a:r>
            <a:r>
              <a:rPr lang="en-US" dirty="0"/>
              <a:t>in sounds e.g. c-a-t.</a:t>
            </a:r>
          </a:p>
          <a:p>
            <a:pPr marL="514350" lvl="0" indent="-514350">
              <a:lnSpc>
                <a:spcPct val="100000"/>
              </a:lnSpc>
              <a:buAutoNum type="arabicPeriod"/>
            </a:pPr>
            <a:r>
              <a:rPr lang="en-US" dirty="0"/>
              <a:t>Ask the child to repeat. 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lvl="0">
              <a:lnSpc>
                <a:spcPct val="100000"/>
              </a:lnSpc>
            </a:pPr>
            <a:r>
              <a:rPr lang="en-US" dirty="0"/>
              <a:t>Can they ‘jump-in’ with the whole word?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marL="514350" lvl="0" indent="-514350">
              <a:lnSpc>
                <a:spcPct val="100000"/>
              </a:lnSpc>
              <a:buFont typeface="+mj-lt"/>
              <a:buAutoNum type="arabicPeriod" startAt="3"/>
            </a:pPr>
            <a:r>
              <a:rPr lang="en-US" dirty="0"/>
              <a:t>Say the word in sounds followed by the whole word e.g. c-a-t, cat.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 startAt="3"/>
            </a:pPr>
            <a:r>
              <a:rPr lang="en-US" dirty="0"/>
              <a:t>Ask the child to repeat.</a:t>
            </a:r>
            <a:endParaRPr lang="en-GB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DCB44FAB-B9A1-9941-6502-C4511C285B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1112869"/>
            <a:ext cx="3550722" cy="584163"/>
          </a:xfrm>
          <a:prstGeom prst="rect">
            <a:avLst/>
          </a:prstGeom>
        </p:spPr>
      </p:pic>
      <p:pic>
        <p:nvPicPr>
          <p:cNvPr id="5" name="Content Placeholder 1" descr="41Ho83H3mFL.jpg">
            <a:extLst>
              <a:ext uri="{FF2B5EF4-FFF2-40B4-BE49-F238E27FC236}">
                <a16:creationId xmlns:a16="http://schemas.microsoft.com/office/drawing/2014/main" id="{7E0BEF06-9735-7519-98E9-D4CBBBC60C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579509" y="207939"/>
            <a:ext cx="3297979" cy="180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437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6481-E1D3-04F3-7A7C-6E5CB1D7E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E6ADA93-A5D4-88F0-A22B-755334D9BA9B}"/>
              </a:ext>
            </a:extLst>
          </p:cNvPr>
          <p:cNvSpPr/>
          <p:nvPr/>
        </p:nvSpPr>
        <p:spPr>
          <a:xfrm>
            <a:off x="6946393" y="6172200"/>
            <a:ext cx="208875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239936-01A3-D6E5-F809-0489BDA1B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Fred Talk throughout the 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7E16A-B73D-B200-739B-16C5DF6E20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709997"/>
            <a:ext cx="7919927" cy="37203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Shall we have some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What would you like to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Let’s put on your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DAEDDBA2-E4BE-AFAA-EC2E-6B8E5B4251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8" y="1112869"/>
            <a:ext cx="5878285" cy="584163"/>
          </a:xfrm>
          <a:prstGeom prst="rect">
            <a:avLst/>
          </a:prstGeom>
        </p:spPr>
      </p:pic>
      <p:pic>
        <p:nvPicPr>
          <p:cNvPr id="5" name="Content Placeholder 1" descr="41Ho83H3mFL.jpg">
            <a:extLst>
              <a:ext uri="{FF2B5EF4-FFF2-40B4-BE49-F238E27FC236}">
                <a16:creationId xmlns:a16="http://schemas.microsoft.com/office/drawing/2014/main" id="{E0CEC05E-3BC5-39F7-22C8-33B63665E9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550782" y="4896334"/>
            <a:ext cx="3297979" cy="180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58729D-B9BE-7EAF-4BC1-0959C863D238}"/>
              </a:ext>
            </a:extLst>
          </p:cNvPr>
          <p:cNvSpPr txBox="1"/>
          <p:nvPr/>
        </p:nvSpPr>
        <p:spPr>
          <a:xfrm>
            <a:off x="3721427" y="1719442"/>
            <a:ext cx="301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BDA80E-1243-9BE9-D8CF-12DE8486D1F7}"/>
              </a:ext>
            </a:extLst>
          </p:cNvPr>
          <p:cNvSpPr txBox="1"/>
          <p:nvPr/>
        </p:nvSpPr>
        <p:spPr>
          <a:xfrm>
            <a:off x="3813353" y="1719442"/>
            <a:ext cx="646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-u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BB58AA-2181-4F3A-2C46-8D6FB28D9087}"/>
              </a:ext>
            </a:extLst>
          </p:cNvPr>
          <p:cNvSpPr txBox="1"/>
          <p:nvPr/>
        </p:nvSpPr>
        <p:spPr>
          <a:xfrm>
            <a:off x="4166235" y="1715778"/>
            <a:ext cx="896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485B58-BECA-015A-2687-DCC1264C46E9}"/>
              </a:ext>
            </a:extLst>
          </p:cNvPr>
          <p:cNvSpPr txBox="1"/>
          <p:nvPr/>
        </p:nvSpPr>
        <p:spPr>
          <a:xfrm>
            <a:off x="4538787" y="1709997"/>
            <a:ext cx="896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</a:t>
            </a:r>
            <a:r>
              <a:rPr lang="en-US" sz="3000" b="1" dirty="0" err="1">
                <a:solidFill>
                  <a:srgbClr val="FFD72F"/>
                </a:solidFill>
                <a:latin typeface="+mn-lt"/>
              </a:rPr>
              <a:t>ch</a:t>
            </a:r>
            <a:endParaRPr lang="en-US" sz="3000" b="1" dirty="0">
              <a:solidFill>
                <a:srgbClr val="FFD72F"/>
              </a:solidFill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E33248-B53F-EF11-9A38-6DD5EFEC352A}"/>
              </a:ext>
            </a:extLst>
          </p:cNvPr>
          <p:cNvSpPr txBox="1"/>
          <p:nvPr/>
        </p:nvSpPr>
        <p:spPr>
          <a:xfrm>
            <a:off x="5039651" y="1719442"/>
            <a:ext cx="52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+mn-lt"/>
              </a:rPr>
              <a:t>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5CD28F-BAD9-8DED-A659-77A9618AA380}"/>
              </a:ext>
            </a:extLst>
          </p:cNvPr>
          <p:cNvSpPr txBox="1"/>
          <p:nvPr/>
        </p:nvSpPr>
        <p:spPr>
          <a:xfrm>
            <a:off x="4240876" y="2780422"/>
            <a:ext cx="646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2B81C9-2011-21CC-1E12-DBC1851BAD05}"/>
              </a:ext>
            </a:extLst>
          </p:cNvPr>
          <p:cNvSpPr txBox="1"/>
          <p:nvPr/>
        </p:nvSpPr>
        <p:spPr>
          <a:xfrm>
            <a:off x="4499948" y="2774641"/>
            <a:ext cx="646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0F136F-3D03-EA84-C4E2-E0E710943E1A}"/>
              </a:ext>
            </a:extLst>
          </p:cNvPr>
          <p:cNvSpPr txBox="1"/>
          <p:nvPr/>
        </p:nvSpPr>
        <p:spPr>
          <a:xfrm>
            <a:off x="4724574" y="2774639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-ay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5B1760-3091-A03D-D450-53865725FA94}"/>
              </a:ext>
            </a:extLst>
          </p:cNvPr>
          <p:cNvSpPr txBox="1"/>
          <p:nvPr/>
        </p:nvSpPr>
        <p:spPr>
          <a:xfrm>
            <a:off x="5211601" y="2786283"/>
            <a:ext cx="52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+mn-lt"/>
              </a:rPr>
              <a:t>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2B47F6E-983F-3460-75F3-20BD718B50E1}"/>
              </a:ext>
            </a:extLst>
          </p:cNvPr>
          <p:cNvSpPr txBox="1"/>
          <p:nvPr/>
        </p:nvSpPr>
        <p:spPr>
          <a:xfrm>
            <a:off x="3287814" y="3916491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F00827-1DAE-8134-FD77-155E476E03F6}"/>
              </a:ext>
            </a:extLst>
          </p:cNvPr>
          <p:cNvSpPr txBox="1"/>
          <p:nvPr/>
        </p:nvSpPr>
        <p:spPr>
          <a:xfrm>
            <a:off x="3523494" y="3916489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</a:t>
            </a:r>
            <a:r>
              <a:rPr lang="en-US" sz="3000" b="1" dirty="0" err="1">
                <a:solidFill>
                  <a:srgbClr val="FFD72F"/>
                </a:solidFill>
                <a:latin typeface="+mn-lt"/>
              </a:rPr>
              <a:t>oa</a:t>
            </a:r>
            <a:endParaRPr lang="en-US" sz="3000" b="1" dirty="0">
              <a:solidFill>
                <a:srgbClr val="FFD72F"/>
              </a:solidFill>
              <a:latin typeface="+mn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DB2813-D40D-0202-AAB4-FC1366E8FDFE}"/>
              </a:ext>
            </a:extLst>
          </p:cNvPr>
          <p:cNvSpPr txBox="1"/>
          <p:nvPr/>
        </p:nvSpPr>
        <p:spPr>
          <a:xfrm>
            <a:off x="4107612" y="3916489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A8F90D-6C5B-2418-597E-9FD6DF75FFBB}"/>
              </a:ext>
            </a:extLst>
          </p:cNvPr>
          <p:cNvSpPr txBox="1"/>
          <p:nvPr/>
        </p:nvSpPr>
        <p:spPr>
          <a:xfrm>
            <a:off x="4375279" y="3916489"/>
            <a:ext cx="52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022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7" grpId="0"/>
      <p:bldP spid="38" grpId="0"/>
      <p:bldP spid="39" grpId="0"/>
      <p:bldP spid="40" grpId="0"/>
      <p:bldP spid="45" grpId="0"/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0157A-78ED-B99C-65C1-692F8BA78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with Fred Talk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5897-D893-FB5A-739F-5E372404E6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314A0BE-1166-7C5D-119F-9B3225020D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566" b="6202"/>
          <a:stretch/>
        </p:blipFill>
        <p:spPr>
          <a:xfrm>
            <a:off x="1720530" y="1947666"/>
            <a:ext cx="1637267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6EDE17-5206-56E9-78C1-4CAECA653D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02"/>
          <a:stretch/>
        </p:blipFill>
        <p:spPr>
          <a:xfrm>
            <a:off x="3612590" y="1947664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486C6C-BBD0-C5E2-1428-7B148BEF91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45"/>
          <a:stretch/>
        </p:blipFill>
        <p:spPr>
          <a:xfrm>
            <a:off x="5380382" y="1947664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775DE48-7007-6166-FB81-AE47BD837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311" y="4426735"/>
            <a:ext cx="4797287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0E57DE-EB3B-33E2-6984-5CC22587FBA7}"/>
              </a:ext>
            </a:extLst>
          </p:cNvPr>
          <p:cNvSpPr txBox="1"/>
          <p:nvPr/>
        </p:nvSpPr>
        <p:spPr>
          <a:xfrm>
            <a:off x="5127602" y="407214"/>
            <a:ext cx="3771849" cy="1908215"/>
          </a:xfrm>
          <a:prstGeom prst="rect">
            <a:avLst/>
          </a:prstGeom>
          <a:solidFill>
            <a:srgbClr val="D5F1FF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Once children know their Set 1 sounds and can orally blend, we teach children to read words using Fred Talk e.g. m-a-t, mat.</a:t>
            </a:r>
          </a:p>
          <a:p>
            <a:endParaRPr lang="en-US" sz="1600" dirty="0"/>
          </a:p>
          <a:p>
            <a:r>
              <a:rPr lang="en-US" sz="1600" dirty="0"/>
              <a:t>We say ‘Fred Talk, read the word’.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904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31F-FDC8-9ABD-BDFD-165642B0C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blending books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5A0B7-7DA3-F4E6-8AF1-B2C0320AB9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959E3037-D0DA-A765-215B-8D298CCE9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365" y="1781630"/>
            <a:ext cx="4612708" cy="2441613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E796E07-3A97-D96F-818C-A942D4894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51" y="4450004"/>
            <a:ext cx="8814395" cy="22470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B5C9FF-38CA-9DBC-8C74-21348157E516}"/>
              </a:ext>
            </a:extLst>
          </p:cNvPr>
          <p:cNvSpPr txBox="1"/>
          <p:nvPr/>
        </p:nvSpPr>
        <p:spPr>
          <a:xfrm>
            <a:off x="4827180" y="167376"/>
            <a:ext cx="4148867" cy="2308324"/>
          </a:xfrm>
          <a:prstGeom prst="rect">
            <a:avLst/>
          </a:prstGeom>
          <a:solidFill>
            <a:srgbClr val="D5F1FF"/>
          </a:solidFill>
        </p:spPr>
        <p:txBody>
          <a:bodyPr wrap="square" rtlCol="0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Once your child can blend the sounds they know to read words, they will bring home a sound blending book to practise reading words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Children love reading the word and then using the picture to check if they are right.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010678"/>
      </p:ext>
    </p:extLst>
  </p:cSld>
  <p:clrMapOvr>
    <a:masterClrMapping/>
  </p:clrMapOvr>
</p:sld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8f53b2-13a3-4793-90e7-10226504b3c4">YRFSUJVH7EPP-966163126-114708</_dlc_DocId>
    <_dlc_DocIdUrl xmlns="9a8f53b2-13a3-4793-90e7-10226504b3c4">
      <Url>https://ruthmiskinliteracyltd.sharepoint.com/sites/RuthMiskinTraining/_layouts/15/DocIdRedir.aspx?ID=YRFSUJVH7EPP-966163126-114708</Url>
      <Description>YRFSUJVH7EPP-966163126-114708</Description>
    </_dlc_DocIdUrl>
    <SharedWithUsers xmlns="9a8f53b2-13a3-4793-90e7-10226504b3c4">
      <UserInfo>
        <DisplayName/>
        <AccountId xsi:nil="true"/>
        <AccountType/>
      </UserInfo>
    </SharedWithUsers>
    <_dlc_DocIdPersistId xmlns="9a8f53b2-13a3-4793-90e7-10226504b3c4">false</_dlc_DocIdPersistId>
    <DateandTimeModified xmlns="e3eab8b6-c0c4-41d5-9873-d73174f14db4" xsi:nil="true"/>
    <lcf76f155ced4ddcb4097134ff3c332f xmlns="e3eab8b6-c0c4-41d5-9873-d73174f14db4">
      <Terms xmlns="http://schemas.microsoft.com/office/infopath/2007/PartnerControls"/>
    </lcf76f155ced4ddcb4097134ff3c332f>
    <TaxCatchAll xmlns="9a8f53b2-13a3-4793-90e7-10226504b3c4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7D1AFDE363394FB0A1E3A52CA664CD" ma:contentTypeVersion="20" ma:contentTypeDescription="Create a new document." ma:contentTypeScope="" ma:versionID="8e70aec15defc45f130311f468417df5">
  <xsd:schema xmlns:xsd="http://www.w3.org/2001/XMLSchema" xmlns:xs="http://www.w3.org/2001/XMLSchema" xmlns:p="http://schemas.microsoft.com/office/2006/metadata/properties" xmlns:ns2="9a8f53b2-13a3-4793-90e7-10226504b3c4" xmlns:ns3="e3eab8b6-c0c4-41d5-9873-d73174f14db4" targetNamespace="http://schemas.microsoft.com/office/2006/metadata/properties" ma:root="true" ma:fieldsID="75ceec38bed46bf7ec98965717ccf769" ns2:_="" ns3:_="">
    <xsd:import namespace="9a8f53b2-13a3-4793-90e7-10226504b3c4"/>
    <xsd:import namespace="e3eab8b6-c0c4-41d5-9873-d73174f14db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DateandTimeModified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f53b2-13a3-4793-90e7-10226504b3c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851b88b5-1e03-4004-8c48-28539b4b26ed}" ma:internalName="TaxCatchAll" ma:showField="CatchAllData" ma:web="9a8f53b2-13a3-4793-90e7-10226504b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eab8b6-c0c4-41d5-9873-d73174f14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ateandTimeModified" ma:index="23" nillable="true" ma:displayName="Date and Time Modified" ma:format="DateTime" ma:internalName="DateandTimeModified">
      <xsd:simpleType>
        <xsd:restriction base="dms:DateTim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edab9a-dc9d-426e-90cc-a0414d65d0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6CE950-682A-4CD2-A2AB-769F6AE4D81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3A08B6-8A17-4FA9-B200-6CDCFDE6476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70233C1-7EDC-4E65-A2CE-DC00F064575C}">
  <ds:schemaRefs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9a8f53b2-13a3-4793-90e7-10226504b3c4"/>
    <ds:schemaRef ds:uri="http://schemas.microsoft.com/office/2006/documentManagement/types"/>
    <ds:schemaRef ds:uri="http://schemas.microsoft.com/office/infopath/2007/PartnerControls"/>
    <ds:schemaRef ds:uri="e3eab8b6-c0c4-41d5-9873-d73174f14db4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980E9D5E-EB88-4532-B7FF-9C43B31C62F2}">
  <ds:schemaRefs>
    <ds:schemaRef ds:uri="9a8f53b2-13a3-4793-90e7-10226504b3c4"/>
    <ds:schemaRef ds:uri="e3eab8b6-c0c4-41d5-9873-d73174f14d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515</Words>
  <Application>Microsoft Office PowerPoint</Application>
  <PresentationFormat>On-screen Show (4:3)</PresentationFormat>
  <Paragraphs>87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NEW Phonics Template</vt:lpstr>
      <vt:lpstr>PowerPoint Presentation</vt:lpstr>
      <vt:lpstr>PowerPoint Presentation</vt:lpstr>
      <vt:lpstr>Speedy sounds + Fred = decoding</vt:lpstr>
      <vt:lpstr>Make friends with Fred!</vt:lpstr>
      <vt:lpstr>Speed Sounds Set 1</vt:lpstr>
      <vt:lpstr>Fred Talk Routine</vt:lpstr>
      <vt:lpstr>Fred Talk throughout the day</vt:lpstr>
      <vt:lpstr>Reading with Fred Talk</vt:lpstr>
      <vt:lpstr>Sound blending books</vt:lpstr>
      <vt:lpstr>Online resources available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Davina</dc:creator>
  <cp:lastModifiedBy>Elisha Hart</cp:lastModifiedBy>
  <cp:revision>6</cp:revision>
  <cp:lastPrinted>2020-12-14T13:59:25Z</cp:lastPrinted>
  <dcterms:created xsi:type="dcterms:W3CDTF">2012-05-21T09:37:25Z</dcterms:created>
  <dcterms:modified xsi:type="dcterms:W3CDTF">2026-07-29T09:27:56Z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0x010100067D1AFDE363394FB0A1E3A52CA664CD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DocumentSetDescription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URL">
    <vt:lpwstr/>
  </property>
  <property fmtid="{D5CDD505-2E9C-101B-9397-08002B2CF9AE}" pid="11" name="MediaServiceImageTags">
    <vt:lpwstr/>
  </property>
  <property fmtid="{D5CDD505-2E9C-101B-9397-08002B2CF9AE}" pid="12" name="MSIP_Label_be5cb09a-2992-49d6-8ac9-5f63e7b1ad2f_Enabled">
    <vt:lpwstr>true</vt:lpwstr>
  </property>
  <property fmtid="{D5CDD505-2E9C-101B-9397-08002B2CF9AE}" pid="13" name="MSIP_Label_be5cb09a-2992-49d6-8ac9-5f63e7b1ad2f_SetDate">
    <vt:lpwstr>2024-07-25T07:28:12Z</vt:lpwstr>
  </property>
  <property fmtid="{D5CDD505-2E9C-101B-9397-08002B2CF9AE}" pid="14" name="MSIP_Label_be5cb09a-2992-49d6-8ac9-5f63e7b1ad2f_Method">
    <vt:lpwstr>Standard</vt:lpwstr>
  </property>
  <property fmtid="{D5CDD505-2E9C-101B-9397-08002B2CF9AE}" pid="15" name="MSIP_Label_be5cb09a-2992-49d6-8ac9-5f63e7b1ad2f_Name">
    <vt:lpwstr>Controlled</vt:lpwstr>
  </property>
  <property fmtid="{D5CDD505-2E9C-101B-9397-08002B2CF9AE}" pid="16" name="MSIP_Label_be5cb09a-2992-49d6-8ac9-5f63e7b1ad2f_SiteId">
    <vt:lpwstr>91761b62-4c45-43f5-9f0e-be8ad9b551ff</vt:lpwstr>
  </property>
  <property fmtid="{D5CDD505-2E9C-101B-9397-08002B2CF9AE}" pid="17" name="MSIP_Label_be5cb09a-2992-49d6-8ac9-5f63e7b1ad2f_ActionId">
    <vt:lpwstr>28de7904-ae05-48ba-8b17-e83169f68ba0</vt:lpwstr>
  </property>
  <property fmtid="{D5CDD505-2E9C-101B-9397-08002B2CF9AE}" pid="18" name="MSIP_Label_be5cb09a-2992-49d6-8ac9-5f63e7b1ad2f_ContentBits">
    <vt:lpwstr>0</vt:lpwstr>
  </property>
  <property fmtid="{D5CDD505-2E9C-101B-9397-08002B2CF9AE}" pid="19" name="_dlc_DocIdItemGuid">
    <vt:lpwstr>c0cb0efd-b16c-4dec-a2f0-c3519c80fa16</vt:lpwstr>
  </property>
</Properties>
</file>